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5143500" cx="9144000"/>
  <p:notesSz cx="6858000" cy="9144000"/>
  <p:embeddedFontLst>
    <p:embeddedFont>
      <p:font typeface="Caveat"/>
      <p:regular r:id="rId41"/>
      <p:bold r:id="rId42"/>
    </p:embeddedFont>
    <p:embeddedFont>
      <p:font typeface="Pacifico"/>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Caveat-bold.fntdata"/><Relationship Id="rId41" Type="http://schemas.openxmlformats.org/officeDocument/2006/relationships/font" Target="fonts/Caveat-regular.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Pacifico-regular.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37967781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37967781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737f44ffc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37f44ffc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37967781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37967781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37f44ffc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37f44ffc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fe18ddd4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fe18ddd4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fe18ddd4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fe18ddd4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fe18ddd4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fe18ddd4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7fe18ddd4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7fe18ddd4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77640aaae6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77640aaae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7fe18ddd4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7fe18ddd4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729774361c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729774361c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fe18ddd41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fe18ddd41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7fe18ddd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7fe18ddd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7fe18ddd41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7fe18ddd41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fe18ddd4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fe18ddd4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737f44ffc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737f44ffce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37967781a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737967781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8016019b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8016019b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737967781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737967781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7fe18ddd41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7fe18ddd41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737967781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737967781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729774361c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729774361c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737967781a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737967781a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72ea0cb946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72ea0cb946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72ea0cb946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72ea0cb946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Google Shape;406;g72ea0cb946_0_5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72ea0cb946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72ea0cb94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72ea0cb94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77640aaa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77640aaa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2ea0cb94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2ea0cb94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737f44ffc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737f44ffc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7640aaae6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7640aaae6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7640aaae6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7640aaae6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737f44ffc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737f44ffc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7640aaae6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7640aaae6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rgbClr val="000000"/>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2" name="Shape 42"/>
        <p:cNvGrpSpPr/>
        <p:nvPr/>
      </p:nvGrpSpPr>
      <p:grpSpPr>
        <a:xfrm>
          <a:off x="0" y="0"/>
          <a:ext cx="0" cy="0"/>
          <a:chOff x="0" y="0"/>
          <a:chExt cx="0" cy="0"/>
        </a:xfrm>
      </p:grpSpPr>
      <p:sp>
        <p:nvSpPr>
          <p:cNvPr id="43" name="Google Shape;4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6" name="Shape 46"/>
        <p:cNvGrpSpPr/>
        <p:nvPr/>
      </p:nvGrpSpPr>
      <p:grpSpPr>
        <a:xfrm>
          <a:off x="0" y="0"/>
          <a:ext cx="0" cy="0"/>
          <a:chOff x="0" y="0"/>
          <a:chExt cx="0" cy="0"/>
        </a:xfrm>
      </p:grpSpPr>
      <p:sp>
        <p:nvSpPr>
          <p:cNvPr id="47" name="Google Shape;4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7" name="Google Shape;1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1" name="Google Shape;21;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2" name="Google Shape;2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6" name="Shape 26"/>
        <p:cNvGrpSpPr/>
        <p:nvPr/>
      </p:nvGrpSpPr>
      <p:grpSpPr>
        <a:xfrm>
          <a:off x="0" y="0"/>
          <a:ext cx="0" cy="0"/>
          <a:chOff x="0" y="0"/>
          <a:chExt cx="0" cy="0"/>
        </a:xfrm>
      </p:grpSpPr>
      <p:sp>
        <p:nvSpPr>
          <p:cNvPr id="27" name="Google Shape;2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8" name="Google Shape;28;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2" name="Google Shape;32;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3"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6" name="Google Shape;36;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7" name="Google Shape;37;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8" name="Google Shape;38;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9" name="Shape 39"/>
        <p:cNvGrpSpPr/>
        <p:nvPr/>
      </p:nvGrpSpPr>
      <p:grpSpPr>
        <a:xfrm>
          <a:off x="0" y="0"/>
          <a:ext cx="0" cy="0"/>
          <a:chOff x="0" y="0"/>
          <a:chExt cx="0" cy="0"/>
        </a:xfrm>
      </p:grpSpPr>
      <p:sp>
        <p:nvSpPr>
          <p:cNvPr id="40" name="Google Shape;40;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1" name="Google Shape;41;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000000"/>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FFFFFF"/>
              </a:buClr>
              <a:buSzPts val="1800"/>
              <a:buChar char="●"/>
              <a:defRPr sz="1800">
                <a:solidFill>
                  <a:srgbClr val="FFFFFF"/>
                </a:solidFill>
              </a:defRPr>
            </a:lvl1pPr>
            <a:lvl2pPr indent="-317500" lvl="1" marL="914400">
              <a:lnSpc>
                <a:spcPct val="115000"/>
              </a:lnSpc>
              <a:spcBef>
                <a:spcPts val="1600"/>
              </a:spcBef>
              <a:spcAft>
                <a:spcPts val="0"/>
              </a:spcAft>
              <a:buClr>
                <a:srgbClr val="FFFFFF"/>
              </a:buClr>
              <a:buSzPts val="1400"/>
              <a:buChar char="○"/>
              <a:defRPr>
                <a:solidFill>
                  <a:srgbClr val="FFFFFF"/>
                </a:solidFill>
              </a:defRPr>
            </a:lvl2pPr>
            <a:lvl3pPr indent="-317500" lvl="2" marL="1371600">
              <a:lnSpc>
                <a:spcPct val="115000"/>
              </a:lnSpc>
              <a:spcBef>
                <a:spcPts val="1600"/>
              </a:spcBef>
              <a:spcAft>
                <a:spcPts val="0"/>
              </a:spcAft>
              <a:buClr>
                <a:srgbClr val="FFFFFF"/>
              </a:buClr>
              <a:buSzPts val="1400"/>
              <a:buChar char="■"/>
              <a:defRPr>
                <a:solidFill>
                  <a:srgbClr val="FFFFFF"/>
                </a:solidFill>
              </a:defRPr>
            </a:lvl3pPr>
            <a:lvl4pPr indent="-317500" lvl="3" marL="1828800">
              <a:lnSpc>
                <a:spcPct val="115000"/>
              </a:lnSpc>
              <a:spcBef>
                <a:spcPts val="1600"/>
              </a:spcBef>
              <a:spcAft>
                <a:spcPts val="0"/>
              </a:spcAft>
              <a:buClr>
                <a:srgbClr val="FFFFFF"/>
              </a:buClr>
              <a:buSzPts val="1400"/>
              <a:buChar char="●"/>
              <a:defRPr>
                <a:solidFill>
                  <a:srgbClr val="FFFFFF"/>
                </a:solidFill>
              </a:defRPr>
            </a:lvl4pPr>
            <a:lvl5pPr indent="-317500" lvl="4" marL="2286000">
              <a:lnSpc>
                <a:spcPct val="115000"/>
              </a:lnSpc>
              <a:spcBef>
                <a:spcPts val="1600"/>
              </a:spcBef>
              <a:spcAft>
                <a:spcPts val="0"/>
              </a:spcAft>
              <a:buClr>
                <a:srgbClr val="FFFFFF"/>
              </a:buClr>
              <a:buSzPts val="1400"/>
              <a:buChar char="○"/>
              <a:defRPr>
                <a:solidFill>
                  <a:srgbClr val="FFFFFF"/>
                </a:solidFill>
              </a:defRPr>
            </a:lvl5pPr>
            <a:lvl6pPr indent="-317500" lvl="5" marL="2743200">
              <a:lnSpc>
                <a:spcPct val="115000"/>
              </a:lnSpc>
              <a:spcBef>
                <a:spcPts val="1600"/>
              </a:spcBef>
              <a:spcAft>
                <a:spcPts val="0"/>
              </a:spcAft>
              <a:buClr>
                <a:srgbClr val="FFFFFF"/>
              </a:buClr>
              <a:buSzPts val="1400"/>
              <a:buChar char="■"/>
              <a:defRPr>
                <a:solidFill>
                  <a:srgbClr val="FFFFFF"/>
                </a:solidFill>
              </a:defRPr>
            </a:lvl6pPr>
            <a:lvl7pPr indent="-317500" lvl="6" marL="3200400">
              <a:lnSpc>
                <a:spcPct val="115000"/>
              </a:lnSpc>
              <a:spcBef>
                <a:spcPts val="1600"/>
              </a:spcBef>
              <a:spcAft>
                <a:spcPts val="0"/>
              </a:spcAft>
              <a:buClr>
                <a:srgbClr val="FFFFFF"/>
              </a:buClr>
              <a:buSzPts val="1400"/>
              <a:buChar char="●"/>
              <a:defRPr>
                <a:solidFill>
                  <a:srgbClr val="FFFFFF"/>
                </a:solidFill>
              </a:defRPr>
            </a:lvl7pPr>
            <a:lvl8pPr indent="-317500" lvl="7" marL="3657600">
              <a:lnSpc>
                <a:spcPct val="115000"/>
              </a:lnSpc>
              <a:spcBef>
                <a:spcPts val="1600"/>
              </a:spcBef>
              <a:spcAft>
                <a:spcPts val="0"/>
              </a:spcAft>
              <a:buClr>
                <a:srgbClr val="FFFFFF"/>
              </a:buClr>
              <a:buSzPts val="1400"/>
              <a:buChar char="○"/>
              <a:defRPr>
                <a:solidFill>
                  <a:srgbClr val="FFFFFF"/>
                </a:solidFill>
              </a:defRPr>
            </a:lvl8pPr>
            <a:lvl9pPr indent="-317500" lvl="8" marL="4114800">
              <a:lnSpc>
                <a:spcPct val="115000"/>
              </a:lnSpc>
              <a:spcBef>
                <a:spcPts val="1600"/>
              </a:spcBef>
              <a:spcAft>
                <a:spcPts val="1600"/>
              </a:spcAft>
              <a:buClr>
                <a:srgbClr val="FFFFFF"/>
              </a:buClr>
              <a:buSzPts val="1400"/>
              <a:buChar char="■"/>
              <a:defRPr>
                <a:solidFill>
                  <a:srgbClr val="FFFFFF"/>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gallery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planetebook.com/free-ebooks/the-hound-of-the-baskerville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hyperlink" Target="https://www.planetebook.com/free-ebooks/the-hound-of-the-baskervilles.pdf" TargetMode="External"/><Relationship Id="rId5" Type="http://schemas.openxmlformats.org/officeDocument/2006/relationships/hyperlink" Target="https://alyssamackay.com/2017/10/16/10-tips-for-writing-your-whodunit/" TargetMode="External"/><Relationship Id="rId6" Type="http://schemas.openxmlformats.org/officeDocument/2006/relationships/hyperlink" Target="https://www.englisch-hilfen.de/en/" TargetMode="External"/><Relationship Id="rId7" Type="http://schemas.openxmlformats.org/officeDocument/2006/relationships/hyperlink" Target="https://learningapps.org/4987127"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1.png"/><Relationship Id="rId4" Type="http://schemas.openxmlformats.org/officeDocument/2006/relationships/hyperlink" Target="https://en.wikipedia.org/wiki/The_Hound_of_the_Baskervilles" TargetMode="External"/><Relationship Id="rId9" Type="http://schemas.openxmlformats.org/officeDocument/2006/relationships/hyperlink" Target="https://commons.wikimedia.org/wiki/File:Houn-11_-_Sir_Henry_Baskerville_(Hound_of_Baskervilles,_page_58).jpg" TargetMode="External"/><Relationship Id="rId5" Type="http://schemas.openxmlformats.org/officeDocument/2006/relationships/hyperlink" Target="https://pixabay.com/fr/vectors/sherlock-sherlock-holmes-holmes-3828991/" TargetMode="External"/><Relationship Id="rId6" Type="http://schemas.openxmlformats.org/officeDocument/2006/relationships/hyperlink" Target="https://www.planetebook.com/free-ebooks/the-hound-of-the-baskervilles.pdf" TargetMode="External"/><Relationship Id="rId7" Type="http://schemas.openxmlformats.org/officeDocument/2006/relationships/hyperlink" Target="https://pixabay.com/fr/vectors/b%C3%A2ton-de-marche-b%C3%A2ton-%C3%A0-pied-159542/" TargetMode="External"/><Relationship Id="rId8" Type="http://schemas.openxmlformats.org/officeDocument/2006/relationships/hyperlink" Target="http://sherlockholmesdiesse.blogspot.com/2018/02/ready-for-first-challenge.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1" name="Shape 51"/>
        <p:cNvGrpSpPr/>
        <p:nvPr/>
      </p:nvGrpSpPr>
      <p:grpSpPr>
        <a:xfrm>
          <a:off x="0" y="0"/>
          <a:ext cx="0" cy="0"/>
          <a:chOff x="0" y="0"/>
          <a:chExt cx="0" cy="0"/>
        </a:xfrm>
      </p:grpSpPr>
      <p:sp>
        <p:nvSpPr>
          <p:cNvPr id="52" name="Google Shape;52;p13"/>
          <p:cNvSpPr/>
          <p:nvPr/>
        </p:nvSpPr>
        <p:spPr>
          <a:xfrm>
            <a:off x="476338" y="2054800"/>
            <a:ext cx="8191327" cy="11663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My English Class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4" name="Shape 114"/>
        <p:cNvGrpSpPr/>
        <p:nvPr/>
      </p:nvGrpSpPr>
      <p:grpSpPr>
        <a:xfrm>
          <a:off x="0" y="0"/>
          <a:ext cx="0" cy="0"/>
          <a:chOff x="0" y="0"/>
          <a:chExt cx="0" cy="0"/>
        </a:xfrm>
      </p:grpSpPr>
      <p:pic>
        <p:nvPicPr>
          <p:cNvPr id="115" name="Google Shape;115;p22"/>
          <p:cNvPicPr preferRelativeResize="0"/>
          <p:nvPr/>
        </p:nvPicPr>
        <p:blipFill>
          <a:blip r:embed="rId4">
            <a:alphaModFix/>
          </a:blip>
          <a:stretch>
            <a:fillRect/>
          </a:stretch>
        </p:blipFill>
        <p:spPr>
          <a:xfrm>
            <a:off x="4787050" y="886500"/>
            <a:ext cx="3072575" cy="3980700"/>
          </a:xfrm>
          <a:prstGeom prst="rect">
            <a:avLst/>
          </a:prstGeom>
          <a:noFill/>
          <a:ln cap="flat" cmpd="sng" w="9525">
            <a:solidFill>
              <a:srgbClr val="0000FF"/>
            </a:solidFill>
            <a:prstDash val="solid"/>
            <a:round/>
            <a:headEnd len="sm" w="sm" type="none"/>
            <a:tailEnd len="sm" w="sm" type="none"/>
          </a:ln>
        </p:spPr>
      </p:pic>
      <p:sp>
        <p:nvSpPr>
          <p:cNvPr id="116" name="Google Shape;116;p22"/>
          <p:cNvSpPr txBox="1"/>
          <p:nvPr/>
        </p:nvSpPr>
        <p:spPr>
          <a:xfrm>
            <a:off x="1230400" y="886500"/>
            <a:ext cx="3192300" cy="3980700"/>
          </a:xfrm>
          <a:prstGeom prst="rect">
            <a:avLst/>
          </a:prstGeom>
          <a:solidFill>
            <a:srgbClr val="CC0000"/>
          </a:solid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fr" sz="1800">
                <a:solidFill>
                  <a:srgbClr val="FFE599"/>
                </a:solidFill>
              </a:rPr>
              <a:t>Sherlock Holmes and Dr. Watson use their detective skills to deduce the characteristics of the man whose walking stick is left in their possession. The owner of the stick, Dr. Mortimer arrives and tells them that he has discovered the body of Sir Charles Baskerville in the grounds of his Devon home with the footprint of a gigantic hound next to him. </a:t>
            </a:r>
            <a:endParaRPr sz="1800">
              <a:solidFill>
                <a:srgbClr val="FFE599"/>
              </a:solidFill>
            </a:endParaRPr>
          </a:p>
        </p:txBody>
      </p:sp>
      <p:sp>
        <p:nvSpPr>
          <p:cNvPr id="117" name="Google Shape;117;p22"/>
          <p:cNvSpPr txBox="1"/>
          <p:nvPr/>
        </p:nvSpPr>
        <p:spPr>
          <a:xfrm>
            <a:off x="0" y="0"/>
            <a:ext cx="9144000" cy="7587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The Hound of the Baskervilles (1902)</a:t>
            </a:r>
            <a:endParaRPr sz="3600"/>
          </a:p>
        </p:txBody>
      </p:sp>
      <p:sp>
        <p:nvSpPr>
          <p:cNvPr id="118" name="Google Shape;118;p22"/>
          <p:cNvSpPr txBox="1"/>
          <p:nvPr/>
        </p:nvSpPr>
        <p:spPr>
          <a:xfrm>
            <a:off x="7859625" y="1224150"/>
            <a:ext cx="9669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Title</a:t>
            </a:r>
            <a:endParaRPr sz="2400">
              <a:solidFill>
                <a:srgbClr val="FF0000"/>
              </a:solidFill>
            </a:endParaRPr>
          </a:p>
        </p:txBody>
      </p:sp>
      <p:sp>
        <p:nvSpPr>
          <p:cNvPr id="119" name="Google Shape;119;p22"/>
          <p:cNvSpPr txBox="1"/>
          <p:nvPr/>
        </p:nvSpPr>
        <p:spPr>
          <a:xfrm>
            <a:off x="7830375" y="4356650"/>
            <a:ext cx="1233600" cy="3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FF0000"/>
                </a:solidFill>
              </a:rPr>
              <a:t>Novelis</a:t>
            </a:r>
            <a:r>
              <a:rPr lang="fr" sz="2400">
                <a:solidFill>
                  <a:srgbClr val="FF0000"/>
                </a:solidFill>
              </a:rPr>
              <a:t>t</a:t>
            </a:r>
            <a:endParaRPr sz="2400">
              <a:solidFill>
                <a:srgbClr val="FF0000"/>
              </a:solidFill>
            </a:endParaRPr>
          </a:p>
        </p:txBody>
      </p:sp>
      <p:sp>
        <p:nvSpPr>
          <p:cNvPr id="120" name="Google Shape;120;p22"/>
          <p:cNvSpPr/>
          <p:nvPr/>
        </p:nvSpPr>
        <p:spPr>
          <a:xfrm>
            <a:off x="6016228" y="762890"/>
            <a:ext cx="1814150" cy="758925"/>
          </a:xfrm>
          <a:custGeom>
            <a:rect b="b" l="l" r="r" t="t"/>
            <a:pathLst>
              <a:path extrusionOk="0" h="30357" w="72566">
                <a:moveTo>
                  <a:pt x="42129" y="762"/>
                </a:moveTo>
                <a:cubicBezTo>
                  <a:pt x="29722" y="762"/>
                  <a:pt x="15431" y="-2288"/>
                  <a:pt x="5106" y="4592"/>
                </a:cubicBezTo>
                <a:cubicBezTo>
                  <a:pt x="167" y="7883"/>
                  <a:pt x="-801" y="16069"/>
                  <a:pt x="638" y="21827"/>
                </a:cubicBezTo>
                <a:cubicBezTo>
                  <a:pt x="3717" y="34147"/>
                  <a:pt x="25846" y="30061"/>
                  <a:pt x="38299" y="27572"/>
                </a:cubicBezTo>
                <a:cubicBezTo>
                  <a:pt x="46566" y="25920"/>
                  <a:pt x="54927" y="24758"/>
                  <a:pt x="63194" y="23103"/>
                </a:cubicBezTo>
                <a:cubicBezTo>
                  <a:pt x="66558" y="22429"/>
                  <a:pt x="71046" y="21252"/>
                  <a:pt x="72130" y="17997"/>
                </a:cubicBezTo>
                <a:cubicBezTo>
                  <a:pt x="73757" y="13114"/>
                  <a:pt x="69352" y="6219"/>
                  <a:pt x="64470" y="4592"/>
                </a:cubicBezTo>
                <a:cubicBezTo>
                  <a:pt x="52150" y="485"/>
                  <a:pt x="38518" y="3315"/>
                  <a:pt x="25532" y="3315"/>
                </a:cubicBezTo>
              </a:path>
            </a:pathLst>
          </a:custGeom>
          <a:noFill/>
          <a:ln cap="flat" cmpd="sng" w="38100">
            <a:solidFill>
              <a:srgbClr val="0000FF"/>
            </a:solidFill>
            <a:prstDash val="solid"/>
            <a:round/>
            <a:headEnd len="med" w="med" type="none"/>
            <a:tailEnd len="med" w="med" type="none"/>
          </a:ln>
        </p:spPr>
      </p:sp>
      <p:sp>
        <p:nvSpPr>
          <p:cNvPr id="121" name="Google Shape;121;p22"/>
          <p:cNvSpPr/>
          <p:nvPr/>
        </p:nvSpPr>
        <p:spPr>
          <a:xfrm>
            <a:off x="4938675" y="1285500"/>
            <a:ext cx="2998894" cy="707400"/>
          </a:xfrm>
          <a:custGeom>
            <a:rect b="b" l="l" r="r" t="t"/>
            <a:pathLst>
              <a:path extrusionOk="0" h="28296" w="127694">
                <a:moveTo>
                  <a:pt x="49485" y="5135"/>
                </a:moveTo>
                <a:cubicBezTo>
                  <a:pt x="33916" y="5135"/>
                  <a:pt x="17659" y="3406"/>
                  <a:pt x="2888" y="8327"/>
                </a:cubicBezTo>
                <a:cubicBezTo>
                  <a:pt x="-597" y="9488"/>
                  <a:pt x="-188" y="15693"/>
                  <a:pt x="973" y="19178"/>
                </a:cubicBezTo>
                <a:cubicBezTo>
                  <a:pt x="2810" y="24692"/>
                  <a:pt x="11293" y="24791"/>
                  <a:pt x="16931" y="26200"/>
                </a:cubicBezTo>
                <a:cubicBezTo>
                  <a:pt x="30968" y="29708"/>
                  <a:pt x="45980" y="27994"/>
                  <a:pt x="60337" y="26200"/>
                </a:cubicBezTo>
                <a:cubicBezTo>
                  <a:pt x="73864" y="24510"/>
                  <a:pt x="87557" y="24285"/>
                  <a:pt x="101190" y="24285"/>
                </a:cubicBezTo>
                <a:cubicBezTo>
                  <a:pt x="109796" y="24285"/>
                  <a:pt x="119838" y="25619"/>
                  <a:pt x="126723" y="20455"/>
                </a:cubicBezTo>
                <a:cubicBezTo>
                  <a:pt x="128962" y="18776"/>
                  <a:pt x="126548" y="14729"/>
                  <a:pt x="125446" y="12157"/>
                </a:cubicBezTo>
                <a:cubicBezTo>
                  <a:pt x="123793" y="8300"/>
                  <a:pt x="122555" y="3633"/>
                  <a:pt x="119063" y="1305"/>
                </a:cubicBezTo>
                <a:cubicBezTo>
                  <a:pt x="115483" y="-1082"/>
                  <a:pt x="109341" y="180"/>
                  <a:pt x="106296" y="3220"/>
                </a:cubicBezTo>
              </a:path>
            </a:pathLst>
          </a:custGeom>
          <a:noFill/>
          <a:ln cap="flat" cmpd="sng" w="38100">
            <a:solidFill>
              <a:srgbClr val="0000FF"/>
            </a:solidFill>
            <a:prstDash val="solid"/>
            <a:round/>
            <a:headEnd len="med" w="med" type="none"/>
            <a:tailEnd len="med" w="med" type="none"/>
          </a:ln>
        </p:spPr>
      </p:sp>
      <p:sp>
        <p:nvSpPr>
          <p:cNvPr id="122" name="Google Shape;122;p22"/>
          <p:cNvSpPr txBox="1"/>
          <p:nvPr/>
        </p:nvSpPr>
        <p:spPr>
          <a:xfrm>
            <a:off x="7783725" y="2519700"/>
            <a:ext cx="1356300" cy="3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FF0000"/>
                </a:solidFill>
              </a:rPr>
              <a:t>Illustration</a:t>
            </a:r>
            <a:endParaRPr sz="2000">
              <a:solidFill>
                <a:srgbClr val="FF0000"/>
              </a:solidFill>
            </a:endParaRPr>
          </a:p>
        </p:txBody>
      </p:sp>
      <p:cxnSp>
        <p:nvCxnSpPr>
          <p:cNvPr id="123" name="Google Shape;123;p22"/>
          <p:cNvCxnSpPr>
            <a:stCxn id="124" idx="2"/>
          </p:cNvCxnSpPr>
          <p:nvPr/>
        </p:nvCxnSpPr>
        <p:spPr>
          <a:xfrm>
            <a:off x="745825" y="1285500"/>
            <a:ext cx="435300" cy="340200"/>
          </a:xfrm>
          <a:prstGeom prst="straightConnector1">
            <a:avLst/>
          </a:prstGeom>
          <a:noFill/>
          <a:ln cap="flat" cmpd="sng" w="9525">
            <a:solidFill>
              <a:srgbClr val="FF0000"/>
            </a:solidFill>
            <a:prstDash val="solid"/>
            <a:round/>
            <a:headEnd len="med" w="med" type="none"/>
            <a:tailEnd len="med" w="med" type="triangle"/>
          </a:ln>
        </p:spPr>
      </p:cxnSp>
      <p:sp>
        <p:nvSpPr>
          <p:cNvPr id="124" name="Google Shape;124;p22"/>
          <p:cNvSpPr txBox="1"/>
          <p:nvPr/>
        </p:nvSpPr>
        <p:spPr>
          <a:xfrm>
            <a:off x="67675" y="886500"/>
            <a:ext cx="1356300" cy="3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Summary </a:t>
            </a:r>
            <a:endParaRPr sz="1800">
              <a:solidFill>
                <a:srgbClr val="FF0000"/>
              </a:solidFill>
            </a:endParaRPr>
          </a:p>
        </p:txBody>
      </p:sp>
      <p:sp>
        <p:nvSpPr>
          <p:cNvPr id="125" name="Google Shape;125;p22"/>
          <p:cNvSpPr txBox="1"/>
          <p:nvPr/>
        </p:nvSpPr>
        <p:spPr>
          <a:xfrm>
            <a:off x="138850" y="2069175"/>
            <a:ext cx="1091700" cy="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FF00"/>
                </a:solidFill>
              </a:rPr>
              <a:t>Who?</a:t>
            </a:r>
            <a:r>
              <a:rPr lang="fr" sz="2400">
                <a:solidFill>
                  <a:srgbClr val="0000FF"/>
                </a:solidFill>
              </a:rPr>
              <a:t> </a:t>
            </a:r>
            <a:endParaRPr sz="2400">
              <a:solidFill>
                <a:srgbClr val="0000FF"/>
              </a:solidFill>
            </a:endParaRPr>
          </a:p>
        </p:txBody>
      </p:sp>
      <p:sp>
        <p:nvSpPr>
          <p:cNvPr id="126" name="Google Shape;126;p22"/>
          <p:cNvSpPr txBox="1"/>
          <p:nvPr/>
        </p:nvSpPr>
        <p:spPr>
          <a:xfrm>
            <a:off x="6550" y="2762350"/>
            <a:ext cx="10917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FF00"/>
                </a:solidFill>
              </a:rPr>
              <a:t>What?</a:t>
            </a:r>
            <a:endParaRPr sz="2400">
              <a:solidFill>
                <a:srgbClr val="FFFF00"/>
              </a:solidFill>
            </a:endParaRPr>
          </a:p>
        </p:txBody>
      </p:sp>
      <p:sp>
        <p:nvSpPr>
          <p:cNvPr id="127" name="Google Shape;127;p22"/>
          <p:cNvSpPr txBox="1"/>
          <p:nvPr/>
        </p:nvSpPr>
        <p:spPr>
          <a:xfrm>
            <a:off x="6550" y="3842550"/>
            <a:ext cx="1356300" cy="4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FF00"/>
                </a:solidFill>
              </a:rPr>
              <a:t>Where?</a:t>
            </a:r>
            <a:endParaRPr sz="2400">
              <a:solidFill>
                <a:srgbClr val="FFFF00"/>
              </a:solidFill>
            </a:endParaRPr>
          </a:p>
        </p:txBody>
      </p:sp>
      <p:cxnSp>
        <p:nvCxnSpPr>
          <p:cNvPr id="128" name="Google Shape;128;p22"/>
          <p:cNvCxnSpPr/>
          <p:nvPr/>
        </p:nvCxnSpPr>
        <p:spPr>
          <a:xfrm flipH="1" rot="10800000">
            <a:off x="1765325" y="1269475"/>
            <a:ext cx="1646400" cy="19800"/>
          </a:xfrm>
          <a:prstGeom prst="straightConnector1">
            <a:avLst/>
          </a:prstGeom>
          <a:noFill/>
          <a:ln cap="flat" cmpd="sng" w="28575">
            <a:solidFill>
              <a:schemeClr val="dk2"/>
            </a:solidFill>
            <a:prstDash val="solid"/>
            <a:round/>
            <a:headEnd len="med" w="med" type="none"/>
            <a:tailEnd len="med" w="med" type="none"/>
          </a:ln>
        </p:spPr>
      </p:cxnSp>
      <p:cxnSp>
        <p:nvCxnSpPr>
          <p:cNvPr id="129" name="Google Shape;129;p22"/>
          <p:cNvCxnSpPr/>
          <p:nvPr/>
        </p:nvCxnSpPr>
        <p:spPr>
          <a:xfrm>
            <a:off x="1328950" y="1547150"/>
            <a:ext cx="813300" cy="0"/>
          </a:xfrm>
          <a:prstGeom prst="straightConnector1">
            <a:avLst/>
          </a:prstGeom>
          <a:noFill/>
          <a:ln cap="flat" cmpd="sng" w="28575">
            <a:solidFill>
              <a:schemeClr val="dk2"/>
            </a:solidFill>
            <a:prstDash val="solid"/>
            <a:round/>
            <a:headEnd len="med" w="med" type="none"/>
            <a:tailEnd len="med" w="med" type="none"/>
          </a:ln>
        </p:spPr>
      </p:cxnSp>
      <p:cxnSp>
        <p:nvCxnSpPr>
          <p:cNvPr id="130" name="Google Shape;130;p22"/>
          <p:cNvCxnSpPr/>
          <p:nvPr/>
        </p:nvCxnSpPr>
        <p:spPr>
          <a:xfrm>
            <a:off x="4026525" y="1289275"/>
            <a:ext cx="218100" cy="0"/>
          </a:xfrm>
          <a:prstGeom prst="straightConnector1">
            <a:avLst/>
          </a:prstGeom>
          <a:noFill/>
          <a:ln cap="flat" cmpd="sng" w="9525">
            <a:solidFill>
              <a:schemeClr val="dk2"/>
            </a:solidFill>
            <a:prstDash val="solid"/>
            <a:round/>
            <a:headEnd len="med" w="med" type="none"/>
            <a:tailEnd len="med" w="med" type="none"/>
          </a:ln>
        </p:spPr>
      </p:cxnSp>
      <p:cxnSp>
        <p:nvCxnSpPr>
          <p:cNvPr id="131" name="Google Shape;131;p22"/>
          <p:cNvCxnSpPr/>
          <p:nvPr/>
        </p:nvCxnSpPr>
        <p:spPr>
          <a:xfrm>
            <a:off x="2519075" y="2935600"/>
            <a:ext cx="1269300" cy="0"/>
          </a:xfrm>
          <a:prstGeom prst="straightConnector1">
            <a:avLst/>
          </a:prstGeom>
          <a:noFill/>
          <a:ln cap="flat" cmpd="sng" w="28575">
            <a:solidFill>
              <a:schemeClr val="dk2"/>
            </a:solidFill>
            <a:prstDash val="solid"/>
            <a:round/>
            <a:headEnd len="med" w="med" type="none"/>
            <a:tailEnd len="med" w="med" type="none"/>
          </a:ln>
        </p:spPr>
      </p:cxnSp>
      <p:cxnSp>
        <p:nvCxnSpPr>
          <p:cNvPr id="132" name="Google Shape;132;p22"/>
          <p:cNvCxnSpPr/>
          <p:nvPr/>
        </p:nvCxnSpPr>
        <p:spPr>
          <a:xfrm flipH="1" rot="10800000">
            <a:off x="1328950" y="3709050"/>
            <a:ext cx="2241300" cy="300"/>
          </a:xfrm>
          <a:prstGeom prst="straightConnector1">
            <a:avLst/>
          </a:prstGeom>
          <a:noFill/>
          <a:ln cap="flat" cmpd="sng" w="28575">
            <a:solidFill>
              <a:schemeClr val="dk2"/>
            </a:solidFill>
            <a:prstDash val="solid"/>
            <a:round/>
            <a:headEnd len="med" w="med" type="none"/>
            <a:tailEnd len="med" w="med" type="none"/>
          </a:ln>
        </p:spPr>
      </p:cxnSp>
      <p:sp>
        <p:nvSpPr>
          <p:cNvPr id="133" name="Google Shape;133;p22"/>
          <p:cNvSpPr/>
          <p:nvPr/>
        </p:nvSpPr>
        <p:spPr>
          <a:xfrm>
            <a:off x="1906228" y="2060272"/>
            <a:ext cx="1531575" cy="489225"/>
          </a:xfrm>
          <a:custGeom>
            <a:rect b="b" l="l" r="r" t="t"/>
            <a:pathLst>
              <a:path extrusionOk="0" h="19569" w="61263">
                <a:moveTo>
                  <a:pt x="46729" y="897"/>
                </a:moveTo>
                <a:cubicBezTo>
                  <a:pt x="35357" y="897"/>
                  <a:pt x="23984" y="897"/>
                  <a:pt x="12612" y="897"/>
                </a:cubicBezTo>
                <a:cubicBezTo>
                  <a:pt x="8636" y="897"/>
                  <a:pt x="3524" y="-1120"/>
                  <a:pt x="711" y="1690"/>
                </a:cubicBezTo>
                <a:cubicBezTo>
                  <a:pt x="-1423" y="3821"/>
                  <a:pt x="2138" y="7557"/>
                  <a:pt x="3092" y="10417"/>
                </a:cubicBezTo>
                <a:cubicBezTo>
                  <a:pt x="6424" y="20405"/>
                  <a:pt x="24616" y="21471"/>
                  <a:pt x="34034" y="16765"/>
                </a:cubicBezTo>
                <a:cubicBezTo>
                  <a:pt x="41898" y="12835"/>
                  <a:pt x="53997" y="19804"/>
                  <a:pt x="60217" y="13591"/>
                </a:cubicBezTo>
                <a:cubicBezTo>
                  <a:pt x="63176" y="10636"/>
                  <a:pt x="59209" y="4645"/>
                  <a:pt x="56250" y="1690"/>
                </a:cubicBezTo>
                <a:cubicBezTo>
                  <a:pt x="53063" y="-1493"/>
                  <a:pt x="47266" y="897"/>
                  <a:pt x="42762" y="897"/>
                </a:cubicBezTo>
              </a:path>
            </a:pathLst>
          </a:custGeom>
          <a:noFill/>
          <a:ln cap="flat" cmpd="sng" w="28575">
            <a:solidFill>
              <a:schemeClr val="dk2"/>
            </a:solidFill>
            <a:prstDash val="solid"/>
            <a:round/>
            <a:headEnd len="med" w="med" type="none"/>
            <a:tailEnd len="med" w="med" type="none"/>
          </a:ln>
        </p:spPr>
      </p:sp>
      <p:sp>
        <p:nvSpPr>
          <p:cNvPr id="134" name="Google Shape;134;p22"/>
          <p:cNvSpPr/>
          <p:nvPr/>
        </p:nvSpPr>
        <p:spPr>
          <a:xfrm>
            <a:off x="2752113" y="3808350"/>
            <a:ext cx="897525" cy="312100"/>
          </a:xfrm>
          <a:custGeom>
            <a:rect b="b" l="l" r="r" t="t"/>
            <a:pathLst>
              <a:path extrusionOk="0" h="12484" w="35901">
                <a:moveTo>
                  <a:pt x="25587" y="793"/>
                </a:moveTo>
                <a:cubicBezTo>
                  <a:pt x="18706" y="793"/>
                  <a:pt x="11840" y="0"/>
                  <a:pt x="4959" y="0"/>
                </a:cubicBezTo>
                <a:cubicBezTo>
                  <a:pt x="3185" y="0"/>
                  <a:pt x="-596" y="793"/>
                  <a:pt x="198" y="2380"/>
                </a:cubicBezTo>
                <a:cubicBezTo>
                  <a:pt x="1364" y="4710"/>
                  <a:pt x="1531" y="7678"/>
                  <a:pt x="3372" y="9521"/>
                </a:cubicBezTo>
                <a:cubicBezTo>
                  <a:pt x="8078" y="14233"/>
                  <a:pt x="16548" y="11901"/>
                  <a:pt x="23207" y="11901"/>
                </a:cubicBezTo>
                <a:cubicBezTo>
                  <a:pt x="27209" y="11901"/>
                  <a:pt x="32278" y="13144"/>
                  <a:pt x="35108" y="10314"/>
                </a:cubicBezTo>
                <a:cubicBezTo>
                  <a:pt x="37888" y="7534"/>
                  <a:pt x="31105" y="1587"/>
                  <a:pt x="27174" y="1587"/>
                </a:cubicBezTo>
              </a:path>
            </a:pathLst>
          </a:custGeom>
          <a:noFill/>
          <a:ln cap="flat" cmpd="sng" w="28575">
            <a:solidFill>
              <a:schemeClr val="dk2"/>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8" name="Shape 138"/>
        <p:cNvGrpSpPr/>
        <p:nvPr/>
      </p:nvGrpSpPr>
      <p:grpSpPr>
        <a:xfrm>
          <a:off x="0" y="0"/>
          <a:ext cx="0" cy="0"/>
          <a:chOff x="0" y="0"/>
          <a:chExt cx="0" cy="0"/>
        </a:xfrm>
      </p:grpSpPr>
      <p:sp>
        <p:nvSpPr>
          <p:cNvPr id="139" name="Google Shape;139;p23"/>
          <p:cNvSpPr/>
          <p:nvPr/>
        </p:nvSpPr>
        <p:spPr>
          <a:xfrm rot="-5400000">
            <a:off x="7738363" y="2436913"/>
            <a:ext cx="2374900" cy="436375"/>
          </a:xfrm>
          <a:prstGeom prst="flowChartExtra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txBox="1"/>
          <p:nvPr/>
        </p:nvSpPr>
        <p:spPr>
          <a:xfrm>
            <a:off x="0" y="53675"/>
            <a:ext cx="9075300" cy="7398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Read and act like a detective</a:t>
            </a:r>
            <a:endParaRPr sz="3600"/>
          </a:p>
        </p:txBody>
      </p:sp>
      <p:sp>
        <p:nvSpPr>
          <p:cNvPr id="141" name="Google Shape;141;p23"/>
          <p:cNvSpPr txBox="1"/>
          <p:nvPr/>
        </p:nvSpPr>
        <p:spPr>
          <a:xfrm>
            <a:off x="714900" y="971925"/>
            <a:ext cx="7645500" cy="3689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CFE2F3"/>
              </a:buClr>
              <a:buSzPts val="2400"/>
              <a:buAutoNum type="arabicPeriod"/>
            </a:pPr>
            <a:r>
              <a:rPr lang="fr" sz="2400">
                <a:solidFill>
                  <a:srgbClr val="CFE2F3"/>
                </a:solidFill>
              </a:rPr>
              <a:t>Concentrate and Read the text ( out loud)</a:t>
            </a:r>
            <a:endParaRPr sz="2400">
              <a:solidFill>
                <a:srgbClr val="CFE2F3"/>
              </a:solidFill>
            </a:endParaRPr>
          </a:p>
          <a:p>
            <a:pPr indent="-381000" lvl="0" marL="457200" rtl="0" algn="l">
              <a:spcBef>
                <a:spcPts val="0"/>
              </a:spcBef>
              <a:spcAft>
                <a:spcPts val="0"/>
              </a:spcAft>
              <a:buClr>
                <a:srgbClr val="CFE2F3"/>
              </a:buClr>
              <a:buSzPts val="2400"/>
              <a:buAutoNum type="arabicPeriod"/>
            </a:pPr>
            <a:r>
              <a:rPr lang="fr" sz="2400">
                <a:solidFill>
                  <a:srgbClr val="CFE2F3"/>
                </a:solidFill>
              </a:rPr>
              <a:t>Look for the Clues (= transparent words / the words you know) to help you understand, write down the words that are new. Develop your sense of observation</a:t>
            </a:r>
            <a:endParaRPr sz="2400">
              <a:solidFill>
                <a:srgbClr val="CFE2F3"/>
              </a:solidFill>
            </a:endParaRPr>
          </a:p>
          <a:p>
            <a:pPr indent="-381000" lvl="0" marL="457200" rtl="0" algn="l">
              <a:spcBef>
                <a:spcPts val="0"/>
              </a:spcBef>
              <a:spcAft>
                <a:spcPts val="0"/>
              </a:spcAft>
              <a:buClr>
                <a:srgbClr val="CFE2F3"/>
              </a:buClr>
              <a:buSzPts val="2400"/>
              <a:buAutoNum type="arabicPeriod"/>
            </a:pPr>
            <a:r>
              <a:rPr lang="fr" sz="2400">
                <a:solidFill>
                  <a:srgbClr val="CFE2F3"/>
                </a:solidFill>
              </a:rPr>
              <a:t>Ask questions and examine the text.</a:t>
            </a:r>
            <a:endParaRPr sz="2400">
              <a:solidFill>
                <a:srgbClr val="CFE2F3"/>
              </a:solidFill>
            </a:endParaRPr>
          </a:p>
          <a:p>
            <a:pPr indent="-381000" lvl="0" marL="457200" rtl="0" algn="l">
              <a:spcBef>
                <a:spcPts val="0"/>
              </a:spcBef>
              <a:spcAft>
                <a:spcPts val="0"/>
              </a:spcAft>
              <a:buClr>
                <a:srgbClr val="CFE2F3"/>
              </a:buClr>
              <a:buSzPts val="2400"/>
              <a:buAutoNum type="arabicPeriod"/>
            </a:pPr>
            <a:r>
              <a:rPr lang="fr" sz="2400">
                <a:solidFill>
                  <a:srgbClr val="CFE2F3"/>
                </a:solidFill>
              </a:rPr>
              <a:t>Look at the evidence  and justify by quoting from the text.</a:t>
            </a:r>
            <a:endParaRPr sz="2400">
              <a:solidFill>
                <a:srgbClr val="CFE2F3"/>
              </a:solidFill>
            </a:endParaRPr>
          </a:p>
          <a:p>
            <a:pPr indent="-381000" lvl="0" marL="457200" rtl="0" algn="l">
              <a:spcBef>
                <a:spcPts val="0"/>
              </a:spcBef>
              <a:spcAft>
                <a:spcPts val="0"/>
              </a:spcAft>
              <a:buClr>
                <a:srgbClr val="CFE2F3"/>
              </a:buClr>
              <a:buSzPts val="2400"/>
              <a:buAutoNum type="arabicPeriod"/>
            </a:pPr>
            <a:r>
              <a:rPr lang="fr" sz="2400">
                <a:solidFill>
                  <a:srgbClr val="CFE2F3"/>
                </a:solidFill>
              </a:rPr>
              <a:t>Never be discouraged.</a:t>
            </a:r>
            <a:endParaRPr sz="2400">
              <a:solidFill>
                <a:srgbClr val="CFE2F3"/>
              </a:solidFill>
            </a:endParaRPr>
          </a:p>
        </p:txBody>
      </p:sp>
      <p:sp>
        <p:nvSpPr>
          <p:cNvPr id="142" name="Google Shape;142;p23"/>
          <p:cNvSpPr txBox="1"/>
          <p:nvPr/>
        </p:nvSpPr>
        <p:spPr>
          <a:xfrm>
            <a:off x="7898250" y="308225"/>
            <a:ext cx="1104300" cy="4368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COPY</a:t>
            </a:r>
            <a:endParaRPr sz="24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6" name="Shape 146"/>
        <p:cNvGrpSpPr/>
        <p:nvPr/>
      </p:nvGrpSpPr>
      <p:grpSpPr>
        <a:xfrm>
          <a:off x="0" y="0"/>
          <a:ext cx="0" cy="0"/>
          <a:chOff x="0" y="0"/>
          <a:chExt cx="0" cy="0"/>
        </a:xfrm>
      </p:grpSpPr>
      <p:sp>
        <p:nvSpPr>
          <p:cNvPr id="147" name="Google Shape;147;p24"/>
          <p:cNvSpPr/>
          <p:nvPr/>
        </p:nvSpPr>
        <p:spPr>
          <a:xfrm>
            <a:off x="1220686" y="1994175"/>
            <a:ext cx="6702638" cy="11551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Part 1- The opening scene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51" name="Shape 151"/>
        <p:cNvGrpSpPr/>
        <p:nvPr/>
      </p:nvGrpSpPr>
      <p:grpSpPr>
        <a:xfrm>
          <a:off x="0" y="0"/>
          <a:ext cx="0" cy="0"/>
          <a:chOff x="0" y="0"/>
          <a:chExt cx="0" cy="0"/>
        </a:xfrm>
      </p:grpSpPr>
      <p:sp>
        <p:nvSpPr>
          <p:cNvPr id="152" name="Google Shape;152;p25"/>
          <p:cNvSpPr txBox="1"/>
          <p:nvPr/>
        </p:nvSpPr>
        <p:spPr>
          <a:xfrm>
            <a:off x="101500" y="228600"/>
            <a:ext cx="4470600" cy="4670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fr" sz="3400">
                <a:solidFill>
                  <a:schemeClr val="dk1"/>
                </a:solidFill>
              </a:rPr>
              <a:t>M</a:t>
            </a:r>
            <a:r>
              <a:rPr lang="fr" sz="1600">
                <a:solidFill>
                  <a:schemeClr val="dk1"/>
                </a:solidFill>
              </a:rPr>
              <a:t>r. Sherlock Holmes, who was usually very late in the mornings, save upon those not infrequent occasions when he was up all night, was seated at the breakfast table. I stood upon the hearth-rug and picked up the stick which our visitor had left behind him the night before. It was a fine, thick piece of wood, bulbous-headed, of the sort which is known as a ‘Penang lawyer.’ Just under the head was a broad silver band nearly an inch across. ‘To James Mortimer, M.R.C.S., from his friends of the C.C.H.,’ was engraved upon it, with the date ‘1884.’ It was just such a stick as the old-fashioned family practitioner used to carry dignified, solid, and reassuring. </a:t>
            </a:r>
            <a:endParaRPr sz="1600">
              <a:solidFill>
                <a:schemeClr val="dk1"/>
              </a:solidFill>
            </a:endParaRPr>
          </a:p>
          <a:p>
            <a:pPr indent="0" lvl="0" marL="0" rtl="0" algn="l">
              <a:lnSpc>
                <a:spcPct val="115000"/>
              </a:lnSpc>
              <a:spcBef>
                <a:spcPts val="1200"/>
              </a:spcBef>
              <a:spcAft>
                <a:spcPts val="1200"/>
              </a:spcAft>
              <a:buNone/>
            </a:pPr>
            <a:r>
              <a:t/>
            </a:r>
            <a:endParaRPr/>
          </a:p>
        </p:txBody>
      </p:sp>
      <p:sp>
        <p:nvSpPr>
          <p:cNvPr id="153" name="Google Shape;153;p25"/>
          <p:cNvSpPr txBox="1"/>
          <p:nvPr/>
        </p:nvSpPr>
        <p:spPr>
          <a:xfrm>
            <a:off x="952500" y="114300"/>
            <a:ext cx="19557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Chapter 1 </a:t>
            </a:r>
            <a:endParaRPr sz="2400"/>
          </a:p>
        </p:txBody>
      </p:sp>
      <p:sp>
        <p:nvSpPr>
          <p:cNvPr id="154" name="Google Shape;154;p25"/>
          <p:cNvSpPr txBox="1"/>
          <p:nvPr/>
        </p:nvSpPr>
        <p:spPr>
          <a:xfrm>
            <a:off x="4700925" y="178525"/>
            <a:ext cx="1289100" cy="6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The In</a:t>
            </a:r>
            <a:r>
              <a:rPr lang="fr" sz="1800" u="sng">
                <a:solidFill>
                  <a:srgbClr val="FF0000"/>
                </a:solidFill>
              </a:rPr>
              <a:t>c</a:t>
            </a:r>
            <a:r>
              <a:rPr lang="fr" sz="1800">
                <a:solidFill>
                  <a:srgbClr val="FF0000"/>
                </a:solidFill>
              </a:rPr>
              <a:t>ipit</a:t>
            </a:r>
            <a:endParaRPr sz="1800">
              <a:solidFill>
                <a:srgbClr val="FF0000"/>
              </a:solidFill>
            </a:endParaRPr>
          </a:p>
        </p:txBody>
      </p:sp>
      <p:sp>
        <p:nvSpPr>
          <p:cNvPr id="155" name="Google Shape;155;p25"/>
          <p:cNvSpPr txBox="1"/>
          <p:nvPr/>
        </p:nvSpPr>
        <p:spPr>
          <a:xfrm>
            <a:off x="4700925" y="615150"/>
            <a:ext cx="4216500" cy="4284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nvSpPr>
        <p:spPr>
          <a:xfrm>
            <a:off x="4839800" y="723900"/>
            <a:ext cx="1249500" cy="476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1800"/>
              <a:t>Questions</a:t>
            </a:r>
            <a:endParaRPr sz="1800"/>
          </a:p>
        </p:txBody>
      </p:sp>
      <p:sp>
        <p:nvSpPr>
          <p:cNvPr id="157" name="Google Shape;157;p25"/>
          <p:cNvSpPr txBox="1"/>
          <p:nvPr/>
        </p:nvSpPr>
        <p:spPr>
          <a:xfrm>
            <a:off x="6307575" y="723900"/>
            <a:ext cx="2499300" cy="476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1800"/>
              <a:t>Evidence in the text</a:t>
            </a:r>
            <a:endParaRPr sz="1800"/>
          </a:p>
        </p:txBody>
      </p:sp>
      <p:sp>
        <p:nvSpPr>
          <p:cNvPr id="158" name="Google Shape;158;p25"/>
          <p:cNvSpPr txBox="1"/>
          <p:nvPr/>
        </p:nvSpPr>
        <p:spPr>
          <a:xfrm>
            <a:off x="4836750" y="1527300"/>
            <a:ext cx="1051200" cy="476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900">
                <a:solidFill>
                  <a:srgbClr val="FF0000"/>
                </a:solidFill>
              </a:rPr>
              <a:t> Who ?</a:t>
            </a:r>
            <a:r>
              <a:rPr lang="fr" sz="1700">
                <a:solidFill>
                  <a:srgbClr val="FF0000"/>
                </a:solidFill>
              </a:rPr>
              <a:t> </a:t>
            </a:r>
            <a:endParaRPr sz="1700">
              <a:solidFill>
                <a:srgbClr val="FF0000"/>
              </a:solidFill>
            </a:endParaRPr>
          </a:p>
        </p:txBody>
      </p:sp>
      <p:sp>
        <p:nvSpPr>
          <p:cNvPr id="159" name="Google Shape;159;p25"/>
          <p:cNvSpPr txBox="1"/>
          <p:nvPr/>
        </p:nvSpPr>
        <p:spPr>
          <a:xfrm>
            <a:off x="6307575" y="1259525"/>
            <a:ext cx="2499300" cy="972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fr" sz="1600"/>
              <a:t>Mr. Sherlock Holmes</a:t>
            </a:r>
            <a:endParaRPr sz="1600"/>
          </a:p>
          <a:p>
            <a:pPr indent="-330200" lvl="0" marL="457200" rtl="0" algn="l">
              <a:spcBef>
                <a:spcPts val="0"/>
              </a:spcBef>
              <a:spcAft>
                <a:spcPts val="0"/>
              </a:spcAft>
              <a:buSzPts val="1600"/>
              <a:buChar char="●"/>
            </a:pPr>
            <a:r>
              <a:rPr lang="fr" sz="1600"/>
              <a:t>‘I’</a:t>
            </a:r>
            <a:endParaRPr sz="1600"/>
          </a:p>
          <a:p>
            <a:pPr indent="-330200" lvl="0" marL="457200" rtl="0" algn="l">
              <a:spcBef>
                <a:spcPts val="0"/>
              </a:spcBef>
              <a:spcAft>
                <a:spcPts val="0"/>
              </a:spcAft>
              <a:buSzPts val="1600"/>
              <a:buChar char="●"/>
            </a:pPr>
            <a:r>
              <a:rPr lang="fr" sz="1600"/>
              <a:t>James Mortimer</a:t>
            </a:r>
            <a:endParaRPr sz="1600"/>
          </a:p>
        </p:txBody>
      </p:sp>
      <p:sp>
        <p:nvSpPr>
          <p:cNvPr id="160" name="Google Shape;160;p25"/>
          <p:cNvSpPr txBox="1"/>
          <p:nvPr/>
        </p:nvSpPr>
        <p:spPr>
          <a:xfrm>
            <a:off x="4836738" y="2405750"/>
            <a:ext cx="1051200" cy="476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Where ? </a:t>
            </a:r>
            <a:endParaRPr sz="1800">
              <a:solidFill>
                <a:srgbClr val="FF0000"/>
              </a:solidFill>
            </a:endParaRPr>
          </a:p>
        </p:txBody>
      </p:sp>
      <p:sp>
        <p:nvSpPr>
          <p:cNvPr id="161" name="Google Shape;161;p25"/>
          <p:cNvSpPr txBox="1"/>
          <p:nvPr/>
        </p:nvSpPr>
        <p:spPr>
          <a:xfrm>
            <a:off x="6347325" y="2291038"/>
            <a:ext cx="2419800" cy="109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fr" sz="1500"/>
              <a:t>seated at the breakfast table</a:t>
            </a:r>
            <a:endParaRPr sz="1500"/>
          </a:p>
          <a:p>
            <a:pPr indent="-323850" lvl="0" marL="457200" rtl="0" algn="l">
              <a:spcBef>
                <a:spcPts val="0"/>
              </a:spcBef>
              <a:spcAft>
                <a:spcPts val="0"/>
              </a:spcAft>
              <a:buSzPts val="1500"/>
              <a:buChar char="●"/>
            </a:pPr>
            <a:r>
              <a:rPr lang="fr" sz="1500"/>
              <a:t>stood upon the hearth rug</a:t>
            </a:r>
            <a:endParaRPr sz="1500"/>
          </a:p>
        </p:txBody>
      </p:sp>
      <p:sp>
        <p:nvSpPr>
          <p:cNvPr id="162" name="Google Shape;162;p25"/>
          <p:cNvSpPr txBox="1"/>
          <p:nvPr/>
        </p:nvSpPr>
        <p:spPr>
          <a:xfrm>
            <a:off x="4938950" y="4034800"/>
            <a:ext cx="1051200" cy="476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What ? </a:t>
            </a:r>
            <a:endParaRPr sz="1800">
              <a:solidFill>
                <a:srgbClr val="FF0000"/>
              </a:solidFill>
            </a:endParaRPr>
          </a:p>
        </p:txBody>
      </p:sp>
      <p:sp>
        <p:nvSpPr>
          <p:cNvPr id="163" name="Google Shape;163;p25"/>
          <p:cNvSpPr txBox="1"/>
          <p:nvPr/>
        </p:nvSpPr>
        <p:spPr>
          <a:xfrm>
            <a:off x="6347325" y="3421500"/>
            <a:ext cx="2419800" cy="13785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700"/>
              <a:t>a stick / a thick piece of wood /bulbous-headed/ Penang lawyer/ silver/ dignified/ solid</a:t>
            </a:r>
            <a:endParaRPr sz="1700"/>
          </a:p>
        </p:txBody>
      </p:sp>
      <p:cxnSp>
        <p:nvCxnSpPr>
          <p:cNvPr id="164" name="Google Shape;164;p25"/>
          <p:cNvCxnSpPr>
            <a:stCxn id="153" idx="3"/>
          </p:cNvCxnSpPr>
          <p:nvPr/>
        </p:nvCxnSpPr>
        <p:spPr>
          <a:xfrm flipH="1" rot="10800000">
            <a:off x="2908200" y="396600"/>
            <a:ext cx="1753200" cy="22500"/>
          </a:xfrm>
          <a:prstGeom prst="straightConnector1">
            <a:avLst/>
          </a:prstGeom>
          <a:noFill/>
          <a:ln cap="flat" cmpd="sng" w="28575">
            <a:solidFill>
              <a:srgbClr val="FF0000"/>
            </a:solidFill>
            <a:prstDash val="solid"/>
            <a:round/>
            <a:headEnd len="med" w="med" type="none"/>
            <a:tailEnd len="med" w="med" type="triangle"/>
          </a:ln>
        </p:spPr>
      </p:cxnSp>
      <p:pic>
        <p:nvPicPr>
          <p:cNvPr id="165" name="Google Shape;165;p25"/>
          <p:cNvPicPr preferRelativeResize="0"/>
          <p:nvPr/>
        </p:nvPicPr>
        <p:blipFill>
          <a:blip r:embed="rId3">
            <a:alphaModFix/>
          </a:blip>
          <a:stretch>
            <a:fillRect/>
          </a:stretch>
        </p:blipFill>
        <p:spPr>
          <a:xfrm>
            <a:off x="4861825" y="2933700"/>
            <a:ext cx="1295400" cy="990600"/>
          </a:xfrm>
          <a:prstGeom prst="rect">
            <a:avLst/>
          </a:prstGeom>
          <a:noFill/>
          <a:ln>
            <a:noFill/>
          </a:ln>
        </p:spPr>
      </p:pic>
      <p:cxnSp>
        <p:nvCxnSpPr>
          <p:cNvPr id="166" name="Google Shape;166;p25"/>
          <p:cNvCxnSpPr>
            <a:endCxn id="165" idx="3"/>
          </p:cNvCxnSpPr>
          <p:nvPr/>
        </p:nvCxnSpPr>
        <p:spPr>
          <a:xfrm flipH="1">
            <a:off x="6157225" y="3172200"/>
            <a:ext cx="713700" cy="2568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2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70" name="Shape 170"/>
        <p:cNvGrpSpPr/>
        <p:nvPr/>
      </p:nvGrpSpPr>
      <p:grpSpPr>
        <a:xfrm>
          <a:off x="0" y="0"/>
          <a:ext cx="0" cy="0"/>
          <a:chOff x="0" y="0"/>
          <a:chExt cx="0" cy="0"/>
        </a:xfrm>
      </p:grpSpPr>
      <p:sp>
        <p:nvSpPr>
          <p:cNvPr id="171" name="Google Shape;171;p26"/>
          <p:cNvSpPr txBox="1"/>
          <p:nvPr/>
        </p:nvSpPr>
        <p:spPr>
          <a:xfrm>
            <a:off x="79350" y="79350"/>
            <a:ext cx="8945700" cy="8838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t>Which walking stick are they talking about? </a:t>
            </a:r>
            <a:endParaRPr sz="3000"/>
          </a:p>
        </p:txBody>
      </p:sp>
      <p:pic>
        <p:nvPicPr>
          <p:cNvPr id="172" name="Google Shape;172;p26"/>
          <p:cNvPicPr preferRelativeResize="0"/>
          <p:nvPr/>
        </p:nvPicPr>
        <p:blipFill>
          <a:blip r:embed="rId3">
            <a:alphaModFix/>
          </a:blip>
          <a:stretch>
            <a:fillRect/>
          </a:stretch>
        </p:blipFill>
        <p:spPr>
          <a:xfrm>
            <a:off x="1818525" y="1322550"/>
            <a:ext cx="1844175" cy="3688349"/>
          </a:xfrm>
          <a:prstGeom prst="rect">
            <a:avLst/>
          </a:prstGeom>
          <a:noFill/>
          <a:ln>
            <a:noFill/>
          </a:ln>
        </p:spPr>
      </p:pic>
      <p:pic>
        <p:nvPicPr>
          <p:cNvPr id="173" name="Google Shape;173;p26"/>
          <p:cNvPicPr preferRelativeResize="0"/>
          <p:nvPr/>
        </p:nvPicPr>
        <p:blipFill>
          <a:blip r:embed="rId4">
            <a:alphaModFix/>
          </a:blip>
          <a:stretch>
            <a:fillRect/>
          </a:stretch>
        </p:blipFill>
        <p:spPr>
          <a:xfrm>
            <a:off x="6467300" y="1229600"/>
            <a:ext cx="771525" cy="3874253"/>
          </a:xfrm>
          <a:prstGeom prst="rect">
            <a:avLst/>
          </a:prstGeom>
          <a:noFill/>
          <a:ln>
            <a:noFill/>
          </a:ln>
        </p:spPr>
      </p:pic>
      <p:sp>
        <p:nvSpPr>
          <p:cNvPr id="174" name="Google Shape;174;p26"/>
          <p:cNvSpPr txBox="1"/>
          <p:nvPr/>
        </p:nvSpPr>
        <p:spPr>
          <a:xfrm>
            <a:off x="3471150" y="1943850"/>
            <a:ext cx="2538900" cy="119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26"/>
          <p:cNvCxnSpPr/>
          <p:nvPr/>
        </p:nvCxnSpPr>
        <p:spPr>
          <a:xfrm flipH="1" rot="10800000">
            <a:off x="5881925" y="1867575"/>
            <a:ext cx="614100" cy="347700"/>
          </a:xfrm>
          <a:prstGeom prst="straightConnector1">
            <a:avLst/>
          </a:prstGeom>
          <a:noFill/>
          <a:ln cap="flat" cmpd="sng" w="9525">
            <a:solidFill>
              <a:srgbClr val="FF0000"/>
            </a:solidFill>
            <a:prstDash val="solid"/>
            <a:round/>
            <a:headEnd len="med" w="med" type="none"/>
            <a:tailEnd len="med" w="med" type="triangle"/>
          </a:ln>
        </p:spPr>
      </p:cxnSp>
      <p:sp>
        <p:nvSpPr>
          <p:cNvPr id="176" name="Google Shape;176;p26"/>
          <p:cNvSpPr txBox="1"/>
          <p:nvPr/>
        </p:nvSpPr>
        <p:spPr>
          <a:xfrm>
            <a:off x="2991875" y="1943850"/>
            <a:ext cx="2800800" cy="1626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latin typeface="Caveat"/>
                <a:ea typeface="Caveat"/>
                <a:cs typeface="Caveat"/>
                <a:sym typeface="Caveat"/>
              </a:rPr>
              <a:t>   </a:t>
            </a:r>
            <a:r>
              <a:rPr lang="fr" sz="2400">
                <a:latin typeface="Caveat"/>
                <a:ea typeface="Caveat"/>
                <a:cs typeface="Caveat"/>
                <a:sym typeface="Caveat"/>
              </a:rPr>
              <a:t>To James Mortimer,    M.C.R.S., from</a:t>
            </a:r>
            <a:endParaRPr sz="2400">
              <a:latin typeface="Caveat"/>
              <a:ea typeface="Caveat"/>
              <a:cs typeface="Caveat"/>
              <a:sym typeface="Caveat"/>
            </a:endParaRPr>
          </a:p>
          <a:p>
            <a:pPr indent="0" lvl="0" marL="0" rtl="0" algn="ctr">
              <a:spcBef>
                <a:spcPts val="0"/>
              </a:spcBef>
              <a:spcAft>
                <a:spcPts val="0"/>
              </a:spcAft>
              <a:buNone/>
            </a:pPr>
            <a:r>
              <a:rPr lang="fr" sz="2400">
                <a:latin typeface="Caveat"/>
                <a:ea typeface="Caveat"/>
                <a:cs typeface="Caveat"/>
                <a:sym typeface="Caveat"/>
              </a:rPr>
              <a:t>his friends of the C.C.H.</a:t>
            </a:r>
            <a:endParaRPr sz="2400">
              <a:latin typeface="Caveat"/>
              <a:ea typeface="Caveat"/>
              <a:cs typeface="Caveat"/>
              <a:sym typeface="Caveat"/>
            </a:endParaRPr>
          </a:p>
          <a:p>
            <a:pPr indent="0" lvl="0" marL="0" rtl="0" algn="ctr">
              <a:spcBef>
                <a:spcPts val="0"/>
              </a:spcBef>
              <a:spcAft>
                <a:spcPts val="0"/>
              </a:spcAft>
              <a:buNone/>
            </a:pPr>
            <a:r>
              <a:rPr lang="fr" sz="2400">
                <a:latin typeface="Caveat"/>
                <a:ea typeface="Caveat"/>
                <a:cs typeface="Caveat"/>
                <a:sym typeface="Caveat"/>
              </a:rPr>
              <a:t>1884</a:t>
            </a:r>
            <a:endParaRPr sz="2400">
              <a:latin typeface="Caveat"/>
              <a:ea typeface="Caveat"/>
              <a:cs typeface="Caveat"/>
              <a:sym typeface="Caveat"/>
            </a:endParaRPr>
          </a:p>
        </p:txBody>
      </p:sp>
      <p:sp>
        <p:nvSpPr>
          <p:cNvPr id="177" name="Google Shape;177;p26"/>
          <p:cNvSpPr txBox="1"/>
          <p:nvPr/>
        </p:nvSpPr>
        <p:spPr>
          <a:xfrm>
            <a:off x="7333300" y="1413200"/>
            <a:ext cx="1691700" cy="1190100"/>
          </a:xfrm>
          <a:prstGeom prst="rect">
            <a:avLst/>
          </a:prstGeom>
          <a:noFill/>
          <a:ln cap="flat" cmpd="sng" w="952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FF0000"/>
                </a:solidFill>
              </a:rPr>
              <a:t>The Penang </a:t>
            </a:r>
            <a:endParaRPr sz="2400">
              <a:solidFill>
                <a:srgbClr val="FF0000"/>
              </a:solidFill>
            </a:endParaRPr>
          </a:p>
          <a:p>
            <a:pPr indent="0" lvl="0" marL="0" rtl="0" algn="ctr">
              <a:spcBef>
                <a:spcPts val="0"/>
              </a:spcBef>
              <a:spcAft>
                <a:spcPts val="0"/>
              </a:spcAft>
              <a:buNone/>
            </a:pPr>
            <a:r>
              <a:rPr lang="fr" sz="2400">
                <a:solidFill>
                  <a:srgbClr val="FF0000"/>
                </a:solidFill>
              </a:rPr>
              <a:t>Lawyer</a:t>
            </a:r>
            <a:endParaRPr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81" name="Shape 181"/>
        <p:cNvGrpSpPr/>
        <p:nvPr/>
      </p:nvGrpSpPr>
      <p:grpSpPr>
        <a:xfrm>
          <a:off x="0" y="0"/>
          <a:ext cx="0" cy="0"/>
          <a:chOff x="0" y="0"/>
          <a:chExt cx="0" cy="0"/>
        </a:xfrm>
      </p:grpSpPr>
      <p:sp>
        <p:nvSpPr>
          <p:cNvPr id="182" name="Google Shape;182;p27"/>
          <p:cNvSpPr txBox="1"/>
          <p:nvPr/>
        </p:nvSpPr>
        <p:spPr>
          <a:xfrm>
            <a:off x="203200" y="177800"/>
            <a:ext cx="3975300" cy="4563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None/>
            </a:pPr>
            <a:r>
              <a:rPr lang="fr" sz="1500">
                <a:solidFill>
                  <a:schemeClr val="dk1"/>
                </a:solidFill>
              </a:rPr>
              <a:t>‘</a:t>
            </a:r>
            <a:r>
              <a:rPr lang="fr" sz="1500">
                <a:solidFill>
                  <a:schemeClr val="dk1"/>
                </a:solidFill>
              </a:rPr>
              <a:t>Well, Watson, what do you make of it?’</a:t>
            </a:r>
            <a:endParaRPr sz="1500">
              <a:solidFill>
                <a:schemeClr val="dk1"/>
              </a:solidFill>
            </a:endParaRPr>
          </a:p>
          <a:p>
            <a:pPr indent="0" lvl="0" marL="0" rtl="0" algn="just">
              <a:lnSpc>
                <a:spcPct val="115000"/>
              </a:lnSpc>
              <a:spcBef>
                <a:spcPts val="1200"/>
              </a:spcBef>
              <a:spcAft>
                <a:spcPts val="0"/>
              </a:spcAft>
              <a:buNone/>
            </a:pPr>
            <a:r>
              <a:rPr lang="fr" sz="1500">
                <a:solidFill>
                  <a:schemeClr val="dk1"/>
                </a:solidFill>
              </a:rPr>
              <a:t>Holmes was sitting with his back to me, and I had given him no sign of my occupation.</a:t>
            </a:r>
            <a:endParaRPr sz="1500">
              <a:solidFill>
                <a:schemeClr val="dk1"/>
              </a:solidFill>
            </a:endParaRPr>
          </a:p>
          <a:p>
            <a:pPr indent="0" lvl="0" marL="0" rtl="0" algn="just">
              <a:lnSpc>
                <a:spcPct val="115000"/>
              </a:lnSpc>
              <a:spcBef>
                <a:spcPts val="1200"/>
              </a:spcBef>
              <a:spcAft>
                <a:spcPts val="0"/>
              </a:spcAft>
              <a:buNone/>
            </a:pPr>
            <a:r>
              <a:rPr lang="fr" sz="1500">
                <a:solidFill>
                  <a:schemeClr val="dk1"/>
                </a:solidFill>
              </a:rPr>
              <a:t>‘How did you know what I was doing? I believe you have eyes in the back of your head.’</a:t>
            </a:r>
            <a:endParaRPr sz="1500">
              <a:solidFill>
                <a:schemeClr val="dk1"/>
              </a:solidFill>
            </a:endParaRPr>
          </a:p>
          <a:p>
            <a:pPr indent="0" lvl="0" marL="0" rtl="0" algn="just">
              <a:lnSpc>
                <a:spcPct val="115000"/>
              </a:lnSpc>
              <a:spcBef>
                <a:spcPts val="1200"/>
              </a:spcBef>
              <a:spcAft>
                <a:spcPts val="0"/>
              </a:spcAft>
              <a:buNone/>
            </a:pPr>
            <a:r>
              <a:rPr lang="fr" sz="1500">
                <a:solidFill>
                  <a:schemeClr val="dk1"/>
                </a:solidFill>
              </a:rPr>
              <a:t>‘I have, at least, a well-polished, silver-plated coffee-pot in front of me,’ said he. ‘But, tell me, Watson, what do you make of our visitor’s stick?’</a:t>
            </a:r>
            <a:endParaRPr sz="1500">
              <a:solidFill>
                <a:schemeClr val="dk1"/>
              </a:solidFill>
            </a:endParaRPr>
          </a:p>
          <a:p>
            <a:pPr indent="0" lvl="0" marL="0" rtl="0" algn="l">
              <a:spcBef>
                <a:spcPts val="1200"/>
              </a:spcBef>
              <a:spcAft>
                <a:spcPts val="0"/>
              </a:spcAft>
              <a:buNone/>
            </a:pPr>
            <a:r>
              <a:rPr lang="fr" sz="1000"/>
              <a:t>(Extract - Chapter 1 p. 4-6 - </a:t>
            </a:r>
            <a:endParaRPr sz="1000"/>
          </a:p>
          <a:p>
            <a:pPr indent="0" lvl="0" marL="914400" rtl="0" algn="l">
              <a:spcBef>
                <a:spcPts val="0"/>
              </a:spcBef>
              <a:spcAft>
                <a:spcPts val="0"/>
              </a:spcAft>
              <a:buNone/>
            </a:pPr>
            <a:r>
              <a:rPr i="1" lang="fr" sz="1000"/>
              <a:t>The Hound of Baskervilles, </a:t>
            </a:r>
            <a:r>
              <a:rPr lang="fr" sz="1000"/>
              <a:t>Sir Arthur Conan Doyle)</a:t>
            </a:r>
            <a:endParaRPr sz="1000"/>
          </a:p>
          <a:p>
            <a:pPr indent="0" lvl="0" marL="0" rtl="0" algn="l">
              <a:spcBef>
                <a:spcPts val="0"/>
              </a:spcBef>
              <a:spcAft>
                <a:spcPts val="0"/>
              </a:spcAft>
              <a:buClr>
                <a:schemeClr val="dk1"/>
              </a:buClr>
              <a:buSzPts val="1100"/>
              <a:buFont typeface="Arial"/>
              <a:buNone/>
            </a:pPr>
            <a:r>
              <a:rPr lang="fr" sz="1200" u="sng">
                <a:latin typeface="Times New Roman"/>
                <a:ea typeface="Times New Roman"/>
                <a:cs typeface="Times New Roman"/>
                <a:sym typeface="Times New Roman"/>
                <a:hlinkClick r:id="rId3"/>
              </a:rPr>
              <a:t>https://www.planetebook.com/free-ebooks/the-hound-of-the-baskervilles.pdf</a:t>
            </a:r>
            <a:r>
              <a:rPr lang="fr"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a:p>
            <a:pPr indent="0" lvl="0" marL="0" rtl="0" algn="r">
              <a:lnSpc>
                <a:spcPct val="115000"/>
              </a:lnSpc>
              <a:spcBef>
                <a:spcPts val="1200"/>
              </a:spcBef>
              <a:spcAft>
                <a:spcPts val="1200"/>
              </a:spcAft>
              <a:buNone/>
            </a:pPr>
            <a:r>
              <a:t/>
            </a:r>
            <a:endParaRPr sz="1500">
              <a:solidFill>
                <a:schemeClr val="dk1"/>
              </a:solidFill>
            </a:endParaRPr>
          </a:p>
        </p:txBody>
      </p:sp>
      <p:sp>
        <p:nvSpPr>
          <p:cNvPr id="183" name="Google Shape;183;p27"/>
          <p:cNvSpPr txBox="1"/>
          <p:nvPr/>
        </p:nvSpPr>
        <p:spPr>
          <a:xfrm>
            <a:off x="4363725" y="198350"/>
            <a:ext cx="4621500" cy="4720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txBox="1"/>
          <p:nvPr/>
        </p:nvSpPr>
        <p:spPr>
          <a:xfrm>
            <a:off x="4419900" y="396700"/>
            <a:ext cx="1448100" cy="773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What were they doing?</a:t>
            </a:r>
            <a:endParaRPr sz="1800">
              <a:solidFill>
                <a:srgbClr val="FF0000"/>
              </a:solidFill>
            </a:endParaRPr>
          </a:p>
        </p:txBody>
      </p:sp>
      <p:sp>
        <p:nvSpPr>
          <p:cNvPr id="185" name="Google Shape;185;p27"/>
          <p:cNvSpPr txBox="1"/>
          <p:nvPr/>
        </p:nvSpPr>
        <p:spPr>
          <a:xfrm>
            <a:off x="5791950" y="198350"/>
            <a:ext cx="3074400" cy="28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900"/>
              <a:t>Holmes :</a:t>
            </a:r>
            <a:endParaRPr sz="1900"/>
          </a:p>
          <a:p>
            <a:pPr indent="-349250" lvl="0" marL="457200" rtl="0" algn="l">
              <a:spcBef>
                <a:spcPts val="0"/>
              </a:spcBef>
              <a:spcAft>
                <a:spcPts val="0"/>
              </a:spcAft>
              <a:buSzPts val="1900"/>
              <a:buChar char="●"/>
            </a:pPr>
            <a:r>
              <a:rPr lang="fr" sz="1900">
                <a:solidFill>
                  <a:srgbClr val="FF0000"/>
                </a:solidFill>
              </a:rPr>
              <a:t>was sitting</a:t>
            </a:r>
            <a:r>
              <a:rPr lang="fr" sz="1900"/>
              <a:t> with his back against Dr. Watson</a:t>
            </a:r>
            <a:endParaRPr sz="1900"/>
          </a:p>
          <a:p>
            <a:pPr indent="-349250" lvl="0" marL="457200" rtl="0" algn="l">
              <a:spcBef>
                <a:spcPts val="0"/>
              </a:spcBef>
              <a:spcAft>
                <a:spcPts val="0"/>
              </a:spcAft>
              <a:buSzPts val="1900"/>
              <a:buChar char="●"/>
            </a:pPr>
            <a:r>
              <a:rPr lang="fr" sz="1900">
                <a:solidFill>
                  <a:srgbClr val="FF0000"/>
                </a:solidFill>
              </a:rPr>
              <a:t>was observing </a:t>
            </a:r>
            <a:r>
              <a:rPr lang="fr" sz="1900"/>
              <a:t>the reflection of Dr. Watson in a silver-plated coffee-pot.</a:t>
            </a:r>
            <a:endParaRPr sz="1900"/>
          </a:p>
          <a:p>
            <a:pPr indent="0" lvl="0" marL="0" rtl="0" algn="l">
              <a:spcBef>
                <a:spcPts val="0"/>
              </a:spcBef>
              <a:spcAft>
                <a:spcPts val="0"/>
              </a:spcAft>
              <a:buNone/>
            </a:pPr>
            <a:r>
              <a:rPr lang="fr" sz="1900"/>
              <a:t>Watson </a:t>
            </a:r>
            <a:r>
              <a:rPr lang="fr" sz="1900">
                <a:solidFill>
                  <a:srgbClr val="FF0000"/>
                </a:solidFill>
              </a:rPr>
              <a:t>was standing.</a:t>
            </a:r>
            <a:endParaRPr sz="1900">
              <a:solidFill>
                <a:srgbClr val="FF0000"/>
              </a:solidFill>
            </a:endParaRPr>
          </a:p>
        </p:txBody>
      </p:sp>
      <p:sp>
        <p:nvSpPr>
          <p:cNvPr id="186" name="Google Shape;186;p27"/>
          <p:cNvSpPr txBox="1"/>
          <p:nvPr/>
        </p:nvSpPr>
        <p:spPr>
          <a:xfrm>
            <a:off x="4482675" y="3354575"/>
            <a:ext cx="4383600" cy="41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a:t>                 </a:t>
            </a:r>
            <a:r>
              <a:rPr lang="fr" sz="1900">
                <a:solidFill>
                  <a:srgbClr val="FF0000"/>
                </a:solidFill>
              </a:rPr>
              <a:t>Past BE +ING ( past actions)</a:t>
            </a:r>
            <a:endParaRPr sz="1900">
              <a:solidFill>
                <a:srgbClr val="FF0000"/>
              </a:solidFill>
            </a:endParaRPr>
          </a:p>
        </p:txBody>
      </p:sp>
      <p:sp>
        <p:nvSpPr>
          <p:cNvPr id="187" name="Google Shape;187;p27"/>
          <p:cNvSpPr/>
          <p:nvPr/>
        </p:nvSpPr>
        <p:spPr>
          <a:xfrm>
            <a:off x="4572000" y="3298500"/>
            <a:ext cx="674400" cy="416700"/>
          </a:xfrm>
          <a:prstGeom prst="righ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txBox="1"/>
          <p:nvPr/>
        </p:nvSpPr>
        <p:spPr>
          <a:xfrm>
            <a:off x="4482750" y="1309125"/>
            <a:ext cx="1448100" cy="12627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t>Holmes’</a:t>
            </a:r>
            <a:endParaRPr sz="1800"/>
          </a:p>
          <a:p>
            <a:pPr indent="0" lvl="0" marL="0" rtl="0" algn="ctr">
              <a:spcBef>
                <a:spcPts val="0"/>
              </a:spcBef>
              <a:spcAft>
                <a:spcPts val="0"/>
              </a:spcAft>
              <a:buNone/>
            </a:pPr>
            <a:r>
              <a:rPr lang="fr" sz="1800"/>
              <a:t>great sense of </a:t>
            </a:r>
            <a:endParaRPr sz="1800"/>
          </a:p>
          <a:p>
            <a:pPr indent="0" lvl="0" marL="0" rtl="0" algn="ctr">
              <a:spcBef>
                <a:spcPts val="0"/>
              </a:spcBef>
              <a:spcAft>
                <a:spcPts val="0"/>
              </a:spcAft>
              <a:buNone/>
            </a:pPr>
            <a:r>
              <a:rPr lang="fr" sz="1800"/>
              <a:t>observation</a:t>
            </a:r>
            <a:endParaRPr sz="1800"/>
          </a:p>
        </p:txBody>
      </p:sp>
      <p:sp>
        <p:nvSpPr>
          <p:cNvPr id="189" name="Google Shape;189;p27"/>
          <p:cNvSpPr txBox="1"/>
          <p:nvPr/>
        </p:nvSpPr>
        <p:spPr>
          <a:xfrm>
            <a:off x="4572000" y="3966975"/>
            <a:ext cx="1547100" cy="773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Why is “I” repeated? </a:t>
            </a:r>
            <a:endParaRPr sz="1800">
              <a:solidFill>
                <a:srgbClr val="FF0000"/>
              </a:solidFill>
            </a:endParaRPr>
          </a:p>
        </p:txBody>
      </p:sp>
      <p:sp>
        <p:nvSpPr>
          <p:cNvPr id="190" name="Google Shape;190;p27"/>
          <p:cNvSpPr txBox="1"/>
          <p:nvPr/>
        </p:nvSpPr>
        <p:spPr>
          <a:xfrm>
            <a:off x="6188550" y="3966975"/>
            <a:ext cx="2677800" cy="972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sz="1800"/>
              <a:t>1st person narrative </a:t>
            </a:r>
            <a:endParaRPr sz="1800"/>
          </a:p>
          <a:p>
            <a:pPr indent="-342900" lvl="0" marL="457200" rtl="0" algn="l">
              <a:spcBef>
                <a:spcPts val="0"/>
              </a:spcBef>
              <a:spcAft>
                <a:spcPts val="0"/>
              </a:spcAft>
              <a:buSzPts val="1800"/>
              <a:buChar char="●"/>
            </a:pPr>
            <a:r>
              <a:rPr lang="fr" sz="1800"/>
              <a:t>Dr.Watson</a:t>
            </a:r>
            <a:endParaRPr sz="1800"/>
          </a:p>
          <a:p>
            <a:pPr indent="0" lvl="0" marL="457200" rtl="0" algn="l">
              <a:spcBef>
                <a:spcPts val="0"/>
              </a:spcBef>
              <a:spcAft>
                <a:spcPts val="0"/>
              </a:spcAft>
              <a:buNone/>
            </a:pPr>
            <a:r>
              <a:rPr lang="fr" sz="1800"/>
              <a:t> (= narrator)</a:t>
            </a:r>
            <a:endParaRPr sz="1800"/>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28"/>
          <p:cNvSpPr/>
          <p:nvPr/>
        </p:nvSpPr>
        <p:spPr>
          <a:xfrm>
            <a:off x="552339" y="2001625"/>
            <a:ext cx="8039315" cy="11402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Part 2 - Doctor Watson's opinion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99" name="Shape 199"/>
        <p:cNvGrpSpPr/>
        <p:nvPr/>
      </p:nvGrpSpPr>
      <p:grpSpPr>
        <a:xfrm>
          <a:off x="0" y="0"/>
          <a:ext cx="0" cy="0"/>
          <a:chOff x="0" y="0"/>
          <a:chExt cx="0" cy="0"/>
        </a:xfrm>
      </p:grpSpPr>
      <p:sp>
        <p:nvSpPr>
          <p:cNvPr id="200" name="Google Shape;200;p29"/>
          <p:cNvSpPr txBox="1"/>
          <p:nvPr/>
        </p:nvSpPr>
        <p:spPr>
          <a:xfrm>
            <a:off x="203200" y="177800"/>
            <a:ext cx="4854600" cy="4684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fr" sz="1000">
                <a:solidFill>
                  <a:schemeClr val="dk1"/>
                </a:solidFill>
              </a:rPr>
              <a:t>‘</a:t>
            </a:r>
            <a:r>
              <a:rPr lang="fr" sz="1500">
                <a:solidFill>
                  <a:schemeClr val="dk1"/>
                </a:solidFill>
              </a:rPr>
              <a:t>I think,’ said I, following as far as I could the methods of my companion, ‘that Dr. Mortimer is a successful elderly medical man, well-esteemed since those who know him give him this mark of their appreciation.’</a:t>
            </a:r>
            <a:endParaRPr sz="1500">
              <a:solidFill>
                <a:schemeClr val="dk1"/>
              </a:solidFill>
            </a:endParaRPr>
          </a:p>
          <a:p>
            <a:pPr indent="0" lvl="0" marL="0" rtl="0" algn="l">
              <a:lnSpc>
                <a:spcPct val="115000"/>
              </a:lnSpc>
              <a:spcBef>
                <a:spcPts val="1200"/>
              </a:spcBef>
              <a:spcAft>
                <a:spcPts val="0"/>
              </a:spcAft>
              <a:buNone/>
            </a:pPr>
            <a:r>
              <a:rPr lang="fr" sz="1500">
                <a:solidFill>
                  <a:schemeClr val="dk1"/>
                </a:solidFill>
              </a:rPr>
              <a:t>‘Good!’ said Holmes. ‘Excellent!’</a:t>
            </a:r>
            <a:endParaRPr sz="1500">
              <a:solidFill>
                <a:schemeClr val="dk1"/>
              </a:solidFill>
            </a:endParaRPr>
          </a:p>
          <a:p>
            <a:pPr indent="0" lvl="0" marL="0" rtl="0" algn="l">
              <a:lnSpc>
                <a:spcPct val="115000"/>
              </a:lnSpc>
              <a:spcBef>
                <a:spcPts val="1200"/>
              </a:spcBef>
              <a:spcAft>
                <a:spcPts val="0"/>
              </a:spcAft>
              <a:buNone/>
            </a:pPr>
            <a:r>
              <a:rPr lang="fr" sz="1500">
                <a:solidFill>
                  <a:schemeClr val="dk1"/>
                </a:solidFill>
              </a:rPr>
              <a:t>‘I think also that the probability is in favour of his being a country practitioner who does a great deal of his visiting on foot.’</a:t>
            </a:r>
            <a:endParaRPr sz="1500">
              <a:solidFill>
                <a:schemeClr val="dk1"/>
              </a:solidFill>
            </a:endParaRPr>
          </a:p>
          <a:p>
            <a:pPr indent="0" lvl="0" marL="0" rtl="0" algn="l">
              <a:lnSpc>
                <a:spcPct val="115000"/>
              </a:lnSpc>
              <a:spcBef>
                <a:spcPts val="1200"/>
              </a:spcBef>
              <a:spcAft>
                <a:spcPts val="0"/>
              </a:spcAft>
              <a:buNone/>
            </a:pPr>
            <a:r>
              <a:rPr lang="fr" sz="1500">
                <a:solidFill>
                  <a:schemeClr val="dk1"/>
                </a:solidFill>
              </a:rPr>
              <a:t>‘Why so?’ asked Holmes. (..)</a:t>
            </a:r>
            <a:endParaRPr sz="1500">
              <a:solidFill>
                <a:schemeClr val="dk1"/>
              </a:solidFill>
            </a:endParaRPr>
          </a:p>
          <a:p>
            <a:pPr indent="0" lvl="0" marL="0" rtl="0" algn="l">
              <a:lnSpc>
                <a:spcPct val="115000"/>
              </a:lnSpc>
              <a:spcBef>
                <a:spcPts val="1200"/>
              </a:spcBef>
              <a:spcAft>
                <a:spcPts val="0"/>
              </a:spcAft>
              <a:buNone/>
            </a:pPr>
            <a:r>
              <a:rPr lang="fr" sz="1500">
                <a:solidFill>
                  <a:schemeClr val="dk1"/>
                </a:solidFill>
              </a:rPr>
              <a:t>“There is the ‘friends of the C.C.H.’ I should guess that to be the Something Hunt, the local hunt to whose members he has possibly given some surgical as- sistance, and which has made him a small presentation in return.’</a:t>
            </a:r>
            <a:endParaRPr sz="1500">
              <a:solidFill>
                <a:schemeClr val="dk1"/>
              </a:solidFill>
            </a:endParaRPr>
          </a:p>
          <a:p>
            <a:pPr indent="0" lvl="0" marL="0" rtl="0" algn="l">
              <a:lnSpc>
                <a:spcPct val="115000"/>
              </a:lnSpc>
              <a:spcBef>
                <a:spcPts val="1200"/>
              </a:spcBef>
              <a:spcAft>
                <a:spcPts val="0"/>
              </a:spcAft>
              <a:buNone/>
            </a:pPr>
            <a:r>
              <a:t/>
            </a:r>
            <a:endParaRPr sz="1300">
              <a:solidFill>
                <a:schemeClr val="dk1"/>
              </a:solidFill>
            </a:endParaRPr>
          </a:p>
          <a:p>
            <a:pPr indent="0" lvl="0" marL="0" rtl="0" algn="just">
              <a:lnSpc>
                <a:spcPct val="115000"/>
              </a:lnSpc>
              <a:spcBef>
                <a:spcPts val="1200"/>
              </a:spcBef>
              <a:spcAft>
                <a:spcPts val="1200"/>
              </a:spcAft>
              <a:buNone/>
            </a:pPr>
            <a:r>
              <a:t/>
            </a:r>
            <a:endParaRPr sz="1800">
              <a:solidFill>
                <a:schemeClr val="dk1"/>
              </a:solidFill>
            </a:endParaRPr>
          </a:p>
        </p:txBody>
      </p:sp>
      <p:sp>
        <p:nvSpPr>
          <p:cNvPr id="201" name="Google Shape;201;p29"/>
          <p:cNvSpPr txBox="1"/>
          <p:nvPr/>
        </p:nvSpPr>
        <p:spPr>
          <a:xfrm>
            <a:off x="5147400" y="177800"/>
            <a:ext cx="3828000" cy="4684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9"/>
          <p:cNvSpPr txBox="1"/>
          <p:nvPr/>
        </p:nvSpPr>
        <p:spPr>
          <a:xfrm>
            <a:off x="5256300" y="323525"/>
            <a:ext cx="996900" cy="416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Who</a:t>
            </a:r>
            <a:r>
              <a:rPr lang="fr" sz="1800">
                <a:solidFill>
                  <a:srgbClr val="FF0000"/>
                </a:solidFill>
              </a:rPr>
              <a:t> ? </a:t>
            </a:r>
            <a:endParaRPr sz="1800">
              <a:solidFill>
                <a:srgbClr val="FF0000"/>
              </a:solidFill>
            </a:endParaRPr>
          </a:p>
        </p:txBody>
      </p:sp>
      <p:sp>
        <p:nvSpPr>
          <p:cNvPr id="203" name="Google Shape;203;p29"/>
          <p:cNvSpPr txBox="1"/>
          <p:nvPr/>
        </p:nvSpPr>
        <p:spPr>
          <a:xfrm>
            <a:off x="6141425" y="177800"/>
            <a:ext cx="2725200" cy="1425600"/>
          </a:xfrm>
          <a:prstGeom prst="rect">
            <a:avLst/>
          </a:prstGeom>
          <a:noFill/>
          <a:ln>
            <a:noFill/>
          </a:ln>
        </p:spPr>
        <p:txBody>
          <a:bodyPr anchorCtr="0" anchor="t" bIns="91425" lIns="91425" spcFirstLastPara="1" rIns="91425" wrap="square" tIns="91425">
            <a:noAutofit/>
          </a:bodyPr>
          <a:lstStyle/>
          <a:p>
            <a:pPr indent="-349250" lvl="0" marL="457200" rtl="0" algn="l">
              <a:spcBef>
                <a:spcPts val="0"/>
              </a:spcBef>
              <a:spcAft>
                <a:spcPts val="0"/>
              </a:spcAft>
              <a:buSzPts val="1900"/>
              <a:buChar char="●"/>
            </a:pPr>
            <a:r>
              <a:rPr lang="fr" sz="1900"/>
              <a:t>Holmes</a:t>
            </a:r>
            <a:endParaRPr sz="1900"/>
          </a:p>
          <a:p>
            <a:pPr indent="-349250" lvl="0" marL="457200" rtl="0" algn="l">
              <a:spcBef>
                <a:spcPts val="0"/>
              </a:spcBef>
              <a:spcAft>
                <a:spcPts val="0"/>
              </a:spcAft>
              <a:buSzPts val="1900"/>
              <a:buChar char="●"/>
            </a:pPr>
            <a:r>
              <a:rPr lang="fr" sz="1900"/>
              <a:t>I = Dr. Watson</a:t>
            </a:r>
            <a:endParaRPr sz="1900"/>
          </a:p>
          <a:p>
            <a:pPr indent="-349250" lvl="0" marL="457200" rtl="0" algn="l">
              <a:spcBef>
                <a:spcPts val="0"/>
              </a:spcBef>
              <a:spcAft>
                <a:spcPts val="0"/>
              </a:spcAft>
              <a:buSzPts val="1900"/>
              <a:buChar char="●"/>
            </a:pPr>
            <a:r>
              <a:rPr lang="fr" sz="1900"/>
              <a:t>(Mortimer)</a:t>
            </a:r>
            <a:endParaRPr sz="1900"/>
          </a:p>
          <a:p>
            <a:pPr indent="-349250" lvl="0" marL="457200" rtl="0" algn="l">
              <a:spcBef>
                <a:spcPts val="0"/>
              </a:spcBef>
              <a:spcAft>
                <a:spcPts val="0"/>
              </a:spcAft>
              <a:buSzPts val="1900"/>
              <a:buChar char="●"/>
            </a:pPr>
            <a:r>
              <a:rPr lang="fr" sz="1900"/>
              <a:t>(Friends of the CCH)</a:t>
            </a:r>
            <a:endParaRPr sz="1900"/>
          </a:p>
        </p:txBody>
      </p:sp>
      <p:sp>
        <p:nvSpPr>
          <p:cNvPr id="204" name="Google Shape;204;p29"/>
          <p:cNvSpPr txBox="1"/>
          <p:nvPr/>
        </p:nvSpPr>
        <p:spPr>
          <a:xfrm>
            <a:off x="5256300" y="1684350"/>
            <a:ext cx="3292800" cy="416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What is Dr. Watson doing? </a:t>
            </a:r>
            <a:endParaRPr sz="1800">
              <a:solidFill>
                <a:srgbClr val="FF0000"/>
              </a:solidFill>
            </a:endParaRPr>
          </a:p>
        </p:txBody>
      </p:sp>
      <p:sp>
        <p:nvSpPr>
          <p:cNvPr id="205" name="Google Shape;205;p29"/>
          <p:cNvSpPr txBox="1"/>
          <p:nvPr/>
        </p:nvSpPr>
        <p:spPr>
          <a:xfrm>
            <a:off x="5256300" y="2080438"/>
            <a:ext cx="3610200" cy="951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fr" sz="1800"/>
              <a:t>He </a:t>
            </a:r>
            <a:r>
              <a:rPr lang="fr" sz="1800">
                <a:solidFill>
                  <a:srgbClr val="FF0000"/>
                </a:solidFill>
              </a:rPr>
              <a:t>is</a:t>
            </a:r>
            <a:r>
              <a:rPr lang="fr" sz="1800"/>
              <a:t> </a:t>
            </a:r>
            <a:r>
              <a:rPr lang="fr" sz="1800">
                <a:solidFill>
                  <a:srgbClr val="FF0000"/>
                </a:solidFill>
              </a:rPr>
              <a:t>speaking</a:t>
            </a:r>
            <a:r>
              <a:rPr lang="fr" sz="1800"/>
              <a:t> to Holmes.</a:t>
            </a:r>
            <a:endParaRPr sz="1800"/>
          </a:p>
          <a:p>
            <a:pPr indent="-342900" lvl="0" marL="457200" rtl="0" algn="l">
              <a:spcBef>
                <a:spcPts val="0"/>
              </a:spcBef>
              <a:spcAft>
                <a:spcPts val="0"/>
              </a:spcAft>
              <a:buSzPts val="1800"/>
              <a:buChar char="❏"/>
            </a:pPr>
            <a:r>
              <a:rPr lang="fr" sz="1800"/>
              <a:t>He </a:t>
            </a:r>
            <a:r>
              <a:rPr lang="fr" sz="1800">
                <a:solidFill>
                  <a:srgbClr val="FF0000"/>
                </a:solidFill>
              </a:rPr>
              <a:t>is</a:t>
            </a:r>
            <a:r>
              <a:rPr lang="fr" sz="1800"/>
              <a:t> </a:t>
            </a:r>
            <a:r>
              <a:rPr lang="fr" sz="1800">
                <a:solidFill>
                  <a:srgbClr val="FF0000"/>
                </a:solidFill>
              </a:rPr>
              <a:t>describing</a:t>
            </a:r>
            <a:r>
              <a:rPr lang="fr" sz="1800">
                <a:solidFill>
                  <a:schemeClr val="dk1"/>
                </a:solidFill>
              </a:rPr>
              <a:t> Mortimer. </a:t>
            </a:r>
            <a:endParaRPr sz="1800"/>
          </a:p>
          <a:p>
            <a:pPr indent="0" lvl="0" marL="0" rtl="0" algn="l">
              <a:spcBef>
                <a:spcPts val="0"/>
              </a:spcBef>
              <a:spcAft>
                <a:spcPts val="0"/>
              </a:spcAft>
              <a:buNone/>
            </a:pPr>
            <a:r>
              <a:t/>
            </a:r>
            <a:endParaRPr sz="1800"/>
          </a:p>
        </p:txBody>
      </p:sp>
      <p:sp>
        <p:nvSpPr>
          <p:cNvPr id="206" name="Google Shape;206;p29"/>
          <p:cNvSpPr txBox="1"/>
          <p:nvPr/>
        </p:nvSpPr>
        <p:spPr>
          <a:xfrm>
            <a:off x="5256300" y="2779300"/>
            <a:ext cx="3610200" cy="1425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t>Watson </a:t>
            </a:r>
            <a:r>
              <a:rPr lang="fr" sz="1800">
                <a:solidFill>
                  <a:srgbClr val="FF0000"/>
                </a:solidFill>
              </a:rPr>
              <a:t>thinks</a:t>
            </a:r>
            <a:r>
              <a:rPr lang="fr" sz="1800"/>
              <a:t> Mortimer  : </a:t>
            </a:r>
            <a:endParaRPr sz="1800"/>
          </a:p>
          <a:p>
            <a:pPr indent="-342900" lvl="0" marL="457200" rtl="0" algn="l">
              <a:spcBef>
                <a:spcPts val="0"/>
              </a:spcBef>
              <a:spcAft>
                <a:spcPts val="0"/>
              </a:spcAft>
              <a:buSzPts val="1800"/>
              <a:buChar char="●"/>
            </a:pPr>
            <a:r>
              <a:rPr lang="fr" sz="1800"/>
              <a:t>is a doctor / a teacher</a:t>
            </a:r>
            <a:endParaRPr sz="1800"/>
          </a:p>
          <a:p>
            <a:pPr indent="-342900" lvl="0" marL="457200" rtl="0" algn="l">
              <a:spcBef>
                <a:spcPts val="0"/>
              </a:spcBef>
              <a:spcAft>
                <a:spcPts val="0"/>
              </a:spcAft>
              <a:buSzPts val="1800"/>
              <a:buChar char="●"/>
            </a:pPr>
            <a:r>
              <a:rPr lang="fr" sz="1800"/>
              <a:t>works in town / in the country</a:t>
            </a:r>
            <a:endParaRPr sz="1800"/>
          </a:p>
          <a:p>
            <a:pPr indent="-342900" lvl="0" marL="457200" rtl="0" algn="l">
              <a:spcBef>
                <a:spcPts val="0"/>
              </a:spcBef>
              <a:spcAft>
                <a:spcPts val="0"/>
              </a:spcAft>
              <a:buSzPts val="1800"/>
              <a:buChar char="●"/>
            </a:pPr>
            <a:r>
              <a:rPr lang="fr" sz="1800"/>
              <a:t>likes walking/ running / hunting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207" name="Google Shape;207;p29"/>
          <p:cNvSpPr/>
          <p:nvPr/>
        </p:nvSpPr>
        <p:spPr>
          <a:xfrm>
            <a:off x="2222051" y="643037"/>
            <a:ext cx="377475" cy="341500"/>
          </a:xfrm>
          <a:custGeom>
            <a:rect b="b" l="l" r="r" t="t"/>
            <a:pathLst>
              <a:path extrusionOk="0" h="13660" w="15099">
                <a:moveTo>
                  <a:pt x="7181" y="992"/>
                </a:moveTo>
                <a:cubicBezTo>
                  <a:pt x="5460" y="992"/>
                  <a:pt x="3476" y="-477"/>
                  <a:pt x="2044" y="478"/>
                </a:cubicBezTo>
                <a:cubicBezTo>
                  <a:pt x="-808" y="2381"/>
                  <a:pt x="-371" y="7899"/>
                  <a:pt x="1531" y="10752"/>
                </a:cubicBezTo>
                <a:cubicBezTo>
                  <a:pt x="3468" y="13658"/>
                  <a:pt x="8681" y="14368"/>
                  <a:pt x="11805" y="12807"/>
                </a:cubicBezTo>
                <a:cubicBezTo>
                  <a:pt x="14779" y="11321"/>
                  <a:pt x="16211" y="5398"/>
                  <a:pt x="13860" y="3047"/>
                </a:cubicBezTo>
                <a:cubicBezTo>
                  <a:pt x="12625" y="1812"/>
                  <a:pt x="10469" y="2019"/>
                  <a:pt x="8722" y="2019"/>
                </a:cubicBezTo>
              </a:path>
            </a:pathLst>
          </a:custGeom>
          <a:noFill/>
          <a:ln cap="flat" cmpd="sng" w="9525">
            <a:solidFill>
              <a:srgbClr val="FF0000"/>
            </a:solidFill>
            <a:prstDash val="solid"/>
            <a:round/>
            <a:headEnd len="med" w="med" type="none"/>
            <a:tailEnd len="med" w="med" type="none"/>
          </a:ln>
        </p:spPr>
      </p:sp>
      <p:sp>
        <p:nvSpPr>
          <p:cNvPr id="208" name="Google Shape;208;p29"/>
          <p:cNvSpPr/>
          <p:nvPr/>
        </p:nvSpPr>
        <p:spPr>
          <a:xfrm>
            <a:off x="1084692" y="2299210"/>
            <a:ext cx="1066650" cy="369700"/>
          </a:xfrm>
          <a:custGeom>
            <a:rect b="b" l="l" r="r" t="t"/>
            <a:pathLst>
              <a:path extrusionOk="0" h="14788" w="42666">
                <a:moveTo>
                  <a:pt x="17230" y="499"/>
                </a:moveTo>
                <a:cubicBezTo>
                  <a:pt x="13120" y="499"/>
                  <a:pt x="8888" y="-498"/>
                  <a:pt x="4901" y="499"/>
                </a:cubicBezTo>
                <a:cubicBezTo>
                  <a:pt x="1780" y="1280"/>
                  <a:pt x="-1484" y="6957"/>
                  <a:pt x="791" y="9232"/>
                </a:cubicBezTo>
                <a:cubicBezTo>
                  <a:pt x="7322" y="15763"/>
                  <a:pt x="18781" y="14370"/>
                  <a:pt x="28017" y="14370"/>
                </a:cubicBezTo>
                <a:cubicBezTo>
                  <a:pt x="32921" y="14370"/>
                  <a:pt x="41213" y="16045"/>
                  <a:pt x="42401" y="11287"/>
                </a:cubicBezTo>
                <a:cubicBezTo>
                  <a:pt x="44519" y="2801"/>
                  <a:pt x="27003" y="1013"/>
                  <a:pt x="18257" y="1013"/>
                </a:cubicBezTo>
              </a:path>
            </a:pathLst>
          </a:custGeom>
          <a:noFill/>
          <a:ln cap="flat" cmpd="sng" w="9525">
            <a:solidFill>
              <a:srgbClr val="FF0000"/>
            </a:solidFill>
            <a:prstDash val="solid"/>
            <a:round/>
            <a:headEnd len="med" w="med" type="none"/>
            <a:tailEnd len="med" w="med" type="none"/>
          </a:ln>
        </p:spPr>
      </p:sp>
      <p:sp>
        <p:nvSpPr>
          <p:cNvPr id="209" name="Google Shape;209;p29"/>
          <p:cNvSpPr/>
          <p:nvPr/>
        </p:nvSpPr>
        <p:spPr>
          <a:xfrm>
            <a:off x="902558" y="895990"/>
            <a:ext cx="1248800" cy="424775"/>
          </a:xfrm>
          <a:custGeom>
            <a:rect b="b" l="l" r="r" t="t"/>
            <a:pathLst>
              <a:path extrusionOk="0" h="16991" w="49952">
                <a:moveTo>
                  <a:pt x="22076" y="2198"/>
                </a:moveTo>
                <a:cubicBezTo>
                  <a:pt x="15207" y="2198"/>
                  <a:pt x="5340" y="-1974"/>
                  <a:pt x="1528" y="3740"/>
                </a:cubicBezTo>
                <a:cubicBezTo>
                  <a:pt x="5" y="6024"/>
                  <a:pt x="-509" y="9675"/>
                  <a:pt x="1014" y="11959"/>
                </a:cubicBezTo>
                <a:cubicBezTo>
                  <a:pt x="5187" y="18218"/>
                  <a:pt x="15581" y="16582"/>
                  <a:pt x="23104" y="16582"/>
                </a:cubicBezTo>
                <a:cubicBezTo>
                  <a:pt x="32527" y="16582"/>
                  <a:pt x="47531" y="16476"/>
                  <a:pt x="49817" y="7335"/>
                </a:cubicBezTo>
                <a:cubicBezTo>
                  <a:pt x="50357" y="5175"/>
                  <a:pt x="45812" y="5307"/>
                  <a:pt x="43652" y="4767"/>
                </a:cubicBezTo>
                <a:cubicBezTo>
                  <a:pt x="36251" y="2916"/>
                  <a:pt x="27871" y="-2243"/>
                  <a:pt x="21049" y="1171"/>
                </a:cubicBezTo>
              </a:path>
            </a:pathLst>
          </a:custGeom>
          <a:noFill/>
          <a:ln cap="flat" cmpd="sng" w="9525">
            <a:solidFill>
              <a:srgbClr val="FF0000"/>
            </a:solidFill>
            <a:prstDash val="solid"/>
            <a:round/>
            <a:headEnd len="med" w="med" type="none"/>
            <a:tailEnd len="med" w="med" type="none"/>
          </a:ln>
        </p:spPr>
      </p:sp>
      <p:sp>
        <p:nvSpPr>
          <p:cNvPr id="210" name="Google Shape;210;p29"/>
          <p:cNvSpPr/>
          <p:nvPr/>
        </p:nvSpPr>
        <p:spPr>
          <a:xfrm>
            <a:off x="443563" y="2340141"/>
            <a:ext cx="656575" cy="261725"/>
          </a:xfrm>
          <a:custGeom>
            <a:rect b="b" l="l" r="r" t="t"/>
            <a:pathLst>
              <a:path extrusionOk="0" h="10469" w="26263">
                <a:moveTo>
                  <a:pt x="13079" y="1430"/>
                </a:moveTo>
                <a:cubicBezTo>
                  <a:pt x="9383" y="1430"/>
                  <a:pt x="4907" y="1386"/>
                  <a:pt x="2292" y="3998"/>
                </a:cubicBezTo>
                <a:cubicBezTo>
                  <a:pt x="1686" y="4603"/>
                  <a:pt x="-238" y="4827"/>
                  <a:pt x="237" y="5540"/>
                </a:cubicBezTo>
                <a:cubicBezTo>
                  <a:pt x="2472" y="8894"/>
                  <a:pt x="8142" y="7130"/>
                  <a:pt x="12052" y="8108"/>
                </a:cubicBezTo>
                <a:cubicBezTo>
                  <a:pt x="16374" y="9190"/>
                  <a:pt x="22938" y="12330"/>
                  <a:pt x="25408" y="8622"/>
                </a:cubicBezTo>
                <a:cubicBezTo>
                  <a:pt x="26547" y="6912"/>
                  <a:pt x="26548" y="4167"/>
                  <a:pt x="25408" y="2457"/>
                </a:cubicBezTo>
                <a:cubicBezTo>
                  <a:pt x="22545" y="-1839"/>
                  <a:pt x="15160" y="916"/>
                  <a:pt x="9997" y="916"/>
                </a:cubicBezTo>
              </a:path>
            </a:pathLst>
          </a:custGeom>
          <a:noFill/>
          <a:ln cap="flat" cmpd="sng" w="9525">
            <a:solidFill>
              <a:srgbClr val="FF00FF"/>
            </a:solidFill>
            <a:prstDash val="solid"/>
            <a:round/>
            <a:headEnd len="med" w="med" type="none"/>
            <a:tailEnd len="med" w="med" type="none"/>
          </a:ln>
        </p:spPr>
      </p:sp>
      <p:sp>
        <p:nvSpPr>
          <p:cNvPr id="211" name="Google Shape;211;p29"/>
          <p:cNvSpPr/>
          <p:nvPr/>
        </p:nvSpPr>
        <p:spPr>
          <a:xfrm>
            <a:off x="1139860" y="2602019"/>
            <a:ext cx="558725" cy="372150"/>
          </a:xfrm>
          <a:custGeom>
            <a:rect b="b" l="l" r="r" t="t"/>
            <a:pathLst>
              <a:path extrusionOk="0" h="14886" w="22349">
                <a:moveTo>
                  <a:pt x="16051" y="1743"/>
                </a:moveTo>
                <a:cubicBezTo>
                  <a:pt x="11415" y="1743"/>
                  <a:pt x="6327" y="-1359"/>
                  <a:pt x="2181" y="715"/>
                </a:cubicBezTo>
                <a:cubicBezTo>
                  <a:pt x="-1188" y="2400"/>
                  <a:pt x="-80" y="9003"/>
                  <a:pt x="2181" y="12017"/>
                </a:cubicBezTo>
                <a:cubicBezTo>
                  <a:pt x="6294" y="17499"/>
                  <a:pt x="20555" y="14043"/>
                  <a:pt x="22215" y="7394"/>
                </a:cubicBezTo>
                <a:cubicBezTo>
                  <a:pt x="23291" y="3084"/>
                  <a:pt x="14373" y="-758"/>
                  <a:pt x="10400" y="1229"/>
                </a:cubicBezTo>
              </a:path>
            </a:pathLst>
          </a:custGeom>
          <a:noFill/>
          <a:ln cap="flat" cmpd="sng" w="9525">
            <a:solidFill>
              <a:srgbClr val="0000FF"/>
            </a:solidFill>
            <a:prstDash val="solid"/>
            <a:round/>
            <a:headEnd len="med" w="med" type="none"/>
            <a:tailEnd len="med" w="med" type="none"/>
          </a:ln>
        </p:spPr>
      </p:sp>
      <p:sp>
        <p:nvSpPr>
          <p:cNvPr id="212" name="Google Shape;212;p29"/>
          <p:cNvSpPr/>
          <p:nvPr/>
        </p:nvSpPr>
        <p:spPr>
          <a:xfrm>
            <a:off x="1970932" y="3647325"/>
            <a:ext cx="594675" cy="327100"/>
          </a:xfrm>
          <a:custGeom>
            <a:rect b="b" l="l" r="r" t="t"/>
            <a:pathLst>
              <a:path extrusionOk="0" h="13084" w="23787">
                <a:moveTo>
                  <a:pt x="10548" y="514"/>
                </a:moveTo>
                <a:cubicBezTo>
                  <a:pt x="6719" y="514"/>
                  <a:pt x="-1438" y="2226"/>
                  <a:pt x="274" y="5651"/>
                </a:cubicBezTo>
                <a:cubicBezTo>
                  <a:pt x="3637" y="12380"/>
                  <a:pt x="17044" y="15593"/>
                  <a:pt x="22363" y="10274"/>
                </a:cubicBezTo>
                <a:cubicBezTo>
                  <a:pt x="24304" y="8333"/>
                  <a:pt x="24305" y="3282"/>
                  <a:pt x="21850" y="2055"/>
                </a:cubicBezTo>
                <a:cubicBezTo>
                  <a:pt x="18123" y="192"/>
                  <a:pt x="13687" y="0"/>
                  <a:pt x="9521" y="0"/>
                </a:cubicBezTo>
              </a:path>
            </a:pathLst>
          </a:custGeom>
          <a:noFill/>
          <a:ln cap="flat" cmpd="sng" w="9525">
            <a:solidFill>
              <a:srgbClr val="0000FF"/>
            </a:solidFill>
            <a:prstDash val="solid"/>
            <a:round/>
            <a:headEnd len="med" w="med" type="none"/>
            <a:tailEnd len="med" w="med" type="none"/>
          </a:ln>
        </p:spPr>
      </p:sp>
      <p:sp>
        <p:nvSpPr>
          <p:cNvPr id="213" name="Google Shape;213;p29"/>
          <p:cNvSpPr/>
          <p:nvPr/>
        </p:nvSpPr>
        <p:spPr>
          <a:xfrm>
            <a:off x="6253211" y="3563181"/>
            <a:ext cx="867075" cy="430725"/>
          </a:xfrm>
          <a:custGeom>
            <a:rect b="b" l="l" r="r" t="t"/>
            <a:pathLst>
              <a:path extrusionOk="0" h="17229" w="34683">
                <a:moveTo>
                  <a:pt x="22481" y="969"/>
                </a:moveTo>
                <a:cubicBezTo>
                  <a:pt x="15408" y="969"/>
                  <a:pt x="5341" y="-2347"/>
                  <a:pt x="1419" y="3538"/>
                </a:cubicBezTo>
                <a:cubicBezTo>
                  <a:pt x="-784" y="6843"/>
                  <a:pt x="-345" y="13150"/>
                  <a:pt x="2960" y="15353"/>
                </a:cubicBezTo>
                <a:cubicBezTo>
                  <a:pt x="6960" y="18019"/>
                  <a:pt x="12630" y="15440"/>
                  <a:pt x="17344" y="16381"/>
                </a:cubicBezTo>
                <a:cubicBezTo>
                  <a:pt x="22120" y="17335"/>
                  <a:pt x="29026" y="17865"/>
                  <a:pt x="31727" y="13812"/>
                </a:cubicBezTo>
                <a:cubicBezTo>
                  <a:pt x="33229" y="11559"/>
                  <a:pt x="35507" y="8528"/>
                  <a:pt x="34296" y="6106"/>
                </a:cubicBezTo>
                <a:cubicBezTo>
                  <a:pt x="32090" y="1697"/>
                  <a:pt x="25356" y="969"/>
                  <a:pt x="20426" y="969"/>
                </a:cubicBezTo>
              </a:path>
            </a:pathLst>
          </a:custGeom>
          <a:noFill/>
          <a:ln cap="flat" cmpd="sng" w="9525">
            <a:solidFill>
              <a:srgbClr val="0000FF"/>
            </a:solidFill>
            <a:prstDash val="solid"/>
            <a:round/>
            <a:headEnd len="med" w="med" type="none"/>
            <a:tailEnd len="med" w="med" type="none"/>
          </a:ln>
        </p:spPr>
      </p:sp>
      <p:sp>
        <p:nvSpPr>
          <p:cNvPr id="214" name="Google Shape;214;p29"/>
          <p:cNvSpPr/>
          <p:nvPr/>
        </p:nvSpPr>
        <p:spPr>
          <a:xfrm>
            <a:off x="5761257" y="3930031"/>
            <a:ext cx="984125" cy="385275"/>
          </a:xfrm>
          <a:custGeom>
            <a:rect b="b" l="l" r="r" t="t"/>
            <a:pathLst>
              <a:path extrusionOk="0" h="15411" w="39365">
                <a:moveTo>
                  <a:pt x="18184" y="493"/>
                </a:moveTo>
                <a:cubicBezTo>
                  <a:pt x="12492" y="493"/>
                  <a:pt x="5256" y="-1478"/>
                  <a:pt x="1231" y="2547"/>
                </a:cubicBezTo>
                <a:cubicBezTo>
                  <a:pt x="-706" y="4484"/>
                  <a:pt x="5" y="8317"/>
                  <a:pt x="1231" y="10767"/>
                </a:cubicBezTo>
                <a:cubicBezTo>
                  <a:pt x="4131" y="16564"/>
                  <a:pt x="13757" y="14876"/>
                  <a:pt x="20239" y="14876"/>
                </a:cubicBezTo>
                <a:cubicBezTo>
                  <a:pt x="26124" y="14876"/>
                  <a:pt x="34175" y="17016"/>
                  <a:pt x="37705" y="12308"/>
                </a:cubicBezTo>
                <a:cubicBezTo>
                  <a:pt x="38955" y="10641"/>
                  <a:pt x="39887" y="7877"/>
                  <a:pt x="38732" y="6143"/>
                </a:cubicBezTo>
                <a:cubicBezTo>
                  <a:pt x="34793" y="232"/>
                  <a:pt x="25288" y="493"/>
                  <a:pt x="18184" y="493"/>
                </a:cubicBezTo>
              </a:path>
            </a:pathLst>
          </a:custGeom>
          <a:noFill/>
          <a:ln cap="flat" cmpd="sng" w="9525">
            <a:solidFill>
              <a:srgbClr val="0000FF"/>
            </a:solidFill>
            <a:prstDash val="solid"/>
            <a:round/>
            <a:headEnd len="med" w="med" type="none"/>
            <a:tailEnd len="med" w="med" type="none"/>
          </a:ln>
        </p:spPr>
      </p:sp>
      <p:sp>
        <p:nvSpPr>
          <p:cNvPr id="215" name="Google Shape;215;p29"/>
          <p:cNvSpPr/>
          <p:nvPr/>
        </p:nvSpPr>
        <p:spPr>
          <a:xfrm>
            <a:off x="7956075" y="3411188"/>
            <a:ext cx="875275" cy="369850"/>
          </a:xfrm>
          <a:custGeom>
            <a:rect b="b" l="l" r="r" t="t"/>
            <a:pathLst>
              <a:path extrusionOk="0" h="14794" w="35011">
                <a:moveTo>
                  <a:pt x="14983" y="0"/>
                </a:moveTo>
                <a:cubicBezTo>
                  <a:pt x="9374" y="0"/>
                  <a:pt x="-2766" y="4245"/>
                  <a:pt x="599" y="8733"/>
                </a:cubicBezTo>
                <a:cubicBezTo>
                  <a:pt x="3523" y="12632"/>
                  <a:pt x="9741" y="12173"/>
                  <a:pt x="14469" y="13356"/>
                </a:cubicBezTo>
                <a:cubicBezTo>
                  <a:pt x="20486" y="14861"/>
                  <a:pt x="29240" y="16262"/>
                  <a:pt x="32963" y="11301"/>
                </a:cubicBezTo>
                <a:cubicBezTo>
                  <a:pt x="34620" y="9093"/>
                  <a:pt x="35942" y="5034"/>
                  <a:pt x="33990" y="3082"/>
                </a:cubicBezTo>
                <a:cubicBezTo>
                  <a:pt x="30167" y="-741"/>
                  <a:pt x="22901" y="2418"/>
                  <a:pt x="18065" y="0"/>
                </a:cubicBezTo>
              </a:path>
            </a:pathLst>
          </a:custGeom>
          <a:noFill/>
          <a:ln cap="flat" cmpd="sng" w="9525">
            <a:solidFill>
              <a:srgbClr val="FF00FF"/>
            </a:solidFill>
            <a:prstDash val="solid"/>
            <a:round/>
            <a:headEnd len="med" w="med" type="none"/>
            <a:tailEnd len="med" w="med" type="none"/>
          </a:ln>
        </p:spPr>
      </p:sp>
      <p:sp>
        <p:nvSpPr>
          <p:cNvPr id="216" name="Google Shape;216;p29"/>
          <p:cNvSpPr/>
          <p:nvPr/>
        </p:nvSpPr>
        <p:spPr>
          <a:xfrm>
            <a:off x="6141423" y="3045166"/>
            <a:ext cx="731025" cy="440250"/>
          </a:xfrm>
          <a:custGeom>
            <a:rect b="b" l="l" r="r" t="t"/>
            <a:pathLst>
              <a:path extrusionOk="0" h="17610" w="29241">
                <a:moveTo>
                  <a:pt x="19416" y="1275"/>
                </a:moveTo>
                <a:cubicBezTo>
                  <a:pt x="13242" y="1275"/>
                  <a:pt x="5289" y="-2063"/>
                  <a:pt x="923" y="2303"/>
                </a:cubicBezTo>
                <a:cubicBezTo>
                  <a:pt x="-772" y="3998"/>
                  <a:pt x="342" y="7169"/>
                  <a:pt x="923" y="9495"/>
                </a:cubicBezTo>
                <a:cubicBezTo>
                  <a:pt x="3099" y="18212"/>
                  <a:pt x="22650" y="20565"/>
                  <a:pt x="27636" y="13091"/>
                </a:cubicBezTo>
                <a:cubicBezTo>
                  <a:pt x="29349" y="10523"/>
                  <a:pt x="29861" y="6413"/>
                  <a:pt x="28149" y="3844"/>
                </a:cubicBezTo>
                <a:cubicBezTo>
                  <a:pt x="25463" y="-186"/>
                  <a:pt x="18608" y="1789"/>
                  <a:pt x="13765" y="1789"/>
                </a:cubicBezTo>
              </a:path>
            </a:pathLst>
          </a:custGeom>
          <a:noFill/>
          <a:ln cap="flat" cmpd="sng" w="9525">
            <a:solidFill>
              <a:srgbClr val="FF0000"/>
            </a:solidFill>
            <a:prstDash val="solid"/>
            <a:round/>
            <a:headEnd len="med" w="med" type="none"/>
            <a:tailEnd len="med" w="med" type="none"/>
          </a:ln>
        </p:spPr>
      </p:sp>
      <p:sp>
        <p:nvSpPr>
          <p:cNvPr id="217" name="Google Shape;217;p29"/>
          <p:cNvSpPr txBox="1"/>
          <p:nvPr/>
        </p:nvSpPr>
        <p:spPr>
          <a:xfrm>
            <a:off x="5256300" y="4159875"/>
            <a:ext cx="34977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What presentation was Dr. Mortimer given? </a:t>
            </a:r>
            <a:endParaRPr sz="1800">
              <a:solidFill>
                <a:srgbClr val="FF0000"/>
              </a:solidFill>
            </a:endParaRPr>
          </a:p>
        </p:txBody>
      </p:sp>
      <p:sp>
        <p:nvSpPr>
          <p:cNvPr id="218" name="Google Shape;218;p29"/>
          <p:cNvSpPr txBox="1"/>
          <p:nvPr/>
        </p:nvSpPr>
        <p:spPr>
          <a:xfrm>
            <a:off x="6973575" y="4486850"/>
            <a:ext cx="17958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A walking stick</a:t>
            </a:r>
            <a:endParaRPr sz="1800"/>
          </a:p>
        </p:txBody>
      </p:sp>
      <p:sp>
        <p:nvSpPr>
          <p:cNvPr id="219" name="Google Shape;219;p29"/>
          <p:cNvSpPr/>
          <p:nvPr/>
        </p:nvSpPr>
        <p:spPr>
          <a:xfrm>
            <a:off x="3865673" y="4212400"/>
            <a:ext cx="1180000" cy="367475"/>
          </a:xfrm>
          <a:custGeom>
            <a:rect b="b" l="l" r="r" t="t"/>
            <a:pathLst>
              <a:path extrusionOk="0" h="14699" w="47200">
                <a:moveTo>
                  <a:pt x="23116" y="1028"/>
                </a:moveTo>
                <a:cubicBezTo>
                  <a:pt x="16951" y="1028"/>
                  <a:pt x="10603" y="-465"/>
                  <a:pt x="4622" y="1028"/>
                </a:cubicBezTo>
                <a:cubicBezTo>
                  <a:pt x="1350" y="1845"/>
                  <a:pt x="-995" y="7257"/>
                  <a:pt x="513" y="10274"/>
                </a:cubicBezTo>
                <a:cubicBezTo>
                  <a:pt x="4195" y="17641"/>
                  <a:pt x="17182" y="13813"/>
                  <a:pt x="25171" y="11815"/>
                </a:cubicBezTo>
                <a:cubicBezTo>
                  <a:pt x="32219" y="10052"/>
                  <a:pt x="42717" y="14778"/>
                  <a:pt x="46746" y="8733"/>
                </a:cubicBezTo>
                <a:cubicBezTo>
                  <a:pt x="48148" y="6629"/>
                  <a:pt x="45604" y="2668"/>
                  <a:pt x="43151" y="2055"/>
                </a:cubicBezTo>
                <a:cubicBezTo>
                  <a:pt x="36308" y="343"/>
                  <a:pt x="25239" y="6312"/>
                  <a:pt x="22089" y="0"/>
                </a:cubicBezTo>
              </a:path>
            </a:pathLst>
          </a:custGeom>
          <a:noFill/>
          <a:ln cap="flat" cmpd="sng" w="9525">
            <a:solidFill>
              <a:srgbClr val="000000"/>
            </a:solidFill>
            <a:prstDash val="solid"/>
            <a:round/>
            <a:headEnd len="med" w="med" type="none"/>
            <a:tailEnd len="med" w="med" type="none"/>
          </a:ln>
        </p:spPr>
      </p:sp>
      <p:sp>
        <p:nvSpPr>
          <p:cNvPr id="220" name="Google Shape;220;p29"/>
          <p:cNvSpPr txBox="1"/>
          <p:nvPr/>
        </p:nvSpPr>
        <p:spPr>
          <a:xfrm>
            <a:off x="3831225" y="4421475"/>
            <a:ext cx="1248900" cy="20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FF"/>
                </a:solidFill>
              </a:rPr>
              <a:t>present</a:t>
            </a:r>
            <a:endParaRPr sz="1800">
              <a:solidFill>
                <a:srgbClr val="FF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1000"/>
                                        <p:tgtEl>
                                          <p:spTgt spid="2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21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4" name="Shape 224"/>
        <p:cNvGrpSpPr/>
        <p:nvPr/>
      </p:nvGrpSpPr>
      <p:grpSpPr>
        <a:xfrm>
          <a:off x="0" y="0"/>
          <a:ext cx="0" cy="0"/>
          <a:chOff x="0" y="0"/>
          <a:chExt cx="0" cy="0"/>
        </a:xfrm>
      </p:grpSpPr>
      <p:sp>
        <p:nvSpPr>
          <p:cNvPr id="225" name="Google Shape;225;p30"/>
          <p:cNvSpPr txBox="1"/>
          <p:nvPr/>
        </p:nvSpPr>
        <p:spPr>
          <a:xfrm>
            <a:off x="79350" y="79350"/>
            <a:ext cx="8985300" cy="8454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Direct Speech </a:t>
            </a:r>
            <a:endParaRPr sz="3600"/>
          </a:p>
        </p:txBody>
      </p:sp>
      <p:sp>
        <p:nvSpPr>
          <p:cNvPr id="226" name="Google Shape;226;p30"/>
          <p:cNvSpPr txBox="1"/>
          <p:nvPr/>
        </p:nvSpPr>
        <p:spPr>
          <a:xfrm>
            <a:off x="456200" y="1249600"/>
            <a:ext cx="1805100" cy="99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What ? </a:t>
            </a:r>
            <a:endParaRPr sz="2400"/>
          </a:p>
        </p:txBody>
      </p:sp>
      <p:sp>
        <p:nvSpPr>
          <p:cNvPr id="227" name="Google Shape;227;p30"/>
          <p:cNvSpPr txBox="1"/>
          <p:nvPr/>
        </p:nvSpPr>
        <p:spPr>
          <a:xfrm>
            <a:off x="2429725" y="1077975"/>
            <a:ext cx="6585300" cy="11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222222"/>
                </a:solidFill>
                <a:highlight>
                  <a:srgbClr val="FFFFFF"/>
                </a:highlight>
              </a:rPr>
              <a:t>Direct speech (or reported speech) is a report of the exact words used by a speaker or a writer. It contrasts with indirect speech. </a:t>
            </a:r>
            <a:endParaRPr sz="2200"/>
          </a:p>
        </p:txBody>
      </p:sp>
      <p:sp>
        <p:nvSpPr>
          <p:cNvPr id="228" name="Google Shape;228;p30"/>
          <p:cNvSpPr txBox="1"/>
          <p:nvPr/>
        </p:nvSpPr>
        <p:spPr>
          <a:xfrm>
            <a:off x="734000" y="2571750"/>
            <a:ext cx="12495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How ? </a:t>
            </a:r>
            <a:endParaRPr sz="2400"/>
          </a:p>
        </p:txBody>
      </p:sp>
      <p:sp>
        <p:nvSpPr>
          <p:cNvPr id="229" name="Google Shape;229;p30"/>
          <p:cNvSpPr txBox="1"/>
          <p:nvPr/>
        </p:nvSpPr>
        <p:spPr>
          <a:xfrm>
            <a:off x="2429725" y="2218788"/>
            <a:ext cx="6585300" cy="132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 sz="2200">
                <a:solidFill>
                  <a:srgbClr val="222222"/>
                </a:solidFill>
                <a:highlight>
                  <a:srgbClr val="FFFFFF"/>
                </a:highlight>
              </a:rPr>
              <a:t>Direct speech is usually placed inside </a:t>
            </a:r>
            <a:r>
              <a:rPr b="1" lang="fr" sz="2200">
                <a:solidFill>
                  <a:srgbClr val="FF0000"/>
                </a:solidFill>
                <a:highlight>
                  <a:srgbClr val="FFFFFF"/>
                </a:highlight>
              </a:rPr>
              <a:t>quotation marks</a:t>
            </a:r>
            <a:r>
              <a:rPr lang="fr" sz="2200">
                <a:solidFill>
                  <a:srgbClr val="222222"/>
                </a:solidFill>
                <a:highlight>
                  <a:srgbClr val="FFFFFF"/>
                </a:highlight>
              </a:rPr>
              <a:t> ( “) or (‘)  and accompanied by a reporting </a:t>
            </a:r>
            <a:r>
              <a:rPr b="1" lang="fr" sz="2200">
                <a:solidFill>
                  <a:srgbClr val="0000FF"/>
                </a:solidFill>
              </a:rPr>
              <a:t>verb</a:t>
            </a:r>
            <a:r>
              <a:rPr lang="fr" sz="2200">
                <a:solidFill>
                  <a:srgbClr val="222222"/>
                </a:solidFill>
                <a:highlight>
                  <a:srgbClr val="FFFFFF"/>
                </a:highlight>
              </a:rPr>
              <a:t>, that is preceded by a </a:t>
            </a:r>
            <a:r>
              <a:rPr lang="fr" sz="2200">
                <a:solidFill>
                  <a:srgbClr val="FF00FF"/>
                </a:solidFill>
                <a:highlight>
                  <a:srgbClr val="FFFFFF"/>
                </a:highlight>
              </a:rPr>
              <a:t>comma(,)</a:t>
            </a:r>
            <a:endParaRPr sz="2200">
              <a:solidFill>
                <a:srgbClr val="FF00FF"/>
              </a:solidFill>
            </a:endParaRPr>
          </a:p>
        </p:txBody>
      </p:sp>
      <p:sp>
        <p:nvSpPr>
          <p:cNvPr id="230" name="Google Shape;230;p30"/>
          <p:cNvSpPr txBox="1"/>
          <p:nvPr/>
        </p:nvSpPr>
        <p:spPr>
          <a:xfrm>
            <a:off x="734000" y="3576500"/>
            <a:ext cx="8231700" cy="12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200"/>
              <a:t>Ex : </a:t>
            </a:r>
            <a:r>
              <a:rPr lang="fr" sz="2200">
                <a:solidFill>
                  <a:srgbClr val="FF0000"/>
                </a:solidFill>
              </a:rPr>
              <a:t>‘ </a:t>
            </a:r>
            <a:r>
              <a:rPr lang="fr" sz="2200">
                <a:solidFill>
                  <a:schemeClr val="dk1"/>
                </a:solidFill>
              </a:rPr>
              <a:t>I think</a:t>
            </a:r>
            <a:r>
              <a:rPr b="1" lang="fr" sz="2200">
                <a:solidFill>
                  <a:srgbClr val="FF00FF"/>
                </a:solidFill>
              </a:rPr>
              <a:t>,</a:t>
            </a:r>
            <a:r>
              <a:rPr lang="fr" sz="2200">
                <a:solidFill>
                  <a:srgbClr val="FF0000"/>
                </a:solidFill>
              </a:rPr>
              <a:t>’ </a:t>
            </a:r>
            <a:r>
              <a:rPr lang="fr" sz="2200">
                <a:solidFill>
                  <a:srgbClr val="0000FF"/>
                </a:solidFill>
              </a:rPr>
              <a:t>said </a:t>
            </a:r>
            <a:r>
              <a:rPr lang="fr" sz="2200">
                <a:solidFill>
                  <a:schemeClr val="dk1"/>
                </a:solidFill>
              </a:rPr>
              <a:t>I, (..) </a:t>
            </a:r>
            <a:r>
              <a:rPr lang="fr" sz="2200">
                <a:solidFill>
                  <a:srgbClr val="FF0000"/>
                </a:solidFill>
              </a:rPr>
              <a:t>‘ </a:t>
            </a:r>
            <a:r>
              <a:rPr lang="fr" sz="2200">
                <a:solidFill>
                  <a:schemeClr val="dk1"/>
                </a:solidFill>
              </a:rPr>
              <a:t>that Dr. Mortimer is a successful elderly medical man.</a:t>
            </a:r>
            <a:r>
              <a:rPr lang="fr" sz="2200">
                <a:solidFill>
                  <a:srgbClr val="FF0000"/>
                </a:solidFill>
              </a:rPr>
              <a:t>’ </a:t>
            </a:r>
            <a:endParaRPr sz="2200">
              <a:solidFill>
                <a:srgbClr val="FF0000"/>
              </a:solidFill>
            </a:endParaRPr>
          </a:p>
        </p:txBody>
      </p:sp>
      <p:sp>
        <p:nvSpPr>
          <p:cNvPr id="231" name="Google Shape;231;p30"/>
          <p:cNvSpPr txBox="1"/>
          <p:nvPr/>
        </p:nvSpPr>
        <p:spPr>
          <a:xfrm>
            <a:off x="7796900" y="164850"/>
            <a:ext cx="1168800" cy="6744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COPY</a:t>
            </a:r>
            <a:endParaRPr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5" name="Shape 235"/>
        <p:cNvGrpSpPr/>
        <p:nvPr/>
      </p:nvGrpSpPr>
      <p:grpSpPr>
        <a:xfrm>
          <a:off x="0" y="0"/>
          <a:ext cx="0" cy="0"/>
          <a:chOff x="0" y="0"/>
          <a:chExt cx="0" cy="0"/>
        </a:xfrm>
      </p:grpSpPr>
      <p:sp>
        <p:nvSpPr>
          <p:cNvPr id="236" name="Google Shape;236;p31"/>
          <p:cNvSpPr txBox="1"/>
          <p:nvPr/>
        </p:nvSpPr>
        <p:spPr>
          <a:xfrm>
            <a:off x="89900" y="138850"/>
            <a:ext cx="8915400" cy="10209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t>Look at these adjectives and qualify </a:t>
            </a:r>
            <a:endParaRPr sz="3000"/>
          </a:p>
          <a:p>
            <a:pPr indent="0" lvl="0" marL="0" rtl="0" algn="ctr">
              <a:spcBef>
                <a:spcPts val="0"/>
              </a:spcBef>
              <a:spcAft>
                <a:spcPts val="0"/>
              </a:spcAft>
              <a:buNone/>
            </a:pPr>
            <a:r>
              <a:rPr lang="fr" sz="3000"/>
              <a:t>Doctor Mortimer </a:t>
            </a:r>
            <a:endParaRPr sz="3000"/>
          </a:p>
        </p:txBody>
      </p:sp>
      <p:sp>
        <p:nvSpPr>
          <p:cNvPr id="237" name="Google Shape;237;p31"/>
          <p:cNvSpPr txBox="1"/>
          <p:nvPr/>
        </p:nvSpPr>
        <p:spPr>
          <a:xfrm>
            <a:off x="372025" y="1621400"/>
            <a:ext cx="1492500" cy="5949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0000FF"/>
                </a:solidFill>
              </a:rPr>
              <a:t>elderly </a:t>
            </a:r>
            <a:endParaRPr sz="2400">
              <a:solidFill>
                <a:srgbClr val="0000FF"/>
              </a:solidFill>
            </a:endParaRPr>
          </a:p>
        </p:txBody>
      </p:sp>
      <p:sp>
        <p:nvSpPr>
          <p:cNvPr id="238" name="Google Shape;238;p31"/>
          <p:cNvSpPr txBox="1"/>
          <p:nvPr/>
        </p:nvSpPr>
        <p:spPr>
          <a:xfrm>
            <a:off x="372025" y="2488975"/>
            <a:ext cx="1492500" cy="5949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0000FF"/>
                </a:solidFill>
              </a:rPr>
              <a:t>medical  </a:t>
            </a:r>
            <a:endParaRPr sz="2400">
              <a:solidFill>
                <a:srgbClr val="0000FF"/>
              </a:solidFill>
            </a:endParaRPr>
          </a:p>
        </p:txBody>
      </p:sp>
      <p:sp>
        <p:nvSpPr>
          <p:cNvPr id="239" name="Google Shape;239;p31"/>
          <p:cNvSpPr txBox="1"/>
          <p:nvPr/>
        </p:nvSpPr>
        <p:spPr>
          <a:xfrm>
            <a:off x="372025" y="3445125"/>
            <a:ext cx="2035500" cy="485400"/>
          </a:xfrm>
          <a:prstGeom prst="rect">
            <a:avLst/>
          </a:prstGeom>
          <a:noFill/>
          <a:ln cap="flat" cmpd="sng" w="952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0000FF"/>
                </a:solidFill>
              </a:rPr>
              <a:t>successful</a:t>
            </a:r>
            <a:endParaRPr sz="2400">
              <a:solidFill>
                <a:srgbClr val="0000FF"/>
              </a:solidFill>
            </a:endParaRPr>
          </a:p>
        </p:txBody>
      </p:sp>
      <p:sp>
        <p:nvSpPr>
          <p:cNvPr id="240" name="Google Shape;240;p31"/>
          <p:cNvSpPr txBox="1"/>
          <p:nvPr/>
        </p:nvSpPr>
        <p:spPr>
          <a:xfrm>
            <a:off x="2779075" y="1630275"/>
            <a:ext cx="4205100" cy="485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An elderly </a:t>
            </a:r>
            <a:r>
              <a:rPr b="1" lang="fr" sz="2400"/>
              <a:t>man</a:t>
            </a:r>
            <a:r>
              <a:rPr lang="fr" sz="2400"/>
              <a:t> </a:t>
            </a:r>
            <a:endParaRPr sz="2400"/>
          </a:p>
        </p:txBody>
      </p:sp>
      <p:sp>
        <p:nvSpPr>
          <p:cNvPr id="241" name="Google Shape;241;p31"/>
          <p:cNvSpPr txBox="1"/>
          <p:nvPr/>
        </p:nvSpPr>
        <p:spPr>
          <a:xfrm>
            <a:off x="2830450" y="2586063"/>
            <a:ext cx="4205100" cy="333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An elderly medical</a:t>
            </a:r>
            <a:r>
              <a:rPr b="1" lang="fr" sz="2400"/>
              <a:t> man</a:t>
            </a:r>
            <a:endParaRPr b="1" sz="2400"/>
          </a:p>
        </p:txBody>
      </p:sp>
      <p:sp>
        <p:nvSpPr>
          <p:cNvPr id="242" name="Google Shape;242;p31"/>
          <p:cNvSpPr txBox="1"/>
          <p:nvPr/>
        </p:nvSpPr>
        <p:spPr>
          <a:xfrm>
            <a:off x="2779075" y="3390375"/>
            <a:ext cx="5791800" cy="594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A </a:t>
            </a:r>
            <a:r>
              <a:rPr lang="fr" sz="2400"/>
              <a:t>successful</a:t>
            </a:r>
            <a:r>
              <a:rPr lang="fr" sz="2400"/>
              <a:t> elderly </a:t>
            </a:r>
            <a:r>
              <a:rPr lang="fr" sz="2400" u="sng"/>
              <a:t>medical </a:t>
            </a:r>
            <a:r>
              <a:rPr b="1" lang="fr" sz="2400" u="sng"/>
              <a:t>man</a:t>
            </a:r>
            <a:endParaRPr b="1" sz="2400" u="sng"/>
          </a:p>
        </p:txBody>
      </p:sp>
      <p:sp>
        <p:nvSpPr>
          <p:cNvPr id="243" name="Google Shape;243;p31"/>
          <p:cNvSpPr txBox="1"/>
          <p:nvPr/>
        </p:nvSpPr>
        <p:spPr>
          <a:xfrm>
            <a:off x="3313400" y="2988225"/>
            <a:ext cx="56328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t>      </a:t>
            </a:r>
            <a:r>
              <a:rPr lang="fr" sz="1800"/>
              <a:t> </a:t>
            </a:r>
            <a:r>
              <a:rPr lang="fr" sz="1800">
                <a:solidFill>
                  <a:srgbClr val="FF0000"/>
                </a:solidFill>
              </a:rPr>
              <a:t>age / purpose or role + </a:t>
            </a:r>
            <a:r>
              <a:rPr lang="fr" sz="1800"/>
              <a:t>noun</a:t>
            </a:r>
            <a:endParaRPr sz="1800"/>
          </a:p>
        </p:txBody>
      </p:sp>
      <p:sp>
        <p:nvSpPr>
          <p:cNvPr id="244" name="Google Shape;244;p31"/>
          <p:cNvSpPr txBox="1"/>
          <p:nvPr/>
        </p:nvSpPr>
        <p:spPr>
          <a:xfrm>
            <a:off x="3518850" y="2032425"/>
            <a:ext cx="2106300" cy="48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t>    </a:t>
            </a:r>
            <a:r>
              <a:rPr lang="fr" sz="1800">
                <a:solidFill>
                  <a:srgbClr val="0000FF"/>
                </a:solidFill>
              </a:rPr>
              <a:t>adjectif  + </a:t>
            </a:r>
            <a:r>
              <a:rPr lang="fr" sz="1800"/>
              <a:t>noun</a:t>
            </a:r>
            <a:endParaRPr sz="1800"/>
          </a:p>
        </p:txBody>
      </p:sp>
      <p:sp>
        <p:nvSpPr>
          <p:cNvPr id="245" name="Google Shape;245;p31"/>
          <p:cNvSpPr txBox="1"/>
          <p:nvPr/>
        </p:nvSpPr>
        <p:spPr>
          <a:xfrm>
            <a:off x="3799975" y="3930525"/>
            <a:ext cx="37500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opinion/ age/ purpose  + </a:t>
            </a:r>
            <a:r>
              <a:rPr lang="fr" sz="1800"/>
              <a:t>noun</a:t>
            </a:r>
            <a:endParaRPr sz="1800"/>
          </a:p>
        </p:txBody>
      </p:sp>
      <p:sp>
        <p:nvSpPr>
          <p:cNvPr id="246" name="Google Shape;246;p31"/>
          <p:cNvSpPr txBox="1"/>
          <p:nvPr/>
        </p:nvSpPr>
        <p:spPr>
          <a:xfrm>
            <a:off x="2825400" y="4494950"/>
            <a:ext cx="5239800" cy="485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A successful elderly </a:t>
            </a:r>
            <a:r>
              <a:rPr b="1" lang="fr" sz="2400"/>
              <a:t>practitioner</a:t>
            </a:r>
            <a:endParaRPr b="1" sz="2400"/>
          </a:p>
        </p:txBody>
      </p:sp>
      <p:sp>
        <p:nvSpPr>
          <p:cNvPr id="247" name="Google Shape;247;p31"/>
          <p:cNvSpPr txBox="1"/>
          <p:nvPr/>
        </p:nvSpPr>
        <p:spPr>
          <a:xfrm>
            <a:off x="6969675" y="1483525"/>
            <a:ext cx="2035500" cy="1755900"/>
          </a:xfrm>
          <a:prstGeom prst="rect">
            <a:avLst/>
          </a:prstGeom>
          <a:noFill/>
          <a:ln cap="flat" cmpd="sng" w="952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00"/>
                </a:solidFill>
              </a:rPr>
              <a:t>Remark:</a:t>
            </a:r>
            <a:endParaRPr sz="1800">
              <a:solidFill>
                <a:srgbClr val="FF0000"/>
              </a:solidFill>
            </a:endParaRPr>
          </a:p>
          <a:p>
            <a:pPr indent="0" lvl="0" marL="0" rtl="0" algn="l">
              <a:spcBef>
                <a:spcPts val="0"/>
              </a:spcBef>
              <a:spcAft>
                <a:spcPts val="0"/>
              </a:spcAft>
              <a:buNone/>
            </a:pPr>
            <a:r>
              <a:rPr lang="fr" sz="1800">
                <a:solidFill>
                  <a:srgbClr val="FF0000"/>
                </a:solidFill>
              </a:rPr>
              <a:t>The adjectifs are not separated by a comma because they are not coordinated.</a:t>
            </a:r>
            <a:endParaRPr sz="1800">
              <a:solidFill>
                <a:srgbClr val="FF0000"/>
              </a:solidFill>
            </a:endParaRPr>
          </a:p>
        </p:txBody>
      </p:sp>
      <p:sp>
        <p:nvSpPr>
          <p:cNvPr id="248" name="Google Shape;248;p31"/>
          <p:cNvSpPr txBox="1"/>
          <p:nvPr/>
        </p:nvSpPr>
        <p:spPr>
          <a:xfrm>
            <a:off x="7859725" y="295375"/>
            <a:ext cx="1027500" cy="552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200">
                <a:solidFill>
                  <a:srgbClr val="FF0000"/>
                </a:solidFill>
              </a:rPr>
              <a:t>COPY</a:t>
            </a:r>
            <a:endParaRPr sz="22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6" name="Shape 56"/>
        <p:cNvGrpSpPr/>
        <p:nvPr/>
      </p:nvGrpSpPr>
      <p:grpSpPr>
        <a:xfrm>
          <a:off x="0" y="0"/>
          <a:ext cx="0" cy="0"/>
          <a:chOff x="0" y="0"/>
          <a:chExt cx="0" cy="0"/>
        </a:xfrm>
      </p:grpSpPr>
      <p:sp>
        <p:nvSpPr>
          <p:cNvPr id="57" name="Google Shape;57;p14"/>
          <p:cNvSpPr txBox="1"/>
          <p:nvPr/>
        </p:nvSpPr>
        <p:spPr>
          <a:xfrm>
            <a:off x="863600" y="1017725"/>
            <a:ext cx="7759800" cy="3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800">
                <a:solidFill>
                  <a:srgbClr val="FFFFFF"/>
                </a:solidFill>
              </a:rPr>
              <a:t>Dans ce cours vous allez:</a:t>
            </a:r>
            <a:endParaRPr sz="2800">
              <a:solidFill>
                <a:srgbClr val="FFFFFF"/>
              </a:solidFill>
            </a:endParaRPr>
          </a:p>
          <a:p>
            <a:pPr indent="0" lvl="0" marL="0" rtl="0" algn="l">
              <a:spcBef>
                <a:spcPts val="0"/>
              </a:spcBef>
              <a:spcAft>
                <a:spcPts val="0"/>
              </a:spcAft>
              <a:buNone/>
            </a:pPr>
            <a:r>
              <a:t/>
            </a:r>
            <a:endParaRPr sz="2800">
              <a:solidFill>
                <a:srgbClr val="FFFFFF"/>
              </a:solidFill>
            </a:endParaRPr>
          </a:p>
          <a:p>
            <a:pPr indent="-406400" lvl="1" marL="1371600" rtl="0" algn="l">
              <a:spcBef>
                <a:spcPts val="0"/>
              </a:spcBef>
              <a:spcAft>
                <a:spcPts val="0"/>
              </a:spcAft>
              <a:buClr>
                <a:srgbClr val="FFFFFF"/>
              </a:buClr>
              <a:buSzPts val="2800"/>
              <a:buChar char="○"/>
            </a:pPr>
            <a:r>
              <a:rPr lang="fr" sz="2800">
                <a:solidFill>
                  <a:srgbClr val="FFFFFF"/>
                </a:solidFill>
              </a:rPr>
              <a:t>découvrir le genre du roman policier,</a:t>
            </a:r>
            <a:endParaRPr sz="2800">
              <a:solidFill>
                <a:srgbClr val="FFFFFF"/>
              </a:solidFill>
            </a:endParaRPr>
          </a:p>
          <a:p>
            <a:pPr indent="-406400" lvl="1" marL="1371600" rtl="0" algn="l">
              <a:spcBef>
                <a:spcPts val="0"/>
              </a:spcBef>
              <a:spcAft>
                <a:spcPts val="0"/>
              </a:spcAft>
              <a:buClr>
                <a:srgbClr val="FFFFFF"/>
              </a:buClr>
              <a:buSzPts val="2800"/>
              <a:buChar char="○"/>
            </a:pPr>
            <a:r>
              <a:rPr lang="fr" sz="2800">
                <a:solidFill>
                  <a:srgbClr val="FFFFFF"/>
                </a:solidFill>
              </a:rPr>
              <a:t>apprendre à déceler des indices et étudier un extrait d’un roman policier, </a:t>
            </a:r>
            <a:endParaRPr sz="2800">
              <a:solidFill>
                <a:srgbClr val="FFFFFF"/>
              </a:solidFill>
            </a:endParaRPr>
          </a:p>
          <a:p>
            <a:pPr indent="-406400" lvl="1" marL="1371600" rtl="0" algn="l">
              <a:spcBef>
                <a:spcPts val="0"/>
              </a:spcBef>
              <a:spcAft>
                <a:spcPts val="0"/>
              </a:spcAft>
              <a:buClr>
                <a:srgbClr val="FFFFFF"/>
              </a:buClr>
              <a:buSzPts val="2800"/>
              <a:buChar char="○"/>
            </a:pPr>
            <a:r>
              <a:rPr lang="fr" sz="2800">
                <a:solidFill>
                  <a:srgbClr val="FFFFFF"/>
                </a:solidFill>
              </a:rPr>
              <a:t>jouer au détective afin de</a:t>
            </a:r>
            <a:r>
              <a:rPr lang="fr" sz="2800">
                <a:solidFill>
                  <a:srgbClr val="FFFFFF"/>
                </a:solidFill>
              </a:rPr>
              <a:t> résoudre une énigme,</a:t>
            </a:r>
            <a:endParaRPr sz="2800">
              <a:solidFill>
                <a:srgbClr val="FFFFFF"/>
              </a:solidFill>
            </a:endParaRPr>
          </a:p>
          <a:p>
            <a:pPr indent="-406400" lvl="1" marL="1371600" rtl="0" algn="l">
              <a:spcBef>
                <a:spcPts val="0"/>
              </a:spcBef>
              <a:spcAft>
                <a:spcPts val="0"/>
              </a:spcAft>
              <a:buClr>
                <a:srgbClr val="FFFFFF"/>
              </a:buClr>
              <a:buSzPts val="2800"/>
              <a:buChar char="○"/>
            </a:pPr>
            <a:r>
              <a:rPr lang="fr" sz="2800">
                <a:solidFill>
                  <a:srgbClr val="FFFFFF"/>
                </a:solidFill>
              </a:rPr>
              <a:t>parler, lire et comprendre en anglais. </a:t>
            </a:r>
            <a:endParaRPr sz="2800">
              <a:solidFill>
                <a:srgbClr val="FFFFFF"/>
              </a:solidFill>
            </a:endParaRPr>
          </a:p>
          <a:p>
            <a:pPr indent="0" lvl="0" marL="914400" rtl="0" algn="l">
              <a:spcBef>
                <a:spcPts val="0"/>
              </a:spcBef>
              <a:spcAft>
                <a:spcPts val="0"/>
              </a:spcAft>
              <a:buNone/>
            </a:pPr>
            <a:r>
              <a:t/>
            </a:r>
            <a:endParaRPr sz="2800">
              <a:solidFill>
                <a:srgbClr val="FFFFFF"/>
              </a:solidFill>
            </a:endParaRPr>
          </a:p>
          <a:p>
            <a:pPr indent="0" lvl="0" marL="914400" rtl="0" algn="l">
              <a:spcBef>
                <a:spcPts val="0"/>
              </a:spcBef>
              <a:spcAft>
                <a:spcPts val="0"/>
              </a:spcAft>
              <a:buNone/>
            </a:pPr>
            <a:r>
              <a:t/>
            </a:r>
            <a:endParaRPr sz="2800">
              <a:solidFill>
                <a:srgbClr val="FFFFFF"/>
              </a:solidFill>
            </a:endParaRPr>
          </a:p>
        </p:txBody>
      </p:sp>
      <p:sp>
        <p:nvSpPr>
          <p:cNvPr id="58" name="Google Shape;58;p14"/>
          <p:cNvSpPr txBox="1"/>
          <p:nvPr/>
        </p:nvSpPr>
        <p:spPr>
          <a:xfrm>
            <a:off x="39750" y="0"/>
            <a:ext cx="9064500" cy="8091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Objectifs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noFill/>
      </p:bgPr>
    </p:bg>
    <p:spTree>
      <p:nvGrpSpPr>
        <p:cNvPr id="252" name="Shape 252"/>
        <p:cNvGrpSpPr/>
        <p:nvPr/>
      </p:nvGrpSpPr>
      <p:grpSpPr>
        <a:xfrm>
          <a:off x="0" y="0"/>
          <a:ext cx="0" cy="0"/>
          <a:chOff x="0" y="0"/>
          <a:chExt cx="0" cy="0"/>
        </a:xfrm>
      </p:grpSpPr>
      <p:sp>
        <p:nvSpPr>
          <p:cNvPr id="253" name="Google Shape;253;p32"/>
          <p:cNvSpPr txBox="1"/>
          <p:nvPr/>
        </p:nvSpPr>
        <p:spPr>
          <a:xfrm>
            <a:off x="79350" y="79350"/>
            <a:ext cx="8945700" cy="10710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000"/>
              <a:t>Does this picture correspond to Doctor Watson’s description of Doctor Mortimer? </a:t>
            </a:r>
            <a:endParaRPr sz="3000"/>
          </a:p>
        </p:txBody>
      </p:sp>
      <p:pic>
        <p:nvPicPr>
          <p:cNvPr id="254" name="Google Shape;254;p32"/>
          <p:cNvPicPr preferRelativeResize="0"/>
          <p:nvPr/>
        </p:nvPicPr>
        <p:blipFill>
          <a:blip r:embed="rId3">
            <a:alphaModFix/>
          </a:blip>
          <a:stretch>
            <a:fillRect/>
          </a:stretch>
        </p:blipFill>
        <p:spPr>
          <a:xfrm>
            <a:off x="2984874" y="1249625"/>
            <a:ext cx="3134651" cy="3688350"/>
          </a:xfrm>
          <a:prstGeom prst="rect">
            <a:avLst/>
          </a:prstGeom>
          <a:noFill/>
          <a:ln>
            <a:noFill/>
          </a:ln>
        </p:spPr>
      </p:pic>
      <p:sp>
        <p:nvSpPr>
          <p:cNvPr id="255" name="Google Shape;255;p32"/>
          <p:cNvSpPr txBox="1"/>
          <p:nvPr/>
        </p:nvSpPr>
        <p:spPr>
          <a:xfrm>
            <a:off x="247900" y="1249625"/>
            <a:ext cx="2320800" cy="846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Yes, it does</a:t>
            </a:r>
            <a:endParaRPr sz="2400"/>
          </a:p>
        </p:txBody>
      </p:sp>
      <p:sp>
        <p:nvSpPr>
          <p:cNvPr id="256" name="Google Shape;256;p32"/>
          <p:cNvSpPr txBox="1"/>
          <p:nvPr/>
        </p:nvSpPr>
        <p:spPr>
          <a:xfrm>
            <a:off x="396700" y="2796750"/>
            <a:ext cx="2023200" cy="178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
          <p:cNvSpPr txBox="1"/>
          <p:nvPr/>
        </p:nvSpPr>
        <p:spPr>
          <a:xfrm>
            <a:off x="247900" y="2194900"/>
            <a:ext cx="2697600" cy="846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fr" sz="2400"/>
              <a:t>No</a:t>
            </a:r>
            <a:r>
              <a:rPr lang="fr" sz="2400"/>
              <a:t>, it doesn’t</a:t>
            </a:r>
            <a:endParaRPr sz="2400"/>
          </a:p>
        </p:txBody>
      </p:sp>
      <p:sp>
        <p:nvSpPr>
          <p:cNvPr id="258" name="Google Shape;258;p32"/>
          <p:cNvSpPr txBox="1"/>
          <p:nvPr/>
        </p:nvSpPr>
        <p:spPr>
          <a:xfrm>
            <a:off x="6386925" y="1408300"/>
            <a:ext cx="2538900" cy="84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Explain why or why not ? </a:t>
            </a:r>
            <a:endParaRPr sz="2400"/>
          </a:p>
        </p:txBody>
      </p:sp>
      <p:sp>
        <p:nvSpPr>
          <p:cNvPr id="259" name="Google Shape;259;p32"/>
          <p:cNvSpPr txBox="1"/>
          <p:nvPr/>
        </p:nvSpPr>
        <p:spPr>
          <a:xfrm>
            <a:off x="6337275" y="2340750"/>
            <a:ext cx="2538900" cy="22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No, it doesn’t because Doctor Watson said Dr. Mortimer did a great deal of ‘visiting </a:t>
            </a:r>
            <a:r>
              <a:rPr b="1" lang="fr" sz="2400">
                <a:solidFill>
                  <a:srgbClr val="FF0000"/>
                </a:solidFill>
              </a:rPr>
              <a:t>on foot.’</a:t>
            </a:r>
            <a:endParaRPr b="1"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Google Shape;264;p33"/>
          <p:cNvSpPr/>
          <p:nvPr/>
        </p:nvSpPr>
        <p:spPr>
          <a:xfrm>
            <a:off x="391625" y="2078750"/>
            <a:ext cx="8568028" cy="115267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Part 3 - Sherlock's opinion</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68" name="Shape 268"/>
        <p:cNvGrpSpPr/>
        <p:nvPr/>
      </p:nvGrpSpPr>
      <p:grpSpPr>
        <a:xfrm>
          <a:off x="0" y="0"/>
          <a:ext cx="0" cy="0"/>
          <a:chOff x="0" y="0"/>
          <a:chExt cx="0" cy="0"/>
        </a:xfrm>
      </p:grpSpPr>
      <p:sp>
        <p:nvSpPr>
          <p:cNvPr id="269" name="Google Shape;269;p34"/>
          <p:cNvSpPr txBox="1"/>
          <p:nvPr/>
        </p:nvSpPr>
        <p:spPr>
          <a:xfrm>
            <a:off x="0" y="-97650"/>
            <a:ext cx="5483700" cy="4781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800"/>
              </a:spcBef>
              <a:spcAft>
                <a:spcPts val="0"/>
              </a:spcAft>
              <a:buNone/>
            </a:pPr>
            <a:r>
              <a:rPr lang="fr" sz="1700">
                <a:solidFill>
                  <a:schemeClr val="dk1"/>
                </a:solidFill>
              </a:rPr>
              <a:t>Holmes explained,</a:t>
            </a:r>
            <a:r>
              <a:rPr lang="fr" sz="1500">
                <a:solidFill>
                  <a:schemeClr val="dk1"/>
                </a:solidFill>
              </a:rPr>
              <a:t> “I </a:t>
            </a:r>
            <a:r>
              <a:rPr lang="fr" sz="1700">
                <a:solidFill>
                  <a:schemeClr val="dk1"/>
                </a:solidFill>
              </a:rPr>
              <a:t>would suggest, for example, that a presentation to a doctor is more likely to come from a hospital than from a hunt, and that when the initials ‘C.C.’ are placed before that hospital the words ‘Charing Cross’ very naturally suggest themselves.’</a:t>
            </a:r>
            <a:endParaRPr sz="1700">
              <a:solidFill>
                <a:schemeClr val="dk1"/>
              </a:solidFill>
            </a:endParaRPr>
          </a:p>
          <a:p>
            <a:pPr indent="0" lvl="0" marL="0" rtl="0" algn="just">
              <a:lnSpc>
                <a:spcPct val="115000"/>
              </a:lnSpc>
              <a:spcBef>
                <a:spcPts val="1800"/>
              </a:spcBef>
              <a:spcAft>
                <a:spcPts val="0"/>
              </a:spcAft>
              <a:buNone/>
            </a:pPr>
            <a:r>
              <a:rPr lang="fr" sz="1700">
                <a:solidFill>
                  <a:schemeClr val="dk1"/>
                </a:solidFill>
              </a:rPr>
              <a:t>‘You may be right,’I replied.</a:t>
            </a:r>
            <a:endParaRPr sz="1700">
              <a:solidFill>
                <a:schemeClr val="dk1"/>
              </a:solidFill>
            </a:endParaRPr>
          </a:p>
          <a:p>
            <a:pPr indent="0" lvl="0" marL="0" rtl="0" algn="just">
              <a:lnSpc>
                <a:spcPct val="115000"/>
              </a:lnSpc>
              <a:spcBef>
                <a:spcPts val="1800"/>
              </a:spcBef>
              <a:spcAft>
                <a:spcPts val="0"/>
              </a:spcAft>
              <a:buNone/>
            </a:pPr>
            <a:r>
              <a:rPr lang="fr" sz="1700">
                <a:solidFill>
                  <a:schemeClr val="dk1"/>
                </a:solidFill>
              </a:rPr>
              <a:t>Holmes continued, ‘The probability lies in that direction. And if we take this as a working hypothesis we have a fresh basis from which to start our construction of this unknown visitor.’</a:t>
            </a:r>
            <a:endParaRPr sz="1700">
              <a:solidFill>
                <a:schemeClr val="dk1"/>
              </a:solidFill>
            </a:endParaRPr>
          </a:p>
          <a:p>
            <a:pPr indent="0" lvl="0" marL="0" rtl="0" algn="just">
              <a:lnSpc>
                <a:spcPct val="115000"/>
              </a:lnSpc>
              <a:spcBef>
                <a:spcPts val="1800"/>
              </a:spcBef>
              <a:spcAft>
                <a:spcPts val="0"/>
              </a:spcAft>
              <a:buNone/>
            </a:pPr>
            <a:r>
              <a:rPr lang="fr" sz="1700">
                <a:solidFill>
                  <a:schemeClr val="dk1"/>
                </a:solidFill>
              </a:rPr>
              <a:t>‘Well, then, supposing that ‘C.C.H.’ does stand for ‘Charing Cross Hospital,’ what further i</a:t>
            </a:r>
            <a:r>
              <a:rPr lang="fr" sz="1700">
                <a:solidFill>
                  <a:schemeClr val="dk1"/>
                </a:solidFill>
              </a:rPr>
              <a:t>nferences may we draw?’  I asked (..) </a:t>
            </a:r>
            <a:endParaRPr sz="1700">
              <a:solidFill>
                <a:schemeClr val="dk1"/>
              </a:solidFill>
            </a:endParaRPr>
          </a:p>
          <a:p>
            <a:pPr indent="0" lvl="0" marL="0" rtl="0" algn="l">
              <a:lnSpc>
                <a:spcPct val="115000"/>
              </a:lnSpc>
              <a:spcBef>
                <a:spcPts val="1800"/>
              </a:spcBef>
              <a:spcAft>
                <a:spcPts val="0"/>
              </a:spcAft>
              <a:buNone/>
            </a:pPr>
            <a:r>
              <a:t/>
            </a:r>
            <a:endParaRPr sz="1200">
              <a:solidFill>
                <a:schemeClr val="dk1"/>
              </a:solidFill>
            </a:endParaRPr>
          </a:p>
          <a:p>
            <a:pPr indent="0" lvl="0" marL="0" rtl="0" algn="just">
              <a:lnSpc>
                <a:spcPct val="115000"/>
              </a:lnSpc>
              <a:spcBef>
                <a:spcPts val="1800"/>
              </a:spcBef>
              <a:spcAft>
                <a:spcPts val="1200"/>
              </a:spcAft>
              <a:buNone/>
            </a:pPr>
            <a:r>
              <a:t/>
            </a:r>
            <a:endParaRPr sz="1800">
              <a:solidFill>
                <a:schemeClr val="dk1"/>
              </a:solidFill>
            </a:endParaRPr>
          </a:p>
        </p:txBody>
      </p:sp>
      <p:sp>
        <p:nvSpPr>
          <p:cNvPr id="270" name="Google Shape;270;p34"/>
          <p:cNvSpPr txBox="1"/>
          <p:nvPr/>
        </p:nvSpPr>
        <p:spPr>
          <a:xfrm>
            <a:off x="5568675" y="181200"/>
            <a:ext cx="3520800" cy="4781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4"/>
          <p:cNvSpPr txBox="1"/>
          <p:nvPr/>
        </p:nvSpPr>
        <p:spPr>
          <a:xfrm>
            <a:off x="5697675" y="241075"/>
            <a:ext cx="3292800" cy="691200"/>
          </a:xfrm>
          <a:prstGeom prst="rect">
            <a:avLst/>
          </a:prstGeom>
          <a:solidFill>
            <a:srgbClr val="F4CCCC"/>
          </a:solid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000"/>
              <a:t>True ( T ) or False (F) ? </a:t>
            </a:r>
            <a:endParaRPr sz="2000"/>
          </a:p>
          <a:p>
            <a:pPr indent="0" lvl="0" marL="0" rtl="0" algn="l">
              <a:spcBef>
                <a:spcPts val="0"/>
              </a:spcBef>
              <a:spcAft>
                <a:spcPts val="0"/>
              </a:spcAft>
              <a:buNone/>
            </a:pPr>
            <a:r>
              <a:rPr lang="fr" sz="2000"/>
              <a:t>justify and quote the text</a:t>
            </a:r>
            <a:endParaRPr sz="2000"/>
          </a:p>
        </p:txBody>
      </p:sp>
      <p:sp>
        <p:nvSpPr>
          <p:cNvPr id="272" name="Google Shape;272;p34"/>
          <p:cNvSpPr txBox="1"/>
          <p:nvPr/>
        </p:nvSpPr>
        <p:spPr>
          <a:xfrm>
            <a:off x="5672850" y="1249800"/>
            <a:ext cx="3193500" cy="109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fr" sz="1900"/>
              <a:t>Holmes suggests that Dr. Mortimer works in a hospital.</a:t>
            </a:r>
            <a:r>
              <a:rPr lang="fr" sz="2000"/>
              <a:t>  </a:t>
            </a:r>
            <a:endParaRPr sz="2000"/>
          </a:p>
        </p:txBody>
      </p:sp>
      <p:sp>
        <p:nvSpPr>
          <p:cNvPr id="273" name="Google Shape;273;p34"/>
          <p:cNvSpPr txBox="1"/>
          <p:nvPr/>
        </p:nvSpPr>
        <p:spPr>
          <a:xfrm>
            <a:off x="5672850" y="2274375"/>
            <a:ext cx="3034800" cy="1090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fr" sz="2000"/>
              <a:t>CCH are the initials for Charing Cross </a:t>
            </a:r>
            <a:endParaRPr sz="2000"/>
          </a:p>
          <a:p>
            <a:pPr indent="0" lvl="0" marL="457200" rtl="0" algn="l">
              <a:spcBef>
                <a:spcPts val="0"/>
              </a:spcBef>
              <a:spcAft>
                <a:spcPts val="0"/>
              </a:spcAft>
              <a:buNone/>
            </a:pPr>
            <a:r>
              <a:rPr lang="fr" sz="2000"/>
              <a:t>Hunt. </a:t>
            </a:r>
            <a:endParaRPr sz="2000"/>
          </a:p>
        </p:txBody>
      </p:sp>
      <p:sp>
        <p:nvSpPr>
          <p:cNvPr id="274" name="Google Shape;274;p34"/>
          <p:cNvSpPr txBox="1"/>
          <p:nvPr/>
        </p:nvSpPr>
        <p:spPr>
          <a:xfrm>
            <a:off x="5672850" y="3297525"/>
            <a:ext cx="3034800" cy="6912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fr" sz="2000"/>
              <a:t>“More likely” is “more probably “</a:t>
            </a:r>
            <a:endParaRPr sz="2200"/>
          </a:p>
        </p:txBody>
      </p:sp>
      <p:sp>
        <p:nvSpPr>
          <p:cNvPr id="275" name="Google Shape;275;p34"/>
          <p:cNvSpPr/>
          <p:nvPr/>
        </p:nvSpPr>
        <p:spPr>
          <a:xfrm>
            <a:off x="2869450" y="484925"/>
            <a:ext cx="1227312" cy="336989"/>
          </a:xfrm>
          <a:custGeom>
            <a:rect b="b" l="l" r="r" t="t"/>
            <a:pathLst>
              <a:path extrusionOk="0" h="17894" w="55303">
                <a:moveTo>
                  <a:pt x="20880" y="2307"/>
                </a:moveTo>
                <a:cubicBezTo>
                  <a:pt x="15591" y="2307"/>
                  <a:pt x="8752" y="-1433"/>
                  <a:pt x="5012" y="2307"/>
                </a:cubicBezTo>
                <a:cubicBezTo>
                  <a:pt x="2055" y="5264"/>
                  <a:pt x="-1910" y="11249"/>
                  <a:pt x="1045" y="14208"/>
                </a:cubicBezTo>
                <a:cubicBezTo>
                  <a:pt x="3134" y="16300"/>
                  <a:pt x="7128" y="14471"/>
                  <a:pt x="9772" y="15794"/>
                </a:cubicBezTo>
                <a:cubicBezTo>
                  <a:pt x="16647" y="19234"/>
                  <a:pt x="25093" y="17381"/>
                  <a:pt x="32781" y="17381"/>
                </a:cubicBezTo>
                <a:cubicBezTo>
                  <a:pt x="37549" y="17381"/>
                  <a:pt x="42294" y="16588"/>
                  <a:pt x="47062" y="16588"/>
                </a:cubicBezTo>
                <a:cubicBezTo>
                  <a:pt x="49457" y="16588"/>
                  <a:pt x="53132" y="17936"/>
                  <a:pt x="54203" y="15794"/>
                </a:cubicBezTo>
                <a:cubicBezTo>
                  <a:pt x="55875" y="12448"/>
                  <a:pt x="55261" y="7332"/>
                  <a:pt x="52616" y="4687"/>
                </a:cubicBezTo>
                <a:cubicBezTo>
                  <a:pt x="50484" y="2555"/>
                  <a:pt x="46586" y="3656"/>
                  <a:pt x="43889" y="2307"/>
                </a:cubicBezTo>
                <a:cubicBezTo>
                  <a:pt x="36069" y="-1605"/>
                  <a:pt x="26450" y="720"/>
                  <a:pt x="17706" y="720"/>
                </a:cubicBezTo>
              </a:path>
            </a:pathLst>
          </a:custGeom>
          <a:noFill/>
          <a:ln cap="flat" cmpd="sng" w="19050">
            <a:solidFill>
              <a:srgbClr val="FF0000"/>
            </a:solidFill>
            <a:prstDash val="solid"/>
            <a:round/>
            <a:headEnd len="med" w="med" type="none"/>
            <a:tailEnd len="med" w="med" type="none"/>
          </a:ln>
        </p:spPr>
      </p:sp>
      <p:sp>
        <p:nvSpPr>
          <p:cNvPr id="276" name="Google Shape;276;p34"/>
          <p:cNvSpPr/>
          <p:nvPr/>
        </p:nvSpPr>
        <p:spPr>
          <a:xfrm>
            <a:off x="570376" y="1888592"/>
            <a:ext cx="548875" cy="452000"/>
          </a:xfrm>
          <a:custGeom>
            <a:rect b="b" l="l" r="r" t="t"/>
            <a:pathLst>
              <a:path extrusionOk="0" h="18080" w="21955">
                <a:moveTo>
                  <a:pt x="14937" y="2088"/>
                </a:moveTo>
                <a:cubicBezTo>
                  <a:pt x="10433" y="2088"/>
                  <a:pt x="4634" y="-1891"/>
                  <a:pt x="1449" y="1294"/>
                </a:cubicBezTo>
                <a:cubicBezTo>
                  <a:pt x="-430" y="3173"/>
                  <a:pt x="655" y="6570"/>
                  <a:pt x="655" y="9228"/>
                </a:cubicBezTo>
                <a:cubicBezTo>
                  <a:pt x="655" y="11079"/>
                  <a:pt x="-655" y="13474"/>
                  <a:pt x="655" y="14782"/>
                </a:cubicBezTo>
                <a:cubicBezTo>
                  <a:pt x="3487" y="17610"/>
                  <a:pt x="8977" y="14578"/>
                  <a:pt x="12556" y="16369"/>
                </a:cubicBezTo>
                <a:cubicBezTo>
                  <a:pt x="14698" y="17441"/>
                  <a:pt x="18005" y="18858"/>
                  <a:pt x="19697" y="17163"/>
                </a:cubicBezTo>
                <a:cubicBezTo>
                  <a:pt x="21204" y="15654"/>
                  <a:pt x="19538" y="12723"/>
                  <a:pt x="20491" y="10815"/>
                </a:cubicBezTo>
                <a:cubicBezTo>
                  <a:pt x="21327" y="9142"/>
                  <a:pt x="22606" y="6584"/>
                  <a:pt x="21284" y="5261"/>
                </a:cubicBezTo>
                <a:cubicBezTo>
                  <a:pt x="19096" y="3071"/>
                  <a:pt x="15652" y="2088"/>
                  <a:pt x="12556" y="2088"/>
                </a:cubicBezTo>
              </a:path>
            </a:pathLst>
          </a:custGeom>
          <a:noFill/>
          <a:ln cap="flat" cmpd="sng" w="19050">
            <a:solidFill>
              <a:srgbClr val="FF0000"/>
            </a:solidFill>
            <a:prstDash val="solid"/>
            <a:round/>
            <a:headEnd len="med" w="med" type="none"/>
            <a:tailEnd len="med" w="med" type="none"/>
          </a:ln>
        </p:spPr>
      </p:sp>
      <p:sp>
        <p:nvSpPr>
          <p:cNvPr id="277" name="Google Shape;277;p34"/>
          <p:cNvSpPr/>
          <p:nvPr/>
        </p:nvSpPr>
        <p:spPr>
          <a:xfrm>
            <a:off x="2279749" y="2375163"/>
            <a:ext cx="1168225" cy="393175"/>
          </a:xfrm>
          <a:custGeom>
            <a:rect b="b" l="l" r="r" t="t"/>
            <a:pathLst>
              <a:path extrusionOk="0" h="15727" w="46729">
                <a:moveTo>
                  <a:pt x="41436" y="0"/>
                </a:moveTo>
                <a:cubicBezTo>
                  <a:pt x="27300" y="0"/>
                  <a:pt x="-5353" y="52"/>
                  <a:pt x="972" y="12694"/>
                </a:cubicBezTo>
                <a:cubicBezTo>
                  <a:pt x="3233" y="17213"/>
                  <a:pt x="11528" y="12020"/>
                  <a:pt x="16047" y="14281"/>
                </a:cubicBezTo>
                <a:cubicBezTo>
                  <a:pt x="20547" y="16532"/>
                  <a:pt x="26090" y="15075"/>
                  <a:pt x="31122" y="15075"/>
                </a:cubicBezTo>
                <a:cubicBezTo>
                  <a:pt x="34834" y="15075"/>
                  <a:pt x="39604" y="16906"/>
                  <a:pt x="42229" y="14281"/>
                </a:cubicBezTo>
                <a:cubicBezTo>
                  <a:pt x="44834" y="11676"/>
                  <a:pt x="47843" y="7262"/>
                  <a:pt x="46196" y="3967"/>
                </a:cubicBezTo>
                <a:cubicBezTo>
                  <a:pt x="45242" y="2060"/>
                  <a:pt x="42774" y="793"/>
                  <a:pt x="40642" y="793"/>
                </a:cubicBezTo>
              </a:path>
            </a:pathLst>
          </a:custGeom>
          <a:noFill/>
          <a:ln cap="flat" cmpd="sng" w="19050">
            <a:solidFill>
              <a:srgbClr val="FF0000"/>
            </a:solidFill>
            <a:prstDash val="solid"/>
            <a:round/>
            <a:headEnd len="med" w="med" type="none"/>
            <a:tailEnd len="med" w="med" type="none"/>
          </a:ln>
        </p:spPr>
      </p:sp>
      <p:sp>
        <p:nvSpPr>
          <p:cNvPr id="278" name="Google Shape;278;p34"/>
          <p:cNvSpPr/>
          <p:nvPr/>
        </p:nvSpPr>
        <p:spPr>
          <a:xfrm>
            <a:off x="4934848" y="4102150"/>
            <a:ext cx="548851" cy="463450"/>
          </a:xfrm>
          <a:custGeom>
            <a:rect b="b" l="l" r="r" t="t"/>
            <a:pathLst>
              <a:path extrusionOk="0" h="18538" w="25168">
                <a:moveTo>
                  <a:pt x="18618" y="3540"/>
                </a:moveTo>
                <a:cubicBezTo>
                  <a:pt x="14189" y="2433"/>
                  <a:pt x="8358" y="-2068"/>
                  <a:pt x="5130" y="1160"/>
                </a:cubicBezTo>
                <a:cubicBezTo>
                  <a:pt x="1995" y="4295"/>
                  <a:pt x="-1972" y="10719"/>
                  <a:pt x="1163" y="13854"/>
                </a:cubicBezTo>
                <a:cubicBezTo>
                  <a:pt x="3476" y="16167"/>
                  <a:pt x="7759" y="14770"/>
                  <a:pt x="10684" y="16234"/>
                </a:cubicBezTo>
                <a:cubicBezTo>
                  <a:pt x="14239" y="18014"/>
                  <a:pt x="19775" y="19841"/>
                  <a:pt x="22585" y="17028"/>
                </a:cubicBezTo>
                <a:cubicBezTo>
                  <a:pt x="25043" y="14567"/>
                  <a:pt x="25728" y="9825"/>
                  <a:pt x="24172" y="6714"/>
                </a:cubicBezTo>
                <a:cubicBezTo>
                  <a:pt x="23154" y="4679"/>
                  <a:pt x="18618" y="5022"/>
                  <a:pt x="18618" y="2747"/>
                </a:cubicBezTo>
              </a:path>
            </a:pathLst>
          </a:custGeom>
          <a:noFill/>
          <a:ln cap="flat" cmpd="sng" w="19050">
            <a:solidFill>
              <a:srgbClr val="FF0000"/>
            </a:solidFill>
            <a:prstDash val="solid"/>
            <a:round/>
            <a:headEnd len="med" w="med" type="none"/>
            <a:tailEnd len="med" w="med" type="none"/>
          </a:ln>
        </p:spPr>
      </p:sp>
      <p:sp>
        <p:nvSpPr>
          <p:cNvPr id="279" name="Google Shape;279;p34"/>
          <p:cNvSpPr txBox="1"/>
          <p:nvPr/>
        </p:nvSpPr>
        <p:spPr>
          <a:xfrm>
            <a:off x="3625050" y="4443150"/>
            <a:ext cx="1309800" cy="28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rgbClr val="FF00FF"/>
                </a:solidFill>
              </a:rPr>
              <a:t>deductions</a:t>
            </a:r>
            <a:endParaRPr sz="1800">
              <a:solidFill>
                <a:srgbClr val="FF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gtEl>
                                        <p:attrNameLst>
                                          <p:attrName>style.visibility</p:attrName>
                                        </p:attrNameLst>
                                      </p:cBhvr>
                                      <p:to>
                                        <p:strVal val="visible"/>
                                      </p:to>
                                    </p:set>
                                    <p:animEffect filter="fade" transition="in">
                                      <p:cBhvr>
                                        <p:cTn dur="1000"/>
                                        <p:tgtEl>
                                          <p:spTgt spid="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10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10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83" name="Shape 283"/>
        <p:cNvGrpSpPr/>
        <p:nvPr/>
      </p:nvGrpSpPr>
      <p:grpSpPr>
        <a:xfrm>
          <a:off x="0" y="0"/>
          <a:ext cx="0" cy="0"/>
          <a:chOff x="0" y="0"/>
          <a:chExt cx="0" cy="0"/>
        </a:xfrm>
      </p:grpSpPr>
      <p:sp>
        <p:nvSpPr>
          <p:cNvPr id="284" name="Google Shape;284;p35"/>
          <p:cNvSpPr txBox="1"/>
          <p:nvPr/>
        </p:nvSpPr>
        <p:spPr>
          <a:xfrm>
            <a:off x="143713" y="290700"/>
            <a:ext cx="6342300" cy="4562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15000"/>
              </a:lnSpc>
              <a:spcBef>
                <a:spcPts val="1800"/>
              </a:spcBef>
              <a:spcAft>
                <a:spcPts val="0"/>
              </a:spcAft>
              <a:buNone/>
            </a:pPr>
            <a:r>
              <a:rPr lang="fr" sz="1800">
                <a:solidFill>
                  <a:schemeClr val="dk1"/>
                </a:solidFill>
              </a:rPr>
              <a:t>Holmes replied, ‘</a:t>
            </a:r>
            <a:r>
              <a:rPr lang="fr" sz="1800">
                <a:solidFill>
                  <a:schemeClr val="dk1"/>
                </a:solidFill>
              </a:rPr>
              <a:t>Now, you will observe that he could not have been on</a:t>
            </a:r>
            <a:r>
              <a:rPr lang="fr" sz="1500">
                <a:solidFill>
                  <a:srgbClr val="4D4D4D"/>
                </a:solidFill>
              </a:rPr>
              <a:t> </a:t>
            </a:r>
            <a:r>
              <a:rPr lang="fr" sz="1800">
                <a:solidFill>
                  <a:schemeClr val="dk1"/>
                </a:solidFill>
              </a:rPr>
              <a:t>the staff of the hospital, since only a man well-established in a London practice could hold such a position, and such a one would not drift into the country.’</a:t>
            </a:r>
            <a:endParaRPr sz="1800">
              <a:solidFill>
                <a:schemeClr val="dk1"/>
              </a:solidFill>
            </a:endParaRPr>
          </a:p>
          <a:p>
            <a:pPr indent="0" lvl="0" marL="0" rtl="0" algn="just">
              <a:lnSpc>
                <a:spcPct val="115000"/>
              </a:lnSpc>
              <a:spcBef>
                <a:spcPts val="1800"/>
              </a:spcBef>
              <a:spcAft>
                <a:spcPts val="0"/>
              </a:spcAft>
              <a:buNone/>
            </a:pPr>
            <a:r>
              <a:rPr lang="fr" sz="1800">
                <a:solidFill>
                  <a:schemeClr val="dk1"/>
                </a:solidFill>
              </a:rPr>
              <a:t>Holmes continued, ‘What was he then? If he was in the hospital and yet  not on the staff he  could only have been a house-surgeon or a house-physician—little more than a senior student. And he left five years ago—the date is on the stick. So your grave, middle-aged family practitioner vanishes into thin air, my dear Watson, and there emerges a young fellow under thirty, amiable, unambitious, absent-minded.’</a:t>
            </a:r>
            <a:endParaRPr sz="1800">
              <a:solidFill>
                <a:schemeClr val="dk1"/>
              </a:solidFill>
            </a:endParaRPr>
          </a:p>
          <a:p>
            <a:pPr indent="0" lvl="0" marL="0" rtl="0" algn="l">
              <a:lnSpc>
                <a:spcPct val="115000"/>
              </a:lnSpc>
              <a:spcBef>
                <a:spcPts val="1800"/>
              </a:spcBef>
              <a:spcAft>
                <a:spcPts val="0"/>
              </a:spcAft>
              <a:buNone/>
            </a:pPr>
            <a:r>
              <a:t/>
            </a:r>
            <a:endParaRPr sz="1000">
              <a:solidFill>
                <a:schemeClr val="dk1"/>
              </a:solidFill>
            </a:endParaRPr>
          </a:p>
          <a:p>
            <a:pPr indent="0" lvl="0" marL="0" rtl="0" algn="l">
              <a:lnSpc>
                <a:spcPct val="115000"/>
              </a:lnSpc>
              <a:spcBef>
                <a:spcPts val="1800"/>
              </a:spcBef>
              <a:spcAft>
                <a:spcPts val="1800"/>
              </a:spcAft>
              <a:buNone/>
            </a:pPr>
            <a:r>
              <a:t/>
            </a:r>
            <a:endParaRPr sz="1800">
              <a:solidFill>
                <a:schemeClr val="dk1"/>
              </a:solidFill>
            </a:endParaRPr>
          </a:p>
        </p:txBody>
      </p:sp>
      <p:sp>
        <p:nvSpPr>
          <p:cNvPr id="285" name="Google Shape;285;p35"/>
          <p:cNvSpPr txBox="1"/>
          <p:nvPr/>
        </p:nvSpPr>
        <p:spPr>
          <a:xfrm>
            <a:off x="6624925" y="99175"/>
            <a:ext cx="2439600" cy="371100"/>
          </a:xfrm>
          <a:prstGeom prst="rect">
            <a:avLst/>
          </a:prstGeom>
          <a:solidFill>
            <a:srgbClr val="F4CCCC"/>
          </a:solidFill>
          <a:ln cap="flat" cmpd="sng" w="9525">
            <a:solidFill>
              <a:srgbClr val="F4CCC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000"/>
              <a:t>NEGATIVE words </a:t>
            </a:r>
            <a:endParaRPr sz="2000"/>
          </a:p>
        </p:txBody>
      </p:sp>
      <p:sp>
        <p:nvSpPr>
          <p:cNvPr id="286" name="Google Shape;286;p35"/>
          <p:cNvSpPr txBox="1"/>
          <p:nvPr/>
        </p:nvSpPr>
        <p:spPr>
          <a:xfrm>
            <a:off x="6738925" y="496338"/>
            <a:ext cx="2211600" cy="1738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1600"/>
              <a:t>“</a:t>
            </a:r>
            <a:r>
              <a:rPr lang="fr" sz="1800"/>
              <a:t>He </a:t>
            </a:r>
            <a:r>
              <a:rPr b="1" lang="fr" sz="1800"/>
              <a:t>could not </a:t>
            </a:r>
            <a:r>
              <a:rPr lang="fr" sz="1800"/>
              <a:t>have been on the staff of the hospital.”</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 </a:t>
            </a:r>
            <a:r>
              <a:rPr b="1" lang="fr" sz="1800"/>
              <a:t>would not </a:t>
            </a:r>
            <a:r>
              <a:rPr lang="fr" sz="1800"/>
              <a:t>drift into the country.”</a:t>
            </a:r>
            <a:endParaRPr sz="1800"/>
          </a:p>
        </p:txBody>
      </p:sp>
      <p:sp>
        <p:nvSpPr>
          <p:cNvPr id="287" name="Google Shape;287;p35"/>
          <p:cNvSpPr txBox="1"/>
          <p:nvPr/>
        </p:nvSpPr>
        <p:spPr>
          <a:xfrm>
            <a:off x="6704275" y="2598400"/>
            <a:ext cx="2280900" cy="20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5"/>
          <p:cNvSpPr txBox="1"/>
          <p:nvPr/>
        </p:nvSpPr>
        <p:spPr>
          <a:xfrm>
            <a:off x="6624925" y="2261200"/>
            <a:ext cx="2538900" cy="27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t>Holmes proves   Dr. Mortimer is : </a:t>
            </a:r>
            <a:endParaRPr sz="2000"/>
          </a:p>
          <a:p>
            <a:pPr indent="-355600" lvl="0" marL="457200" rtl="0" algn="l">
              <a:spcBef>
                <a:spcPts val="0"/>
              </a:spcBef>
              <a:spcAft>
                <a:spcPts val="0"/>
              </a:spcAft>
              <a:buSzPts val="2000"/>
              <a:buChar char="❏"/>
            </a:pPr>
            <a:r>
              <a:rPr lang="fr" sz="2000"/>
              <a:t>a young/ old doctor</a:t>
            </a:r>
            <a:endParaRPr sz="2000"/>
          </a:p>
          <a:p>
            <a:pPr indent="-355600" lvl="0" marL="457200" rtl="0" algn="l">
              <a:spcBef>
                <a:spcPts val="0"/>
              </a:spcBef>
              <a:spcAft>
                <a:spcPts val="0"/>
              </a:spcAft>
              <a:buSzPts val="2000"/>
              <a:buChar char="❏"/>
            </a:pPr>
            <a:r>
              <a:rPr lang="fr" sz="2000"/>
              <a:t>nice/ not nice</a:t>
            </a:r>
            <a:endParaRPr sz="2000"/>
          </a:p>
          <a:p>
            <a:pPr indent="-355600" lvl="0" marL="457200" rtl="0" algn="l">
              <a:spcBef>
                <a:spcPts val="0"/>
              </a:spcBef>
              <a:spcAft>
                <a:spcPts val="0"/>
              </a:spcAft>
              <a:buSzPts val="2000"/>
              <a:buChar char="❏"/>
            </a:pPr>
            <a:r>
              <a:rPr lang="fr" sz="2000"/>
              <a:t>ambitious/ unambitious</a:t>
            </a:r>
            <a:endParaRPr sz="2000"/>
          </a:p>
          <a:p>
            <a:pPr indent="-355600" lvl="0" marL="457200" rtl="0" algn="l">
              <a:spcBef>
                <a:spcPts val="0"/>
              </a:spcBef>
              <a:spcAft>
                <a:spcPts val="0"/>
              </a:spcAft>
              <a:buSzPts val="2000"/>
              <a:buChar char="❏"/>
            </a:pPr>
            <a:r>
              <a:rPr lang="fr" sz="2000"/>
              <a:t>alert/ absent-minded</a:t>
            </a:r>
            <a:endParaRPr sz="2000"/>
          </a:p>
          <a:p>
            <a:pPr indent="0" lvl="0" marL="0" rtl="0" algn="l">
              <a:spcBef>
                <a:spcPts val="0"/>
              </a:spcBef>
              <a:spcAft>
                <a:spcPts val="0"/>
              </a:spcAft>
              <a:buNone/>
            </a:pPr>
            <a:r>
              <a:t/>
            </a:r>
            <a:endParaRPr sz="2000"/>
          </a:p>
        </p:txBody>
      </p:sp>
      <p:sp>
        <p:nvSpPr>
          <p:cNvPr id="289" name="Google Shape;289;p35"/>
          <p:cNvSpPr/>
          <p:nvPr/>
        </p:nvSpPr>
        <p:spPr>
          <a:xfrm>
            <a:off x="1031950" y="3972999"/>
            <a:ext cx="830300" cy="309465"/>
          </a:xfrm>
          <a:custGeom>
            <a:rect b="b" l="l" r="r" t="t"/>
            <a:pathLst>
              <a:path extrusionOk="0" h="14846" w="33212">
                <a:moveTo>
                  <a:pt x="15019" y="1403"/>
                </a:moveTo>
                <a:cubicBezTo>
                  <a:pt x="10788" y="1403"/>
                  <a:pt x="5315" y="-1591"/>
                  <a:pt x="2325" y="1403"/>
                </a:cubicBezTo>
                <a:cubicBezTo>
                  <a:pt x="-112" y="3843"/>
                  <a:pt x="-907" y="9280"/>
                  <a:pt x="1531" y="11718"/>
                </a:cubicBezTo>
                <a:cubicBezTo>
                  <a:pt x="4361" y="14548"/>
                  <a:pt x="9852" y="11516"/>
                  <a:pt x="13432" y="13305"/>
                </a:cubicBezTo>
                <a:cubicBezTo>
                  <a:pt x="16989" y="15082"/>
                  <a:pt x="21357" y="14098"/>
                  <a:pt x="25333" y="14098"/>
                </a:cubicBezTo>
                <a:cubicBezTo>
                  <a:pt x="27449" y="14098"/>
                  <a:pt x="30184" y="15593"/>
                  <a:pt x="31681" y="14098"/>
                </a:cubicBezTo>
                <a:cubicBezTo>
                  <a:pt x="34121" y="11661"/>
                  <a:pt x="33325" y="6222"/>
                  <a:pt x="30887" y="3784"/>
                </a:cubicBezTo>
                <a:cubicBezTo>
                  <a:pt x="28822" y="1719"/>
                  <a:pt x="24225" y="5055"/>
                  <a:pt x="22160" y="2990"/>
                </a:cubicBezTo>
                <a:cubicBezTo>
                  <a:pt x="20069" y="899"/>
                  <a:pt x="16389" y="1403"/>
                  <a:pt x="13432" y="1403"/>
                </a:cubicBezTo>
              </a:path>
            </a:pathLst>
          </a:custGeom>
          <a:noFill/>
          <a:ln cap="flat" cmpd="sng" w="9525">
            <a:solidFill>
              <a:srgbClr val="0000FF"/>
            </a:solidFill>
            <a:prstDash val="solid"/>
            <a:round/>
            <a:headEnd len="med" w="med" type="none"/>
            <a:tailEnd len="med" w="med" type="none"/>
          </a:ln>
        </p:spPr>
      </p:sp>
      <p:sp>
        <p:nvSpPr>
          <p:cNvPr id="290" name="Google Shape;290;p35"/>
          <p:cNvSpPr/>
          <p:nvPr/>
        </p:nvSpPr>
        <p:spPr>
          <a:xfrm>
            <a:off x="111134" y="2618250"/>
            <a:ext cx="1929450" cy="425350"/>
          </a:xfrm>
          <a:custGeom>
            <a:rect b="b" l="l" r="r" t="t"/>
            <a:pathLst>
              <a:path extrusionOk="0" h="17014" w="77178">
                <a:moveTo>
                  <a:pt x="51093" y="0"/>
                </a:moveTo>
                <a:cubicBezTo>
                  <a:pt x="35997" y="0"/>
                  <a:pt x="20965" y="2380"/>
                  <a:pt x="5869" y="2380"/>
                </a:cubicBezTo>
                <a:cubicBezTo>
                  <a:pt x="3058" y="2380"/>
                  <a:pt x="-944" y="6213"/>
                  <a:pt x="315" y="8727"/>
                </a:cubicBezTo>
                <a:cubicBezTo>
                  <a:pt x="5632" y="19348"/>
                  <a:pt x="24600" y="10559"/>
                  <a:pt x="35225" y="15868"/>
                </a:cubicBezTo>
                <a:cubicBezTo>
                  <a:pt x="39018" y="17763"/>
                  <a:pt x="43680" y="16661"/>
                  <a:pt x="47920" y="16661"/>
                </a:cubicBezTo>
                <a:cubicBezTo>
                  <a:pt x="52160" y="16661"/>
                  <a:pt x="56822" y="17763"/>
                  <a:pt x="60614" y="15868"/>
                </a:cubicBezTo>
                <a:cubicBezTo>
                  <a:pt x="65554" y="13400"/>
                  <a:pt x="74014" y="16047"/>
                  <a:pt x="76482" y="11107"/>
                </a:cubicBezTo>
                <a:cubicBezTo>
                  <a:pt x="80938" y="2189"/>
                  <a:pt x="58682" y="0"/>
                  <a:pt x="48713" y="0"/>
                </a:cubicBezTo>
              </a:path>
            </a:pathLst>
          </a:custGeom>
          <a:noFill/>
          <a:ln cap="flat" cmpd="sng" w="9525">
            <a:solidFill>
              <a:srgbClr val="FF0000"/>
            </a:solidFill>
            <a:prstDash val="solid"/>
            <a:round/>
            <a:headEnd len="med" w="med" type="none"/>
            <a:tailEnd len="med" w="med" type="none"/>
          </a:ln>
        </p:spPr>
      </p:sp>
      <p:sp>
        <p:nvSpPr>
          <p:cNvPr id="291" name="Google Shape;291;p35"/>
          <p:cNvSpPr/>
          <p:nvPr/>
        </p:nvSpPr>
        <p:spPr>
          <a:xfrm>
            <a:off x="2914725" y="3237075"/>
            <a:ext cx="1340061" cy="535516"/>
          </a:xfrm>
          <a:custGeom>
            <a:rect b="b" l="l" r="r" t="t"/>
            <a:pathLst>
              <a:path extrusionOk="0" h="16527" w="64457">
                <a:moveTo>
                  <a:pt x="52354" y="2222"/>
                </a:moveTo>
                <a:cubicBezTo>
                  <a:pt x="37463" y="-1498"/>
                  <a:pt x="21684" y="636"/>
                  <a:pt x="6336" y="636"/>
                </a:cubicBezTo>
                <a:cubicBezTo>
                  <a:pt x="2888" y="636"/>
                  <a:pt x="-1655" y="6925"/>
                  <a:pt x="783" y="9363"/>
                </a:cubicBezTo>
                <a:cubicBezTo>
                  <a:pt x="7825" y="16405"/>
                  <a:pt x="21230" y="10465"/>
                  <a:pt x="30139" y="14917"/>
                </a:cubicBezTo>
                <a:cubicBezTo>
                  <a:pt x="35585" y="17638"/>
                  <a:pt x="42299" y="15710"/>
                  <a:pt x="48387" y="15710"/>
                </a:cubicBezTo>
                <a:cubicBezTo>
                  <a:pt x="52627" y="15710"/>
                  <a:pt x="58085" y="17917"/>
                  <a:pt x="61081" y="14917"/>
                </a:cubicBezTo>
                <a:cubicBezTo>
                  <a:pt x="63393" y="12602"/>
                  <a:pt x="65777" y="7708"/>
                  <a:pt x="63462" y="5396"/>
                </a:cubicBezTo>
                <a:cubicBezTo>
                  <a:pt x="61953" y="3889"/>
                  <a:pt x="58622" y="6111"/>
                  <a:pt x="57114" y="4603"/>
                </a:cubicBezTo>
                <a:cubicBezTo>
                  <a:pt x="55860" y="3349"/>
                  <a:pt x="54128" y="2222"/>
                  <a:pt x="52354" y="2222"/>
                </a:cubicBezTo>
              </a:path>
            </a:pathLst>
          </a:custGeom>
          <a:noFill/>
          <a:ln cap="flat" cmpd="sng" w="9525">
            <a:solidFill>
              <a:srgbClr val="FF0000"/>
            </a:solidFill>
            <a:prstDash val="solid"/>
            <a:round/>
            <a:headEnd len="med" w="med" type="none"/>
            <a:tailEnd len="med" w="med" type="none"/>
          </a:ln>
        </p:spPr>
      </p:sp>
      <p:cxnSp>
        <p:nvCxnSpPr>
          <p:cNvPr id="292" name="Google Shape;292;p35"/>
          <p:cNvCxnSpPr/>
          <p:nvPr/>
        </p:nvCxnSpPr>
        <p:spPr>
          <a:xfrm rot="10800000">
            <a:off x="1738125" y="4282475"/>
            <a:ext cx="489600" cy="267900"/>
          </a:xfrm>
          <a:prstGeom prst="straightConnector1">
            <a:avLst/>
          </a:prstGeom>
          <a:noFill/>
          <a:ln cap="flat" cmpd="sng" w="9525">
            <a:solidFill>
              <a:srgbClr val="0000FF"/>
            </a:solidFill>
            <a:prstDash val="solid"/>
            <a:round/>
            <a:headEnd len="med" w="med" type="none"/>
            <a:tailEnd len="med" w="med" type="triangle"/>
          </a:ln>
        </p:spPr>
      </p:cxnSp>
      <p:sp>
        <p:nvSpPr>
          <p:cNvPr id="293" name="Google Shape;293;p35"/>
          <p:cNvSpPr txBox="1"/>
          <p:nvPr/>
        </p:nvSpPr>
        <p:spPr>
          <a:xfrm flipH="1">
            <a:off x="2227725" y="4446775"/>
            <a:ext cx="10830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000">
                <a:solidFill>
                  <a:srgbClr val="0000FF"/>
                </a:solidFill>
              </a:rPr>
              <a:t>a man</a:t>
            </a:r>
            <a:endParaRPr sz="2000">
              <a:solidFill>
                <a:srgbClr val="0000FF"/>
              </a:solidFill>
            </a:endParaRPr>
          </a:p>
        </p:txBody>
      </p:sp>
      <p:sp>
        <p:nvSpPr>
          <p:cNvPr id="294" name="Google Shape;294;p35"/>
          <p:cNvSpPr txBox="1"/>
          <p:nvPr/>
        </p:nvSpPr>
        <p:spPr>
          <a:xfrm>
            <a:off x="4036575" y="1817950"/>
            <a:ext cx="2280900" cy="371100"/>
          </a:xfrm>
          <a:prstGeom prst="rect">
            <a:avLst/>
          </a:prstGeom>
          <a:noFill/>
          <a:ln cap="flat" cmpd="sng" w="952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1900">
                <a:solidFill>
                  <a:srgbClr val="FF0000"/>
                </a:solidFill>
              </a:rPr>
              <a:t>compound words</a:t>
            </a:r>
            <a:endParaRPr sz="2100">
              <a:solidFill>
                <a:srgbClr val="FF0000"/>
              </a:solidFill>
            </a:endParaRPr>
          </a:p>
        </p:txBody>
      </p:sp>
      <p:sp>
        <p:nvSpPr>
          <p:cNvPr id="295" name="Google Shape;295;p35"/>
          <p:cNvSpPr/>
          <p:nvPr/>
        </p:nvSpPr>
        <p:spPr>
          <a:xfrm>
            <a:off x="2467275" y="2683875"/>
            <a:ext cx="1787549" cy="473925"/>
          </a:xfrm>
          <a:custGeom>
            <a:rect b="b" l="l" r="r" t="t"/>
            <a:pathLst>
              <a:path extrusionOk="0" h="18957" w="69305">
                <a:moveTo>
                  <a:pt x="34901" y="813"/>
                </a:moveTo>
                <a:cubicBezTo>
                  <a:pt x="23283" y="813"/>
                  <a:pt x="-4408" y="-2439"/>
                  <a:pt x="785" y="7954"/>
                </a:cubicBezTo>
                <a:cubicBezTo>
                  <a:pt x="4427" y="15242"/>
                  <a:pt x="16683" y="11530"/>
                  <a:pt x="24587" y="13507"/>
                </a:cubicBezTo>
                <a:cubicBezTo>
                  <a:pt x="35922" y="16343"/>
                  <a:pt x="49046" y="21907"/>
                  <a:pt x="59497" y="16681"/>
                </a:cubicBezTo>
                <a:cubicBezTo>
                  <a:pt x="62194" y="15333"/>
                  <a:pt x="66093" y="16434"/>
                  <a:pt x="68224" y="14301"/>
                </a:cubicBezTo>
                <a:cubicBezTo>
                  <a:pt x="71488" y="11033"/>
                  <a:pt x="65937" y="4872"/>
                  <a:pt x="62671" y="1606"/>
                </a:cubicBezTo>
                <a:cubicBezTo>
                  <a:pt x="60605" y="-460"/>
                  <a:pt x="56864" y="813"/>
                  <a:pt x="53943" y="813"/>
                </a:cubicBezTo>
                <a:cubicBezTo>
                  <a:pt x="47331" y="813"/>
                  <a:pt x="40720" y="813"/>
                  <a:pt x="34108" y="813"/>
                </a:cubicBezTo>
              </a:path>
            </a:pathLst>
          </a:custGeom>
          <a:noFill/>
          <a:ln cap="flat" cmpd="sng" w="9525">
            <a:solidFill>
              <a:srgbClr val="FF0000"/>
            </a:solidFill>
            <a:prstDash val="solid"/>
            <a:round/>
            <a:headEnd len="med" w="med" type="none"/>
            <a:tailEnd len="med" w="med" type="triangle"/>
          </a:ln>
        </p:spPr>
      </p:sp>
      <p:sp>
        <p:nvSpPr>
          <p:cNvPr id="296" name="Google Shape;296;p35"/>
          <p:cNvSpPr/>
          <p:nvPr/>
        </p:nvSpPr>
        <p:spPr>
          <a:xfrm>
            <a:off x="143725" y="4282475"/>
            <a:ext cx="1718520" cy="371083"/>
          </a:xfrm>
          <a:custGeom>
            <a:rect b="b" l="l" r="r" t="t"/>
            <a:pathLst>
              <a:path extrusionOk="0" h="24234" w="70918">
                <a:moveTo>
                  <a:pt x="45753" y="512"/>
                </a:moveTo>
                <a:cubicBezTo>
                  <a:pt x="34068" y="512"/>
                  <a:pt x="21295" y="-1537"/>
                  <a:pt x="10843" y="3686"/>
                </a:cubicBezTo>
                <a:cubicBezTo>
                  <a:pt x="7759" y="5227"/>
                  <a:pt x="4556" y="6802"/>
                  <a:pt x="2116" y="9239"/>
                </a:cubicBezTo>
                <a:cubicBezTo>
                  <a:pt x="1587" y="9768"/>
                  <a:pt x="0" y="10297"/>
                  <a:pt x="529" y="10826"/>
                </a:cubicBezTo>
                <a:cubicBezTo>
                  <a:pt x="4384" y="14681"/>
                  <a:pt x="8346" y="18703"/>
                  <a:pt x="13223" y="21140"/>
                </a:cubicBezTo>
                <a:cubicBezTo>
                  <a:pt x="20356" y="24704"/>
                  <a:pt x="29052" y="23521"/>
                  <a:pt x="37026" y="23521"/>
                </a:cubicBezTo>
                <a:cubicBezTo>
                  <a:pt x="45757" y="23521"/>
                  <a:pt x="54925" y="25490"/>
                  <a:pt x="63208" y="22727"/>
                </a:cubicBezTo>
                <a:cubicBezTo>
                  <a:pt x="64734" y="22218"/>
                  <a:pt x="66831" y="23072"/>
                  <a:pt x="67968" y="21934"/>
                </a:cubicBezTo>
                <a:cubicBezTo>
                  <a:pt x="70058" y="19842"/>
                  <a:pt x="68232" y="15851"/>
                  <a:pt x="69555" y="13206"/>
                </a:cubicBezTo>
                <a:cubicBezTo>
                  <a:pt x="70275" y="11767"/>
                  <a:pt x="71487" y="9583"/>
                  <a:pt x="70349" y="8446"/>
                </a:cubicBezTo>
                <a:cubicBezTo>
                  <a:pt x="64075" y="2180"/>
                  <a:pt x="53827" y="512"/>
                  <a:pt x="44960" y="512"/>
                </a:cubicBezTo>
              </a:path>
            </a:pathLst>
          </a:custGeom>
          <a:noFill/>
          <a:ln cap="flat" cmpd="sng" w="9525">
            <a:solidFill>
              <a:srgbClr val="FF0000"/>
            </a:solidFill>
            <a:prstDash val="solid"/>
            <a:round/>
            <a:headEnd len="med" w="med" type="none"/>
            <a:tailEnd len="med" w="med" type="none"/>
          </a:ln>
        </p:spPr>
      </p:sp>
      <p:sp>
        <p:nvSpPr>
          <p:cNvPr id="297" name="Google Shape;297;p35"/>
          <p:cNvSpPr/>
          <p:nvPr/>
        </p:nvSpPr>
        <p:spPr>
          <a:xfrm>
            <a:off x="164550" y="1154700"/>
            <a:ext cx="1787588" cy="425349"/>
          </a:xfrm>
          <a:custGeom>
            <a:rect b="b" l="l" r="r" t="t"/>
            <a:pathLst>
              <a:path extrusionOk="0" h="23310" w="78446">
                <a:moveTo>
                  <a:pt x="45914" y="2954"/>
                </a:moveTo>
                <a:cubicBezTo>
                  <a:pt x="32667" y="2954"/>
                  <a:pt x="18094" y="-587"/>
                  <a:pt x="6244" y="5334"/>
                </a:cubicBezTo>
                <a:cubicBezTo>
                  <a:pt x="3356" y="6777"/>
                  <a:pt x="-1594" y="10987"/>
                  <a:pt x="690" y="13268"/>
                </a:cubicBezTo>
                <a:cubicBezTo>
                  <a:pt x="3472" y="16046"/>
                  <a:pt x="5842" y="19218"/>
                  <a:pt x="8624" y="21996"/>
                </a:cubicBezTo>
                <a:cubicBezTo>
                  <a:pt x="11431" y="24800"/>
                  <a:pt x="16559" y="21996"/>
                  <a:pt x="20526" y="21996"/>
                </a:cubicBezTo>
                <a:cubicBezTo>
                  <a:pt x="30368" y="21996"/>
                  <a:pt x="40334" y="21211"/>
                  <a:pt x="49882" y="18822"/>
                </a:cubicBezTo>
                <a:cubicBezTo>
                  <a:pt x="56301" y="17216"/>
                  <a:pt x="63100" y="18029"/>
                  <a:pt x="69717" y="18029"/>
                </a:cubicBezTo>
                <a:cubicBezTo>
                  <a:pt x="72414" y="18029"/>
                  <a:pt x="76444" y="18854"/>
                  <a:pt x="77651" y="16442"/>
                </a:cubicBezTo>
                <a:cubicBezTo>
                  <a:pt x="79936" y="11874"/>
                  <a:pt x="76666" y="4444"/>
                  <a:pt x="72097" y="2161"/>
                </a:cubicBezTo>
                <a:cubicBezTo>
                  <a:pt x="62870" y="-2449"/>
                  <a:pt x="51468" y="2161"/>
                  <a:pt x="41154" y="2161"/>
                </a:cubicBezTo>
              </a:path>
            </a:pathLst>
          </a:custGeom>
          <a:noFill/>
          <a:ln cap="flat" cmpd="sng" w="9525">
            <a:solidFill>
              <a:srgbClr val="FF00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10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0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6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1000"/>
                                        <p:tgtEl>
                                          <p:spTgt spid="2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301" name="Shape 301"/>
        <p:cNvGrpSpPr/>
        <p:nvPr/>
      </p:nvGrpSpPr>
      <p:grpSpPr>
        <a:xfrm>
          <a:off x="0" y="0"/>
          <a:ext cx="0" cy="0"/>
          <a:chOff x="0" y="0"/>
          <a:chExt cx="0" cy="0"/>
        </a:xfrm>
      </p:grpSpPr>
      <p:sp>
        <p:nvSpPr>
          <p:cNvPr id="302" name="Google Shape;302;p36"/>
          <p:cNvSpPr txBox="1"/>
          <p:nvPr/>
        </p:nvSpPr>
        <p:spPr>
          <a:xfrm>
            <a:off x="23950" y="-150"/>
            <a:ext cx="9144000" cy="6702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The portrait of Dr. Mortimer</a:t>
            </a:r>
            <a:endParaRPr sz="3600"/>
          </a:p>
        </p:txBody>
      </p:sp>
      <p:sp>
        <p:nvSpPr>
          <p:cNvPr id="303" name="Google Shape;303;p36"/>
          <p:cNvSpPr txBox="1"/>
          <p:nvPr/>
        </p:nvSpPr>
        <p:spPr>
          <a:xfrm>
            <a:off x="191350" y="1531800"/>
            <a:ext cx="2745000" cy="23748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fr" sz="1800">
                <a:highlight>
                  <a:srgbClr val="F4CCCC"/>
                </a:highlight>
              </a:rPr>
              <a:t>“ A successful elderly country practitioner’ who likes walking and hunting. </a:t>
            </a:r>
            <a:endParaRPr sz="1800">
              <a:highlight>
                <a:srgbClr val="F4CCCC"/>
              </a:highlight>
            </a:endParaRPr>
          </a:p>
          <a:p>
            <a:pPr indent="0" lvl="0" marL="0" rtl="0" algn="l">
              <a:lnSpc>
                <a:spcPct val="115000"/>
              </a:lnSpc>
              <a:spcBef>
                <a:spcPts val="1200"/>
              </a:spcBef>
              <a:spcAft>
                <a:spcPts val="1200"/>
              </a:spcAft>
              <a:buNone/>
            </a:pPr>
            <a:r>
              <a:t/>
            </a:r>
            <a:endParaRPr sz="1800">
              <a:highlight>
                <a:srgbClr val="F4CCCC"/>
              </a:highlight>
            </a:endParaRPr>
          </a:p>
        </p:txBody>
      </p:sp>
      <p:sp>
        <p:nvSpPr>
          <p:cNvPr id="304" name="Google Shape;304;p36"/>
          <p:cNvSpPr txBox="1"/>
          <p:nvPr/>
        </p:nvSpPr>
        <p:spPr>
          <a:xfrm>
            <a:off x="5811750" y="1531800"/>
            <a:ext cx="2885400" cy="23748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800">
                <a:solidFill>
                  <a:schemeClr val="dk1"/>
                </a:solidFill>
              </a:rPr>
              <a:t>“a young,</a:t>
            </a:r>
            <a:endParaRPr sz="1800">
              <a:solidFill>
                <a:schemeClr val="dk1"/>
              </a:solidFill>
            </a:endParaRPr>
          </a:p>
          <a:p>
            <a:pPr indent="0" lvl="0" marL="0" rtl="0" algn="l">
              <a:spcBef>
                <a:spcPts val="0"/>
              </a:spcBef>
              <a:spcAft>
                <a:spcPts val="0"/>
              </a:spcAft>
              <a:buNone/>
            </a:pPr>
            <a:r>
              <a:rPr lang="fr" sz="1800">
                <a:solidFill>
                  <a:schemeClr val="dk1"/>
                </a:solidFill>
              </a:rPr>
              <a:t>amiable, unambitious, absent-minded house - surgeon or house physician”</a:t>
            </a:r>
            <a:endParaRPr sz="1800">
              <a:solidFill>
                <a:schemeClr val="dk1"/>
              </a:solidFill>
            </a:endParaRPr>
          </a:p>
        </p:txBody>
      </p:sp>
      <p:sp>
        <p:nvSpPr>
          <p:cNvPr id="305" name="Google Shape;305;p36"/>
          <p:cNvSpPr txBox="1"/>
          <p:nvPr/>
        </p:nvSpPr>
        <p:spPr>
          <a:xfrm>
            <a:off x="191350" y="861675"/>
            <a:ext cx="2745000" cy="4785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Doctor Watson</a:t>
            </a:r>
            <a:endParaRPr sz="2400"/>
          </a:p>
        </p:txBody>
      </p:sp>
      <p:sp>
        <p:nvSpPr>
          <p:cNvPr id="306" name="Google Shape;306;p36"/>
          <p:cNvSpPr txBox="1"/>
          <p:nvPr/>
        </p:nvSpPr>
        <p:spPr>
          <a:xfrm>
            <a:off x="5811700" y="861675"/>
            <a:ext cx="2885400" cy="478500"/>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200"/>
              <a:t>Sherlock Holmes</a:t>
            </a:r>
            <a:endParaRPr sz="2200"/>
          </a:p>
        </p:txBody>
      </p:sp>
      <p:pic>
        <p:nvPicPr>
          <p:cNvPr id="307" name="Google Shape;307;p36"/>
          <p:cNvPicPr preferRelativeResize="0"/>
          <p:nvPr/>
        </p:nvPicPr>
        <p:blipFill>
          <a:blip r:embed="rId3">
            <a:alphaModFix/>
          </a:blip>
          <a:stretch>
            <a:fillRect/>
          </a:stretch>
        </p:blipFill>
        <p:spPr>
          <a:xfrm>
            <a:off x="3088750" y="822450"/>
            <a:ext cx="2356193" cy="4168649"/>
          </a:xfrm>
          <a:prstGeom prst="rect">
            <a:avLst/>
          </a:prstGeom>
          <a:noFill/>
          <a:ln>
            <a:noFill/>
          </a:ln>
        </p:spPr>
      </p:pic>
      <p:sp>
        <p:nvSpPr>
          <p:cNvPr id="308" name="Google Shape;308;p36"/>
          <p:cNvSpPr txBox="1"/>
          <p:nvPr/>
        </p:nvSpPr>
        <p:spPr>
          <a:xfrm>
            <a:off x="178525" y="4105875"/>
            <a:ext cx="2885400" cy="575100"/>
          </a:xfrm>
          <a:prstGeom prst="rect">
            <a:avLst/>
          </a:prstGeom>
          <a:no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fr" sz="2000"/>
              <a:t>an incorrect portrait </a:t>
            </a:r>
            <a:endParaRPr sz="2000"/>
          </a:p>
        </p:txBody>
      </p:sp>
      <p:sp>
        <p:nvSpPr>
          <p:cNvPr id="309" name="Google Shape;309;p36"/>
          <p:cNvSpPr txBox="1"/>
          <p:nvPr/>
        </p:nvSpPr>
        <p:spPr>
          <a:xfrm>
            <a:off x="5770350" y="4105875"/>
            <a:ext cx="2885400" cy="575100"/>
          </a:xfrm>
          <a:prstGeom prst="rect">
            <a:avLst/>
          </a:prstGeom>
          <a:no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fr" sz="2000"/>
              <a:t>a correct portrait </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25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10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37"/>
          <p:cNvSpPr txBox="1"/>
          <p:nvPr/>
        </p:nvSpPr>
        <p:spPr>
          <a:xfrm>
            <a:off x="31925" y="0"/>
            <a:ext cx="9112200" cy="12447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Who</a:t>
            </a:r>
            <a:r>
              <a:rPr b="1" lang="fr" sz="3600"/>
              <a:t>’s</a:t>
            </a:r>
            <a:r>
              <a:rPr lang="fr" sz="3600"/>
              <a:t> who? </a:t>
            </a:r>
            <a:endParaRPr sz="3600"/>
          </a:p>
          <a:p>
            <a:pPr indent="0" lvl="0" marL="0" rtl="0" algn="l">
              <a:spcBef>
                <a:spcPts val="0"/>
              </a:spcBef>
              <a:spcAft>
                <a:spcPts val="0"/>
              </a:spcAft>
              <a:buNone/>
            </a:pPr>
            <a:r>
              <a:rPr lang="fr" sz="3600"/>
              <a:t>                                 (is)</a:t>
            </a:r>
            <a:endParaRPr sz="3600"/>
          </a:p>
        </p:txBody>
      </p:sp>
      <p:sp>
        <p:nvSpPr>
          <p:cNvPr id="315" name="Google Shape;315;p37"/>
          <p:cNvSpPr txBox="1"/>
          <p:nvPr/>
        </p:nvSpPr>
        <p:spPr>
          <a:xfrm rot="-747801">
            <a:off x="683816" y="1502836"/>
            <a:ext cx="1566619" cy="873396"/>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Doctor </a:t>
            </a:r>
            <a:endParaRPr sz="2400"/>
          </a:p>
          <a:p>
            <a:pPr indent="0" lvl="0" marL="0" rtl="0" algn="ctr">
              <a:spcBef>
                <a:spcPts val="0"/>
              </a:spcBef>
              <a:spcAft>
                <a:spcPts val="0"/>
              </a:spcAft>
              <a:buNone/>
            </a:pPr>
            <a:r>
              <a:rPr lang="fr" sz="2400"/>
              <a:t>Watson </a:t>
            </a:r>
            <a:endParaRPr sz="2400"/>
          </a:p>
        </p:txBody>
      </p:sp>
      <p:sp>
        <p:nvSpPr>
          <p:cNvPr id="316" name="Google Shape;316;p37"/>
          <p:cNvSpPr txBox="1"/>
          <p:nvPr/>
        </p:nvSpPr>
        <p:spPr>
          <a:xfrm rot="503765">
            <a:off x="6541592" y="1513156"/>
            <a:ext cx="1937465" cy="852737"/>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fr" sz="2400">
                <a:solidFill>
                  <a:schemeClr val="dk1"/>
                </a:solidFill>
              </a:rPr>
              <a:t>Sherlock </a:t>
            </a:r>
            <a:endParaRPr sz="2400">
              <a:solidFill>
                <a:schemeClr val="dk1"/>
              </a:solidFill>
            </a:endParaRPr>
          </a:p>
          <a:p>
            <a:pPr indent="0" lvl="0" marL="0" rtl="0" algn="ctr">
              <a:spcBef>
                <a:spcPts val="0"/>
              </a:spcBef>
              <a:spcAft>
                <a:spcPts val="0"/>
              </a:spcAft>
              <a:buClr>
                <a:schemeClr val="dk1"/>
              </a:buClr>
              <a:buSzPts val="1100"/>
              <a:buFont typeface="Arial"/>
              <a:buNone/>
            </a:pPr>
            <a:r>
              <a:rPr lang="fr" sz="2400">
                <a:solidFill>
                  <a:schemeClr val="dk1"/>
                </a:solidFill>
              </a:rPr>
              <a:t>Holmes</a:t>
            </a:r>
            <a:endParaRPr sz="2400">
              <a:solidFill>
                <a:schemeClr val="dk1"/>
              </a:solidFill>
            </a:endParaRPr>
          </a:p>
          <a:p>
            <a:pPr indent="0" lvl="0" marL="0" rtl="0" algn="ctr">
              <a:spcBef>
                <a:spcPts val="0"/>
              </a:spcBef>
              <a:spcAft>
                <a:spcPts val="0"/>
              </a:spcAft>
              <a:buClr>
                <a:schemeClr val="dk1"/>
              </a:buClr>
              <a:buSzPts val="1100"/>
              <a:buFont typeface="Arial"/>
              <a:buNone/>
            </a:pPr>
            <a:r>
              <a:rPr lang="fr" sz="2400">
                <a:solidFill>
                  <a:schemeClr val="dk1"/>
                </a:solidFill>
              </a:rPr>
              <a:t> </a:t>
            </a:r>
            <a:r>
              <a:rPr lang="fr" sz="3600">
                <a:solidFill>
                  <a:schemeClr val="dk1"/>
                </a:solidFill>
              </a:rPr>
              <a:t> </a:t>
            </a:r>
            <a:endParaRPr sz="2400"/>
          </a:p>
        </p:txBody>
      </p:sp>
      <p:sp>
        <p:nvSpPr>
          <p:cNvPr id="317" name="Google Shape;317;p37"/>
          <p:cNvSpPr txBox="1"/>
          <p:nvPr/>
        </p:nvSpPr>
        <p:spPr>
          <a:xfrm rot="328889">
            <a:off x="4048045" y="2643680"/>
            <a:ext cx="1881203" cy="590997"/>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a teacher </a:t>
            </a:r>
            <a:endParaRPr sz="2400"/>
          </a:p>
        </p:txBody>
      </p:sp>
      <p:sp>
        <p:nvSpPr>
          <p:cNvPr id="318" name="Google Shape;318;p37"/>
          <p:cNvSpPr txBox="1"/>
          <p:nvPr/>
        </p:nvSpPr>
        <p:spPr>
          <a:xfrm rot="427908">
            <a:off x="3346274" y="1491070"/>
            <a:ext cx="1887201" cy="609209"/>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a pupil</a:t>
            </a:r>
            <a:endParaRPr sz="2400"/>
          </a:p>
        </p:txBody>
      </p:sp>
      <p:sp>
        <p:nvSpPr>
          <p:cNvPr id="319" name="Google Shape;319;p37"/>
          <p:cNvSpPr txBox="1"/>
          <p:nvPr/>
        </p:nvSpPr>
        <p:spPr>
          <a:xfrm>
            <a:off x="892575" y="3371975"/>
            <a:ext cx="7200300" cy="15345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chemeClr val="lt1"/>
              </a:buClr>
              <a:buSzPts val="2100"/>
              <a:buChar char="➢"/>
            </a:pPr>
            <a:r>
              <a:rPr lang="fr" sz="2100">
                <a:solidFill>
                  <a:schemeClr val="lt1"/>
                </a:solidFill>
              </a:rPr>
              <a:t>Doctor Watson plays the part of pupil or the docile</a:t>
            </a:r>
            <a:endParaRPr sz="2100">
              <a:solidFill>
                <a:schemeClr val="lt1"/>
              </a:solidFill>
            </a:endParaRPr>
          </a:p>
          <a:p>
            <a:pPr indent="0" lvl="0" marL="457200" rtl="0" algn="l">
              <a:spcBef>
                <a:spcPts val="0"/>
              </a:spcBef>
              <a:spcAft>
                <a:spcPts val="0"/>
              </a:spcAft>
              <a:buNone/>
            </a:pPr>
            <a:r>
              <a:rPr lang="fr" sz="2100">
                <a:solidFill>
                  <a:schemeClr val="lt1"/>
                </a:solidFill>
              </a:rPr>
              <a:t>reader who doesn’t understand and makes errors whereas </a:t>
            </a:r>
            <a:r>
              <a:rPr lang="fr" sz="2200">
                <a:solidFill>
                  <a:schemeClr val="lt1"/>
                </a:solidFill>
              </a:rPr>
              <a:t>Sherlock Holmes is the know-it-all teacher who uses his sense of observation to reveal the truth.</a:t>
            </a:r>
            <a:r>
              <a:rPr lang="fr" sz="2400">
                <a:solidFill>
                  <a:schemeClr val="lt1"/>
                </a:solidFill>
              </a:rPr>
              <a:t> </a:t>
            </a:r>
            <a:endParaRPr sz="2400">
              <a:solidFill>
                <a:schemeClr val="lt1"/>
              </a:solidFill>
            </a:endParaRPr>
          </a:p>
          <a:p>
            <a:pPr indent="0" lvl="0" marL="457200" rtl="0" algn="l">
              <a:spcBef>
                <a:spcPts val="0"/>
              </a:spcBef>
              <a:spcAft>
                <a:spcPts val="0"/>
              </a:spcAft>
              <a:buClr>
                <a:schemeClr val="dk1"/>
              </a:buClr>
              <a:buSzPts val="1100"/>
              <a:buFont typeface="Arial"/>
              <a:buNone/>
            </a:pPr>
            <a:r>
              <a:t/>
            </a:r>
            <a:endParaRPr sz="2100">
              <a:solidFill>
                <a:schemeClr val="lt1"/>
              </a:solidFill>
            </a:endParaRPr>
          </a:p>
        </p:txBody>
      </p:sp>
      <p:cxnSp>
        <p:nvCxnSpPr>
          <p:cNvPr id="320" name="Google Shape;320;p37"/>
          <p:cNvCxnSpPr>
            <a:stCxn id="315" idx="3"/>
            <a:endCxn id="318" idx="1"/>
          </p:cNvCxnSpPr>
          <p:nvPr/>
        </p:nvCxnSpPr>
        <p:spPr>
          <a:xfrm flipH="1" rot="10800000">
            <a:off x="2231975" y="1678384"/>
            <a:ext cx="1121700" cy="92100"/>
          </a:xfrm>
          <a:prstGeom prst="straightConnector1">
            <a:avLst/>
          </a:prstGeom>
          <a:noFill/>
          <a:ln cap="flat" cmpd="sng" w="28575">
            <a:solidFill>
              <a:srgbClr val="F4CCCC"/>
            </a:solidFill>
            <a:prstDash val="solid"/>
            <a:round/>
            <a:headEnd len="med" w="med" type="none"/>
            <a:tailEnd len="med" w="med" type="triangle"/>
          </a:ln>
        </p:spPr>
      </p:cxnSp>
      <p:cxnSp>
        <p:nvCxnSpPr>
          <p:cNvPr id="321" name="Google Shape;321;p37"/>
          <p:cNvCxnSpPr>
            <a:stCxn id="317" idx="0"/>
            <a:endCxn id="316" idx="1"/>
          </p:cNvCxnSpPr>
          <p:nvPr/>
        </p:nvCxnSpPr>
        <p:spPr>
          <a:xfrm flipH="1" rot="10800000">
            <a:off x="5016847" y="1798129"/>
            <a:ext cx="1535100" cy="846900"/>
          </a:xfrm>
          <a:prstGeom prst="straightConnector1">
            <a:avLst/>
          </a:prstGeom>
          <a:noFill/>
          <a:ln cap="flat" cmpd="sng" w="28575">
            <a:solidFill>
              <a:srgbClr val="EA9999"/>
            </a:solidFill>
            <a:prstDash val="solid"/>
            <a:round/>
            <a:headEnd len="med" w="med" type="none"/>
            <a:tailEnd len="med" w="med" type="triangle"/>
          </a:ln>
        </p:spPr>
      </p:cxnSp>
      <p:sp>
        <p:nvSpPr>
          <p:cNvPr id="322" name="Google Shape;322;p37"/>
          <p:cNvSpPr txBox="1"/>
          <p:nvPr/>
        </p:nvSpPr>
        <p:spPr>
          <a:xfrm>
            <a:off x="6489725" y="2866275"/>
            <a:ext cx="2140200" cy="552300"/>
          </a:xfrm>
          <a:prstGeom prst="rect">
            <a:avLst/>
          </a:prstGeom>
          <a:noFill/>
          <a:ln cap="flat" cmpd="sng" w="9525">
            <a:solidFill>
              <a:srgbClr val="F4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300">
                <a:solidFill>
                  <a:srgbClr val="F4CCCC"/>
                </a:solidFill>
              </a:rPr>
              <a:t>the know-it-all</a:t>
            </a:r>
            <a:endParaRPr sz="2300">
              <a:solidFill>
                <a:srgbClr val="F4CCCC"/>
              </a:solidFill>
            </a:endParaRPr>
          </a:p>
        </p:txBody>
      </p:sp>
      <p:sp>
        <p:nvSpPr>
          <p:cNvPr id="323" name="Google Shape;323;p37"/>
          <p:cNvSpPr txBox="1"/>
          <p:nvPr/>
        </p:nvSpPr>
        <p:spPr>
          <a:xfrm>
            <a:off x="1200650" y="2767813"/>
            <a:ext cx="1350000" cy="552300"/>
          </a:xfrm>
          <a:prstGeom prst="rect">
            <a:avLst/>
          </a:prstGeom>
          <a:noFill/>
          <a:ln cap="flat" cmpd="sng" w="9525">
            <a:solidFill>
              <a:srgbClr val="F4CCC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F4CCCC"/>
                </a:solidFill>
              </a:rPr>
              <a:t>docile</a:t>
            </a:r>
            <a:endParaRPr sz="2400">
              <a:solidFill>
                <a:srgbClr val="F4CCCC"/>
              </a:solidFill>
            </a:endParaRPr>
          </a:p>
        </p:txBody>
      </p:sp>
      <p:cxnSp>
        <p:nvCxnSpPr>
          <p:cNvPr id="324" name="Google Shape;324;p37"/>
          <p:cNvCxnSpPr>
            <a:endCxn id="316" idx="2"/>
          </p:cNvCxnSpPr>
          <p:nvPr/>
        </p:nvCxnSpPr>
        <p:spPr>
          <a:xfrm flipH="1" rot="10800000">
            <a:off x="6874475" y="2361325"/>
            <a:ext cx="573600" cy="482400"/>
          </a:xfrm>
          <a:prstGeom prst="straightConnector1">
            <a:avLst/>
          </a:prstGeom>
          <a:noFill/>
          <a:ln cap="flat" cmpd="sng" w="28575">
            <a:solidFill>
              <a:srgbClr val="EA9999"/>
            </a:solidFill>
            <a:prstDash val="solid"/>
            <a:round/>
            <a:headEnd len="med" w="med" type="none"/>
            <a:tailEnd len="med" w="med" type="triangle"/>
          </a:ln>
        </p:spPr>
      </p:cxnSp>
      <p:cxnSp>
        <p:nvCxnSpPr>
          <p:cNvPr id="325" name="Google Shape;325;p37"/>
          <p:cNvCxnSpPr/>
          <p:nvPr/>
        </p:nvCxnSpPr>
        <p:spPr>
          <a:xfrm>
            <a:off x="1987629" y="2154959"/>
            <a:ext cx="338400" cy="561000"/>
          </a:xfrm>
          <a:prstGeom prst="straightConnector1">
            <a:avLst/>
          </a:prstGeom>
          <a:noFill/>
          <a:ln cap="flat" cmpd="sng" w="28575">
            <a:solidFill>
              <a:srgbClr val="F4CCCC"/>
            </a:solidFill>
            <a:prstDash val="solid"/>
            <a:round/>
            <a:headEnd len="med" w="med" type="none"/>
            <a:tailEnd len="med" w="med" type="triangle"/>
          </a:ln>
        </p:spPr>
      </p:cxnSp>
      <p:sp>
        <p:nvSpPr>
          <p:cNvPr id="326" name="Google Shape;326;p37"/>
          <p:cNvSpPr txBox="1"/>
          <p:nvPr/>
        </p:nvSpPr>
        <p:spPr>
          <a:xfrm>
            <a:off x="7898250" y="3711525"/>
            <a:ext cx="1117200" cy="488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COPY</a:t>
            </a:r>
            <a:endParaRPr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1000"/>
                                        <p:tgtEl>
                                          <p:spTgt spid="31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30" name="Shape 330"/>
        <p:cNvGrpSpPr/>
        <p:nvPr/>
      </p:nvGrpSpPr>
      <p:grpSpPr>
        <a:xfrm>
          <a:off x="0" y="0"/>
          <a:ext cx="0" cy="0"/>
          <a:chOff x="0" y="0"/>
          <a:chExt cx="0" cy="0"/>
        </a:xfrm>
      </p:grpSpPr>
      <p:sp>
        <p:nvSpPr>
          <p:cNvPr id="331" name="Google Shape;331;p38"/>
          <p:cNvSpPr txBox="1"/>
          <p:nvPr/>
        </p:nvSpPr>
        <p:spPr>
          <a:xfrm>
            <a:off x="31925" y="31925"/>
            <a:ext cx="9112200" cy="7659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Stages of Sherlock’s reasoning</a:t>
            </a:r>
            <a:endParaRPr sz="3600"/>
          </a:p>
          <a:p>
            <a:pPr indent="0" lvl="0" marL="0" rtl="0" algn="ctr">
              <a:spcBef>
                <a:spcPts val="0"/>
              </a:spcBef>
              <a:spcAft>
                <a:spcPts val="0"/>
              </a:spcAft>
              <a:buNone/>
            </a:pPr>
            <a:r>
              <a:t/>
            </a:r>
            <a:endParaRPr sz="3600"/>
          </a:p>
        </p:txBody>
      </p:sp>
      <p:sp>
        <p:nvSpPr>
          <p:cNvPr id="332" name="Google Shape;332;p38"/>
          <p:cNvSpPr txBox="1"/>
          <p:nvPr/>
        </p:nvSpPr>
        <p:spPr>
          <a:xfrm>
            <a:off x="1923000" y="965350"/>
            <a:ext cx="2649000" cy="542700"/>
          </a:xfrm>
          <a:prstGeom prst="rect">
            <a:avLst/>
          </a:prstGeom>
          <a:solidFill>
            <a:srgbClr val="F4CCCC"/>
          </a:solid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fr" sz="2400"/>
              <a:t>Observes </a:t>
            </a:r>
            <a:endParaRPr sz="2400"/>
          </a:p>
        </p:txBody>
      </p:sp>
      <p:sp>
        <p:nvSpPr>
          <p:cNvPr id="333" name="Google Shape;333;p38"/>
          <p:cNvSpPr txBox="1"/>
          <p:nvPr/>
        </p:nvSpPr>
        <p:spPr>
          <a:xfrm>
            <a:off x="1923000" y="1671575"/>
            <a:ext cx="4125300" cy="5904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2. Suggests  a problem  </a:t>
            </a:r>
            <a:endParaRPr sz="2400"/>
          </a:p>
        </p:txBody>
      </p:sp>
      <p:sp>
        <p:nvSpPr>
          <p:cNvPr id="334" name="Google Shape;334;p38"/>
          <p:cNvSpPr txBox="1"/>
          <p:nvPr/>
        </p:nvSpPr>
        <p:spPr>
          <a:xfrm>
            <a:off x="1923000" y="2341863"/>
            <a:ext cx="6558900" cy="5904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3. Forms a hypothesis : “If … then…. so….”</a:t>
            </a:r>
            <a:endParaRPr sz="2400"/>
          </a:p>
        </p:txBody>
      </p:sp>
      <p:sp>
        <p:nvSpPr>
          <p:cNvPr id="335" name="Google Shape;335;p38"/>
          <p:cNvSpPr txBox="1"/>
          <p:nvPr/>
        </p:nvSpPr>
        <p:spPr>
          <a:xfrm>
            <a:off x="1923000" y="3012175"/>
            <a:ext cx="3630300" cy="5904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4. Applies a method</a:t>
            </a:r>
            <a:endParaRPr sz="2400"/>
          </a:p>
        </p:txBody>
      </p:sp>
      <p:sp>
        <p:nvSpPr>
          <p:cNvPr id="336" name="Google Shape;336;p38"/>
          <p:cNvSpPr txBox="1"/>
          <p:nvPr/>
        </p:nvSpPr>
        <p:spPr>
          <a:xfrm>
            <a:off x="1887150" y="3766100"/>
            <a:ext cx="2936400" cy="5427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5. Asks questions </a:t>
            </a:r>
            <a:endParaRPr sz="2400"/>
          </a:p>
        </p:txBody>
      </p:sp>
      <p:sp>
        <p:nvSpPr>
          <p:cNvPr id="337" name="Google Shape;337;p38"/>
          <p:cNvSpPr txBox="1"/>
          <p:nvPr/>
        </p:nvSpPr>
        <p:spPr>
          <a:xfrm>
            <a:off x="1923000" y="4472325"/>
            <a:ext cx="2936400" cy="4467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6. Concludes </a:t>
            </a:r>
            <a:endParaRPr sz="2400"/>
          </a:p>
        </p:txBody>
      </p:sp>
      <p:sp>
        <p:nvSpPr>
          <p:cNvPr id="338" name="Google Shape;338;p38"/>
          <p:cNvSpPr txBox="1"/>
          <p:nvPr/>
        </p:nvSpPr>
        <p:spPr>
          <a:xfrm rot="828754">
            <a:off x="6129426" y="3542854"/>
            <a:ext cx="2553338" cy="989189"/>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latin typeface="Pacifico"/>
                <a:ea typeface="Pacifico"/>
                <a:cs typeface="Pacifico"/>
                <a:sym typeface="Pacifico"/>
              </a:rPr>
              <a:t>Elementary…</a:t>
            </a:r>
            <a:endParaRPr sz="2400">
              <a:solidFill>
                <a:srgbClr val="FF0000"/>
              </a:solidFill>
              <a:latin typeface="Pacifico"/>
              <a:ea typeface="Pacifico"/>
              <a:cs typeface="Pacifico"/>
              <a:sym typeface="Pacifico"/>
            </a:endParaRPr>
          </a:p>
          <a:p>
            <a:pPr indent="0" lvl="0" marL="0" rtl="0" algn="l">
              <a:spcBef>
                <a:spcPts val="0"/>
              </a:spcBef>
              <a:spcAft>
                <a:spcPts val="0"/>
              </a:spcAft>
              <a:buNone/>
            </a:pPr>
            <a:r>
              <a:rPr lang="fr" sz="2400">
                <a:solidFill>
                  <a:srgbClr val="FF0000"/>
                </a:solidFill>
                <a:latin typeface="Pacifico"/>
                <a:ea typeface="Pacifico"/>
                <a:cs typeface="Pacifico"/>
                <a:sym typeface="Pacifico"/>
              </a:rPr>
              <a:t>Doctor Watson ! </a:t>
            </a:r>
            <a:endParaRPr sz="2400">
              <a:solidFill>
                <a:srgbClr val="FF0000"/>
              </a:solidFill>
              <a:latin typeface="Pacifico"/>
              <a:ea typeface="Pacifico"/>
              <a:cs typeface="Pacifico"/>
              <a:sym typeface="Pacifico"/>
            </a:endParaRPr>
          </a:p>
          <a:p>
            <a:pPr indent="0" lvl="0" marL="0" rtl="0" algn="l">
              <a:spcBef>
                <a:spcPts val="0"/>
              </a:spcBef>
              <a:spcAft>
                <a:spcPts val="0"/>
              </a:spcAft>
              <a:buNone/>
            </a:pPr>
            <a:r>
              <a:t/>
            </a:r>
            <a:endParaRPr sz="2400">
              <a:solidFill>
                <a:srgbClr val="FF0000"/>
              </a:solidFill>
              <a:latin typeface="Pacifico"/>
              <a:ea typeface="Pacifico"/>
              <a:cs typeface="Pacifico"/>
              <a:sym typeface="Pacific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10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42" name="Shape 342"/>
        <p:cNvGrpSpPr/>
        <p:nvPr/>
      </p:nvGrpSpPr>
      <p:grpSpPr>
        <a:xfrm>
          <a:off x="0" y="0"/>
          <a:ext cx="0" cy="0"/>
          <a:chOff x="0" y="0"/>
          <a:chExt cx="0" cy="0"/>
        </a:xfrm>
      </p:grpSpPr>
      <p:sp>
        <p:nvSpPr>
          <p:cNvPr id="343" name="Google Shape;343;p39"/>
          <p:cNvSpPr txBox="1"/>
          <p:nvPr/>
        </p:nvSpPr>
        <p:spPr>
          <a:xfrm>
            <a:off x="111600" y="88174"/>
            <a:ext cx="9032400" cy="8649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Match the elements</a:t>
            </a:r>
            <a:endParaRPr sz="3600"/>
          </a:p>
        </p:txBody>
      </p:sp>
      <p:sp>
        <p:nvSpPr>
          <p:cNvPr id="344" name="Google Shape;344;p39"/>
          <p:cNvSpPr txBox="1"/>
          <p:nvPr/>
        </p:nvSpPr>
        <p:spPr>
          <a:xfrm>
            <a:off x="702150" y="1172825"/>
            <a:ext cx="1276500" cy="638400"/>
          </a:xfrm>
          <a:prstGeom prst="rect">
            <a:avLst/>
          </a:prstGeom>
          <a:solidFill>
            <a:srgbClr val="F4CCCC"/>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May </a:t>
            </a:r>
            <a:endParaRPr sz="2400"/>
          </a:p>
        </p:txBody>
      </p:sp>
      <p:sp>
        <p:nvSpPr>
          <p:cNvPr id="345" name="Google Shape;345;p39"/>
          <p:cNvSpPr txBox="1"/>
          <p:nvPr/>
        </p:nvSpPr>
        <p:spPr>
          <a:xfrm>
            <a:off x="6622525" y="3542123"/>
            <a:ext cx="1723500" cy="5820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Eventually</a:t>
            </a:r>
            <a:endParaRPr sz="2400"/>
          </a:p>
        </p:txBody>
      </p:sp>
      <p:sp>
        <p:nvSpPr>
          <p:cNvPr id="346" name="Google Shape;346;p39"/>
          <p:cNvSpPr txBox="1"/>
          <p:nvPr/>
        </p:nvSpPr>
        <p:spPr>
          <a:xfrm>
            <a:off x="702150" y="2260500"/>
            <a:ext cx="1276500" cy="622500"/>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Will</a:t>
            </a:r>
            <a:endParaRPr sz="2400"/>
          </a:p>
        </p:txBody>
      </p:sp>
      <p:sp>
        <p:nvSpPr>
          <p:cNvPr id="347" name="Google Shape;347;p39"/>
          <p:cNvSpPr txBox="1"/>
          <p:nvPr/>
        </p:nvSpPr>
        <p:spPr>
          <a:xfrm>
            <a:off x="6622525" y="1811225"/>
            <a:ext cx="1723500" cy="622500"/>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Certainly </a:t>
            </a:r>
            <a:endParaRPr sz="2400"/>
          </a:p>
        </p:txBody>
      </p:sp>
      <p:sp>
        <p:nvSpPr>
          <p:cNvPr id="348" name="Google Shape;348;p39"/>
          <p:cNvSpPr txBox="1"/>
          <p:nvPr/>
        </p:nvSpPr>
        <p:spPr>
          <a:xfrm>
            <a:off x="702150" y="3332275"/>
            <a:ext cx="1276500" cy="638400"/>
          </a:xfrm>
          <a:prstGeom prst="rect">
            <a:avLst/>
          </a:prstGeom>
          <a:solidFill>
            <a:srgbClr val="E06666"/>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Could </a:t>
            </a:r>
            <a:endParaRPr sz="2400"/>
          </a:p>
        </p:txBody>
      </p:sp>
      <p:sp>
        <p:nvSpPr>
          <p:cNvPr id="349" name="Google Shape;349;p39"/>
          <p:cNvSpPr txBox="1"/>
          <p:nvPr/>
        </p:nvSpPr>
        <p:spPr>
          <a:xfrm>
            <a:off x="6606600" y="2677875"/>
            <a:ext cx="1723500" cy="620100"/>
          </a:xfrm>
          <a:prstGeom prst="rect">
            <a:avLst/>
          </a:prstGeom>
          <a:solidFill>
            <a:srgbClr val="E0666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Possibly</a:t>
            </a:r>
            <a:endParaRPr sz="2400"/>
          </a:p>
        </p:txBody>
      </p:sp>
      <p:sp>
        <p:nvSpPr>
          <p:cNvPr id="350" name="Google Shape;350;p39"/>
          <p:cNvSpPr txBox="1"/>
          <p:nvPr/>
        </p:nvSpPr>
        <p:spPr>
          <a:xfrm>
            <a:off x="362350" y="4308265"/>
            <a:ext cx="3530700" cy="638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EA9999"/>
                </a:solidFill>
              </a:rPr>
              <a:t>Auxiliaires  Modaux</a:t>
            </a:r>
            <a:endParaRPr sz="2400">
              <a:solidFill>
                <a:srgbClr val="EA9999"/>
              </a:solidFill>
            </a:endParaRPr>
          </a:p>
          <a:p>
            <a:pPr indent="0" lvl="0" marL="0" rtl="0" algn="ctr">
              <a:spcBef>
                <a:spcPts val="0"/>
              </a:spcBef>
              <a:spcAft>
                <a:spcPts val="0"/>
              </a:spcAft>
              <a:buNone/>
            </a:pPr>
            <a:r>
              <a:t/>
            </a:r>
            <a:endParaRPr sz="2400">
              <a:solidFill>
                <a:srgbClr val="EA9999"/>
              </a:solidFill>
            </a:endParaRPr>
          </a:p>
        </p:txBody>
      </p:sp>
      <p:sp>
        <p:nvSpPr>
          <p:cNvPr id="351" name="Google Shape;351;p39"/>
          <p:cNvSpPr txBox="1"/>
          <p:nvPr/>
        </p:nvSpPr>
        <p:spPr>
          <a:xfrm>
            <a:off x="6606600" y="1059689"/>
            <a:ext cx="1723500" cy="620100"/>
          </a:xfrm>
          <a:prstGeom prst="rect">
            <a:avLst/>
          </a:prstGeom>
          <a:solidFill>
            <a:srgbClr val="EA999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Obviously</a:t>
            </a:r>
            <a:endParaRPr sz="2400"/>
          </a:p>
        </p:txBody>
      </p:sp>
      <p:sp>
        <p:nvSpPr>
          <p:cNvPr id="352" name="Google Shape;352;p39"/>
          <p:cNvSpPr txBox="1"/>
          <p:nvPr/>
        </p:nvSpPr>
        <p:spPr>
          <a:xfrm>
            <a:off x="6250950" y="4308275"/>
            <a:ext cx="2335200" cy="638400"/>
          </a:xfrm>
          <a:prstGeom prst="rect">
            <a:avLst/>
          </a:prstGeom>
          <a:noFill/>
          <a:ln cap="flat" cmpd="sng" w="38100">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EA9999"/>
                </a:solidFill>
              </a:rPr>
              <a:t>Adverbes </a:t>
            </a:r>
            <a:endParaRPr sz="2400">
              <a:solidFill>
                <a:srgbClr val="EA9999"/>
              </a:solidFill>
            </a:endParaRPr>
          </a:p>
          <a:p>
            <a:pPr indent="0" lvl="0" marL="0" rtl="0" algn="ctr">
              <a:spcBef>
                <a:spcPts val="0"/>
              </a:spcBef>
              <a:spcAft>
                <a:spcPts val="0"/>
              </a:spcAft>
              <a:buNone/>
            </a:pPr>
            <a:r>
              <a:t/>
            </a:r>
            <a:endParaRPr sz="2400">
              <a:solidFill>
                <a:srgbClr val="EA9999"/>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0"/>
          <p:cNvSpPr txBox="1"/>
          <p:nvPr/>
        </p:nvSpPr>
        <p:spPr>
          <a:xfrm>
            <a:off x="39675" y="19825"/>
            <a:ext cx="9104400" cy="10710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What could happen next ? </a:t>
            </a:r>
            <a:endParaRPr sz="3600"/>
          </a:p>
          <a:p>
            <a:pPr indent="0" lvl="0" marL="0" rtl="0" algn="ctr">
              <a:spcBef>
                <a:spcPts val="0"/>
              </a:spcBef>
              <a:spcAft>
                <a:spcPts val="0"/>
              </a:spcAft>
              <a:buNone/>
            </a:pPr>
            <a:r>
              <a:t/>
            </a:r>
            <a:endParaRPr sz="3600"/>
          </a:p>
        </p:txBody>
      </p:sp>
      <p:sp>
        <p:nvSpPr>
          <p:cNvPr id="358" name="Google Shape;358;p40"/>
          <p:cNvSpPr txBox="1"/>
          <p:nvPr/>
        </p:nvSpPr>
        <p:spPr>
          <a:xfrm>
            <a:off x="495875" y="1348800"/>
            <a:ext cx="1527300" cy="7338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Holmes </a:t>
            </a:r>
            <a:endParaRPr sz="2400"/>
          </a:p>
        </p:txBody>
      </p:sp>
      <p:sp>
        <p:nvSpPr>
          <p:cNvPr id="359" name="Google Shape;359;p40"/>
          <p:cNvSpPr txBox="1"/>
          <p:nvPr/>
        </p:nvSpPr>
        <p:spPr>
          <a:xfrm>
            <a:off x="495875" y="3391800"/>
            <a:ext cx="1329000" cy="6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0"/>
          <p:cNvSpPr txBox="1"/>
          <p:nvPr/>
        </p:nvSpPr>
        <p:spPr>
          <a:xfrm>
            <a:off x="525575" y="2340575"/>
            <a:ext cx="1527300" cy="8232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Dr. Mortimer</a:t>
            </a:r>
            <a:r>
              <a:rPr lang="fr" sz="2400"/>
              <a:t> </a:t>
            </a:r>
            <a:endParaRPr sz="2400"/>
          </a:p>
        </p:txBody>
      </p:sp>
      <p:sp>
        <p:nvSpPr>
          <p:cNvPr id="361" name="Google Shape;361;p40"/>
          <p:cNvSpPr txBox="1"/>
          <p:nvPr/>
        </p:nvSpPr>
        <p:spPr>
          <a:xfrm>
            <a:off x="495875" y="3550525"/>
            <a:ext cx="1586700" cy="9522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Dr.</a:t>
            </a:r>
            <a:endParaRPr sz="2400"/>
          </a:p>
          <a:p>
            <a:pPr indent="0" lvl="0" marL="0" rtl="0" algn="l">
              <a:spcBef>
                <a:spcPts val="0"/>
              </a:spcBef>
              <a:spcAft>
                <a:spcPts val="0"/>
              </a:spcAft>
              <a:buNone/>
            </a:pPr>
            <a:r>
              <a:rPr lang="fr" sz="2400"/>
              <a:t>Watson</a:t>
            </a:r>
            <a:endParaRPr sz="2400"/>
          </a:p>
        </p:txBody>
      </p:sp>
      <p:sp>
        <p:nvSpPr>
          <p:cNvPr id="362" name="Google Shape;362;p40"/>
          <p:cNvSpPr txBox="1"/>
          <p:nvPr/>
        </p:nvSpPr>
        <p:spPr>
          <a:xfrm>
            <a:off x="5454675" y="1309125"/>
            <a:ext cx="3252900" cy="3193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Clr>
                <a:srgbClr val="F4CCCC"/>
              </a:buClr>
              <a:buSzPts val="2400"/>
              <a:buChar char="●"/>
            </a:pPr>
            <a:r>
              <a:rPr lang="fr" sz="2400">
                <a:solidFill>
                  <a:srgbClr val="F4CCCC"/>
                </a:solidFill>
              </a:rPr>
              <a:t>discover the murderer</a:t>
            </a:r>
            <a:endParaRPr sz="2400">
              <a:solidFill>
                <a:srgbClr val="F4CCCC"/>
              </a:solidFill>
            </a:endParaRPr>
          </a:p>
          <a:p>
            <a:pPr indent="0" lvl="0" marL="457200" rtl="0" algn="l">
              <a:spcBef>
                <a:spcPts val="0"/>
              </a:spcBef>
              <a:spcAft>
                <a:spcPts val="0"/>
              </a:spcAft>
              <a:buNone/>
            </a:pPr>
            <a:r>
              <a:t/>
            </a:r>
            <a:endParaRPr sz="2400">
              <a:solidFill>
                <a:srgbClr val="F4CCCC"/>
              </a:solidFill>
            </a:endParaRPr>
          </a:p>
          <a:p>
            <a:pPr indent="-381000" lvl="0" marL="457200" rtl="0" algn="l">
              <a:spcBef>
                <a:spcPts val="0"/>
              </a:spcBef>
              <a:spcAft>
                <a:spcPts val="0"/>
              </a:spcAft>
              <a:buClr>
                <a:srgbClr val="F4CCCC"/>
              </a:buClr>
              <a:buSzPts val="2400"/>
              <a:buChar char="●"/>
            </a:pPr>
            <a:r>
              <a:rPr lang="fr" sz="2400">
                <a:solidFill>
                  <a:srgbClr val="F4CCCC"/>
                </a:solidFill>
              </a:rPr>
              <a:t>die</a:t>
            </a:r>
            <a:endParaRPr sz="2400">
              <a:solidFill>
                <a:srgbClr val="F4CCCC"/>
              </a:solidFill>
            </a:endParaRPr>
          </a:p>
          <a:p>
            <a:pPr indent="0" lvl="0" marL="457200" rtl="0" algn="l">
              <a:spcBef>
                <a:spcPts val="0"/>
              </a:spcBef>
              <a:spcAft>
                <a:spcPts val="0"/>
              </a:spcAft>
              <a:buNone/>
            </a:pPr>
            <a:r>
              <a:t/>
            </a:r>
            <a:endParaRPr sz="2400">
              <a:solidFill>
                <a:srgbClr val="F4CCCC"/>
              </a:solidFill>
            </a:endParaRPr>
          </a:p>
          <a:p>
            <a:pPr indent="-381000" lvl="0" marL="457200" rtl="0" algn="l">
              <a:spcBef>
                <a:spcPts val="0"/>
              </a:spcBef>
              <a:spcAft>
                <a:spcPts val="0"/>
              </a:spcAft>
              <a:buClr>
                <a:srgbClr val="F4CCCC"/>
              </a:buClr>
              <a:buSzPts val="2400"/>
              <a:buChar char="●"/>
            </a:pPr>
            <a:r>
              <a:rPr lang="fr" sz="2400">
                <a:solidFill>
                  <a:srgbClr val="F4CCCC"/>
                </a:solidFill>
              </a:rPr>
              <a:t>be the suspect</a:t>
            </a:r>
            <a:endParaRPr sz="2400">
              <a:solidFill>
                <a:srgbClr val="F4CCCC"/>
              </a:solidFill>
            </a:endParaRPr>
          </a:p>
          <a:p>
            <a:pPr indent="0" lvl="0" marL="457200" rtl="0" algn="l">
              <a:spcBef>
                <a:spcPts val="0"/>
              </a:spcBef>
              <a:spcAft>
                <a:spcPts val="0"/>
              </a:spcAft>
              <a:buNone/>
            </a:pPr>
            <a:r>
              <a:t/>
            </a:r>
            <a:endParaRPr sz="2400">
              <a:solidFill>
                <a:srgbClr val="F4CCCC"/>
              </a:solidFill>
            </a:endParaRPr>
          </a:p>
          <a:p>
            <a:pPr indent="-381000" lvl="0" marL="457200" rtl="0" algn="l">
              <a:spcBef>
                <a:spcPts val="0"/>
              </a:spcBef>
              <a:spcAft>
                <a:spcPts val="0"/>
              </a:spcAft>
              <a:buClr>
                <a:srgbClr val="F4CCCC"/>
              </a:buClr>
              <a:buSzPts val="2400"/>
              <a:buChar char="●"/>
            </a:pPr>
            <a:r>
              <a:rPr lang="fr" sz="2400">
                <a:solidFill>
                  <a:srgbClr val="F4CCCC"/>
                </a:solidFill>
              </a:rPr>
              <a:t>become a victim</a:t>
            </a:r>
            <a:endParaRPr sz="2400">
              <a:solidFill>
                <a:srgbClr val="F4CCCC"/>
              </a:solidFill>
            </a:endParaRPr>
          </a:p>
          <a:p>
            <a:pPr indent="0" lvl="0" marL="457200" rtl="0" algn="l">
              <a:spcBef>
                <a:spcPts val="0"/>
              </a:spcBef>
              <a:spcAft>
                <a:spcPts val="0"/>
              </a:spcAft>
              <a:buNone/>
            </a:pPr>
            <a:r>
              <a:t/>
            </a:r>
            <a:endParaRPr sz="2400">
              <a:solidFill>
                <a:srgbClr val="F4CCCC"/>
              </a:solidFill>
            </a:endParaRPr>
          </a:p>
        </p:txBody>
      </p:sp>
      <p:sp>
        <p:nvSpPr>
          <p:cNvPr id="363" name="Google Shape;363;p40"/>
          <p:cNvSpPr txBox="1"/>
          <p:nvPr/>
        </p:nvSpPr>
        <p:spPr>
          <a:xfrm>
            <a:off x="3043725" y="1309125"/>
            <a:ext cx="1810800" cy="3193500"/>
          </a:xfrm>
          <a:prstGeom prst="rect">
            <a:avLst/>
          </a:prstGeom>
          <a:no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381000" lvl="0" marL="457200" rtl="0" algn="l">
              <a:spcBef>
                <a:spcPts val="0"/>
              </a:spcBef>
              <a:spcAft>
                <a:spcPts val="0"/>
              </a:spcAft>
              <a:buClr>
                <a:srgbClr val="F4CCCC"/>
              </a:buClr>
              <a:buSzPts val="2400"/>
              <a:buChar char="●"/>
            </a:pPr>
            <a:r>
              <a:rPr lang="fr" sz="2400">
                <a:solidFill>
                  <a:srgbClr val="F4CCCC"/>
                </a:solidFill>
              </a:rPr>
              <a:t>may </a:t>
            </a:r>
            <a:endParaRPr sz="2400">
              <a:solidFill>
                <a:srgbClr val="F4CCCC"/>
              </a:solidFill>
            </a:endParaRPr>
          </a:p>
          <a:p>
            <a:pPr indent="0" lvl="0" marL="0" rtl="0" algn="l">
              <a:spcBef>
                <a:spcPts val="0"/>
              </a:spcBef>
              <a:spcAft>
                <a:spcPts val="0"/>
              </a:spcAft>
              <a:buNone/>
            </a:pPr>
            <a:r>
              <a:t/>
            </a:r>
            <a:endParaRPr sz="2400">
              <a:solidFill>
                <a:srgbClr val="F4CCCC"/>
              </a:solidFill>
            </a:endParaRPr>
          </a:p>
          <a:p>
            <a:pPr indent="0" lvl="0" marL="0" rtl="0" algn="l">
              <a:spcBef>
                <a:spcPts val="0"/>
              </a:spcBef>
              <a:spcAft>
                <a:spcPts val="0"/>
              </a:spcAft>
              <a:buNone/>
            </a:pPr>
            <a:r>
              <a:t/>
            </a:r>
            <a:endParaRPr sz="2400">
              <a:solidFill>
                <a:srgbClr val="F4CCCC"/>
              </a:solidFill>
            </a:endParaRPr>
          </a:p>
          <a:p>
            <a:pPr indent="-381000" lvl="0" marL="457200" rtl="0" algn="l">
              <a:spcBef>
                <a:spcPts val="0"/>
              </a:spcBef>
              <a:spcAft>
                <a:spcPts val="0"/>
              </a:spcAft>
              <a:buClr>
                <a:srgbClr val="F4CCCC"/>
              </a:buClr>
              <a:buSzPts val="2400"/>
              <a:buChar char="●"/>
            </a:pPr>
            <a:r>
              <a:rPr lang="fr" sz="2400">
                <a:solidFill>
                  <a:srgbClr val="F4CCCC"/>
                </a:solidFill>
              </a:rPr>
              <a:t>could</a:t>
            </a:r>
            <a:endParaRPr sz="2400">
              <a:solidFill>
                <a:srgbClr val="F4CCCC"/>
              </a:solidFill>
            </a:endParaRPr>
          </a:p>
          <a:p>
            <a:pPr indent="0" lvl="0" marL="457200" rtl="0" algn="l">
              <a:spcBef>
                <a:spcPts val="0"/>
              </a:spcBef>
              <a:spcAft>
                <a:spcPts val="0"/>
              </a:spcAft>
              <a:buNone/>
            </a:pPr>
            <a:r>
              <a:t/>
            </a:r>
            <a:endParaRPr sz="2400">
              <a:solidFill>
                <a:srgbClr val="F4CCCC"/>
              </a:solidFill>
            </a:endParaRPr>
          </a:p>
          <a:p>
            <a:pPr indent="0" lvl="0" marL="457200" rtl="0" algn="l">
              <a:spcBef>
                <a:spcPts val="0"/>
              </a:spcBef>
              <a:spcAft>
                <a:spcPts val="0"/>
              </a:spcAft>
              <a:buNone/>
            </a:pPr>
            <a:r>
              <a:t/>
            </a:r>
            <a:endParaRPr sz="2400">
              <a:solidFill>
                <a:srgbClr val="F4CCCC"/>
              </a:solidFill>
            </a:endParaRPr>
          </a:p>
          <a:p>
            <a:pPr indent="-381000" lvl="0" marL="457200" rtl="0" algn="l">
              <a:spcBef>
                <a:spcPts val="0"/>
              </a:spcBef>
              <a:spcAft>
                <a:spcPts val="0"/>
              </a:spcAft>
              <a:buClr>
                <a:srgbClr val="F4CCCC"/>
              </a:buClr>
              <a:buSzPts val="2400"/>
              <a:buChar char="●"/>
            </a:pPr>
            <a:r>
              <a:rPr lang="fr" sz="2400">
                <a:solidFill>
                  <a:srgbClr val="F4CCCC"/>
                </a:solidFill>
              </a:rPr>
              <a:t>will</a:t>
            </a:r>
            <a:endParaRPr sz="2400">
              <a:solidFill>
                <a:srgbClr val="F4CCC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67" name="Shape 367"/>
        <p:cNvGrpSpPr/>
        <p:nvPr/>
      </p:nvGrpSpPr>
      <p:grpSpPr>
        <a:xfrm>
          <a:off x="0" y="0"/>
          <a:ext cx="0" cy="0"/>
          <a:chOff x="0" y="0"/>
          <a:chExt cx="0" cy="0"/>
        </a:xfrm>
      </p:grpSpPr>
      <p:sp>
        <p:nvSpPr>
          <p:cNvPr id="368" name="Google Shape;368;p41"/>
          <p:cNvSpPr txBox="1"/>
          <p:nvPr/>
        </p:nvSpPr>
        <p:spPr>
          <a:xfrm>
            <a:off x="489900" y="788488"/>
            <a:ext cx="8301900" cy="11490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Sherlock Holmes and Doctor Watson are in the living room and are examining a walking stick that has been left by Doctor James Mortimer</a:t>
            </a:r>
            <a:endParaRPr sz="2400"/>
          </a:p>
        </p:txBody>
      </p:sp>
      <p:sp>
        <p:nvSpPr>
          <p:cNvPr id="369" name="Google Shape;369;p41"/>
          <p:cNvSpPr txBox="1"/>
          <p:nvPr/>
        </p:nvSpPr>
        <p:spPr>
          <a:xfrm>
            <a:off x="489900" y="2033825"/>
            <a:ext cx="8301900" cy="26796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Doctor Watson thinks Dr. Mortimer is a successful elderly   country practitioner. </a:t>
            </a:r>
            <a:endParaRPr sz="2400"/>
          </a:p>
          <a:p>
            <a:pPr indent="0" lvl="0" marL="0" rtl="0" algn="l">
              <a:spcBef>
                <a:spcPts val="0"/>
              </a:spcBef>
              <a:spcAft>
                <a:spcPts val="0"/>
              </a:spcAft>
              <a:buNone/>
            </a:pPr>
            <a:r>
              <a:rPr lang="fr" sz="2400"/>
              <a:t>However, Sherlock Holmes  proves that Dr. Mortimer is in reality a young, unambitious, absent- minded, house - surgeon or house - physician. </a:t>
            </a:r>
            <a:endParaRPr sz="2400"/>
          </a:p>
          <a:p>
            <a:pPr indent="0" lvl="0" marL="0" rtl="0" algn="l">
              <a:spcBef>
                <a:spcPts val="0"/>
              </a:spcBef>
              <a:spcAft>
                <a:spcPts val="0"/>
              </a:spcAft>
              <a:buNone/>
            </a:pPr>
            <a:r>
              <a:rPr lang="fr" sz="2400"/>
              <a:t>Doctor Watson plays the part of a docile pupil whereas Holmes is the know-it-all teacher.</a:t>
            </a:r>
            <a:endParaRPr sz="2400"/>
          </a:p>
        </p:txBody>
      </p:sp>
      <p:sp>
        <p:nvSpPr>
          <p:cNvPr id="370" name="Google Shape;370;p41"/>
          <p:cNvSpPr txBox="1"/>
          <p:nvPr/>
        </p:nvSpPr>
        <p:spPr>
          <a:xfrm>
            <a:off x="0" y="16150"/>
            <a:ext cx="9144000" cy="6063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Let’s Recap</a:t>
            </a:r>
            <a:endParaRPr sz="3600"/>
          </a:p>
        </p:txBody>
      </p:sp>
      <p:sp>
        <p:nvSpPr>
          <p:cNvPr id="371" name="Google Shape;371;p41"/>
          <p:cNvSpPr txBox="1"/>
          <p:nvPr/>
        </p:nvSpPr>
        <p:spPr>
          <a:xfrm>
            <a:off x="7596300" y="16150"/>
            <a:ext cx="1324500" cy="606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fr" sz="2400">
                <a:solidFill>
                  <a:srgbClr val="FF0000"/>
                </a:solidFill>
              </a:rPr>
              <a:t>COPY</a:t>
            </a:r>
            <a:endParaRPr sz="2400">
              <a:solidFill>
                <a:srgbClr val="FF0000"/>
              </a:solidFill>
            </a:endParaRPr>
          </a:p>
        </p:txBody>
      </p:sp>
      <p:sp>
        <p:nvSpPr>
          <p:cNvPr id="372" name="Google Shape;372;p41"/>
          <p:cNvSpPr txBox="1"/>
          <p:nvPr/>
        </p:nvSpPr>
        <p:spPr>
          <a:xfrm>
            <a:off x="3431475" y="1194400"/>
            <a:ext cx="17454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1"/>
          <p:cNvSpPr txBox="1"/>
          <p:nvPr/>
        </p:nvSpPr>
        <p:spPr>
          <a:xfrm>
            <a:off x="1594375" y="1614113"/>
            <a:ext cx="22215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nvSpPr>
        <p:spPr>
          <a:xfrm>
            <a:off x="7383600" y="2103550"/>
            <a:ext cx="10050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1"/>
          <p:cNvSpPr txBox="1"/>
          <p:nvPr/>
        </p:nvSpPr>
        <p:spPr>
          <a:xfrm>
            <a:off x="1594375" y="2571738"/>
            <a:ext cx="1539300" cy="2577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1"/>
          <p:cNvSpPr txBox="1"/>
          <p:nvPr/>
        </p:nvSpPr>
        <p:spPr>
          <a:xfrm>
            <a:off x="2773625" y="3251700"/>
            <a:ext cx="1626600" cy="2577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1"/>
          <p:cNvSpPr txBox="1"/>
          <p:nvPr/>
        </p:nvSpPr>
        <p:spPr>
          <a:xfrm>
            <a:off x="4572000" y="3251700"/>
            <a:ext cx="19836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1"/>
          <p:cNvSpPr txBox="1"/>
          <p:nvPr/>
        </p:nvSpPr>
        <p:spPr>
          <a:xfrm>
            <a:off x="2266975" y="3621725"/>
            <a:ext cx="24087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1"/>
          <p:cNvSpPr txBox="1"/>
          <p:nvPr/>
        </p:nvSpPr>
        <p:spPr>
          <a:xfrm>
            <a:off x="6034600" y="3958925"/>
            <a:ext cx="677700" cy="3372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1"/>
          <p:cNvSpPr txBox="1"/>
          <p:nvPr/>
        </p:nvSpPr>
        <p:spPr>
          <a:xfrm>
            <a:off x="2525500" y="4353000"/>
            <a:ext cx="1324500" cy="257700"/>
          </a:xfrm>
          <a:prstGeom prst="rect">
            <a:avLst/>
          </a:prstGeom>
          <a:solidFill>
            <a:srgbClr val="FF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nvSpPr>
        <p:spPr>
          <a:xfrm>
            <a:off x="673100" y="1270000"/>
            <a:ext cx="8242200" cy="3492600"/>
          </a:xfrm>
          <a:prstGeom prst="rect">
            <a:avLst/>
          </a:prstGeom>
          <a:noFill/>
          <a:ln>
            <a:noFill/>
          </a:ln>
        </p:spPr>
        <p:txBody>
          <a:bodyPr anchorCtr="0" anchor="t" bIns="91425" lIns="91425" spcFirstLastPara="1" rIns="91425" wrap="square" tIns="91425">
            <a:noAutofit/>
          </a:bodyPr>
          <a:lstStyle/>
          <a:p>
            <a:pPr indent="-419100" lvl="0" marL="457200" rtl="0" algn="l">
              <a:spcBef>
                <a:spcPts val="0"/>
              </a:spcBef>
              <a:spcAft>
                <a:spcPts val="0"/>
              </a:spcAft>
              <a:buClr>
                <a:srgbClr val="FFFFFF"/>
              </a:buClr>
              <a:buSzPts val="3000"/>
              <a:buChar char="➢"/>
            </a:pPr>
            <a:r>
              <a:rPr lang="fr" sz="3000">
                <a:solidFill>
                  <a:srgbClr val="FFFFFF"/>
                </a:solidFill>
              </a:rPr>
              <a:t>Parler en anglais</a:t>
            </a:r>
            <a:endParaRPr sz="3000">
              <a:solidFill>
                <a:srgbClr val="FFFFFF"/>
              </a:solidFill>
            </a:endParaRPr>
          </a:p>
          <a:p>
            <a:pPr indent="-419100" lvl="0" marL="457200" rtl="0" algn="l">
              <a:spcBef>
                <a:spcPts val="0"/>
              </a:spcBef>
              <a:spcAft>
                <a:spcPts val="0"/>
              </a:spcAft>
              <a:buClr>
                <a:srgbClr val="FFFFFF"/>
              </a:buClr>
              <a:buSzPts val="3000"/>
              <a:buChar char="➢"/>
            </a:pPr>
            <a:r>
              <a:rPr lang="fr" sz="3000">
                <a:solidFill>
                  <a:srgbClr val="FFFFFF"/>
                </a:solidFill>
              </a:rPr>
              <a:t>Participer activement </a:t>
            </a:r>
            <a:endParaRPr sz="3000">
              <a:solidFill>
                <a:srgbClr val="FFFFFF"/>
              </a:solidFill>
            </a:endParaRPr>
          </a:p>
          <a:p>
            <a:pPr indent="-419100" lvl="0" marL="457200" rtl="0" algn="l">
              <a:spcBef>
                <a:spcPts val="0"/>
              </a:spcBef>
              <a:spcAft>
                <a:spcPts val="0"/>
              </a:spcAft>
              <a:buClr>
                <a:srgbClr val="FFFFFF"/>
              </a:buClr>
              <a:buSzPts val="3000"/>
              <a:buChar char="➢"/>
            </a:pPr>
            <a:r>
              <a:rPr lang="fr" sz="3000">
                <a:solidFill>
                  <a:srgbClr val="FFFFFF"/>
                </a:solidFill>
              </a:rPr>
              <a:t>Recopier les parties indiquées </a:t>
            </a:r>
            <a:r>
              <a:rPr lang="fr" sz="3000">
                <a:solidFill>
                  <a:srgbClr val="FF0000"/>
                </a:solidFill>
              </a:rPr>
              <a:t>COPY</a:t>
            </a:r>
            <a:endParaRPr sz="3000">
              <a:solidFill>
                <a:srgbClr val="FF0000"/>
              </a:solidFill>
            </a:endParaRPr>
          </a:p>
          <a:p>
            <a:pPr indent="-419100" lvl="0" marL="457200" rtl="0" algn="l">
              <a:spcBef>
                <a:spcPts val="0"/>
              </a:spcBef>
              <a:spcAft>
                <a:spcPts val="0"/>
              </a:spcAft>
              <a:buClr>
                <a:srgbClr val="FFFFFF"/>
              </a:buClr>
              <a:buSzPts val="3000"/>
              <a:buChar char="➢"/>
            </a:pPr>
            <a:r>
              <a:rPr lang="fr" sz="3000">
                <a:solidFill>
                  <a:srgbClr val="FFFFFF"/>
                </a:solidFill>
              </a:rPr>
              <a:t>Retrouver le cours et l’émission en </a:t>
            </a:r>
            <a:r>
              <a:rPr i="1" lang="fr" sz="3000">
                <a:solidFill>
                  <a:srgbClr val="FFFFFF"/>
                </a:solidFill>
              </a:rPr>
              <a:t>Replay</a:t>
            </a:r>
            <a:r>
              <a:rPr lang="fr" sz="3000">
                <a:solidFill>
                  <a:srgbClr val="FFFFFF"/>
                </a:solidFill>
              </a:rPr>
              <a:t> sur le site Lumni (France 4)</a:t>
            </a:r>
            <a:endParaRPr sz="3000">
              <a:solidFill>
                <a:srgbClr val="FFFFFF"/>
              </a:solidFill>
            </a:endParaRPr>
          </a:p>
        </p:txBody>
      </p:sp>
      <p:sp>
        <p:nvSpPr>
          <p:cNvPr id="64" name="Google Shape;64;p15"/>
          <p:cNvSpPr txBox="1"/>
          <p:nvPr/>
        </p:nvSpPr>
        <p:spPr>
          <a:xfrm>
            <a:off x="75000" y="51375"/>
            <a:ext cx="8994000" cy="7833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Recommandations</a:t>
            </a:r>
            <a:endParaRPr sz="36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4" name="Shape 384"/>
        <p:cNvGrpSpPr/>
        <p:nvPr/>
      </p:nvGrpSpPr>
      <p:grpSpPr>
        <a:xfrm>
          <a:off x="0" y="0"/>
          <a:ext cx="0" cy="0"/>
          <a:chOff x="0" y="0"/>
          <a:chExt cx="0" cy="0"/>
        </a:xfrm>
      </p:grpSpPr>
      <p:sp>
        <p:nvSpPr>
          <p:cNvPr id="385" name="Google Shape;385;p42"/>
          <p:cNvSpPr txBox="1"/>
          <p:nvPr/>
        </p:nvSpPr>
        <p:spPr>
          <a:xfrm>
            <a:off x="207425" y="829825"/>
            <a:ext cx="2744700" cy="41652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solidFill>
                  <a:schemeClr val="dk1"/>
                </a:solidFill>
              </a:rPr>
              <a:t>Vocabulary:</a:t>
            </a:r>
            <a:endParaRPr b="1" sz="2400">
              <a:solidFill>
                <a:schemeClr val="dk1"/>
              </a:solidFill>
            </a:endParaRPr>
          </a:p>
          <a:p>
            <a:pPr indent="0" lvl="0" marL="0" rtl="0" algn="l">
              <a:spcBef>
                <a:spcPts val="0"/>
              </a:spcBef>
              <a:spcAft>
                <a:spcPts val="0"/>
              </a:spcAft>
              <a:buNone/>
            </a:pPr>
            <a:r>
              <a:rPr lang="fr" sz="2400">
                <a:solidFill>
                  <a:schemeClr val="dk1"/>
                </a:solidFill>
              </a:rPr>
              <a:t>an incipit</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 fellow</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 practitioner</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 house-surgeon</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 house-physician</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 presentation</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absent-minded</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amiable</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to be likely </a:t>
            </a:r>
            <a:endParaRPr sz="2400">
              <a:solidFill>
                <a:schemeClr val="dk1"/>
              </a:solidFill>
            </a:endParaRPr>
          </a:p>
          <a:p>
            <a:pPr indent="0" lvl="0" marL="0" rtl="0" algn="l">
              <a:spcBef>
                <a:spcPts val="0"/>
              </a:spcBef>
              <a:spcAft>
                <a:spcPts val="0"/>
              </a:spcAft>
              <a:buClr>
                <a:schemeClr val="dk1"/>
              </a:buClr>
              <a:buSzPts val="1100"/>
              <a:buFont typeface="Arial"/>
              <a:buNone/>
            </a:pPr>
            <a:r>
              <a:rPr lang="fr" sz="2400">
                <a:solidFill>
                  <a:schemeClr val="dk1"/>
                </a:solidFill>
              </a:rPr>
              <a:t>to quote</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None/>
            </a:pPr>
            <a:r>
              <a:t/>
            </a:r>
            <a:endParaRPr/>
          </a:p>
        </p:txBody>
      </p:sp>
      <p:sp>
        <p:nvSpPr>
          <p:cNvPr id="386" name="Google Shape;386;p42"/>
          <p:cNvSpPr txBox="1"/>
          <p:nvPr/>
        </p:nvSpPr>
        <p:spPr>
          <a:xfrm>
            <a:off x="3136550" y="829825"/>
            <a:ext cx="2781000" cy="41652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t>Grammar : </a:t>
            </a:r>
            <a:endParaRPr b="1" sz="2400"/>
          </a:p>
          <a:p>
            <a:pPr indent="-381000" lvl="0" marL="457200" rtl="0" algn="l">
              <a:spcBef>
                <a:spcPts val="0"/>
              </a:spcBef>
              <a:spcAft>
                <a:spcPts val="0"/>
              </a:spcAft>
              <a:buSzPts val="2400"/>
              <a:buChar char="●"/>
            </a:pPr>
            <a:r>
              <a:rPr lang="fr" sz="2400"/>
              <a:t>May </a:t>
            </a:r>
            <a:endParaRPr sz="2400"/>
          </a:p>
          <a:p>
            <a:pPr indent="-381000" lvl="0" marL="457200" rtl="0" algn="l">
              <a:spcBef>
                <a:spcPts val="0"/>
              </a:spcBef>
              <a:spcAft>
                <a:spcPts val="0"/>
              </a:spcAft>
              <a:buSzPts val="2400"/>
              <a:buChar char="●"/>
            </a:pPr>
            <a:r>
              <a:rPr lang="fr" sz="2400"/>
              <a:t>Could</a:t>
            </a:r>
            <a:endParaRPr sz="2400"/>
          </a:p>
          <a:p>
            <a:pPr indent="-381000" lvl="0" marL="457200" rtl="0" algn="l">
              <a:spcBef>
                <a:spcPts val="0"/>
              </a:spcBef>
              <a:spcAft>
                <a:spcPts val="0"/>
              </a:spcAft>
              <a:buSzPts val="2400"/>
              <a:buChar char="●"/>
            </a:pPr>
            <a:r>
              <a:rPr lang="fr" sz="2400"/>
              <a:t>Would   + verb</a:t>
            </a:r>
            <a:endParaRPr sz="2400"/>
          </a:p>
          <a:p>
            <a:pPr indent="-381000" lvl="0" marL="457200" rtl="0" algn="l">
              <a:spcBef>
                <a:spcPts val="0"/>
              </a:spcBef>
              <a:spcAft>
                <a:spcPts val="0"/>
              </a:spcAft>
              <a:buSzPts val="2400"/>
              <a:buChar char="●"/>
            </a:pPr>
            <a:r>
              <a:rPr lang="fr" sz="2400"/>
              <a:t>Past /present Be+ ing</a:t>
            </a:r>
            <a:endParaRPr sz="2400"/>
          </a:p>
          <a:p>
            <a:pPr indent="-381000" lvl="0" marL="457200" rtl="0" algn="l">
              <a:spcBef>
                <a:spcPts val="0"/>
              </a:spcBef>
              <a:spcAft>
                <a:spcPts val="0"/>
              </a:spcAft>
              <a:buSzPts val="2400"/>
              <a:buChar char="●"/>
            </a:pPr>
            <a:r>
              <a:rPr lang="fr" sz="2400"/>
              <a:t>Order of adjectives</a:t>
            </a:r>
            <a:endParaRPr sz="2400"/>
          </a:p>
          <a:p>
            <a:pPr indent="-381000" lvl="0" marL="457200" rtl="0" algn="l">
              <a:spcBef>
                <a:spcPts val="0"/>
              </a:spcBef>
              <a:spcAft>
                <a:spcPts val="0"/>
              </a:spcAft>
              <a:buSzPts val="2400"/>
              <a:buChar char="●"/>
            </a:pPr>
            <a:r>
              <a:rPr lang="fr" sz="2400"/>
              <a:t>Direct speech</a:t>
            </a:r>
            <a:endParaRPr sz="2400"/>
          </a:p>
          <a:p>
            <a:pPr indent="0" lvl="0" marL="0" rtl="0" algn="l">
              <a:spcBef>
                <a:spcPts val="0"/>
              </a:spcBef>
              <a:spcAft>
                <a:spcPts val="0"/>
              </a:spcAft>
              <a:buNone/>
            </a:pPr>
            <a:r>
              <a:t/>
            </a:r>
            <a:endParaRPr i="1" sz="2400"/>
          </a:p>
        </p:txBody>
      </p:sp>
      <p:sp>
        <p:nvSpPr>
          <p:cNvPr id="387" name="Google Shape;387;p42"/>
          <p:cNvSpPr txBox="1"/>
          <p:nvPr/>
        </p:nvSpPr>
        <p:spPr>
          <a:xfrm>
            <a:off x="6065675" y="829825"/>
            <a:ext cx="2744700" cy="41652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2400"/>
              <a:t>Let’s reason </a:t>
            </a:r>
            <a:endParaRPr b="1" sz="2400"/>
          </a:p>
          <a:p>
            <a:pPr indent="-381000" lvl="0" marL="457200" rtl="0" algn="l">
              <a:spcBef>
                <a:spcPts val="0"/>
              </a:spcBef>
              <a:spcAft>
                <a:spcPts val="0"/>
              </a:spcAft>
              <a:buSzPts val="2400"/>
              <a:buChar char="●"/>
            </a:pPr>
            <a:r>
              <a:rPr lang="fr" sz="2400"/>
              <a:t>Observe</a:t>
            </a:r>
            <a:endParaRPr sz="2400"/>
          </a:p>
          <a:p>
            <a:pPr indent="-381000" lvl="0" marL="457200" rtl="0" algn="l">
              <a:spcBef>
                <a:spcPts val="0"/>
              </a:spcBef>
              <a:spcAft>
                <a:spcPts val="0"/>
              </a:spcAft>
              <a:buSzPts val="2400"/>
              <a:buChar char="●"/>
            </a:pPr>
            <a:r>
              <a:rPr lang="fr" sz="2400"/>
              <a:t>Find a problem</a:t>
            </a:r>
            <a:endParaRPr sz="2400"/>
          </a:p>
          <a:p>
            <a:pPr indent="-381000" lvl="0" marL="457200" rtl="0" algn="l">
              <a:spcBef>
                <a:spcPts val="0"/>
              </a:spcBef>
              <a:spcAft>
                <a:spcPts val="0"/>
              </a:spcAft>
              <a:buSzPts val="2400"/>
              <a:buChar char="●"/>
            </a:pPr>
            <a:r>
              <a:rPr lang="fr" sz="2400"/>
              <a:t>Form a hypothesis</a:t>
            </a:r>
            <a:endParaRPr sz="2400"/>
          </a:p>
          <a:p>
            <a:pPr indent="0" lvl="0" marL="457200" rtl="0" algn="l">
              <a:spcBef>
                <a:spcPts val="0"/>
              </a:spcBef>
              <a:spcAft>
                <a:spcPts val="0"/>
              </a:spcAft>
              <a:buNone/>
            </a:pPr>
            <a:r>
              <a:rPr i="1" lang="fr" sz="2400"/>
              <a:t>If...then ...so...</a:t>
            </a:r>
            <a:endParaRPr i="1" sz="2400"/>
          </a:p>
          <a:p>
            <a:pPr indent="-381000" lvl="0" marL="457200" rtl="0" algn="l">
              <a:spcBef>
                <a:spcPts val="0"/>
              </a:spcBef>
              <a:spcAft>
                <a:spcPts val="0"/>
              </a:spcAft>
              <a:buSzPts val="2400"/>
              <a:buChar char="●"/>
            </a:pPr>
            <a:r>
              <a:rPr lang="fr" sz="2400"/>
              <a:t>Apply a method</a:t>
            </a:r>
            <a:endParaRPr sz="2400"/>
          </a:p>
          <a:p>
            <a:pPr indent="-381000" lvl="0" marL="457200" rtl="0" algn="l">
              <a:spcBef>
                <a:spcPts val="0"/>
              </a:spcBef>
              <a:spcAft>
                <a:spcPts val="0"/>
              </a:spcAft>
              <a:buSzPts val="2400"/>
              <a:buChar char="●"/>
            </a:pPr>
            <a:r>
              <a:rPr lang="fr" sz="2400"/>
              <a:t>Ask a question</a:t>
            </a:r>
            <a:endParaRPr sz="2400"/>
          </a:p>
          <a:p>
            <a:pPr indent="-381000" lvl="0" marL="457200" rtl="0" algn="l">
              <a:spcBef>
                <a:spcPts val="0"/>
              </a:spcBef>
              <a:spcAft>
                <a:spcPts val="0"/>
              </a:spcAft>
              <a:buSzPts val="2400"/>
              <a:buChar char="●"/>
            </a:pPr>
            <a:r>
              <a:rPr lang="fr" sz="2400"/>
              <a:t>Conclude</a:t>
            </a:r>
            <a:endParaRPr sz="2400"/>
          </a:p>
        </p:txBody>
      </p:sp>
      <p:sp>
        <p:nvSpPr>
          <p:cNvPr id="388" name="Google Shape;388;p42"/>
          <p:cNvSpPr txBox="1"/>
          <p:nvPr/>
        </p:nvSpPr>
        <p:spPr>
          <a:xfrm>
            <a:off x="63825" y="31925"/>
            <a:ext cx="1611900" cy="5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2"/>
          <p:cNvSpPr txBox="1"/>
          <p:nvPr/>
        </p:nvSpPr>
        <p:spPr>
          <a:xfrm>
            <a:off x="2658050" y="95750"/>
            <a:ext cx="3478800" cy="5745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t>On récapitule...</a:t>
            </a:r>
            <a:endParaRPr sz="3600"/>
          </a:p>
        </p:txBody>
      </p:sp>
      <p:sp>
        <p:nvSpPr>
          <p:cNvPr id="390" name="Google Shape;390;p42"/>
          <p:cNvSpPr txBox="1"/>
          <p:nvPr/>
        </p:nvSpPr>
        <p:spPr>
          <a:xfrm>
            <a:off x="7835425" y="95750"/>
            <a:ext cx="1085100" cy="5745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F0000"/>
                </a:solidFill>
              </a:rPr>
              <a:t>COPY</a:t>
            </a:r>
            <a:endParaRPr sz="2400">
              <a:solidFill>
                <a:srgbClr val="FF0000"/>
              </a:solidFill>
            </a:endParaRPr>
          </a:p>
        </p:txBody>
      </p:sp>
      <p:cxnSp>
        <p:nvCxnSpPr>
          <p:cNvPr id="391" name="Google Shape;391;p42"/>
          <p:cNvCxnSpPr/>
          <p:nvPr/>
        </p:nvCxnSpPr>
        <p:spPr>
          <a:xfrm>
            <a:off x="4787425" y="1404325"/>
            <a:ext cx="3000" cy="97170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blipFill>
          <a:blip r:embed="rId3">
            <a:alphaModFix/>
          </a:blip>
          <a:stretch>
            <a:fillRect/>
          </a:stretch>
        </a:blipFill>
      </p:bgPr>
    </p:bg>
    <p:spTree>
      <p:nvGrpSpPr>
        <p:cNvPr id="395" name="Shape 395"/>
        <p:cNvGrpSpPr/>
        <p:nvPr/>
      </p:nvGrpSpPr>
      <p:grpSpPr>
        <a:xfrm>
          <a:off x="0" y="0"/>
          <a:ext cx="0" cy="0"/>
          <a:chOff x="0" y="0"/>
          <a:chExt cx="0" cy="0"/>
        </a:xfrm>
      </p:grpSpPr>
      <p:sp>
        <p:nvSpPr>
          <p:cNvPr id="396" name="Google Shape;396;p43"/>
          <p:cNvSpPr txBox="1"/>
          <p:nvPr/>
        </p:nvSpPr>
        <p:spPr>
          <a:xfrm>
            <a:off x="698500" y="1229775"/>
            <a:ext cx="73152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3600">
              <a:solidFill>
                <a:srgbClr val="FFFFFF"/>
              </a:solidFill>
            </a:endParaRPr>
          </a:p>
        </p:txBody>
      </p:sp>
      <p:sp>
        <p:nvSpPr>
          <p:cNvPr id="397" name="Google Shape;397;p43"/>
          <p:cNvSpPr txBox="1"/>
          <p:nvPr/>
        </p:nvSpPr>
        <p:spPr>
          <a:xfrm>
            <a:off x="39750" y="66500"/>
            <a:ext cx="9064500" cy="8067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On fait le bilan et on s’auto-évalue</a:t>
            </a:r>
            <a:endParaRPr sz="3600"/>
          </a:p>
        </p:txBody>
      </p:sp>
      <p:sp>
        <p:nvSpPr>
          <p:cNvPr id="398" name="Google Shape;398;p43"/>
          <p:cNvSpPr txBox="1"/>
          <p:nvPr/>
        </p:nvSpPr>
        <p:spPr>
          <a:xfrm>
            <a:off x="575250" y="1229775"/>
            <a:ext cx="7830600" cy="32925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fr" sz="2400">
                <a:solidFill>
                  <a:srgbClr val="FFFFFF"/>
                </a:solidFill>
              </a:rPr>
              <a:t>Nous avons :</a:t>
            </a:r>
            <a:endParaRPr sz="2400">
              <a:solidFill>
                <a:srgbClr val="FFFFFF"/>
              </a:solidFill>
            </a:endParaRPr>
          </a:p>
          <a:p>
            <a:pPr indent="0" lvl="0" marL="457200" rtl="0" algn="l">
              <a:spcBef>
                <a:spcPts val="0"/>
              </a:spcBef>
              <a:spcAft>
                <a:spcPts val="0"/>
              </a:spcAft>
              <a:buNone/>
            </a:pPr>
            <a:r>
              <a:t/>
            </a:r>
            <a:endParaRPr sz="24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étudié un extrait de </a:t>
            </a:r>
            <a:r>
              <a:rPr i="1" lang="fr" sz="2400">
                <a:solidFill>
                  <a:srgbClr val="FFFFFF"/>
                </a:solidFill>
              </a:rPr>
              <a:t>The Hound of the Baskervilles.</a:t>
            </a:r>
            <a:endParaRPr i="1" sz="24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appris à analyser un texte littéraire.</a:t>
            </a:r>
            <a:endParaRPr sz="24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enrichi notre vocabulaire.</a:t>
            </a:r>
            <a:endParaRPr sz="24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revu comment </a:t>
            </a:r>
            <a:endParaRPr sz="2400">
              <a:solidFill>
                <a:srgbClr val="FFFFFF"/>
              </a:solidFill>
            </a:endParaRPr>
          </a:p>
          <a:p>
            <a:pPr indent="-381000" lvl="1" marL="1371600" rtl="0" algn="l">
              <a:spcBef>
                <a:spcPts val="0"/>
              </a:spcBef>
              <a:spcAft>
                <a:spcPts val="0"/>
              </a:spcAft>
              <a:buClr>
                <a:srgbClr val="FFFFFF"/>
              </a:buClr>
              <a:buSzPts val="2400"/>
              <a:buChar char="○"/>
            </a:pPr>
            <a:r>
              <a:rPr lang="fr" sz="2400">
                <a:solidFill>
                  <a:srgbClr val="FFFFFF"/>
                </a:solidFill>
              </a:rPr>
              <a:t>travailler la modalité, </a:t>
            </a:r>
            <a:endParaRPr sz="2400">
              <a:solidFill>
                <a:srgbClr val="FFFFFF"/>
              </a:solidFill>
            </a:endParaRPr>
          </a:p>
          <a:p>
            <a:pPr indent="-381000" lvl="1" marL="1371600" rtl="0" algn="l">
              <a:spcBef>
                <a:spcPts val="0"/>
              </a:spcBef>
              <a:spcAft>
                <a:spcPts val="0"/>
              </a:spcAft>
              <a:buClr>
                <a:srgbClr val="FFFFFF"/>
              </a:buClr>
              <a:buSzPts val="2400"/>
              <a:buChar char="○"/>
            </a:pPr>
            <a:r>
              <a:rPr lang="fr" sz="2400">
                <a:solidFill>
                  <a:srgbClr val="FFFFFF"/>
                </a:solidFill>
              </a:rPr>
              <a:t>mettre les adjectifs dans l’ordre</a:t>
            </a:r>
            <a:endParaRPr sz="2400">
              <a:solidFill>
                <a:srgbClr val="FFFFFF"/>
              </a:solidFill>
            </a:endParaRPr>
          </a:p>
          <a:p>
            <a:pPr indent="-381000" lvl="1" marL="1371600" rtl="0" algn="l">
              <a:spcBef>
                <a:spcPts val="0"/>
              </a:spcBef>
              <a:spcAft>
                <a:spcPts val="0"/>
              </a:spcAft>
              <a:buClr>
                <a:srgbClr val="FFFFFF"/>
              </a:buClr>
              <a:buSzPts val="2400"/>
              <a:buChar char="○"/>
            </a:pPr>
            <a:r>
              <a:rPr lang="fr" sz="2400">
                <a:solidFill>
                  <a:srgbClr val="FFFFFF"/>
                </a:solidFill>
              </a:rPr>
              <a:t>employer le prétérit Be+ing</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91440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2" name="Shape 402"/>
        <p:cNvGrpSpPr/>
        <p:nvPr/>
      </p:nvGrpSpPr>
      <p:grpSpPr>
        <a:xfrm>
          <a:off x="0" y="0"/>
          <a:ext cx="0" cy="0"/>
          <a:chOff x="0" y="0"/>
          <a:chExt cx="0" cy="0"/>
        </a:xfrm>
      </p:grpSpPr>
      <p:sp>
        <p:nvSpPr>
          <p:cNvPr id="403" name="Google Shape;403;p44"/>
          <p:cNvSpPr txBox="1"/>
          <p:nvPr/>
        </p:nvSpPr>
        <p:spPr>
          <a:xfrm>
            <a:off x="698500" y="1011600"/>
            <a:ext cx="7988400" cy="37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Read The Hound of the Baskervilles</a:t>
            </a:r>
            <a:endParaRPr sz="2400">
              <a:solidFill>
                <a:srgbClr val="FFFFFF"/>
              </a:solidFill>
            </a:endParaRPr>
          </a:p>
          <a:p>
            <a:pPr indent="0" lvl="0" marL="457200" rtl="0" algn="l">
              <a:spcBef>
                <a:spcPts val="0"/>
              </a:spcBef>
              <a:spcAft>
                <a:spcPts val="0"/>
              </a:spcAft>
              <a:buNone/>
            </a:pPr>
            <a:r>
              <a:rPr lang="fr" sz="1800" u="sng">
                <a:solidFill>
                  <a:schemeClr val="hlink"/>
                </a:solidFill>
                <a:hlinkClick r:id="rId4"/>
              </a:rPr>
              <a:t>https://www.planetebook.com/free-ebooks/the-hound-of-the-baskervilles.pdf</a:t>
            </a:r>
            <a:endParaRPr sz="23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I</a:t>
            </a:r>
            <a:r>
              <a:rPr lang="fr" sz="2400">
                <a:solidFill>
                  <a:srgbClr val="FFFFFF"/>
                </a:solidFill>
              </a:rPr>
              <a:t>nvent your own detective fiction / or invent what happens next.</a:t>
            </a:r>
            <a:endParaRPr sz="2400">
              <a:solidFill>
                <a:srgbClr val="FFFFFF"/>
              </a:solidFill>
            </a:endParaRPr>
          </a:p>
          <a:p>
            <a:pPr indent="457200" lvl="0" marL="0" rtl="0" algn="l">
              <a:spcBef>
                <a:spcPts val="0"/>
              </a:spcBef>
              <a:spcAft>
                <a:spcPts val="0"/>
              </a:spcAft>
              <a:buNone/>
            </a:pPr>
            <a:r>
              <a:rPr lang="fr" sz="1800" u="sng">
                <a:solidFill>
                  <a:schemeClr val="hlink"/>
                </a:solidFill>
                <a:hlinkClick r:id="rId5"/>
              </a:rPr>
              <a:t>https://alyssamackay.com/2017/10/16/10-tips-for-writing-your-whodunit/</a:t>
            </a:r>
            <a:endParaRPr sz="18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Grammar</a:t>
            </a:r>
            <a:endParaRPr sz="2400">
              <a:solidFill>
                <a:srgbClr val="FFFFFF"/>
              </a:solidFill>
            </a:endParaRPr>
          </a:p>
          <a:p>
            <a:pPr indent="0" lvl="0" marL="457200" rtl="0" algn="l">
              <a:spcBef>
                <a:spcPts val="0"/>
              </a:spcBef>
              <a:spcAft>
                <a:spcPts val="0"/>
              </a:spcAft>
              <a:buNone/>
            </a:pPr>
            <a:r>
              <a:rPr lang="fr" sz="2100" u="sng">
                <a:solidFill>
                  <a:schemeClr val="hlink"/>
                </a:solidFill>
                <a:hlinkClick r:id="rId6"/>
              </a:rPr>
              <a:t>https://www.englisch-hilfen.de/en/</a:t>
            </a:r>
            <a:endParaRPr sz="2100">
              <a:solidFill>
                <a:srgbClr val="FFFFFF"/>
              </a:solidFill>
            </a:endParaRPr>
          </a:p>
          <a:p>
            <a:pPr indent="-381000" lvl="0" marL="457200" rtl="0" algn="l">
              <a:spcBef>
                <a:spcPts val="0"/>
              </a:spcBef>
              <a:spcAft>
                <a:spcPts val="0"/>
              </a:spcAft>
              <a:buClr>
                <a:srgbClr val="FFFFFF"/>
              </a:buClr>
              <a:buSzPts val="2400"/>
              <a:buChar char="●"/>
            </a:pPr>
            <a:r>
              <a:rPr lang="fr" sz="2400">
                <a:solidFill>
                  <a:srgbClr val="FFFFFF"/>
                </a:solidFill>
              </a:rPr>
              <a:t>Fun and games : </a:t>
            </a:r>
            <a:r>
              <a:rPr lang="fr" sz="2000" u="sng">
                <a:solidFill>
                  <a:schemeClr val="hlink"/>
                </a:solidFill>
                <a:hlinkClick r:id="rId7"/>
              </a:rPr>
              <a:t>https://learningapps.org/4987127</a:t>
            </a:r>
            <a:endParaRPr sz="2000">
              <a:solidFill>
                <a:schemeClr val="dk1"/>
              </a:solidFill>
            </a:endParaRPr>
          </a:p>
          <a:p>
            <a:pPr indent="0" lvl="0" marL="457200" rtl="0" algn="l">
              <a:spcBef>
                <a:spcPts val="0"/>
              </a:spcBef>
              <a:spcAft>
                <a:spcPts val="0"/>
              </a:spcAft>
              <a:buNone/>
            </a:pPr>
            <a:r>
              <a:t/>
            </a:r>
            <a:endParaRPr sz="1800">
              <a:solidFill>
                <a:schemeClr val="dk1"/>
              </a:solidFill>
            </a:endParaRPr>
          </a:p>
        </p:txBody>
      </p:sp>
      <p:sp>
        <p:nvSpPr>
          <p:cNvPr id="404" name="Google Shape;404;p44"/>
          <p:cNvSpPr txBox="1"/>
          <p:nvPr/>
        </p:nvSpPr>
        <p:spPr>
          <a:xfrm>
            <a:off x="39600" y="0"/>
            <a:ext cx="9064800" cy="7506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Pour aller plus loin</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08" name="Shape 408"/>
        <p:cNvGrpSpPr/>
        <p:nvPr/>
      </p:nvGrpSpPr>
      <p:grpSpPr>
        <a:xfrm>
          <a:off x="0" y="0"/>
          <a:ext cx="0" cy="0"/>
          <a:chOff x="0" y="0"/>
          <a:chExt cx="0" cy="0"/>
        </a:xfrm>
      </p:grpSpPr>
      <p:sp>
        <p:nvSpPr>
          <p:cNvPr id="409" name="Google Shape;409;p45"/>
          <p:cNvSpPr txBox="1"/>
          <p:nvPr/>
        </p:nvSpPr>
        <p:spPr>
          <a:xfrm>
            <a:off x="2619900" y="255325"/>
            <a:ext cx="6061800" cy="47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4800">
                <a:solidFill>
                  <a:srgbClr val="FF0000"/>
                </a:solidFill>
                <a:latin typeface="Pacifico"/>
                <a:ea typeface="Pacifico"/>
                <a:cs typeface="Pacifico"/>
                <a:sym typeface="Pacifico"/>
              </a:rPr>
              <a:t>“Stay Safe</a:t>
            </a:r>
            <a:endParaRPr sz="4800">
              <a:solidFill>
                <a:srgbClr val="FF0000"/>
              </a:solidFill>
              <a:latin typeface="Pacifico"/>
              <a:ea typeface="Pacifico"/>
              <a:cs typeface="Pacifico"/>
              <a:sym typeface="Pacifico"/>
            </a:endParaRPr>
          </a:p>
          <a:p>
            <a:pPr indent="0" lvl="0" marL="0" rtl="0" algn="ctr">
              <a:spcBef>
                <a:spcPts val="0"/>
              </a:spcBef>
              <a:spcAft>
                <a:spcPts val="0"/>
              </a:spcAft>
              <a:buNone/>
            </a:pPr>
            <a:r>
              <a:rPr lang="fr" sz="4800">
                <a:solidFill>
                  <a:srgbClr val="FF0000"/>
                </a:solidFill>
                <a:latin typeface="Pacifico"/>
                <a:ea typeface="Pacifico"/>
                <a:cs typeface="Pacifico"/>
                <a:sym typeface="Pacifico"/>
              </a:rPr>
              <a:t>Practice your English </a:t>
            </a:r>
            <a:endParaRPr sz="4800">
              <a:solidFill>
                <a:srgbClr val="FF0000"/>
              </a:solidFill>
              <a:latin typeface="Pacifico"/>
              <a:ea typeface="Pacifico"/>
              <a:cs typeface="Pacifico"/>
              <a:sym typeface="Pacifico"/>
            </a:endParaRPr>
          </a:p>
          <a:p>
            <a:pPr indent="0" lvl="0" marL="0" rtl="0" algn="ctr">
              <a:spcBef>
                <a:spcPts val="0"/>
              </a:spcBef>
              <a:spcAft>
                <a:spcPts val="0"/>
              </a:spcAft>
              <a:buNone/>
            </a:pPr>
            <a:r>
              <a:t/>
            </a:r>
            <a:endParaRPr sz="4800">
              <a:solidFill>
                <a:srgbClr val="FF0000"/>
              </a:solidFill>
              <a:latin typeface="Pacifico"/>
              <a:ea typeface="Pacifico"/>
              <a:cs typeface="Pacifico"/>
              <a:sym typeface="Pacifico"/>
            </a:endParaRPr>
          </a:p>
          <a:p>
            <a:pPr indent="0" lvl="0" marL="0" rtl="0" algn="ctr">
              <a:spcBef>
                <a:spcPts val="0"/>
              </a:spcBef>
              <a:spcAft>
                <a:spcPts val="0"/>
              </a:spcAft>
              <a:buNone/>
            </a:pPr>
            <a:r>
              <a:rPr lang="fr" sz="4800">
                <a:solidFill>
                  <a:srgbClr val="FF0000"/>
                </a:solidFill>
                <a:latin typeface="Pacifico"/>
                <a:ea typeface="Pacifico"/>
                <a:cs typeface="Pacifico"/>
                <a:sym typeface="Pacifico"/>
              </a:rPr>
              <a:t>Remember the protective measures!”</a:t>
            </a:r>
            <a:endParaRPr sz="4800">
              <a:solidFill>
                <a:srgbClr val="FF0000"/>
              </a:solidFill>
              <a:latin typeface="Pacifico"/>
              <a:ea typeface="Pacifico"/>
              <a:cs typeface="Pacifico"/>
              <a:sym typeface="Pacifico"/>
            </a:endParaRPr>
          </a:p>
        </p:txBody>
      </p:sp>
      <p:pic>
        <p:nvPicPr>
          <p:cNvPr id="410" name="Google Shape;410;p45"/>
          <p:cNvPicPr preferRelativeResize="0"/>
          <p:nvPr/>
        </p:nvPicPr>
        <p:blipFill>
          <a:blip r:embed="rId4">
            <a:alphaModFix/>
          </a:blip>
          <a:stretch>
            <a:fillRect/>
          </a:stretch>
        </p:blipFill>
        <p:spPr>
          <a:xfrm rot="5400000">
            <a:off x="1440287" y="73537"/>
            <a:ext cx="3215400" cy="42809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4" name="Shape 414"/>
        <p:cNvGrpSpPr/>
        <p:nvPr/>
      </p:nvGrpSpPr>
      <p:grpSpPr>
        <a:xfrm>
          <a:off x="0" y="0"/>
          <a:ext cx="0" cy="0"/>
          <a:chOff x="0" y="0"/>
          <a:chExt cx="0" cy="0"/>
        </a:xfrm>
      </p:grpSpPr>
      <p:sp>
        <p:nvSpPr>
          <p:cNvPr id="415" name="Google Shape;415;p46"/>
          <p:cNvSpPr/>
          <p:nvPr/>
        </p:nvSpPr>
        <p:spPr>
          <a:xfrm>
            <a:off x="2340838" y="2094475"/>
            <a:ext cx="4297303" cy="11663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Goodbye</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p47"/>
          <p:cNvSpPr txBox="1"/>
          <p:nvPr/>
        </p:nvSpPr>
        <p:spPr>
          <a:xfrm>
            <a:off x="12725" y="0"/>
            <a:ext cx="9144000" cy="7257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Ressources</a:t>
            </a:r>
            <a:endParaRPr sz="3600"/>
          </a:p>
        </p:txBody>
      </p:sp>
      <p:sp>
        <p:nvSpPr>
          <p:cNvPr id="421" name="Google Shape;421;p47"/>
          <p:cNvSpPr txBox="1"/>
          <p:nvPr/>
        </p:nvSpPr>
        <p:spPr>
          <a:xfrm>
            <a:off x="128425" y="967600"/>
            <a:ext cx="8925600" cy="401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FFFFFF"/>
              </a:buClr>
              <a:buSzPts val="1800"/>
              <a:buChar char="●"/>
            </a:pPr>
            <a:r>
              <a:rPr i="1" lang="fr">
                <a:solidFill>
                  <a:srgbClr val="FFFFFF"/>
                </a:solidFill>
              </a:rPr>
              <a:t>The hearth rug - https://pixabay.com/fr/images/search/hearth%20rug/</a:t>
            </a:r>
            <a:endParaRPr i="1">
              <a:solidFill>
                <a:srgbClr val="FFFFFF"/>
              </a:solidFill>
            </a:endParaRPr>
          </a:p>
          <a:p>
            <a:pPr indent="-342900" lvl="0" marL="457200" rtl="0" algn="l">
              <a:spcBef>
                <a:spcPts val="0"/>
              </a:spcBef>
              <a:spcAft>
                <a:spcPts val="0"/>
              </a:spcAft>
              <a:buClr>
                <a:srgbClr val="FFFFFF"/>
              </a:buClr>
              <a:buSzPts val="1800"/>
              <a:buChar char="●"/>
            </a:pPr>
            <a:r>
              <a:rPr i="1" lang="fr">
                <a:solidFill>
                  <a:srgbClr val="FFFFFF"/>
                </a:solidFill>
              </a:rPr>
              <a:t>The Hound of  the Baskervilles</a:t>
            </a:r>
            <a:r>
              <a:rPr lang="fr">
                <a:solidFill>
                  <a:srgbClr val="FFFFFF"/>
                </a:solidFill>
              </a:rPr>
              <a:t> (cover)  </a:t>
            </a:r>
            <a:r>
              <a:rPr lang="fr" sz="1300" u="sng">
                <a:solidFill>
                  <a:srgbClr val="FFFFFF"/>
                </a:solidFill>
                <a:latin typeface="Times New Roman"/>
                <a:ea typeface="Times New Roman"/>
                <a:cs typeface="Times New Roman"/>
                <a:sym typeface="Times New Roman"/>
                <a:hlinkClick r:id="rId4"/>
              </a:rPr>
              <a:t>https://en.wikipedia.org/wiki/The_Hound_of_the_Baskervilles</a:t>
            </a:r>
            <a:endParaRPr sz="1300" u="sng">
              <a:solidFill>
                <a:srgbClr val="FFFFFF"/>
              </a:solidFill>
              <a:latin typeface="Times New Roman"/>
              <a:ea typeface="Times New Roman"/>
              <a:cs typeface="Times New Roman"/>
              <a:sym typeface="Times New Roman"/>
            </a:endParaRPr>
          </a:p>
          <a:p>
            <a:pPr indent="-311150" lvl="0" marL="457200" rtl="0" algn="l">
              <a:spcBef>
                <a:spcPts val="0"/>
              </a:spcBef>
              <a:spcAft>
                <a:spcPts val="0"/>
              </a:spcAft>
              <a:buClr>
                <a:srgbClr val="FFFFFF"/>
              </a:buClr>
              <a:buSzPts val="1300"/>
              <a:buFont typeface="Times New Roman"/>
              <a:buChar char="●"/>
            </a:pPr>
            <a:r>
              <a:rPr lang="fr" sz="1500">
                <a:solidFill>
                  <a:srgbClr val="FFFFFF"/>
                </a:solidFill>
                <a:latin typeface="Times New Roman"/>
                <a:ea typeface="Times New Roman"/>
                <a:cs typeface="Times New Roman"/>
                <a:sym typeface="Times New Roman"/>
              </a:rPr>
              <a:t>Sherlock Holmes  </a:t>
            </a:r>
            <a:r>
              <a:rPr lang="fr" sz="1300" u="sng">
                <a:solidFill>
                  <a:srgbClr val="FFFFFF"/>
                </a:solidFill>
                <a:latin typeface="Times New Roman"/>
                <a:ea typeface="Times New Roman"/>
                <a:cs typeface="Times New Roman"/>
                <a:sym typeface="Times New Roman"/>
              </a:rPr>
              <a:t>https://fr.m.wikipedia.org/wiki/Fichier:Sherlock_Holmes_%26_Watson_-_The_Greek_Interpreter_-_Sidney_Paget.jpg</a:t>
            </a:r>
            <a:endParaRPr sz="1300" u="sng">
              <a:solidFill>
                <a:srgbClr val="FFFFFF"/>
              </a:solidFill>
              <a:latin typeface="Times New Roman"/>
              <a:ea typeface="Times New Roman"/>
              <a:cs typeface="Times New Roman"/>
              <a:sym typeface="Times New Roman"/>
            </a:endParaRPr>
          </a:p>
          <a:p>
            <a:pPr indent="0" lvl="0" marL="457200" rtl="0" algn="l">
              <a:spcBef>
                <a:spcPts val="0"/>
              </a:spcBef>
              <a:spcAft>
                <a:spcPts val="0"/>
              </a:spcAft>
              <a:buNone/>
            </a:pPr>
            <a:r>
              <a:rPr lang="fr" sz="1100" u="sng">
                <a:solidFill>
                  <a:schemeClr val="hlink"/>
                </a:solidFill>
                <a:latin typeface="Times New Roman"/>
                <a:ea typeface="Times New Roman"/>
                <a:cs typeface="Times New Roman"/>
                <a:sym typeface="Times New Roman"/>
                <a:hlinkClick r:id="rId5"/>
              </a:rPr>
              <a:t>https://pixabay.com/fr/vectors/sherlock-sherlock-holmes-holmes-3828991/</a:t>
            </a:r>
            <a:endParaRPr sz="1100" u="sng">
              <a:solidFill>
                <a:srgbClr val="FFFFFF"/>
              </a:solidFill>
              <a:latin typeface="Times New Roman"/>
              <a:ea typeface="Times New Roman"/>
              <a:cs typeface="Times New Roman"/>
              <a:sym typeface="Times New Roman"/>
            </a:endParaRPr>
          </a:p>
          <a:p>
            <a:pPr indent="-298450" lvl="0" marL="457200" rtl="0" algn="l">
              <a:spcBef>
                <a:spcPts val="0"/>
              </a:spcBef>
              <a:spcAft>
                <a:spcPts val="0"/>
              </a:spcAft>
              <a:buClr>
                <a:srgbClr val="FFFFFF"/>
              </a:buClr>
              <a:buSzPts val="1100"/>
              <a:buFont typeface="Times New Roman"/>
              <a:buChar char="●"/>
            </a:pPr>
            <a:r>
              <a:rPr lang="fr">
                <a:solidFill>
                  <a:srgbClr val="FFFFFF"/>
                </a:solidFill>
                <a:latin typeface="Times New Roman"/>
                <a:ea typeface="Times New Roman"/>
                <a:cs typeface="Times New Roman"/>
                <a:sym typeface="Times New Roman"/>
              </a:rPr>
              <a:t>Arthur Conan Doyle </a:t>
            </a:r>
            <a:r>
              <a:rPr lang="fr" sz="1100">
                <a:solidFill>
                  <a:srgbClr val="FFFFFF"/>
                </a:solidFill>
                <a:latin typeface="Times New Roman"/>
                <a:ea typeface="Times New Roman"/>
                <a:cs typeface="Times New Roman"/>
                <a:sym typeface="Times New Roman"/>
              </a:rPr>
              <a:t> https://commons.wikimedia.org/wiki/File:Conan_doyle.jpg</a:t>
            </a:r>
            <a:endParaRPr sz="1100" u="sng">
              <a:solidFill>
                <a:srgbClr val="FFFFFF"/>
              </a:solidFill>
              <a:latin typeface="Times New Roman"/>
              <a:ea typeface="Times New Roman"/>
              <a:cs typeface="Times New Roman"/>
              <a:sym typeface="Times New Roman"/>
            </a:endParaRPr>
          </a:p>
          <a:p>
            <a:pPr indent="-317500" lvl="0" marL="457200" rtl="0" algn="l">
              <a:spcBef>
                <a:spcPts val="0"/>
              </a:spcBef>
              <a:spcAft>
                <a:spcPts val="0"/>
              </a:spcAft>
              <a:buClr>
                <a:srgbClr val="FFFFFF"/>
              </a:buClr>
              <a:buSzPts val="1400"/>
              <a:buChar char="●"/>
            </a:pPr>
            <a:r>
              <a:rPr lang="fr">
                <a:solidFill>
                  <a:srgbClr val="FFFFFF"/>
                </a:solidFill>
              </a:rPr>
              <a:t>Extract - Chapter 1 p. 4-6 </a:t>
            </a:r>
            <a:r>
              <a:rPr i="1" lang="fr">
                <a:solidFill>
                  <a:srgbClr val="FFFFFF"/>
                </a:solidFill>
              </a:rPr>
              <a:t>The Hound of Baskervilles, </a:t>
            </a:r>
            <a:r>
              <a:rPr lang="fr">
                <a:solidFill>
                  <a:srgbClr val="FFFFFF"/>
                </a:solidFill>
              </a:rPr>
              <a:t>Sir Arthur Conan Doyle</a:t>
            </a:r>
            <a:endParaRPr>
              <a:solidFill>
                <a:srgbClr val="FFFFFF"/>
              </a:solidFill>
            </a:endParaRPr>
          </a:p>
          <a:p>
            <a:pPr indent="0" lvl="0" marL="914400" rtl="0" algn="l">
              <a:spcBef>
                <a:spcPts val="0"/>
              </a:spcBef>
              <a:spcAft>
                <a:spcPts val="0"/>
              </a:spcAft>
              <a:buNone/>
            </a:pPr>
            <a:r>
              <a:rPr lang="fr" sz="1700">
                <a:solidFill>
                  <a:srgbClr val="FFFFFF"/>
                </a:solidFill>
              </a:rPr>
              <a:t> </a:t>
            </a:r>
            <a:r>
              <a:rPr lang="fr" u="sng">
                <a:solidFill>
                  <a:schemeClr val="hlink"/>
                </a:solidFill>
                <a:latin typeface="Times New Roman"/>
                <a:ea typeface="Times New Roman"/>
                <a:cs typeface="Times New Roman"/>
                <a:sym typeface="Times New Roman"/>
                <a:hlinkClick r:id="rId6"/>
              </a:rPr>
              <a:t>https://www.planetebook.com/free-ebooks/the-hound-of-the-baskervilles.pdf</a:t>
            </a:r>
            <a:endParaRPr>
              <a:solidFill>
                <a:srgbClr val="FFFFFF"/>
              </a:solidFill>
              <a:latin typeface="Times New Roman"/>
              <a:ea typeface="Times New Roman"/>
              <a:cs typeface="Times New Roman"/>
              <a:sym typeface="Times New Roman"/>
            </a:endParaRPr>
          </a:p>
          <a:p>
            <a:pPr indent="0" lvl="0" marL="914400" rtl="0" algn="l">
              <a:spcBef>
                <a:spcPts val="0"/>
              </a:spcBef>
              <a:spcAft>
                <a:spcPts val="0"/>
              </a:spcAft>
              <a:buNone/>
            </a:pPr>
            <a:r>
              <a:t/>
            </a:r>
            <a:endParaRPr>
              <a:solidFill>
                <a:srgbClr val="FFFFFF"/>
              </a:solidFill>
              <a:latin typeface="Times New Roman"/>
              <a:ea typeface="Times New Roman"/>
              <a:cs typeface="Times New Roman"/>
              <a:sym typeface="Times New Roman"/>
            </a:endParaRPr>
          </a:p>
          <a:p>
            <a:pPr indent="-342900" lvl="0" marL="457200" rtl="0" algn="l">
              <a:spcBef>
                <a:spcPts val="0"/>
              </a:spcBef>
              <a:spcAft>
                <a:spcPts val="0"/>
              </a:spcAft>
              <a:buClr>
                <a:srgbClr val="FFFFFF"/>
              </a:buClr>
              <a:buSzPts val="1800"/>
              <a:buChar char="●"/>
            </a:pPr>
            <a:r>
              <a:rPr lang="fr">
                <a:solidFill>
                  <a:srgbClr val="FFFFFF"/>
                </a:solidFill>
              </a:rPr>
              <a:t>Walking stick</a:t>
            </a:r>
            <a:r>
              <a:rPr lang="fr" sz="1800">
                <a:solidFill>
                  <a:srgbClr val="FFFFFF"/>
                </a:solidFill>
              </a:rPr>
              <a:t> </a:t>
            </a:r>
            <a:r>
              <a:rPr lang="fr" sz="1300" u="sng">
                <a:solidFill>
                  <a:schemeClr val="hlink"/>
                </a:solidFill>
                <a:hlinkClick r:id="rId7"/>
              </a:rPr>
              <a:t>https://pixabay.com/fr/vectors/bâton-de-marche-bâton-à-pied-159542/</a:t>
            </a:r>
            <a:endParaRPr sz="1300">
              <a:solidFill>
                <a:srgbClr val="FFFFFF"/>
              </a:solidFill>
            </a:endParaRPr>
          </a:p>
          <a:p>
            <a:pPr indent="-342900" lvl="0" marL="457200" rtl="0" algn="l">
              <a:spcBef>
                <a:spcPts val="0"/>
              </a:spcBef>
              <a:spcAft>
                <a:spcPts val="0"/>
              </a:spcAft>
              <a:buClr>
                <a:srgbClr val="FFFFFF"/>
              </a:buClr>
              <a:buSzPts val="1800"/>
              <a:buFont typeface="Times New Roman"/>
              <a:buChar char="●"/>
            </a:pPr>
            <a:r>
              <a:rPr lang="fr">
                <a:solidFill>
                  <a:srgbClr val="FFFFFF"/>
                </a:solidFill>
              </a:rPr>
              <a:t>Penang Lawyer</a:t>
            </a:r>
            <a:r>
              <a:rPr lang="fr" sz="1800">
                <a:solidFill>
                  <a:srgbClr val="FFFFFF"/>
                </a:solidFill>
              </a:rPr>
              <a:t> </a:t>
            </a:r>
            <a:r>
              <a:rPr lang="fr" sz="1300" u="sng">
                <a:solidFill>
                  <a:schemeClr val="hlink"/>
                </a:solidFill>
                <a:hlinkClick r:id="rId8"/>
              </a:rPr>
              <a:t>http://sherlockholmesdiesse.blogspot.com/2018/02/ready-for-first-challenge.html</a:t>
            </a:r>
            <a:endParaRPr sz="1000">
              <a:solidFill>
                <a:srgbClr val="FFFFFF"/>
              </a:solidFill>
            </a:endParaRPr>
          </a:p>
          <a:p>
            <a:pPr indent="-336550" lvl="0" marL="457200" rtl="0" algn="l">
              <a:spcBef>
                <a:spcPts val="0"/>
              </a:spcBef>
              <a:spcAft>
                <a:spcPts val="0"/>
              </a:spcAft>
              <a:buClr>
                <a:srgbClr val="FFFFFF"/>
              </a:buClr>
              <a:buSzPts val="1700"/>
              <a:buChar char="●"/>
            </a:pPr>
            <a:r>
              <a:rPr lang="fr">
                <a:solidFill>
                  <a:srgbClr val="FFFFFF"/>
                </a:solidFill>
              </a:rPr>
              <a:t>Country practioner </a:t>
            </a:r>
            <a:r>
              <a:rPr lang="fr" sz="1200">
                <a:solidFill>
                  <a:srgbClr val="FFFFFF"/>
                </a:solidFill>
              </a:rPr>
              <a:t>https://commons.wikimedia.org/wiki/File:One_country_doctor_asks_another_to_assist_him_in_a_post_mort_Wellcome_V0011415.jpg</a:t>
            </a:r>
            <a:endParaRPr sz="1200">
              <a:solidFill>
                <a:srgbClr val="FFFFFF"/>
              </a:solidFill>
            </a:endParaRPr>
          </a:p>
          <a:p>
            <a:pPr indent="-317500" lvl="0" marL="457200" rtl="0" algn="l">
              <a:spcBef>
                <a:spcPts val="0"/>
              </a:spcBef>
              <a:spcAft>
                <a:spcPts val="0"/>
              </a:spcAft>
              <a:buClr>
                <a:srgbClr val="FFFFFF"/>
              </a:buClr>
              <a:buSzPts val="1400"/>
              <a:buChar char="●"/>
            </a:pPr>
            <a:r>
              <a:rPr lang="fr">
                <a:solidFill>
                  <a:srgbClr val="FFFFFF"/>
                </a:solidFill>
              </a:rPr>
              <a:t>Doctor Mortimer </a:t>
            </a:r>
            <a:endParaRPr>
              <a:solidFill>
                <a:srgbClr val="FFFFFF"/>
              </a:solidFill>
            </a:endParaRPr>
          </a:p>
          <a:p>
            <a:pPr indent="0" lvl="0" marL="457200" rtl="0" algn="l">
              <a:spcBef>
                <a:spcPts val="0"/>
              </a:spcBef>
              <a:spcAft>
                <a:spcPts val="0"/>
              </a:spcAft>
              <a:buNone/>
            </a:pPr>
            <a:r>
              <a:rPr lang="fr" sz="1300" u="sng">
                <a:solidFill>
                  <a:schemeClr val="hlink"/>
                </a:solidFill>
                <a:hlinkClick r:id="rId9"/>
              </a:rPr>
              <a:t>https://commons.wikimedia.org/wiki/File:Houn-11_-_Sir_Henry_Baskerville_(Hound_of_Baskervilles,_page_58).jpg</a:t>
            </a:r>
            <a:endParaRPr sz="1300">
              <a:solidFill>
                <a:srgbClr val="FFFFFF"/>
              </a:solidFill>
            </a:endParaRPr>
          </a:p>
          <a:p>
            <a:pPr indent="-311150" lvl="0" marL="457200" rtl="0" algn="l">
              <a:spcBef>
                <a:spcPts val="0"/>
              </a:spcBef>
              <a:spcAft>
                <a:spcPts val="0"/>
              </a:spcAft>
              <a:buClr>
                <a:srgbClr val="FFFFFF"/>
              </a:buClr>
              <a:buSzPts val="1300"/>
              <a:buChar char="●"/>
            </a:pPr>
            <a:r>
              <a:rPr lang="fr" sz="1300">
                <a:solidFill>
                  <a:srgbClr val="FFFFFF"/>
                </a:solidFill>
              </a:rPr>
              <a:t>Magnifying glass https://pixabay.com/fr/illustrations/loupe-verre-recherche-4186151/</a:t>
            </a:r>
            <a:endParaRPr sz="1300">
              <a:solidFill>
                <a:srgbClr val="FFFFFF"/>
              </a:solidFill>
            </a:endParaRPr>
          </a:p>
          <a:p>
            <a:pPr indent="0" lvl="0" marL="457200" rtl="0" algn="l">
              <a:spcBef>
                <a:spcPts val="0"/>
              </a:spcBef>
              <a:spcAft>
                <a:spcPts val="0"/>
              </a:spcAft>
              <a:buNone/>
            </a:pPr>
            <a:r>
              <a:t/>
            </a:r>
            <a:endParaRPr sz="1700">
              <a:solidFill>
                <a:srgbClr val="FFFFFF"/>
              </a:solidFill>
            </a:endParaRPr>
          </a:p>
          <a:p>
            <a:pPr indent="0" lvl="0" marL="457200" rtl="0" algn="l">
              <a:spcBef>
                <a:spcPts val="0"/>
              </a:spcBef>
              <a:spcAft>
                <a:spcPts val="0"/>
              </a:spcAft>
              <a:buNone/>
            </a:pPr>
            <a:r>
              <a:t/>
            </a:r>
            <a:endParaRPr sz="13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p:nvPr/>
        </p:nvSpPr>
        <p:spPr>
          <a:xfrm>
            <a:off x="587426" y="2103163"/>
            <a:ext cx="8119387" cy="116637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The Guessing Game</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3" name="Shape 73"/>
        <p:cNvGrpSpPr/>
        <p:nvPr/>
      </p:nvGrpSpPr>
      <p:grpSpPr>
        <a:xfrm>
          <a:off x="0" y="0"/>
          <a:ext cx="0" cy="0"/>
          <a:chOff x="0" y="0"/>
          <a:chExt cx="0" cy="0"/>
        </a:xfrm>
      </p:grpSpPr>
      <p:sp>
        <p:nvSpPr>
          <p:cNvPr id="74" name="Google Shape;74;p17"/>
          <p:cNvSpPr/>
          <p:nvPr/>
        </p:nvSpPr>
        <p:spPr>
          <a:xfrm rot="-5400000">
            <a:off x="7738363" y="2436913"/>
            <a:ext cx="2374900" cy="436375"/>
          </a:xfrm>
          <a:prstGeom prst="flowChartExtra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nvSpPr>
        <p:spPr>
          <a:xfrm>
            <a:off x="0" y="0"/>
            <a:ext cx="2984100" cy="6384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3600"/>
              <a:t>Guess who ? </a:t>
            </a:r>
            <a:endParaRPr sz="3600"/>
          </a:p>
        </p:txBody>
      </p:sp>
      <p:sp>
        <p:nvSpPr>
          <p:cNvPr id="76" name="Google Shape;76;p17"/>
          <p:cNvSpPr txBox="1"/>
          <p:nvPr/>
        </p:nvSpPr>
        <p:spPr>
          <a:xfrm rot="-1445316">
            <a:off x="435178" y="1228256"/>
            <a:ext cx="2906293" cy="2325474"/>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fr" sz="2400"/>
              <a:t>This famous detective is  a fictional character who has appeared in 226 films.</a:t>
            </a:r>
            <a:endParaRPr sz="2400"/>
          </a:p>
        </p:txBody>
      </p:sp>
      <p:sp>
        <p:nvSpPr>
          <p:cNvPr id="77" name="Google Shape;77;p17"/>
          <p:cNvSpPr txBox="1"/>
          <p:nvPr/>
        </p:nvSpPr>
        <p:spPr>
          <a:xfrm rot="1676608">
            <a:off x="6730623" y="701125"/>
            <a:ext cx="2108194" cy="132325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4. His best friend was a doctor. </a:t>
            </a:r>
            <a:endParaRPr sz="2400"/>
          </a:p>
        </p:txBody>
      </p:sp>
      <p:sp>
        <p:nvSpPr>
          <p:cNvPr id="78" name="Google Shape;78;p17"/>
          <p:cNvSpPr txBox="1"/>
          <p:nvPr/>
        </p:nvSpPr>
        <p:spPr>
          <a:xfrm>
            <a:off x="2841200" y="3304900"/>
            <a:ext cx="3085800" cy="16302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2. He was created by a Scottish writer but the character is British. </a:t>
            </a:r>
            <a:endParaRPr sz="2400"/>
          </a:p>
        </p:txBody>
      </p:sp>
      <p:sp>
        <p:nvSpPr>
          <p:cNvPr id="79" name="Google Shape;79;p17"/>
          <p:cNvSpPr txBox="1"/>
          <p:nvPr/>
        </p:nvSpPr>
        <p:spPr>
          <a:xfrm rot="-581255">
            <a:off x="6537908" y="3038053"/>
            <a:ext cx="2057338" cy="1511314"/>
          </a:xfrm>
          <a:prstGeom prst="rect">
            <a:avLst/>
          </a:prstGeom>
          <a:solidFill>
            <a:srgbClr val="EA9999"/>
          </a:solidFill>
          <a:ln cap="flat" cmpd="sng" w="38100">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t>5. He lived at 221b Baker Street, London.</a:t>
            </a:r>
            <a:endParaRPr sz="2400"/>
          </a:p>
        </p:txBody>
      </p:sp>
      <p:sp>
        <p:nvSpPr>
          <p:cNvPr id="80" name="Google Shape;80;p17"/>
          <p:cNvSpPr txBox="1"/>
          <p:nvPr/>
        </p:nvSpPr>
        <p:spPr>
          <a:xfrm>
            <a:off x="3923550" y="547650"/>
            <a:ext cx="2385900" cy="1630200"/>
          </a:xfrm>
          <a:prstGeom prst="rect">
            <a:avLst/>
          </a:prstGeom>
          <a:solidFill>
            <a:srgbClr val="EA9999"/>
          </a:solidFill>
          <a:ln cap="flat" cmpd="sng" w="38100">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t>3. Queen Victoria was a huge fan of this character.</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84" name="Shape 84"/>
        <p:cNvGrpSpPr/>
        <p:nvPr/>
      </p:nvGrpSpPr>
      <p:grpSpPr>
        <a:xfrm>
          <a:off x="0" y="0"/>
          <a:ext cx="0" cy="0"/>
          <a:chOff x="0" y="0"/>
          <a:chExt cx="0" cy="0"/>
        </a:xfrm>
      </p:grpSpPr>
      <p:pic>
        <p:nvPicPr>
          <p:cNvPr id="85" name="Google Shape;85;p18"/>
          <p:cNvPicPr preferRelativeResize="0"/>
          <p:nvPr/>
        </p:nvPicPr>
        <p:blipFill>
          <a:blip r:embed="rId3">
            <a:alphaModFix/>
          </a:blip>
          <a:stretch>
            <a:fillRect/>
          </a:stretch>
        </p:blipFill>
        <p:spPr>
          <a:xfrm>
            <a:off x="2303250" y="1300975"/>
            <a:ext cx="4040726" cy="3741475"/>
          </a:xfrm>
          <a:prstGeom prst="rect">
            <a:avLst/>
          </a:prstGeom>
          <a:noFill/>
          <a:ln>
            <a:noFill/>
          </a:ln>
        </p:spPr>
      </p:pic>
      <p:sp>
        <p:nvSpPr>
          <p:cNvPr id="86" name="Google Shape;86;p18"/>
          <p:cNvSpPr txBox="1"/>
          <p:nvPr/>
        </p:nvSpPr>
        <p:spPr>
          <a:xfrm>
            <a:off x="138850" y="59500"/>
            <a:ext cx="9005100" cy="11901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Sherlock Holmes</a:t>
            </a:r>
            <a:endParaRPr sz="3600"/>
          </a:p>
          <a:p>
            <a:pPr indent="0" lvl="0" marL="0" rtl="0" algn="ctr">
              <a:spcBef>
                <a:spcPts val="0"/>
              </a:spcBef>
              <a:spcAft>
                <a:spcPts val="0"/>
              </a:spcAft>
              <a:buNone/>
            </a:pPr>
            <a:r>
              <a:rPr lang="fr" sz="3600"/>
              <a:t>(</a:t>
            </a:r>
            <a:r>
              <a:rPr lang="fr" sz="2400"/>
              <a:t>a fictional character)</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0" name="Shape 90"/>
        <p:cNvGrpSpPr/>
        <p:nvPr/>
      </p:nvGrpSpPr>
      <p:grpSpPr>
        <a:xfrm>
          <a:off x="0" y="0"/>
          <a:ext cx="0" cy="0"/>
          <a:chOff x="0" y="0"/>
          <a:chExt cx="0" cy="0"/>
        </a:xfrm>
      </p:grpSpPr>
      <p:sp>
        <p:nvSpPr>
          <p:cNvPr id="91" name="Google Shape;91;p19"/>
          <p:cNvSpPr txBox="1"/>
          <p:nvPr/>
        </p:nvSpPr>
        <p:spPr>
          <a:xfrm>
            <a:off x="127825" y="126275"/>
            <a:ext cx="8956800" cy="11901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Arthur Conan Doyle (novelist)</a:t>
            </a:r>
            <a:endParaRPr sz="3600"/>
          </a:p>
          <a:p>
            <a:pPr indent="0" lvl="0" marL="0" rtl="0" algn="ctr">
              <a:spcBef>
                <a:spcPts val="0"/>
              </a:spcBef>
              <a:spcAft>
                <a:spcPts val="0"/>
              </a:spcAft>
              <a:buNone/>
            </a:pPr>
            <a:r>
              <a:rPr lang="fr" sz="3600"/>
              <a:t>(1859-1930)</a:t>
            </a:r>
            <a:endParaRPr sz="3600"/>
          </a:p>
        </p:txBody>
      </p:sp>
      <p:pic>
        <p:nvPicPr>
          <p:cNvPr id="92" name="Google Shape;92;p19"/>
          <p:cNvPicPr preferRelativeResize="0"/>
          <p:nvPr/>
        </p:nvPicPr>
        <p:blipFill>
          <a:blip r:embed="rId3">
            <a:alphaModFix/>
          </a:blip>
          <a:stretch>
            <a:fillRect/>
          </a:stretch>
        </p:blipFill>
        <p:spPr>
          <a:xfrm>
            <a:off x="3034775" y="1316375"/>
            <a:ext cx="2955450" cy="3648600"/>
          </a:xfrm>
          <a:prstGeom prst="rect">
            <a:avLst/>
          </a:prstGeom>
          <a:noFill/>
          <a:ln>
            <a:noFill/>
          </a:ln>
        </p:spPr>
      </p:pic>
      <p:sp>
        <p:nvSpPr>
          <p:cNvPr id="93" name="Google Shape;93;p19"/>
          <p:cNvSpPr txBox="1"/>
          <p:nvPr/>
        </p:nvSpPr>
        <p:spPr>
          <a:xfrm>
            <a:off x="436250" y="1190100"/>
            <a:ext cx="2122500" cy="89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Edinburgh</a:t>
            </a:r>
            <a:r>
              <a:rPr lang="fr" sz="2400"/>
              <a:t>,</a:t>
            </a:r>
            <a:endParaRPr sz="2400"/>
          </a:p>
          <a:p>
            <a:pPr indent="0" lvl="0" marL="0" rtl="0" algn="ctr">
              <a:spcBef>
                <a:spcPts val="0"/>
              </a:spcBef>
              <a:spcAft>
                <a:spcPts val="0"/>
              </a:spcAft>
              <a:buNone/>
            </a:pPr>
            <a:r>
              <a:rPr lang="fr" sz="2400"/>
              <a:t>Scotland</a:t>
            </a:r>
            <a:endParaRPr sz="2400"/>
          </a:p>
        </p:txBody>
      </p:sp>
      <p:sp>
        <p:nvSpPr>
          <p:cNvPr id="94" name="Google Shape;94;p19"/>
          <p:cNvSpPr txBox="1"/>
          <p:nvPr/>
        </p:nvSpPr>
        <p:spPr>
          <a:xfrm>
            <a:off x="218150" y="2082600"/>
            <a:ext cx="2598300" cy="15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Studied medicine and developed his power of observation </a:t>
            </a:r>
            <a:endParaRPr sz="2400"/>
          </a:p>
          <a:p>
            <a:pPr indent="0" lvl="0" marL="0" rtl="0" algn="ctr">
              <a:spcBef>
                <a:spcPts val="0"/>
              </a:spcBef>
              <a:spcAft>
                <a:spcPts val="0"/>
              </a:spcAft>
              <a:buNone/>
            </a:pPr>
            <a:r>
              <a:rPr lang="fr" sz="2400"/>
              <a:t> </a:t>
            </a:r>
            <a:endParaRPr sz="2400"/>
          </a:p>
        </p:txBody>
      </p:sp>
      <p:sp>
        <p:nvSpPr>
          <p:cNvPr id="95" name="Google Shape;95;p19"/>
          <p:cNvSpPr txBox="1"/>
          <p:nvPr/>
        </p:nvSpPr>
        <p:spPr>
          <a:xfrm>
            <a:off x="436250" y="3861875"/>
            <a:ext cx="2122500" cy="79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2400"/>
              <a:t>Became a doctor</a:t>
            </a:r>
            <a:endParaRPr sz="2400"/>
          </a:p>
        </p:txBody>
      </p:sp>
      <p:sp>
        <p:nvSpPr>
          <p:cNvPr id="96" name="Google Shape;96;p19"/>
          <p:cNvSpPr txBox="1"/>
          <p:nvPr/>
        </p:nvSpPr>
        <p:spPr>
          <a:xfrm>
            <a:off x="6426575" y="1428125"/>
            <a:ext cx="2380200" cy="15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Began writing in 1880 while studying medicine</a:t>
            </a:r>
            <a:endParaRPr sz="2400"/>
          </a:p>
        </p:txBody>
      </p:sp>
      <p:sp>
        <p:nvSpPr>
          <p:cNvPr id="97" name="Google Shape;97;p19"/>
          <p:cNvSpPr txBox="1"/>
          <p:nvPr/>
        </p:nvSpPr>
        <p:spPr>
          <a:xfrm>
            <a:off x="6466250" y="3371975"/>
            <a:ext cx="2598300" cy="128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2400"/>
              <a:t>Wrote 60 detective novels featuring Sherlock Holmes</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01" name="Shape 101"/>
        <p:cNvGrpSpPr/>
        <p:nvPr/>
      </p:nvGrpSpPr>
      <p:grpSpPr>
        <a:xfrm>
          <a:off x="0" y="0"/>
          <a:ext cx="0" cy="0"/>
          <a:chOff x="0" y="0"/>
          <a:chExt cx="0" cy="0"/>
        </a:xfrm>
      </p:grpSpPr>
      <p:sp>
        <p:nvSpPr>
          <p:cNvPr id="102" name="Google Shape;102;p20"/>
          <p:cNvSpPr/>
          <p:nvPr/>
        </p:nvSpPr>
        <p:spPr>
          <a:xfrm rot="-5400000">
            <a:off x="7738363" y="2436913"/>
            <a:ext cx="2374900" cy="436375"/>
          </a:xfrm>
          <a:prstGeom prst="flowChartExtra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txBox="1"/>
          <p:nvPr/>
        </p:nvSpPr>
        <p:spPr>
          <a:xfrm>
            <a:off x="0" y="85975"/>
            <a:ext cx="9144000" cy="807600"/>
          </a:xfrm>
          <a:prstGeom prst="rect">
            <a:avLst/>
          </a:prstGeom>
          <a:gradFill>
            <a:gsLst>
              <a:gs pos="0">
                <a:srgbClr val="F5D0D0"/>
              </a:gs>
              <a:gs pos="100000">
                <a:srgbClr val="D96868"/>
              </a:gs>
            </a:gsLst>
            <a:path path="circle">
              <a:fillToRect b="50%" l="50%" r="50%" t="50%"/>
            </a:path>
            <a:tileRect/>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3600"/>
              <a:t>Whodunnit ? </a:t>
            </a:r>
            <a:endParaRPr sz="3600"/>
          </a:p>
        </p:txBody>
      </p:sp>
      <p:sp>
        <p:nvSpPr>
          <p:cNvPr id="104" name="Google Shape;104;p20"/>
          <p:cNvSpPr txBox="1"/>
          <p:nvPr/>
        </p:nvSpPr>
        <p:spPr>
          <a:xfrm>
            <a:off x="542575" y="1467650"/>
            <a:ext cx="7133400" cy="1947300"/>
          </a:xfrm>
          <a:prstGeom prst="rect">
            <a:avLst/>
          </a:prstGeom>
          <a:no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4CCCC"/>
                </a:solidFill>
              </a:rPr>
              <a:t>Dictionary definition  (</a:t>
            </a:r>
            <a:r>
              <a:rPr lang="fr" sz="1800">
                <a:solidFill>
                  <a:srgbClr val="F4CCCC"/>
                </a:solidFill>
              </a:rPr>
              <a:t>vocabulary.com)</a:t>
            </a:r>
            <a:endParaRPr sz="1800">
              <a:solidFill>
                <a:srgbClr val="F4CCCC"/>
              </a:solidFill>
            </a:endParaRPr>
          </a:p>
          <a:p>
            <a:pPr indent="0" lvl="0" marL="0" rtl="0" algn="l">
              <a:spcBef>
                <a:spcPts val="0"/>
              </a:spcBef>
              <a:spcAft>
                <a:spcPts val="0"/>
              </a:spcAft>
              <a:buNone/>
            </a:pPr>
            <a:r>
              <a:t/>
            </a:r>
            <a:endParaRPr sz="1800">
              <a:solidFill>
                <a:srgbClr val="F4CCCC"/>
              </a:solidFill>
            </a:endParaRPr>
          </a:p>
          <a:p>
            <a:pPr indent="0" lvl="0" marL="0" rtl="0" algn="l">
              <a:spcBef>
                <a:spcPts val="0"/>
              </a:spcBef>
              <a:spcAft>
                <a:spcPts val="0"/>
              </a:spcAft>
              <a:buNone/>
            </a:pPr>
            <a:r>
              <a:rPr lang="fr" sz="2400">
                <a:solidFill>
                  <a:srgbClr val="F4CCCC"/>
                </a:solidFill>
              </a:rPr>
              <a:t>	A Whodunnit (= </a:t>
            </a:r>
            <a:r>
              <a:rPr i="1" lang="fr" sz="2400">
                <a:solidFill>
                  <a:srgbClr val="F4CCCC"/>
                </a:solidFill>
              </a:rPr>
              <a:t>who did it )</a:t>
            </a:r>
            <a:r>
              <a:rPr lang="fr" sz="2400">
                <a:solidFill>
                  <a:srgbClr val="F4CCCC"/>
                </a:solidFill>
              </a:rPr>
              <a:t> is a mystery story that keeps the criminal’s identity a secret until the very end. </a:t>
            </a:r>
            <a:endParaRPr sz="2400">
              <a:solidFill>
                <a:srgbClr val="F4CCCC"/>
              </a:solidFill>
            </a:endParaRPr>
          </a:p>
          <a:p>
            <a:pPr indent="0" lvl="0" marL="0" rtl="0" algn="l">
              <a:spcBef>
                <a:spcPts val="0"/>
              </a:spcBef>
              <a:spcAft>
                <a:spcPts val="0"/>
              </a:spcAft>
              <a:buNone/>
            </a:pPr>
            <a:r>
              <a:t/>
            </a:r>
            <a:endParaRPr sz="2400">
              <a:solidFill>
                <a:srgbClr val="F4CCCC"/>
              </a:solidFill>
            </a:endParaRPr>
          </a:p>
          <a:p>
            <a:pPr indent="0" lvl="0" marL="0" rtl="0" algn="l">
              <a:spcBef>
                <a:spcPts val="0"/>
              </a:spcBef>
              <a:spcAft>
                <a:spcPts val="0"/>
              </a:spcAft>
              <a:buNone/>
            </a:pPr>
            <a:r>
              <a:t/>
            </a:r>
            <a:endParaRPr sz="2400">
              <a:solidFill>
                <a:srgbClr val="F4CCCC"/>
              </a:solidFill>
            </a:endParaRPr>
          </a:p>
        </p:txBody>
      </p:sp>
      <p:sp>
        <p:nvSpPr>
          <p:cNvPr id="105" name="Google Shape;105;p20"/>
          <p:cNvSpPr txBox="1"/>
          <p:nvPr/>
        </p:nvSpPr>
        <p:spPr>
          <a:xfrm>
            <a:off x="2154350" y="3670375"/>
            <a:ext cx="6383100" cy="1085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fr" sz="2400">
                <a:solidFill>
                  <a:srgbClr val="F4CCCC"/>
                </a:solidFill>
              </a:rPr>
              <a:t>Arthur Conan Doyle excelled in the art of Whodunnits</a:t>
            </a:r>
            <a:r>
              <a:rPr lang="fr" sz="2400">
                <a:solidFill>
                  <a:srgbClr val="F4CCCC"/>
                </a:solidFill>
              </a:rPr>
              <a:t> </a:t>
            </a:r>
            <a:r>
              <a:rPr lang="fr" sz="2400">
                <a:solidFill>
                  <a:srgbClr val="F4CCCC"/>
                </a:solidFill>
              </a:rPr>
              <a:t> (</a:t>
            </a:r>
            <a:r>
              <a:rPr lang="fr" sz="2400">
                <a:solidFill>
                  <a:srgbClr val="F4CCCC"/>
                </a:solidFill>
              </a:rPr>
              <a:t> aka </a:t>
            </a:r>
            <a:r>
              <a:rPr lang="fr" sz="2400">
                <a:solidFill>
                  <a:srgbClr val="F4CCCC"/>
                </a:solidFill>
              </a:rPr>
              <a:t>detective fiction).</a:t>
            </a:r>
            <a:endParaRPr sz="2400">
              <a:solidFill>
                <a:srgbClr val="F4CCC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p:nvPr/>
        </p:nvSpPr>
        <p:spPr>
          <a:xfrm>
            <a:off x="185638" y="1988575"/>
            <a:ext cx="8772713" cy="116634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Reading Comprehension</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