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9035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903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22aee599f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22aee599f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2423d809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2423d809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6f90357f_0_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6f90357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2423d8094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2423d809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22aee599f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22aee599f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22aee599f_0_35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22aee599f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6f90357f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6f90357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22aee599f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22aee599f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2423d809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2423d809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2423d809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2423d809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22aee599f_0_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22aee599f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22aee599f_0_1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22aee599f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22aee599f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22aee599f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f90357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f90357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2aee599f_0_15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22aee599f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24849d78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24849d78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22aee599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22aee599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423d809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2423d809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learningapps.org/display?v=pqjia4ena20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learningapps.org/display?v=pqjia4ena20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Relationship Id="rId7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4.png"/><Relationship Id="rId6" Type="http://schemas.openxmlformats.org/officeDocument/2006/relationships/image" Target="../media/image18.png"/><Relationship Id="rId7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englisch-hilfen.de/en/exercises_list/alle_grammar.htm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5" Type="http://schemas.openxmlformats.org/officeDocument/2006/relationships/image" Target="../media/image28.png"/><Relationship Id="rId6" Type="http://schemas.openxmlformats.org/officeDocument/2006/relationships/image" Target="../media/image11.png"/><Relationship Id="rId7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37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My English Class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268950"/>
            <a:ext cx="7420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600">
                <a:latin typeface="Comic Sans MS"/>
                <a:ea typeface="Comic Sans MS"/>
                <a:cs typeface="Comic Sans MS"/>
                <a:sym typeface="Comic Sans MS"/>
              </a:rPr>
              <a:t>Récapitulatif grammatical</a:t>
            </a:r>
            <a:endParaRPr sz="4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4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750" y="122888"/>
            <a:ext cx="126682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 rot="-1059294">
            <a:off x="155665" y="889872"/>
            <a:ext cx="1400671" cy="560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 ! </a:t>
            </a:r>
            <a:endParaRPr sz="3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4215325" y="3385225"/>
            <a:ext cx="1582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8600" y="2571740"/>
            <a:ext cx="1266825" cy="117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1600" y="2492825"/>
            <a:ext cx="1444975" cy="11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6100" y="1845250"/>
            <a:ext cx="621450" cy="197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505875" y="1306575"/>
            <a:ext cx="7593900" cy="19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Comic Sans MS"/>
              <a:buChar char="➢"/>
            </a:pPr>
            <a:r>
              <a:rPr lang="fr" sz="2400">
                <a:solidFill>
                  <a:srgbClr val="F3F3F3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SHOULD 	- auxiliaire modal</a:t>
            </a:r>
            <a:endParaRPr sz="2400">
              <a:solidFill>
                <a:srgbClr val="F3F3F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3F3F3"/>
                </a:solidFill>
                <a:latin typeface="Comic Sans MS"/>
                <a:ea typeface="Comic Sans MS"/>
                <a:cs typeface="Comic Sans MS"/>
                <a:sym typeface="Comic Sans MS"/>
              </a:rPr>
              <a:t>(conseil)       - invariable</a:t>
            </a:r>
            <a:endParaRPr sz="2400">
              <a:solidFill>
                <a:srgbClr val="F3F3F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3F3F3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     - toujours suivi d’une base verbale.</a:t>
            </a:r>
            <a:endParaRPr sz="2400">
              <a:solidFill>
                <a:srgbClr val="F3F3F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3F3F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3F3F3"/>
                </a:solidFill>
                <a:latin typeface="Comic Sans MS"/>
                <a:ea typeface="Comic Sans MS"/>
                <a:cs typeface="Comic Sans MS"/>
                <a:sym typeface="Comic Sans MS"/>
              </a:rPr>
              <a:t>Ex: I should….</a:t>
            </a:r>
            <a:endParaRPr sz="2400">
              <a:solidFill>
                <a:srgbClr val="F3F3F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674450" y="3839175"/>
            <a:ext cx="73431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Comic Sans MS"/>
              <a:buChar char="➢"/>
            </a:pPr>
            <a:r>
              <a:rPr lang="fr" sz="2400">
                <a:solidFill>
                  <a:srgbClr val="F3F3F3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adverbes de fréquence (always….) se placent avant le verbe.</a:t>
            </a:r>
            <a:endParaRPr sz="2400">
              <a:solidFill>
                <a:srgbClr val="F3F3F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3F3F3"/>
                </a:solidFill>
                <a:latin typeface="Comic Sans MS"/>
                <a:ea typeface="Comic Sans MS"/>
                <a:cs typeface="Comic Sans MS"/>
                <a:sym typeface="Comic Sans MS"/>
              </a:rPr>
              <a:t>Ex: I always feel mad when I am stressed.</a:t>
            </a:r>
            <a:endParaRPr sz="2400">
              <a:solidFill>
                <a:srgbClr val="F3F3F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207950" y="266550"/>
            <a:ext cx="87933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4 </a:t>
            </a:r>
            <a:endParaRPr sz="4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Oral Comprehension (part 1) </a:t>
            </a:r>
            <a:endParaRPr sz="4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4" name="Google Shape;144;p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9650" y="1335950"/>
            <a:ext cx="7154200" cy="33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idx="2" type="body"/>
          </p:nvPr>
        </p:nvSpPr>
        <p:spPr>
          <a:xfrm>
            <a:off x="4939500" y="724200"/>
            <a:ext cx="3837000" cy="133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4684050" y="2571750"/>
            <a:ext cx="4224600" cy="10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mic Sans MS"/>
              <a:buChar char="➢"/>
            </a:pPr>
            <a:r>
              <a:rPr lang="fr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good for your mind and spirit.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4728875" y="381000"/>
            <a:ext cx="42357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4"/>
          <p:cNvSpPr txBox="1"/>
          <p:nvPr/>
        </p:nvSpPr>
        <p:spPr>
          <a:xfrm>
            <a:off x="4773700" y="1374850"/>
            <a:ext cx="4045200" cy="10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mic Sans MS"/>
              <a:buChar char="➢"/>
            </a:pPr>
            <a:r>
              <a:rPr lang="fr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helps you focus and relax.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4594300" y="3462075"/>
            <a:ext cx="4224600" cy="10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mic Sans MS"/>
              <a:buChar char="➢"/>
            </a:pPr>
            <a:r>
              <a:rPr lang="fr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r</a:t>
            </a:r>
            <a:r>
              <a:rPr lang="fr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elieves stress.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 rot="1648365">
            <a:off x="7399389" y="374589"/>
            <a:ext cx="1456668" cy="8264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 ! </a:t>
            </a:r>
            <a:endParaRPr sz="3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4796125" y="118950"/>
            <a:ext cx="2330700" cy="1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présent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simple 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440975" y="531775"/>
            <a:ext cx="3837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girls are American teenagers.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are talking about the benefits of yoga . 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207950" y="266550"/>
            <a:ext cx="87933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4 </a:t>
            </a:r>
            <a:endParaRPr sz="4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Oral Comprehension (part 2) </a:t>
            </a:r>
            <a:endParaRPr sz="4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2" name="Google Shape;162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9650" y="1335950"/>
            <a:ext cx="7154200" cy="33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311700" y="0"/>
            <a:ext cx="8520600" cy="12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" sz="4200">
                <a:latin typeface="Comic Sans MS"/>
                <a:ea typeface="Comic Sans MS"/>
                <a:cs typeface="Comic Sans MS"/>
                <a:sym typeface="Comic Sans MS"/>
              </a:rPr>
              <a:t>Step 5 - Basic yoga poses </a:t>
            </a:r>
            <a:endParaRPr sz="4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6"/>
          <p:cNvSpPr txBox="1"/>
          <p:nvPr/>
        </p:nvSpPr>
        <p:spPr>
          <a:xfrm>
            <a:off x="311700" y="3258950"/>
            <a:ext cx="8652900" cy="16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mic Sans MS"/>
              <a:buAutoNum type="arabicPeriod"/>
            </a:pPr>
            <a:r>
              <a:rPr lang="fr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Mountain Pose 			4. Push up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mic Sans MS"/>
              <a:buAutoNum type="arabicPeriod"/>
            </a:pPr>
            <a:r>
              <a:rPr lang="fr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Downward dog          5. Cobra Pose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mic Sans MS"/>
              <a:buAutoNum type="arabicPeriod"/>
            </a:pPr>
            <a:r>
              <a:rPr lang="fr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High plank 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549" y="1456175"/>
            <a:ext cx="1882800" cy="17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88" y="1417150"/>
            <a:ext cx="104382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2587" y="1495200"/>
            <a:ext cx="1882800" cy="16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8500" y="1417150"/>
            <a:ext cx="170497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03574" y="1969600"/>
            <a:ext cx="203675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311700" y="222000"/>
            <a:ext cx="4127100" cy="12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latin typeface="Comic Sans MS"/>
                <a:ea typeface="Comic Sans MS"/>
                <a:cs typeface="Comic Sans MS"/>
                <a:sym typeface="Comic Sans MS"/>
              </a:rPr>
              <a:t>Step 6 - 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latin typeface="Comic Sans MS"/>
                <a:ea typeface="Comic Sans MS"/>
                <a:cs typeface="Comic Sans MS"/>
                <a:sym typeface="Comic Sans MS"/>
              </a:rPr>
              <a:t>Yoga practice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311700" y="907925"/>
            <a:ext cx="4461300" cy="40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omic Sans MS"/>
              <a:buChar char="●"/>
            </a:pPr>
            <a:r>
              <a:rPr lang="fr" sz="2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this at home </a:t>
            </a:r>
            <a:endParaRPr sz="2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omic Sans MS"/>
              <a:buChar char="●"/>
            </a:pPr>
            <a:r>
              <a:rPr lang="fr" sz="2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wear comfortable clothes</a:t>
            </a:r>
            <a:endParaRPr sz="2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omic Sans MS"/>
              <a:buChar char="●"/>
            </a:pPr>
            <a:r>
              <a:rPr lang="fr" sz="2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take off your shoes and socks</a:t>
            </a:r>
            <a:endParaRPr sz="2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omic Sans MS"/>
              <a:buChar char="●"/>
            </a:pPr>
            <a:r>
              <a:rPr lang="fr" sz="2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make some room to do the moves safely</a:t>
            </a:r>
            <a:endParaRPr sz="2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600"/>
              <a:t>i</a:t>
            </a:r>
            <a:endParaRPr sz="1600"/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175" y="342525"/>
            <a:ext cx="1606500" cy="17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600" y="221988"/>
            <a:ext cx="123825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8175" y="2384713"/>
            <a:ext cx="171450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4575" y="2751500"/>
            <a:ext cx="1638300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/>
        </p:nvSpPr>
        <p:spPr>
          <a:xfrm>
            <a:off x="376125" y="207525"/>
            <a:ext cx="76914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7 -Yoga routine </a:t>
            </a:r>
            <a:endParaRPr sz="4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50" y="1520925"/>
            <a:ext cx="1043825" cy="20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8025" y="1497125"/>
            <a:ext cx="1882800" cy="20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7125" y="1497125"/>
            <a:ext cx="1882800" cy="20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6225" y="2217900"/>
            <a:ext cx="2036750" cy="12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06375" y="1497125"/>
            <a:ext cx="1704975" cy="20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/>
        </p:nvSpPr>
        <p:spPr>
          <a:xfrm>
            <a:off x="194575" y="3099725"/>
            <a:ext cx="337200" cy="415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1</a:t>
            </a:r>
            <a:endParaRPr sz="2400"/>
          </a:p>
        </p:txBody>
      </p:sp>
      <p:sp>
        <p:nvSpPr>
          <p:cNvPr id="195" name="Google Shape;195;p28"/>
          <p:cNvSpPr txBox="1"/>
          <p:nvPr/>
        </p:nvSpPr>
        <p:spPr>
          <a:xfrm>
            <a:off x="2114750" y="3099725"/>
            <a:ext cx="468300" cy="415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omic Sans MS"/>
                <a:ea typeface="Comic Sans MS"/>
                <a:cs typeface="Comic Sans MS"/>
                <a:sym typeface="Comic Sans MS"/>
              </a:rPr>
              <a:t>2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4202350" y="3125825"/>
            <a:ext cx="441000" cy="389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3</a:t>
            </a:r>
            <a:endParaRPr sz="2400"/>
          </a:p>
        </p:txBody>
      </p:sp>
      <p:sp>
        <p:nvSpPr>
          <p:cNvPr id="197" name="Google Shape;197;p28"/>
          <p:cNvSpPr txBox="1"/>
          <p:nvPr/>
        </p:nvSpPr>
        <p:spPr>
          <a:xfrm>
            <a:off x="6199750" y="3125625"/>
            <a:ext cx="415200" cy="389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4</a:t>
            </a:r>
            <a:endParaRPr sz="2400"/>
          </a:p>
        </p:txBody>
      </p:sp>
      <p:sp>
        <p:nvSpPr>
          <p:cNvPr id="198" name="Google Shape;198;p28"/>
          <p:cNvSpPr txBox="1"/>
          <p:nvPr/>
        </p:nvSpPr>
        <p:spPr>
          <a:xfrm>
            <a:off x="8767875" y="1556425"/>
            <a:ext cx="337200" cy="389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5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750" y="122888"/>
            <a:ext cx="126682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 txBox="1"/>
          <p:nvPr/>
        </p:nvSpPr>
        <p:spPr>
          <a:xfrm>
            <a:off x="369750" y="1037625"/>
            <a:ext cx="8404500" cy="4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Ce j’ai appris: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Char char="●"/>
            </a:pPr>
            <a:r>
              <a:rPr lang="fr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comment gérer mon stress et identifier mes émotions.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Char char="●"/>
            </a:pPr>
            <a:r>
              <a:rPr lang="fr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comment utiliser l’auxiliaire modal SHOULD, le présent simple.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Char char="●"/>
            </a:pPr>
            <a:r>
              <a:rPr lang="fr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comment les adolescents pratiquent le Yoga. 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Char char="●"/>
            </a:pPr>
            <a:r>
              <a:rPr lang="fr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quelques  positions de yoga pour réguler mon stress.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5925" y="3955922"/>
            <a:ext cx="2543175" cy="8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/>
          <p:nvPr/>
        </p:nvSpPr>
        <p:spPr>
          <a:xfrm>
            <a:off x="1024650" y="259400"/>
            <a:ext cx="61608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fait le bilan </a:t>
            </a:r>
            <a:endParaRPr sz="3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>
            <p:ph type="title"/>
          </p:nvPr>
        </p:nvSpPr>
        <p:spPr>
          <a:xfrm>
            <a:off x="311700" y="474125"/>
            <a:ext cx="8520600" cy="78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omic Sans MS"/>
                <a:ea typeface="Comic Sans MS"/>
                <a:cs typeface="Comic Sans MS"/>
                <a:sym typeface="Comic Sans MS"/>
              </a:rPr>
              <a:t>Pour aller un peu plus loin: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440975" y="1258025"/>
            <a:ext cx="8352900" cy="31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Char char="●"/>
            </a:pPr>
            <a:r>
              <a:rPr lang="fr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Pour travailler la grammaire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https://www.englisch-hilfen.de/en/exercises_list/alle_grammar.htm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Char char="●"/>
            </a:pPr>
            <a:r>
              <a:rPr lang="fr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Pour explorer le yoga https://www.momjunction.com/articles/benefits-of-yoga-for-your-teenager_0094957/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/>
          <p:nvPr/>
        </p:nvSpPr>
        <p:spPr>
          <a:xfrm>
            <a:off x="476250" y="2338041"/>
            <a:ext cx="8191593" cy="4671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To protect yourself and protect others</a:t>
            </a:r>
          </a:p>
        </p:txBody>
      </p:sp>
      <p:pic>
        <p:nvPicPr>
          <p:cNvPr id="218" name="Google Shape;21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2850" y="3070521"/>
            <a:ext cx="60674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8500" y="220500"/>
            <a:ext cx="2036325" cy="17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493050" y="112050"/>
            <a:ext cx="8001300" cy="10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Objectifs</a:t>
            </a:r>
            <a:endParaRPr sz="4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750" y="122888"/>
            <a:ext cx="126682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52400" y="946825"/>
            <a:ext cx="7198800" cy="3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Vous allez :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Char char="●"/>
            </a:pPr>
            <a:r>
              <a:rPr lang="f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apprendre l’anglais d’une manière amusante, originale et toute en douceur.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Char char="●"/>
            </a:pPr>
            <a:r>
              <a:rPr lang="f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Apprendre à gérer mon stress,</a:t>
            </a:r>
            <a:r>
              <a:rPr lang="f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mes émotions.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Char char="●"/>
            </a:pPr>
            <a:r>
              <a:rPr lang="f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Découvrir une pratique sportive et corporelle utilisée par des adolescents pour se détendre.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Char char="●"/>
            </a:pPr>
            <a:r>
              <a:rPr lang="f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Revoir :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Char char="○"/>
            </a:pPr>
            <a:r>
              <a:rPr lang="f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should  (auxiliaire modal)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Char char="○"/>
            </a:pPr>
            <a:r>
              <a:rPr lang="f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présent simple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/>
          <p:nvPr/>
        </p:nvSpPr>
        <p:spPr>
          <a:xfrm>
            <a:off x="1744750" y="1962150"/>
            <a:ext cx="5655102" cy="12185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Good Bye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93050" y="112050"/>
            <a:ext cx="8001300" cy="10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Recommandations </a:t>
            </a:r>
            <a:endParaRPr sz="4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2750" y="122888"/>
            <a:ext cx="1266825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635550" y="1199225"/>
            <a:ext cx="70473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Char char="●"/>
            </a:pPr>
            <a:r>
              <a:rPr lang="f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cours sera en </a:t>
            </a:r>
            <a:r>
              <a:rPr b="1" lang="f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anglais </a:t>
            </a:r>
            <a:r>
              <a:rPr lang="f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sauf pour la partie OBJECTIFS, GRAMMAIRE et ON FAIT LE BILAN.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Char char="●"/>
            </a:pPr>
            <a:r>
              <a:rPr lang="f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Répéter les mots ! 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Char char="●"/>
            </a:pPr>
            <a:r>
              <a:rPr lang="f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Recopier les mots dans votre cahier quand vous voyez </a:t>
            </a:r>
            <a:r>
              <a:rPr lang="fr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COPY.</a:t>
            </a:r>
            <a:endParaRPr sz="2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Char char="●"/>
            </a:pPr>
            <a:r>
              <a:rPr lang="fr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Retrouver le cours sur le site France 4 ou revoir l’émission en “REPLAY”.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224125" y="156875"/>
            <a:ext cx="6922500" cy="159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latin typeface="Comic Sans MS"/>
                <a:ea typeface="Comic Sans MS"/>
                <a:cs typeface="Comic Sans MS"/>
                <a:sym typeface="Comic Sans MS"/>
              </a:rPr>
              <a:t>What will you need for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latin typeface="Comic Sans MS"/>
                <a:ea typeface="Comic Sans MS"/>
                <a:cs typeface="Comic Sans MS"/>
                <a:sym typeface="Comic Sans MS"/>
              </a:rPr>
              <a:t> today’s lesson? 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0" y="12250"/>
            <a:ext cx="1524000" cy="14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224125" y="1835475"/>
            <a:ext cx="49380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6 steps in this lesson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Char char="●"/>
            </a:pPr>
            <a:r>
              <a:rPr lang="fr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 copy book and pen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Char char="●"/>
            </a:pPr>
            <a:r>
              <a:rPr lang="fr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wear comfortable clothes (T-shirt  and  jogging suit or leggings or a short)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6547" y="1835472"/>
            <a:ext cx="1248624" cy="126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6613" y="1699988"/>
            <a:ext cx="9906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2125" y="3233525"/>
            <a:ext cx="1590675" cy="15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6625" y="3454355"/>
            <a:ext cx="1859100" cy="1246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0" y="12250"/>
            <a:ext cx="1524000" cy="14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6700" y="198213"/>
            <a:ext cx="4552550" cy="47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156875" y="0"/>
            <a:ext cx="7091700" cy="13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latin typeface="Comic Sans MS"/>
                <a:ea typeface="Comic Sans MS"/>
                <a:cs typeface="Comic Sans MS"/>
                <a:sym typeface="Comic Sans MS"/>
              </a:rPr>
              <a:t>Step 1 - Definition </a:t>
            </a:r>
            <a:r>
              <a:rPr lang="fr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0" y="12250"/>
            <a:ext cx="1524000" cy="14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 rot="-1093170">
            <a:off x="214820" y="1266087"/>
            <a:ext cx="1715611" cy="9845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" sz="3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body reaction </a:t>
            </a:r>
            <a:endParaRPr sz="3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2041475" y="871775"/>
            <a:ext cx="1835700" cy="1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CE5CD"/>
                </a:solidFill>
                <a:latin typeface="Comic Sans MS"/>
                <a:ea typeface="Comic Sans MS"/>
                <a:cs typeface="Comic Sans MS"/>
                <a:sym typeface="Comic Sans MS"/>
              </a:rPr>
              <a:t>brain reaction</a:t>
            </a:r>
            <a:endParaRPr sz="3000">
              <a:solidFill>
                <a:srgbClr val="FCE5C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p18"/>
          <p:cNvSpPr txBox="1"/>
          <p:nvPr/>
        </p:nvSpPr>
        <p:spPr>
          <a:xfrm rot="1462242">
            <a:off x="5953515" y="1124398"/>
            <a:ext cx="1611822" cy="10220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at home </a:t>
            </a:r>
            <a:endParaRPr sz="30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3765175" y="1194975"/>
            <a:ext cx="1737900" cy="1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" sz="3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work</a:t>
            </a:r>
            <a:r>
              <a:rPr lang="fr" sz="3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0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717175" y="2571750"/>
            <a:ext cx="7799400" cy="23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mic Sans MS"/>
              <a:buChar char="➢"/>
            </a:pPr>
            <a:r>
              <a:rPr lang="fr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Stress is how the body and brain react to changes at school, at work, in life or when there is a traumatic event.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mic Sans MS"/>
              <a:buChar char="➢"/>
            </a:pPr>
            <a:r>
              <a:rPr lang="fr" sz="3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Stress can be positive and negative . </a:t>
            </a:r>
            <a:endParaRPr sz="3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4572000" y="1905000"/>
            <a:ext cx="21963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" sz="3000">
                <a:solidFill>
                  <a:srgbClr val="F4CC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school</a:t>
            </a:r>
            <a:endParaRPr sz="3000">
              <a:solidFill>
                <a:srgbClr val="F4CC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7083500" y="1827575"/>
            <a:ext cx="19377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negative</a:t>
            </a:r>
            <a:endParaRPr sz="300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9" name="Google Shape;99;p18"/>
          <p:cNvSpPr txBox="1"/>
          <p:nvPr/>
        </p:nvSpPr>
        <p:spPr>
          <a:xfrm rot="-1386786">
            <a:off x="217212" y="3310016"/>
            <a:ext cx="1214376" cy="8243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fr" sz="3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opy </a:t>
            </a:r>
            <a:endParaRPr sz="3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1792950" y="2000325"/>
            <a:ext cx="18357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674EA7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positive</a:t>
            </a:r>
            <a:endParaRPr sz="3000">
              <a:solidFill>
                <a:srgbClr val="674EA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265500" y="531775"/>
            <a:ext cx="4045200" cy="21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latin typeface="Comic Sans MS"/>
                <a:ea typeface="Comic Sans MS"/>
                <a:cs typeface="Comic Sans MS"/>
                <a:sym typeface="Comic Sans MS"/>
              </a:rPr>
              <a:t>Step 2 - 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>
                <a:latin typeface="Comic Sans MS"/>
                <a:ea typeface="Comic Sans MS"/>
                <a:cs typeface="Comic Sans MS"/>
                <a:sym typeface="Comic Sans MS"/>
              </a:rPr>
              <a:t>How do you feel when you are stressed? 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000" y="379537"/>
            <a:ext cx="4324850" cy="438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337225" y="3099875"/>
            <a:ext cx="3553800" cy="1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337225" y="2996150"/>
            <a:ext cx="3618600" cy="16641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never/rarely/</a:t>
            </a:r>
            <a:endParaRPr sz="3000">
              <a:solidFill>
                <a:srgbClr val="22222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sometimes/ often/</a:t>
            </a:r>
            <a:endParaRPr sz="3000">
              <a:solidFill>
                <a:srgbClr val="22222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always</a:t>
            </a:r>
            <a:endParaRPr sz="3000">
              <a:solidFill>
                <a:srgbClr val="22222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/>
        </p:nvSpPr>
        <p:spPr>
          <a:xfrm>
            <a:off x="363175" y="2203875"/>
            <a:ext cx="8625190" cy="7363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Step 3 - 5 tips to relieve stress</a:t>
            </a: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6350" y="3144476"/>
            <a:ext cx="17526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550" y="414188"/>
            <a:ext cx="196215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9025" y="166700"/>
            <a:ext cx="621450" cy="19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5638" y="166700"/>
            <a:ext cx="621450" cy="19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2250" y="166700"/>
            <a:ext cx="621450" cy="19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1350" y="218426"/>
            <a:ext cx="1924050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8600" y="3015888"/>
            <a:ext cx="1528875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250" y="207525"/>
            <a:ext cx="8339850" cy="48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