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86DE8BE-0909-4C8B-B2C0-0987E330A540}">
  <a:tblStyle styleId="{F86DE8BE-0909-4C8B-B2C0-0987E330A54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20f8e2e3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20f8e2e3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20f8e358b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20f8e358b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20f8e358b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20f8e358b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20f8e358b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20f8e358b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20f8e358b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20f8e358b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720f8e358b_1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720f8e358b_1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20f8e358b_1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20f8e358b_1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720f8e2be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720f8e2be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720f8e2be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20f8e2be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20f8e358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20f8e358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20f8e358b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20f8e358b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720f8e2be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720f8e2be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7239bdfb0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7239bdfb0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20f8e2e3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20f8e2e3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720f8e2be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720f8e2be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72432be81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72432be81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2432be81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2432be81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720f8e358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720f8e358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20f8e358b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20f8e358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720f8e2be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720f8e2b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20f8e358b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20f8e358b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20f8e2be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20f8e2be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20f8e2be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20f8e2be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20f8e2e34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20f8e2e34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5.png"/><Relationship Id="rId10" Type="http://schemas.openxmlformats.org/officeDocument/2006/relationships/image" Target="../media/image23.png"/><Relationship Id="rId9"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image" Target="../media/image17.png"/><Relationship Id="rId8"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19.png"/><Relationship Id="rId6"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29.png"/><Relationship Id="rId10" Type="http://schemas.openxmlformats.org/officeDocument/2006/relationships/image" Target="../media/image32.png"/><Relationship Id="rId9" Type="http://schemas.openxmlformats.org/officeDocument/2006/relationships/hyperlink" Target="https://www.google.com/url?sa=t&amp;rct=j&amp;q=&amp;esrc=s&amp;source=web&amp;cd=1&amp;cad=rja&amp;uact=8&amp;ved=2ahUKEwik0f2uyLvoAhUtCWMBHZPrB-oQyCkwAHoECBQQBQ&amp;url=https%3A%2F%2Fwww.youtube.com%2Fwatch%3Fv%3DIPXIgEAGe4U&amp;usg=AOvVaw2NPlRE7_9FrlaQpnoDaB0s" TargetMode="External"/><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27.png"/><Relationship Id="rId8"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englisch-hilfen.de/en/exercises_list/alle_grammar.htm" TargetMode="External"/><Relationship Id="rId4" Type="http://schemas.openxmlformats.org/officeDocument/2006/relationships/hyperlink" Target="https://www.mangerbouger.fr/Le-Mag/Bien-etre/Mais-comment-faire-du-sport-dans-mon-appartem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p:nvPr/>
        </p:nvSpPr>
        <p:spPr>
          <a:xfrm>
            <a:off x="291350" y="2241175"/>
            <a:ext cx="8314774" cy="9556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My English Class</a:t>
            </a:r>
          </a:p>
        </p:txBody>
      </p:sp>
      <p:sp>
        <p:nvSpPr>
          <p:cNvPr id="55" name="Google Shape;55;p13"/>
          <p:cNvSpPr txBox="1"/>
          <p:nvPr/>
        </p:nvSpPr>
        <p:spPr>
          <a:xfrm>
            <a:off x="1837775" y="3316950"/>
            <a:ext cx="5423700" cy="80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4800">
              <a:solidFill>
                <a:srgbClr val="FFFFFF"/>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What is this move ? </a:t>
            </a:r>
            <a:endParaRPr>
              <a:latin typeface="Comic Sans MS"/>
              <a:ea typeface="Comic Sans MS"/>
              <a:cs typeface="Comic Sans MS"/>
              <a:sym typeface="Comic Sans MS"/>
            </a:endParaRPr>
          </a:p>
        </p:txBody>
      </p:sp>
      <p:sp>
        <p:nvSpPr>
          <p:cNvPr id="146" name="Google Shape;146;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7" name="Google Shape;147;p22"/>
          <p:cNvPicPr preferRelativeResize="0"/>
          <p:nvPr/>
        </p:nvPicPr>
        <p:blipFill>
          <a:blip r:embed="rId3">
            <a:alphaModFix/>
          </a:blip>
          <a:stretch>
            <a:fillRect/>
          </a:stretch>
        </p:blipFill>
        <p:spPr>
          <a:xfrm>
            <a:off x="311700" y="1152475"/>
            <a:ext cx="4260300" cy="3416400"/>
          </a:xfrm>
          <a:prstGeom prst="rect">
            <a:avLst/>
          </a:prstGeom>
          <a:noFill/>
          <a:ln>
            <a:noFill/>
          </a:ln>
        </p:spPr>
      </p:pic>
      <p:pic>
        <p:nvPicPr>
          <p:cNvPr id="148" name="Google Shape;148;p22"/>
          <p:cNvPicPr preferRelativeResize="0"/>
          <p:nvPr/>
        </p:nvPicPr>
        <p:blipFill>
          <a:blip r:embed="rId4">
            <a:alphaModFix/>
          </a:blip>
          <a:stretch>
            <a:fillRect/>
          </a:stretch>
        </p:blipFill>
        <p:spPr>
          <a:xfrm>
            <a:off x="5020225" y="1152475"/>
            <a:ext cx="3812075" cy="3416400"/>
          </a:xfrm>
          <a:prstGeom prst="rect">
            <a:avLst/>
          </a:prstGeom>
          <a:noFill/>
          <a:ln>
            <a:noFill/>
          </a:ln>
        </p:spPr>
      </p:pic>
      <p:sp>
        <p:nvSpPr>
          <p:cNvPr id="149" name="Google Shape;149;p22"/>
          <p:cNvSpPr txBox="1"/>
          <p:nvPr/>
        </p:nvSpPr>
        <p:spPr>
          <a:xfrm>
            <a:off x="2866425" y="4565525"/>
            <a:ext cx="3151800" cy="5187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latin typeface="Comic Sans MS"/>
                <a:ea typeface="Comic Sans MS"/>
                <a:cs typeface="Comic Sans MS"/>
                <a:sym typeface="Comic Sans MS"/>
              </a:rPr>
              <a:t>a push up</a:t>
            </a:r>
            <a:endParaRPr sz="30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What is this move ? </a:t>
            </a:r>
            <a:endParaRPr>
              <a:latin typeface="Comic Sans MS"/>
              <a:ea typeface="Comic Sans MS"/>
              <a:cs typeface="Comic Sans MS"/>
              <a:sym typeface="Comic Sans MS"/>
            </a:endParaRPr>
          </a:p>
        </p:txBody>
      </p:sp>
      <p:pic>
        <p:nvPicPr>
          <p:cNvPr id="155" name="Google Shape;155;p23"/>
          <p:cNvPicPr preferRelativeResize="0"/>
          <p:nvPr/>
        </p:nvPicPr>
        <p:blipFill>
          <a:blip r:embed="rId3">
            <a:alphaModFix/>
          </a:blip>
          <a:stretch>
            <a:fillRect/>
          </a:stretch>
        </p:blipFill>
        <p:spPr>
          <a:xfrm>
            <a:off x="2194827" y="1205200"/>
            <a:ext cx="4754350" cy="3371850"/>
          </a:xfrm>
          <a:prstGeom prst="rect">
            <a:avLst/>
          </a:prstGeom>
          <a:noFill/>
          <a:ln>
            <a:noFill/>
          </a:ln>
        </p:spPr>
      </p:pic>
      <p:sp>
        <p:nvSpPr>
          <p:cNvPr id="156" name="Google Shape;156;p23"/>
          <p:cNvSpPr txBox="1"/>
          <p:nvPr/>
        </p:nvSpPr>
        <p:spPr>
          <a:xfrm>
            <a:off x="3227300" y="4863350"/>
            <a:ext cx="7351200" cy="85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txBox="1"/>
          <p:nvPr/>
        </p:nvSpPr>
        <p:spPr>
          <a:xfrm>
            <a:off x="2415825" y="4312350"/>
            <a:ext cx="4131600" cy="6774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latin typeface="Comic Sans MS"/>
                <a:ea typeface="Comic Sans MS"/>
                <a:cs typeface="Comic Sans MS"/>
                <a:sym typeface="Comic Sans MS"/>
              </a:rPr>
              <a:t>a squat </a:t>
            </a:r>
            <a:endParaRPr sz="30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What is this move ? </a:t>
            </a:r>
            <a:endParaRPr>
              <a:latin typeface="Comic Sans MS"/>
              <a:ea typeface="Comic Sans MS"/>
              <a:cs typeface="Comic Sans MS"/>
              <a:sym typeface="Comic Sans MS"/>
            </a:endParaRPr>
          </a:p>
        </p:txBody>
      </p:sp>
      <p:pic>
        <p:nvPicPr>
          <p:cNvPr id="163" name="Google Shape;163;p24"/>
          <p:cNvPicPr preferRelativeResize="0"/>
          <p:nvPr/>
        </p:nvPicPr>
        <p:blipFill>
          <a:blip r:embed="rId3">
            <a:alphaModFix/>
          </a:blip>
          <a:stretch>
            <a:fillRect/>
          </a:stretch>
        </p:blipFill>
        <p:spPr>
          <a:xfrm>
            <a:off x="2393750" y="1017725"/>
            <a:ext cx="4100036" cy="3820976"/>
          </a:xfrm>
          <a:prstGeom prst="rect">
            <a:avLst/>
          </a:prstGeom>
          <a:noFill/>
          <a:ln>
            <a:noFill/>
          </a:ln>
        </p:spPr>
      </p:pic>
      <p:sp>
        <p:nvSpPr>
          <p:cNvPr id="164" name="Google Shape;164;p24"/>
          <p:cNvSpPr txBox="1"/>
          <p:nvPr/>
        </p:nvSpPr>
        <p:spPr>
          <a:xfrm>
            <a:off x="2844800" y="2596450"/>
            <a:ext cx="3160800" cy="5727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latin typeface="Comic Sans MS"/>
                <a:ea typeface="Comic Sans MS"/>
                <a:cs typeface="Comic Sans MS"/>
                <a:sym typeface="Comic Sans MS"/>
              </a:rPr>
              <a:t>a plank</a:t>
            </a:r>
            <a:endParaRPr sz="30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What is this move ? </a:t>
            </a:r>
            <a:endParaRPr>
              <a:latin typeface="Comic Sans MS"/>
              <a:ea typeface="Comic Sans MS"/>
              <a:cs typeface="Comic Sans MS"/>
              <a:sym typeface="Comic Sans MS"/>
            </a:endParaRPr>
          </a:p>
        </p:txBody>
      </p:sp>
      <p:pic>
        <p:nvPicPr>
          <p:cNvPr id="170" name="Google Shape;170;p25"/>
          <p:cNvPicPr preferRelativeResize="0"/>
          <p:nvPr/>
        </p:nvPicPr>
        <p:blipFill>
          <a:blip r:embed="rId3">
            <a:alphaModFix/>
          </a:blip>
          <a:stretch>
            <a:fillRect/>
          </a:stretch>
        </p:blipFill>
        <p:spPr>
          <a:xfrm>
            <a:off x="2572875" y="1017725"/>
            <a:ext cx="3438525" cy="3128450"/>
          </a:xfrm>
          <a:prstGeom prst="rect">
            <a:avLst/>
          </a:prstGeom>
          <a:noFill/>
          <a:ln>
            <a:noFill/>
          </a:ln>
        </p:spPr>
      </p:pic>
      <p:sp>
        <p:nvSpPr>
          <p:cNvPr id="171" name="Google Shape;171;p25"/>
          <p:cNvSpPr txBox="1"/>
          <p:nvPr/>
        </p:nvSpPr>
        <p:spPr>
          <a:xfrm>
            <a:off x="2822225" y="4312350"/>
            <a:ext cx="3341400" cy="6999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latin typeface="Comic Sans MS"/>
                <a:ea typeface="Comic Sans MS"/>
                <a:cs typeface="Comic Sans MS"/>
                <a:sym typeface="Comic Sans MS"/>
              </a:rPr>
              <a:t>a lunge</a:t>
            </a:r>
            <a:endParaRPr sz="300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What is this move ? </a:t>
            </a:r>
            <a:endParaRPr>
              <a:latin typeface="Comic Sans MS"/>
              <a:ea typeface="Comic Sans MS"/>
              <a:cs typeface="Comic Sans MS"/>
              <a:sym typeface="Comic Sans MS"/>
            </a:endParaRPr>
          </a:p>
        </p:txBody>
      </p:sp>
      <p:pic>
        <p:nvPicPr>
          <p:cNvPr id="177" name="Google Shape;177;p26"/>
          <p:cNvPicPr preferRelativeResize="0"/>
          <p:nvPr/>
        </p:nvPicPr>
        <p:blipFill>
          <a:blip r:embed="rId3">
            <a:alphaModFix/>
          </a:blip>
          <a:stretch>
            <a:fillRect/>
          </a:stretch>
        </p:blipFill>
        <p:spPr>
          <a:xfrm>
            <a:off x="2843050" y="1017725"/>
            <a:ext cx="3168456" cy="3115000"/>
          </a:xfrm>
          <a:prstGeom prst="rect">
            <a:avLst/>
          </a:prstGeom>
          <a:noFill/>
          <a:ln>
            <a:noFill/>
          </a:ln>
        </p:spPr>
      </p:pic>
      <p:sp>
        <p:nvSpPr>
          <p:cNvPr id="178" name="Google Shape;178;p26"/>
          <p:cNvSpPr txBox="1"/>
          <p:nvPr/>
        </p:nvSpPr>
        <p:spPr>
          <a:xfrm>
            <a:off x="3093150" y="4312350"/>
            <a:ext cx="3138300" cy="6774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000">
                <a:latin typeface="Comic Sans MS"/>
                <a:ea typeface="Comic Sans MS"/>
                <a:cs typeface="Comic Sans MS"/>
                <a:sym typeface="Comic Sans MS"/>
              </a:rPr>
              <a:t> knees up </a:t>
            </a:r>
            <a:endParaRPr sz="3000">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What is this move ? </a:t>
            </a:r>
            <a:r>
              <a:rPr lang="fr">
                <a:latin typeface="Comic Sans MS"/>
                <a:ea typeface="Comic Sans MS"/>
                <a:cs typeface="Comic Sans MS"/>
                <a:sym typeface="Comic Sans MS"/>
              </a:rPr>
              <a:t> </a:t>
            </a:r>
            <a:endParaRPr>
              <a:latin typeface="Comic Sans MS"/>
              <a:ea typeface="Comic Sans MS"/>
              <a:cs typeface="Comic Sans MS"/>
              <a:sym typeface="Comic Sans MS"/>
            </a:endParaRPr>
          </a:p>
        </p:txBody>
      </p:sp>
      <p:pic>
        <p:nvPicPr>
          <p:cNvPr id="184" name="Google Shape;184;p27"/>
          <p:cNvPicPr preferRelativeResize="0"/>
          <p:nvPr/>
        </p:nvPicPr>
        <p:blipFill>
          <a:blip r:embed="rId3">
            <a:alphaModFix/>
          </a:blip>
          <a:stretch>
            <a:fillRect/>
          </a:stretch>
        </p:blipFill>
        <p:spPr>
          <a:xfrm>
            <a:off x="2909050" y="1147763"/>
            <a:ext cx="2562225" cy="2847975"/>
          </a:xfrm>
          <a:prstGeom prst="rect">
            <a:avLst/>
          </a:prstGeom>
          <a:noFill/>
          <a:ln>
            <a:noFill/>
          </a:ln>
        </p:spPr>
      </p:pic>
      <p:sp>
        <p:nvSpPr>
          <p:cNvPr id="185" name="Google Shape;185;p27"/>
          <p:cNvSpPr txBox="1"/>
          <p:nvPr/>
        </p:nvSpPr>
        <p:spPr>
          <a:xfrm>
            <a:off x="2573875" y="4380100"/>
            <a:ext cx="3770400" cy="6321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000">
                <a:latin typeface="Comic Sans MS"/>
                <a:ea typeface="Comic Sans MS"/>
                <a:cs typeface="Comic Sans MS"/>
                <a:sym typeface="Comic Sans MS"/>
              </a:rPr>
              <a:t> a Jumping Jack </a:t>
            </a:r>
            <a:endParaRPr sz="3000">
              <a:latin typeface="Comic Sans MS"/>
              <a:ea typeface="Comic Sans MS"/>
              <a:cs typeface="Comic Sans MS"/>
              <a:sym typeface="Comic Sans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28"/>
          <p:cNvSpPr txBox="1"/>
          <p:nvPr>
            <p:ph type="title"/>
          </p:nvPr>
        </p:nvSpPr>
        <p:spPr>
          <a:xfrm>
            <a:off x="311700" y="218200"/>
            <a:ext cx="7460700" cy="93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latin typeface="Comic Sans MS"/>
                <a:ea typeface="Comic Sans MS"/>
                <a:cs typeface="Comic Sans MS"/>
                <a:sym typeface="Comic Sans MS"/>
              </a:rPr>
              <a:t>Step 4  - Let’s  get ready to circuit train</a:t>
            </a:r>
            <a:endParaRPr sz="3000">
              <a:latin typeface="Comic Sans MS"/>
              <a:ea typeface="Comic Sans MS"/>
              <a:cs typeface="Comic Sans MS"/>
              <a:sym typeface="Comic Sans MS"/>
            </a:endParaRPr>
          </a:p>
          <a:p>
            <a:pPr indent="0" lvl="0" marL="0" rtl="0" algn="ctr">
              <a:spcBef>
                <a:spcPts val="0"/>
              </a:spcBef>
              <a:spcAft>
                <a:spcPts val="0"/>
              </a:spcAft>
              <a:buNone/>
            </a:pPr>
            <a:r>
              <a:t/>
            </a:r>
            <a:endParaRPr>
              <a:latin typeface="Comic Sans MS"/>
              <a:ea typeface="Comic Sans MS"/>
              <a:cs typeface="Comic Sans MS"/>
              <a:sym typeface="Comic Sans MS"/>
            </a:endParaRPr>
          </a:p>
          <a:p>
            <a:pPr indent="0" lvl="0" marL="0" rtl="0" algn="ctr">
              <a:spcBef>
                <a:spcPts val="0"/>
              </a:spcBef>
              <a:spcAft>
                <a:spcPts val="0"/>
              </a:spcAft>
              <a:buNone/>
            </a:pPr>
            <a:r>
              <a:t/>
            </a:r>
            <a:endParaRPr/>
          </a:p>
        </p:txBody>
      </p:sp>
      <p:pic>
        <p:nvPicPr>
          <p:cNvPr id="191" name="Google Shape;191;p28"/>
          <p:cNvPicPr preferRelativeResize="0"/>
          <p:nvPr/>
        </p:nvPicPr>
        <p:blipFill>
          <a:blip r:embed="rId3">
            <a:alphaModFix/>
          </a:blip>
          <a:stretch>
            <a:fillRect/>
          </a:stretch>
        </p:blipFill>
        <p:spPr>
          <a:xfrm>
            <a:off x="7905468" y="12246"/>
            <a:ext cx="1238532" cy="1005475"/>
          </a:xfrm>
          <a:prstGeom prst="rect">
            <a:avLst/>
          </a:prstGeom>
          <a:noFill/>
          <a:ln>
            <a:noFill/>
          </a:ln>
        </p:spPr>
      </p:pic>
      <p:sp>
        <p:nvSpPr>
          <p:cNvPr id="192" name="Google Shape;192;p28"/>
          <p:cNvSpPr txBox="1"/>
          <p:nvPr/>
        </p:nvSpPr>
        <p:spPr>
          <a:xfrm>
            <a:off x="4655100" y="920875"/>
            <a:ext cx="4668300" cy="405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0000FF"/>
                </a:solidFill>
                <a:latin typeface="Comic Sans MS"/>
                <a:ea typeface="Comic Sans MS"/>
                <a:cs typeface="Comic Sans MS"/>
                <a:sym typeface="Comic Sans MS"/>
              </a:rPr>
              <a:t>This activity is ideal when you are at home.</a:t>
            </a:r>
            <a:endParaRPr sz="2200">
              <a:solidFill>
                <a:srgbClr val="0000FF"/>
              </a:solidFill>
              <a:latin typeface="Comic Sans MS"/>
              <a:ea typeface="Comic Sans MS"/>
              <a:cs typeface="Comic Sans MS"/>
              <a:sym typeface="Comic Sans MS"/>
            </a:endParaRPr>
          </a:p>
          <a:p>
            <a:pPr indent="-368300" lvl="0" marL="457200" rtl="0" algn="l">
              <a:spcBef>
                <a:spcPts val="0"/>
              </a:spcBef>
              <a:spcAft>
                <a:spcPts val="0"/>
              </a:spcAft>
              <a:buClr>
                <a:srgbClr val="0000FF"/>
              </a:buClr>
              <a:buSzPts val="2200"/>
              <a:buFont typeface="Comic Sans MS"/>
              <a:buChar char="●"/>
            </a:pPr>
            <a:r>
              <a:rPr lang="fr" sz="2200">
                <a:solidFill>
                  <a:srgbClr val="0000FF"/>
                </a:solidFill>
                <a:latin typeface="Comic Sans MS"/>
                <a:ea typeface="Comic Sans MS"/>
                <a:cs typeface="Comic Sans MS"/>
                <a:sym typeface="Comic Sans MS"/>
              </a:rPr>
              <a:t>W</a:t>
            </a:r>
            <a:r>
              <a:rPr lang="fr" sz="2200">
                <a:solidFill>
                  <a:srgbClr val="0000FF"/>
                </a:solidFill>
                <a:latin typeface="Comic Sans MS"/>
                <a:ea typeface="Comic Sans MS"/>
                <a:cs typeface="Comic Sans MS"/>
                <a:sym typeface="Comic Sans MS"/>
              </a:rPr>
              <a:t>ear comfortable clothes and trainers. </a:t>
            </a:r>
            <a:endParaRPr sz="2200">
              <a:solidFill>
                <a:srgbClr val="0000FF"/>
              </a:solidFill>
              <a:latin typeface="Comic Sans MS"/>
              <a:ea typeface="Comic Sans MS"/>
              <a:cs typeface="Comic Sans MS"/>
              <a:sym typeface="Comic Sans MS"/>
            </a:endParaRPr>
          </a:p>
          <a:p>
            <a:pPr indent="0" lvl="0" marL="457200" rtl="0" algn="l">
              <a:spcBef>
                <a:spcPts val="0"/>
              </a:spcBef>
              <a:spcAft>
                <a:spcPts val="0"/>
              </a:spcAft>
              <a:buNone/>
            </a:pPr>
            <a:r>
              <a:t/>
            </a:r>
            <a:endParaRPr sz="2200">
              <a:solidFill>
                <a:srgbClr val="0000FF"/>
              </a:solidFill>
              <a:latin typeface="Comic Sans MS"/>
              <a:ea typeface="Comic Sans MS"/>
              <a:cs typeface="Comic Sans MS"/>
              <a:sym typeface="Comic Sans MS"/>
            </a:endParaRPr>
          </a:p>
          <a:p>
            <a:pPr indent="-368300" lvl="0" marL="457200" rtl="0" algn="l">
              <a:spcBef>
                <a:spcPts val="0"/>
              </a:spcBef>
              <a:spcAft>
                <a:spcPts val="0"/>
              </a:spcAft>
              <a:buClr>
                <a:srgbClr val="0000FF"/>
              </a:buClr>
              <a:buSzPts val="2200"/>
              <a:buFont typeface="Comic Sans MS"/>
              <a:buChar char="●"/>
            </a:pPr>
            <a:r>
              <a:rPr lang="fr" sz="2200">
                <a:solidFill>
                  <a:srgbClr val="0000FF"/>
                </a:solidFill>
                <a:latin typeface="Comic Sans MS"/>
                <a:ea typeface="Comic Sans MS"/>
                <a:cs typeface="Comic Sans MS"/>
                <a:sym typeface="Comic Sans MS"/>
              </a:rPr>
              <a:t>Make sure you have a bottle of water next to you to drink.</a:t>
            </a:r>
            <a:endParaRPr sz="2200">
              <a:solidFill>
                <a:srgbClr val="0000FF"/>
              </a:solidFill>
              <a:latin typeface="Comic Sans MS"/>
              <a:ea typeface="Comic Sans MS"/>
              <a:cs typeface="Comic Sans MS"/>
              <a:sym typeface="Comic Sans MS"/>
            </a:endParaRPr>
          </a:p>
          <a:p>
            <a:pPr indent="0" lvl="0" marL="457200" rtl="0" algn="l">
              <a:spcBef>
                <a:spcPts val="0"/>
              </a:spcBef>
              <a:spcAft>
                <a:spcPts val="0"/>
              </a:spcAft>
              <a:buNone/>
            </a:pPr>
            <a:r>
              <a:t/>
            </a:r>
            <a:endParaRPr sz="2200">
              <a:solidFill>
                <a:srgbClr val="0000FF"/>
              </a:solidFill>
              <a:latin typeface="Comic Sans MS"/>
              <a:ea typeface="Comic Sans MS"/>
              <a:cs typeface="Comic Sans MS"/>
              <a:sym typeface="Comic Sans MS"/>
            </a:endParaRPr>
          </a:p>
          <a:p>
            <a:pPr indent="-368300" lvl="0" marL="457200" rtl="0" algn="l">
              <a:spcBef>
                <a:spcPts val="0"/>
              </a:spcBef>
              <a:spcAft>
                <a:spcPts val="0"/>
              </a:spcAft>
              <a:buClr>
                <a:srgbClr val="0000FF"/>
              </a:buClr>
              <a:buSzPts val="2200"/>
              <a:buFont typeface="Comic Sans MS"/>
              <a:buChar char="●"/>
            </a:pPr>
            <a:r>
              <a:rPr lang="fr" sz="2200">
                <a:solidFill>
                  <a:srgbClr val="0000FF"/>
                </a:solidFill>
                <a:latin typeface="Comic Sans MS"/>
                <a:ea typeface="Comic Sans MS"/>
                <a:cs typeface="Comic Sans MS"/>
                <a:sym typeface="Comic Sans MS"/>
              </a:rPr>
              <a:t>Make sure there is room around you to move.</a:t>
            </a:r>
            <a:endParaRPr sz="2200">
              <a:solidFill>
                <a:srgbClr val="0000FF"/>
              </a:solidFill>
              <a:latin typeface="Comic Sans MS"/>
              <a:ea typeface="Comic Sans MS"/>
              <a:cs typeface="Comic Sans MS"/>
              <a:sym typeface="Comic Sans MS"/>
            </a:endParaRPr>
          </a:p>
          <a:p>
            <a:pPr indent="0" lvl="0" marL="457200" rtl="0" algn="l">
              <a:spcBef>
                <a:spcPts val="0"/>
              </a:spcBef>
              <a:spcAft>
                <a:spcPts val="0"/>
              </a:spcAft>
              <a:buNone/>
            </a:pPr>
            <a:r>
              <a:t/>
            </a:r>
            <a:endParaRPr sz="2200">
              <a:solidFill>
                <a:srgbClr val="0000FF"/>
              </a:solidFill>
              <a:latin typeface="Comic Sans MS"/>
              <a:ea typeface="Comic Sans MS"/>
              <a:cs typeface="Comic Sans MS"/>
              <a:sym typeface="Comic Sans MS"/>
            </a:endParaRPr>
          </a:p>
          <a:p>
            <a:pPr indent="-368300" lvl="0" marL="457200" rtl="0" algn="l">
              <a:spcBef>
                <a:spcPts val="0"/>
              </a:spcBef>
              <a:spcAft>
                <a:spcPts val="0"/>
              </a:spcAft>
              <a:buClr>
                <a:srgbClr val="0000FF"/>
              </a:buClr>
              <a:buSzPts val="2200"/>
              <a:buFont typeface="Comic Sans MS"/>
              <a:buChar char="●"/>
            </a:pPr>
            <a:r>
              <a:rPr lang="fr" sz="2200">
                <a:solidFill>
                  <a:srgbClr val="0000FF"/>
                </a:solidFill>
                <a:latin typeface="Comic Sans MS"/>
                <a:ea typeface="Comic Sans MS"/>
                <a:cs typeface="Comic Sans MS"/>
                <a:sym typeface="Comic Sans MS"/>
              </a:rPr>
              <a:t>Be careful, safety first. </a:t>
            </a:r>
            <a:endParaRPr sz="2200">
              <a:solidFill>
                <a:srgbClr val="0000FF"/>
              </a:solidFill>
              <a:latin typeface="Comic Sans MS"/>
              <a:ea typeface="Comic Sans MS"/>
              <a:cs typeface="Comic Sans MS"/>
              <a:sym typeface="Comic Sans MS"/>
            </a:endParaRPr>
          </a:p>
          <a:p>
            <a:pPr indent="0" lvl="0" marL="457200" rtl="0" algn="l">
              <a:spcBef>
                <a:spcPts val="0"/>
              </a:spcBef>
              <a:spcAft>
                <a:spcPts val="0"/>
              </a:spcAft>
              <a:buNone/>
            </a:pPr>
            <a:r>
              <a:t/>
            </a:r>
            <a:endParaRPr sz="22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t/>
            </a:r>
            <a:endParaRPr sz="2200">
              <a:solidFill>
                <a:srgbClr val="0000FF"/>
              </a:solidFill>
              <a:latin typeface="Comic Sans MS"/>
              <a:ea typeface="Comic Sans MS"/>
              <a:cs typeface="Comic Sans MS"/>
              <a:sym typeface="Comic Sans MS"/>
            </a:endParaRPr>
          </a:p>
        </p:txBody>
      </p:sp>
      <p:pic>
        <p:nvPicPr>
          <p:cNvPr id="193" name="Google Shape;193;p28"/>
          <p:cNvPicPr preferRelativeResize="0"/>
          <p:nvPr/>
        </p:nvPicPr>
        <p:blipFill>
          <a:blip r:embed="rId4">
            <a:alphaModFix/>
          </a:blip>
          <a:stretch>
            <a:fillRect/>
          </a:stretch>
        </p:blipFill>
        <p:spPr>
          <a:xfrm>
            <a:off x="1581600" y="1278075"/>
            <a:ext cx="1533525" cy="1184575"/>
          </a:xfrm>
          <a:prstGeom prst="rect">
            <a:avLst/>
          </a:prstGeom>
          <a:noFill/>
          <a:ln>
            <a:noFill/>
          </a:ln>
        </p:spPr>
      </p:pic>
      <p:pic>
        <p:nvPicPr>
          <p:cNvPr id="194" name="Google Shape;194;p28"/>
          <p:cNvPicPr preferRelativeResize="0"/>
          <p:nvPr/>
        </p:nvPicPr>
        <p:blipFill>
          <a:blip r:embed="rId5">
            <a:alphaModFix/>
          </a:blip>
          <a:stretch>
            <a:fillRect/>
          </a:stretch>
        </p:blipFill>
        <p:spPr>
          <a:xfrm>
            <a:off x="311700" y="1204050"/>
            <a:ext cx="1125675" cy="1310525"/>
          </a:xfrm>
          <a:prstGeom prst="rect">
            <a:avLst/>
          </a:prstGeom>
          <a:noFill/>
          <a:ln>
            <a:noFill/>
          </a:ln>
        </p:spPr>
      </p:pic>
      <p:pic>
        <p:nvPicPr>
          <p:cNvPr id="195" name="Google Shape;195;p28"/>
          <p:cNvPicPr preferRelativeResize="0"/>
          <p:nvPr/>
        </p:nvPicPr>
        <p:blipFill>
          <a:blip r:embed="rId6">
            <a:alphaModFix/>
          </a:blip>
          <a:stretch>
            <a:fillRect/>
          </a:stretch>
        </p:blipFill>
        <p:spPr>
          <a:xfrm>
            <a:off x="311700" y="2663475"/>
            <a:ext cx="1174200" cy="1138618"/>
          </a:xfrm>
          <a:prstGeom prst="rect">
            <a:avLst/>
          </a:prstGeom>
          <a:noFill/>
          <a:ln>
            <a:noFill/>
          </a:ln>
        </p:spPr>
      </p:pic>
      <p:pic>
        <p:nvPicPr>
          <p:cNvPr id="196" name="Google Shape;196;p28"/>
          <p:cNvPicPr preferRelativeResize="0"/>
          <p:nvPr/>
        </p:nvPicPr>
        <p:blipFill>
          <a:blip r:embed="rId7">
            <a:alphaModFix/>
          </a:blip>
          <a:stretch>
            <a:fillRect/>
          </a:stretch>
        </p:blipFill>
        <p:spPr>
          <a:xfrm>
            <a:off x="1614925" y="2663475"/>
            <a:ext cx="1466850" cy="1138625"/>
          </a:xfrm>
          <a:prstGeom prst="rect">
            <a:avLst/>
          </a:prstGeom>
          <a:noFill/>
          <a:ln>
            <a:noFill/>
          </a:ln>
        </p:spPr>
      </p:pic>
      <p:pic>
        <p:nvPicPr>
          <p:cNvPr id="197" name="Google Shape;197;p28"/>
          <p:cNvPicPr preferRelativeResize="0"/>
          <p:nvPr/>
        </p:nvPicPr>
        <p:blipFill>
          <a:blip r:embed="rId8">
            <a:alphaModFix/>
          </a:blip>
          <a:stretch>
            <a:fillRect/>
          </a:stretch>
        </p:blipFill>
        <p:spPr>
          <a:xfrm>
            <a:off x="3354075" y="2989913"/>
            <a:ext cx="1028700" cy="934200"/>
          </a:xfrm>
          <a:prstGeom prst="rect">
            <a:avLst/>
          </a:prstGeom>
          <a:noFill/>
          <a:ln>
            <a:noFill/>
          </a:ln>
        </p:spPr>
      </p:pic>
      <p:pic>
        <p:nvPicPr>
          <p:cNvPr id="198" name="Google Shape;198;p28"/>
          <p:cNvPicPr preferRelativeResize="0"/>
          <p:nvPr/>
        </p:nvPicPr>
        <p:blipFill>
          <a:blip r:embed="rId9">
            <a:alphaModFix/>
          </a:blip>
          <a:stretch>
            <a:fillRect/>
          </a:stretch>
        </p:blipFill>
        <p:spPr>
          <a:xfrm>
            <a:off x="3385048" y="1278075"/>
            <a:ext cx="829200" cy="1533525"/>
          </a:xfrm>
          <a:prstGeom prst="rect">
            <a:avLst/>
          </a:prstGeom>
          <a:noFill/>
          <a:ln>
            <a:noFill/>
          </a:ln>
        </p:spPr>
      </p:pic>
      <p:pic>
        <p:nvPicPr>
          <p:cNvPr id="199" name="Google Shape;199;p28"/>
          <p:cNvPicPr preferRelativeResize="0"/>
          <p:nvPr/>
        </p:nvPicPr>
        <p:blipFill>
          <a:blip r:embed="rId10">
            <a:alphaModFix/>
          </a:blip>
          <a:stretch>
            <a:fillRect/>
          </a:stretch>
        </p:blipFill>
        <p:spPr>
          <a:xfrm>
            <a:off x="1152325" y="3802100"/>
            <a:ext cx="1638300" cy="1276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311700" y="83125"/>
            <a:ext cx="8520600" cy="49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Step 5 - Let’s warm up </a:t>
            </a:r>
            <a:endParaRPr>
              <a:latin typeface="Comic Sans MS"/>
              <a:ea typeface="Comic Sans MS"/>
              <a:cs typeface="Comic Sans MS"/>
              <a:sym typeface="Comic Sans MS"/>
            </a:endParaRPr>
          </a:p>
        </p:txBody>
      </p:sp>
      <p:pic>
        <p:nvPicPr>
          <p:cNvPr id="205" name="Google Shape;205;p29"/>
          <p:cNvPicPr preferRelativeResize="0"/>
          <p:nvPr/>
        </p:nvPicPr>
        <p:blipFill>
          <a:blip r:embed="rId3">
            <a:alphaModFix/>
          </a:blip>
          <a:stretch>
            <a:fillRect/>
          </a:stretch>
        </p:blipFill>
        <p:spPr>
          <a:xfrm>
            <a:off x="436375" y="682425"/>
            <a:ext cx="4267200" cy="4194375"/>
          </a:xfrm>
          <a:prstGeom prst="rect">
            <a:avLst/>
          </a:prstGeom>
          <a:noFill/>
          <a:ln>
            <a:noFill/>
          </a:ln>
        </p:spPr>
      </p:pic>
      <p:pic>
        <p:nvPicPr>
          <p:cNvPr id="206" name="Google Shape;206;p29"/>
          <p:cNvPicPr preferRelativeResize="0"/>
          <p:nvPr/>
        </p:nvPicPr>
        <p:blipFill>
          <a:blip r:embed="rId4">
            <a:alphaModFix/>
          </a:blip>
          <a:stretch>
            <a:fillRect/>
          </a:stretch>
        </p:blipFill>
        <p:spPr>
          <a:xfrm>
            <a:off x="7536225" y="682425"/>
            <a:ext cx="1452125" cy="2807125"/>
          </a:xfrm>
          <a:prstGeom prst="rect">
            <a:avLst/>
          </a:prstGeom>
          <a:noFill/>
          <a:ln>
            <a:noFill/>
          </a:ln>
        </p:spPr>
      </p:pic>
      <p:pic>
        <p:nvPicPr>
          <p:cNvPr id="207" name="Google Shape;207;p29"/>
          <p:cNvPicPr preferRelativeResize="0"/>
          <p:nvPr/>
        </p:nvPicPr>
        <p:blipFill>
          <a:blip r:embed="rId5">
            <a:alphaModFix/>
          </a:blip>
          <a:stretch>
            <a:fillRect/>
          </a:stretch>
        </p:blipFill>
        <p:spPr>
          <a:xfrm>
            <a:off x="5374700" y="682425"/>
            <a:ext cx="1603275" cy="2807113"/>
          </a:xfrm>
          <a:prstGeom prst="rect">
            <a:avLst/>
          </a:prstGeom>
          <a:noFill/>
          <a:ln>
            <a:noFill/>
          </a:ln>
        </p:spPr>
      </p:pic>
      <p:sp>
        <p:nvSpPr>
          <p:cNvPr id="208" name="Google Shape;208;p29"/>
          <p:cNvSpPr txBox="1"/>
          <p:nvPr/>
        </p:nvSpPr>
        <p:spPr>
          <a:xfrm>
            <a:off x="62350" y="623450"/>
            <a:ext cx="311700" cy="3534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1 </a:t>
            </a:r>
            <a:endParaRPr>
              <a:latin typeface="Comic Sans MS"/>
              <a:ea typeface="Comic Sans MS"/>
              <a:cs typeface="Comic Sans MS"/>
              <a:sym typeface="Comic Sans MS"/>
            </a:endParaRPr>
          </a:p>
        </p:txBody>
      </p:sp>
      <p:sp>
        <p:nvSpPr>
          <p:cNvPr id="209" name="Google Shape;209;p29"/>
          <p:cNvSpPr txBox="1"/>
          <p:nvPr/>
        </p:nvSpPr>
        <p:spPr>
          <a:xfrm>
            <a:off x="4992975" y="727425"/>
            <a:ext cx="259800" cy="3534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2</a:t>
            </a:r>
            <a:endParaRPr>
              <a:latin typeface="Comic Sans MS"/>
              <a:ea typeface="Comic Sans MS"/>
              <a:cs typeface="Comic Sans MS"/>
              <a:sym typeface="Comic Sans MS"/>
            </a:endParaRPr>
          </a:p>
        </p:txBody>
      </p:sp>
      <p:sp>
        <p:nvSpPr>
          <p:cNvPr id="210" name="Google Shape;210;p29"/>
          <p:cNvSpPr txBox="1"/>
          <p:nvPr/>
        </p:nvSpPr>
        <p:spPr>
          <a:xfrm>
            <a:off x="7101250" y="682425"/>
            <a:ext cx="311700" cy="3984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3</a:t>
            </a:r>
            <a:r>
              <a:rPr lang="fr"/>
              <a:t> </a:t>
            </a:r>
            <a:endParaRPr/>
          </a:p>
        </p:txBody>
      </p:sp>
      <p:pic>
        <p:nvPicPr>
          <p:cNvPr id="211" name="Google Shape;211;p29"/>
          <p:cNvPicPr preferRelativeResize="0"/>
          <p:nvPr/>
        </p:nvPicPr>
        <p:blipFill>
          <a:blip r:embed="rId6">
            <a:alphaModFix/>
          </a:blip>
          <a:stretch>
            <a:fillRect/>
          </a:stretch>
        </p:blipFill>
        <p:spPr>
          <a:xfrm>
            <a:off x="6543900" y="3590500"/>
            <a:ext cx="992325" cy="1286300"/>
          </a:xfrm>
          <a:prstGeom prst="rect">
            <a:avLst/>
          </a:prstGeom>
          <a:noFill/>
          <a:ln>
            <a:noFill/>
          </a:ln>
        </p:spPr>
      </p:pic>
      <p:sp>
        <p:nvSpPr>
          <p:cNvPr id="212" name="Google Shape;212;p29"/>
          <p:cNvSpPr txBox="1"/>
          <p:nvPr/>
        </p:nvSpPr>
        <p:spPr>
          <a:xfrm flipH="1">
            <a:off x="6083175" y="3818250"/>
            <a:ext cx="311700" cy="3501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4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 Circuit Training </a:t>
            </a:r>
            <a:endParaRPr>
              <a:latin typeface="Comic Sans MS"/>
              <a:ea typeface="Comic Sans MS"/>
              <a:cs typeface="Comic Sans MS"/>
              <a:sym typeface="Comic Sans MS"/>
            </a:endParaRPr>
          </a:p>
        </p:txBody>
      </p:sp>
      <p:pic>
        <p:nvPicPr>
          <p:cNvPr id="218" name="Google Shape;218;p30"/>
          <p:cNvPicPr preferRelativeResize="0"/>
          <p:nvPr/>
        </p:nvPicPr>
        <p:blipFill>
          <a:blip r:embed="rId3">
            <a:alphaModFix/>
          </a:blip>
          <a:stretch>
            <a:fillRect/>
          </a:stretch>
        </p:blipFill>
        <p:spPr>
          <a:xfrm>
            <a:off x="311688" y="1152475"/>
            <a:ext cx="1628775" cy="1466850"/>
          </a:xfrm>
          <a:prstGeom prst="rect">
            <a:avLst/>
          </a:prstGeom>
          <a:noFill/>
          <a:ln>
            <a:noFill/>
          </a:ln>
        </p:spPr>
      </p:pic>
      <p:pic>
        <p:nvPicPr>
          <p:cNvPr id="219" name="Google Shape;219;p30"/>
          <p:cNvPicPr preferRelativeResize="0"/>
          <p:nvPr/>
        </p:nvPicPr>
        <p:blipFill>
          <a:blip r:embed="rId4">
            <a:alphaModFix/>
          </a:blip>
          <a:stretch>
            <a:fillRect/>
          </a:stretch>
        </p:blipFill>
        <p:spPr>
          <a:xfrm>
            <a:off x="3073100" y="1200550"/>
            <a:ext cx="1847850" cy="1466850"/>
          </a:xfrm>
          <a:prstGeom prst="rect">
            <a:avLst/>
          </a:prstGeom>
          <a:noFill/>
          <a:ln>
            <a:noFill/>
          </a:ln>
        </p:spPr>
      </p:pic>
      <p:pic>
        <p:nvPicPr>
          <p:cNvPr id="220" name="Google Shape;220;p30"/>
          <p:cNvPicPr preferRelativeResize="0"/>
          <p:nvPr/>
        </p:nvPicPr>
        <p:blipFill>
          <a:blip r:embed="rId5">
            <a:alphaModFix/>
          </a:blip>
          <a:stretch>
            <a:fillRect/>
          </a:stretch>
        </p:blipFill>
        <p:spPr>
          <a:xfrm>
            <a:off x="436463" y="3066550"/>
            <a:ext cx="1647825" cy="1533525"/>
          </a:xfrm>
          <a:prstGeom prst="rect">
            <a:avLst/>
          </a:prstGeom>
          <a:noFill/>
          <a:ln>
            <a:noFill/>
          </a:ln>
        </p:spPr>
      </p:pic>
      <p:pic>
        <p:nvPicPr>
          <p:cNvPr id="221" name="Google Shape;221;p30"/>
          <p:cNvPicPr preferRelativeResize="0"/>
          <p:nvPr/>
        </p:nvPicPr>
        <p:blipFill>
          <a:blip r:embed="rId6">
            <a:alphaModFix/>
          </a:blip>
          <a:stretch>
            <a:fillRect/>
          </a:stretch>
        </p:blipFill>
        <p:spPr>
          <a:xfrm>
            <a:off x="5553363" y="1095775"/>
            <a:ext cx="1819275" cy="1676400"/>
          </a:xfrm>
          <a:prstGeom prst="rect">
            <a:avLst/>
          </a:prstGeom>
          <a:noFill/>
          <a:ln>
            <a:noFill/>
          </a:ln>
        </p:spPr>
      </p:pic>
      <p:pic>
        <p:nvPicPr>
          <p:cNvPr id="222" name="Google Shape;222;p30"/>
          <p:cNvPicPr preferRelativeResize="0"/>
          <p:nvPr/>
        </p:nvPicPr>
        <p:blipFill>
          <a:blip r:embed="rId7">
            <a:alphaModFix/>
          </a:blip>
          <a:stretch>
            <a:fillRect/>
          </a:stretch>
        </p:blipFill>
        <p:spPr>
          <a:xfrm>
            <a:off x="2919400" y="3139350"/>
            <a:ext cx="1901575" cy="1533525"/>
          </a:xfrm>
          <a:prstGeom prst="rect">
            <a:avLst/>
          </a:prstGeom>
          <a:noFill/>
          <a:ln>
            <a:noFill/>
          </a:ln>
        </p:spPr>
      </p:pic>
      <p:pic>
        <p:nvPicPr>
          <p:cNvPr id="223" name="Google Shape;223;p30"/>
          <p:cNvPicPr preferRelativeResize="0"/>
          <p:nvPr/>
        </p:nvPicPr>
        <p:blipFill>
          <a:blip r:embed="rId8">
            <a:alphaModFix/>
          </a:blip>
          <a:stretch>
            <a:fillRect/>
          </a:stretch>
        </p:blipFill>
        <p:spPr>
          <a:xfrm>
            <a:off x="6120525" y="3139338"/>
            <a:ext cx="1390650" cy="1190625"/>
          </a:xfrm>
          <a:prstGeom prst="rect">
            <a:avLst/>
          </a:prstGeom>
          <a:noFill/>
          <a:ln>
            <a:noFill/>
          </a:ln>
        </p:spPr>
      </p:pic>
      <p:sp>
        <p:nvSpPr>
          <p:cNvPr id="224" name="Google Shape;224;p30"/>
          <p:cNvSpPr txBox="1"/>
          <p:nvPr/>
        </p:nvSpPr>
        <p:spPr>
          <a:xfrm>
            <a:off x="436425" y="2545775"/>
            <a:ext cx="1647900" cy="489600"/>
          </a:xfrm>
          <a:prstGeom prst="rect">
            <a:avLst/>
          </a:prstGeom>
          <a:solidFill>
            <a:srgbClr val="FF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5  Jumping Jacks </a:t>
            </a:r>
            <a:endParaRPr/>
          </a:p>
        </p:txBody>
      </p:sp>
      <p:sp>
        <p:nvSpPr>
          <p:cNvPr id="225" name="Google Shape;225;p30"/>
          <p:cNvSpPr txBox="1"/>
          <p:nvPr/>
        </p:nvSpPr>
        <p:spPr>
          <a:xfrm>
            <a:off x="3398200" y="2576950"/>
            <a:ext cx="1226100" cy="489600"/>
          </a:xfrm>
          <a:prstGeom prst="rect">
            <a:avLst/>
          </a:prstGeom>
          <a:solidFill>
            <a:srgbClr val="FF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5 squats</a:t>
            </a:r>
            <a:endParaRPr/>
          </a:p>
        </p:txBody>
      </p:sp>
      <p:sp>
        <p:nvSpPr>
          <p:cNvPr id="226" name="Google Shape;226;p30"/>
          <p:cNvSpPr txBox="1"/>
          <p:nvPr/>
        </p:nvSpPr>
        <p:spPr>
          <a:xfrm>
            <a:off x="5663475" y="2597725"/>
            <a:ext cx="1847700" cy="437700"/>
          </a:xfrm>
          <a:prstGeom prst="rect">
            <a:avLst/>
          </a:prstGeom>
          <a:solidFill>
            <a:srgbClr val="FF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10  knees up </a:t>
            </a:r>
            <a:endParaRPr/>
          </a:p>
        </p:txBody>
      </p:sp>
      <p:sp>
        <p:nvSpPr>
          <p:cNvPr id="227" name="Google Shape;227;p30"/>
          <p:cNvSpPr txBox="1"/>
          <p:nvPr/>
        </p:nvSpPr>
        <p:spPr>
          <a:xfrm>
            <a:off x="588550" y="4509700"/>
            <a:ext cx="1226100" cy="489600"/>
          </a:xfrm>
          <a:prstGeom prst="rect">
            <a:avLst/>
          </a:prstGeom>
          <a:solidFill>
            <a:srgbClr val="FF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10 lunges</a:t>
            </a:r>
            <a:endParaRPr/>
          </a:p>
        </p:txBody>
      </p:sp>
      <p:sp>
        <p:nvSpPr>
          <p:cNvPr id="228" name="Google Shape;228;p30"/>
          <p:cNvSpPr txBox="1"/>
          <p:nvPr/>
        </p:nvSpPr>
        <p:spPr>
          <a:xfrm>
            <a:off x="3173075" y="4509700"/>
            <a:ext cx="1647900" cy="489600"/>
          </a:xfrm>
          <a:prstGeom prst="rect">
            <a:avLst/>
          </a:prstGeom>
          <a:solidFill>
            <a:srgbClr val="FF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3 push ups </a:t>
            </a:r>
            <a:endParaRPr/>
          </a:p>
        </p:txBody>
      </p:sp>
      <p:sp>
        <p:nvSpPr>
          <p:cNvPr id="229" name="Google Shape;229;p30"/>
          <p:cNvSpPr txBox="1"/>
          <p:nvPr/>
        </p:nvSpPr>
        <p:spPr>
          <a:xfrm>
            <a:off x="6179400" y="4433900"/>
            <a:ext cx="1434000" cy="489600"/>
          </a:xfrm>
          <a:prstGeom prst="rect">
            <a:avLst/>
          </a:prstGeom>
          <a:solidFill>
            <a:srgbClr val="FF00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20 seconds </a:t>
            </a:r>
            <a:endParaRPr/>
          </a:p>
        </p:txBody>
      </p:sp>
      <p:pic>
        <p:nvPicPr>
          <p:cNvPr id="230" name="Google Shape;230;p30">
            <a:hlinkClick r:id="rId9"/>
          </p:cNvPr>
          <p:cNvPicPr preferRelativeResize="0"/>
          <p:nvPr/>
        </p:nvPicPr>
        <p:blipFill>
          <a:blip r:embed="rId10">
            <a:alphaModFix/>
          </a:blip>
          <a:stretch>
            <a:fillRect/>
          </a:stretch>
        </p:blipFill>
        <p:spPr>
          <a:xfrm>
            <a:off x="393225" y="95650"/>
            <a:ext cx="1085850" cy="1104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latin typeface="Comic Sans MS"/>
                <a:ea typeface="Comic Sans MS"/>
                <a:cs typeface="Comic Sans MS"/>
                <a:sym typeface="Comic Sans MS"/>
              </a:rPr>
              <a:t>Step 4 - The  history behind the Jumping Jack </a:t>
            </a:r>
            <a:endParaRPr sz="3000">
              <a:latin typeface="Comic Sans MS"/>
              <a:ea typeface="Comic Sans MS"/>
              <a:cs typeface="Comic Sans MS"/>
              <a:sym typeface="Comic Sans MS"/>
            </a:endParaRPr>
          </a:p>
        </p:txBody>
      </p:sp>
      <p:sp>
        <p:nvSpPr>
          <p:cNvPr id="236" name="Google Shape;236;p31"/>
          <p:cNvSpPr txBox="1"/>
          <p:nvPr>
            <p:ph idx="1" type="body"/>
          </p:nvPr>
        </p:nvSpPr>
        <p:spPr>
          <a:xfrm>
            <a:off x="311700" y="1152475"/>
            <a:ext cx="8520600" cy="386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400">
                <a:solidFill>
                  <a:srgbClr val="3E3F40"/>
                </a:solidFill>
                <a:latin typeface="Comic Sans MS"/>
                <a:ea typeface="Comic Sans MS"/>
                <a:cs typeface="Comic Sans MS"/>
                <a:sym typeface="Comic Sans MS"/>
              </a:rPr>
              <a:t>John Pershing was one of the US’s greatest military generals and served the US Military from 1886 to 1924 . He was also a fitness fanatic. He devised the Jumping Jack by placing strings on the soldiers arms and legs. He  then ordered the soldiers to line up and  pulled the strings in  opposite directions forcing the arms and legs to drop like marionettes. T</a:t>
            </a:r>
            <a:r>
              <a:rPr lang="fr" sz="2400">
                <a:solidFill>
                  <a:srgbClr val="3E3F40"/>
                </a:solidFill>
                <a:latin typeface="Comic Sans MS"/>
                <a:ea typeface="Comic Sans MS"/>
                <a:cs typeface="Comic Sans MS"/>
                <a:sym typeface="Comic Sans MS"/>
              </a:rPr>
              <a:t>he Jumping Jack became a staple of military fitness regimens and was popularised in a TV show by a famous culturist Jack Lalanne from 1951 to 1985.</a:t>
            </a:r>
            <a:endParaRPr sz="2400">
              <a:solidFill>
                <a:srgbClr val="3E3F40"/>
              </a:solidFill>
              <a:latin typeface="Comic Sans MS"/>
              <a:ea typeface="Comic Sans MS"/>
              <a:cs typeface="Comic Sans MS"/>
              <a:sym typeface="Comic Sans MS"/>
            </a:endParaRPr>
          </a:p>
          <a:p>
            <a:pPr indent="0" lvl="0" marL="0" rtl="0" algn="l">
              <a:spcBef>
                <a:spcPts val="2700"/>
              </a:spcBef>
              <a:spcAft>
                <a:spcPts val="0"/>
              </a:spcAft>
              <a:buClr>
                <a:schemeClr val="dk1"/>
              </a:buClr>
              <a:buSzPts val="1100"/>
              <a:buFont typeface="Arial"/>
              <a:buNone/>
            </a:pPr>
            <a:r>
              <a:t/>
            </a:r>
            <a:endParaRPr sz="2400">
              <a:solidFill>
                <a:srgbClr val="3E3F40"/>
              </a:solidFill>
              <a:latin typeface="Comic Sans MS"/>
              <a:ea typeface="Comic Sans MS"/>
              <a:cs typeface="Comic Sans MS"/>
              <a:sym typeface="Comic Sans MS"/>
            </a:endParaRPr>
          </a:p>
          <a:p>
            <a:pPr indent="0" lvl="0" marL="0" rtl="0" algn="l">
              <a:spcBef>
                <a:spcPts val="27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0" y="137723"/>
            <a:ext cx="8520600" cy="698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4000">
                <a:latin typeface="Comic Sans MS"/>
                <a:ea typeface="Comic Sans MS"/>
                <a:cs typeface="Comic Sans MS"/>
                <a:sym typeface="Comic Sans MS"/>
              </a:rPr>
              <a:t>O</a:t>
            </a:r>
            <a:r>
              <a:rPr lang="fr" sz="4000">
                <a:latin typeface="Comic Sans MS"/>
                <a:ea typeface="Comic Sans MS"/>
                <a:cs typeface="Comic Sans MS"/>
                <a:sym typeface="Comic Sans MS"/>
              </a:rPr>
              <a:t>bjectifs </a:t>
            </a:r>
            <a:r>
              <a:rPr lang="fr">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61" name="Google Shape;61;p14"/>
          <p:cNvSpPr txBox="1"/>
          <p:nvPr/>
        </p:nvSpPr>
        <p:spPr>
          <a:xfrm>
            <a:off x="837025" y="802500"/>
            <a:ext cx="7005600" cy="37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000">
                <a:latin typeface="Comic Sans MS"/>
                <a:ea typeface="Comic Sans MS"/>
                <a:cs typeface="Comic Sans MS"/>
                <a:sym typeface="Comic Sans MS"/>
              </a:rPr>
              <a:t>Vous allez avoir un cours actif et apprendre l’anglais en bougeant. Ensemble, nous allons:</a:t>
            </a:r>
            <a:endParaRPr sz="2000">
              <a:latin typeface="Comic Sans MS"/>
              <a:ea typeface="Comic Sans MS"/>
              <a:cs typeface="Comic Sans MS"/>
              <a:sym typeface="Comic Sans MS"/>
            </a:endParaRPr>
          </a:p>
          <a:p>
            <a:pPr indent="0" lvl="0" marL="914400" rtl="0" algn="l">
              <a:spcBef>
                <a:spcPts val="0"/>
              </a:spcBef>
              <a:spcAft>
                <a:spcPts val="0"/>
              </a:spcAft>
              <a:buNone/>
            </a:pPr>
            <a:r>
              <a:t/>
            </a:r>
            <a:endParaRPr sz="20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Char char="●"/>
            </a:pPr>
            <a:r>
              <a:rPr lang="fr" sz="2000">
                <a:latin typeface="Comic Sans MS"/>
                <a:ea typeface="Comic Sans MS"/>
                <a:cs typeface="Comic Sans MS"/>
                <a:sym typeface="Comic Sans MS"/>
              </a:rPr>
              <a:t>découvrir un nouveau sport et l’origine de certains mouvements.</a:t>
            </a:r>
            <a:endParaRPr sz="2000">
              <a:latin typeface="Comic Sans MS"/>
              <a:ea typeface="Comic Sans MS"/>
              <a:cs typeface="Comic Sans MS"/>
              <a:sym typeface="Comic Sans MS"/>
            </a:endParaRPr>
          </a:p>
          <a:p>
            <a:pPr indent="0" lvl="0" marL="1371600" rtl="0" algn="l">
              <a:spcBef>
                <a:spcPts val="0"/>
              </a:spcBef>
              <a:spcAft>
                <a:spcPts val="0"/>
              </a:spcAft>
              <a:buNone/>
            </a:pPr>
            <a:r>
              <a:t/>
            </a:r>
            <a:endParaRPr sz="20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Char char="●"/>
            </a:pPr>
            <a:r>
              <a:rPr lang="fr" sz="2000">
                <a:latin typeface="Comic Sans MS"/>
                <a:ea typeface="Comic Sans MS"/>
                <a:cs typeface="Comic Sans MS"/>
                <a:sym typeface="Comic Sans MS"/>
              </a:rPr>
              <a:t>s’entraîner à retrouver des parties du corps et apprendre de nouveaux exercices.</a:t>
            </a:r>
            <a:endParaRPr sz="2000">
              <a:latin typeface="Comic Sans MS"/>
              <a:ea typeface="Comic Sans MS"/>
              <a:cs typeface="Comic Sans MS"/>
              <a:sym typeface="Comic Sans MS"/>
            </a:endParaRPr>
          </a:p>
          <a:p>
            <a:pPr indent="0" lvl="0" marL="914400" rtl="0" algn="l">
              <a:spcBef>
                <a:spcPts val="0"/>
              </a:spcBef>
              <a:spcAft>
                <a:spcPts val="0"/>
              </a:spcAft>
              <a:buNone/>
            </a:pPr>
            <a:r>
              <a:t/>
            </a:r>
            <a:endParaRPr sz="20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Char char="●"/>
            </a:pPr>
            <a:r>
              <a:rPr lang="fr" sz="2000">
                <a:latin typeface="Comic Sans MS"/>
                <a:ea typeface="Comic Sans MS"/>
                <a:cs typeface="Comic Sans MS"/>
                <a:sym typeface="Comic Sans MS"/>
              </a:rPr>
              <a:t>réviser les verbes d’action et les questions.</a:t>
            </a:r>
            <a:endParaRPr sz="2000">
              <a:latin typeface="Comic Sans MS"/>
              <a:ea typeface="Comic Sans MS"/>
              <a:cs typeface="Comic Sans MS"/>
              <a:sym typeface="Comic Sans MS"/>
            </a:endParaRPr>
          </a:p>
          <a:p>
            <a:pPr indent="0" lvl="0" marL="0" rtl="0" algn="l">
              <a:spcBef>
                <a:spcPts val="0"/>
              </a:spcBef>
              <a:spcAft>
                <a:spcPts val="0"/>
              </a:spcAft>
              <a:buNone/>
            </a:pPr>
            <a:r>
              <a:t/>
            </a:r>
            <a:endParaRPr sz="20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Char char="●"/>
            </a:pPr>
            <a:r>
              <a:rPr lang="fr" sz="2000">
                <a:latin typeface="Comic Sans MS"/>
                <a:ea typeface="Comic Sans MS"/>
                <a:cs typeface="Comic Sans MS"/>
                <a:sym typeface="Comic Sans MS"/>
              </a:rPr>
              <a:t>parler et comprendre à l’oral et à l’écrit.</a:t>
            </a:r>
            <a:endParaRPr sz="2000">
              <a:latin typeface="Comic Sans MS"/>
              <a:ea typeface="Comic Sans MS"/>
              <a:cs typeface="Comic Sans MS"/>
              <a:sym typeface="Comic Sans MS"/>
            </a:endParaRPr>
          </a:p>
          <a:p>
            <a:pPr indent="0" lvl="0" marL="914400" rtl="0" algn="l">
              <a:spcBef>
                <a:spcPts val="0"/>
              </a:spcBef>
              <a:spcAft>
                <a:spcPts val="0"/>
              </a:spcAft>
              <a:buNone/>
            </a:pPr>
            <a:r>
              <a:t/>
            </a:r>
            <a:endParaRPr sz="2000">
              <a:latin typeface="Comic Sans MS"/>
              <a:ea typeface="Comic Sans MS"/>
              <a:cs typeface="Comic Sans MS"/>
              <a:sym typeface="Comic Sans MS"/>
            </a:endParaRPr>
          </a:p>
          <a:p>
            <a:pPr indent="0" lvl="0" marL="914400" rtl="0" algn="l">
              <a:spcBef>
                <a:spcPts val="0"/>
              </a:spcBef>
              <a:spcAft>
                <a:spcPts val="0"/>
              </a:spcAft>
              <a:buNone/>
            </a:pPr>
            <a:r>
              <a:t/>
            </a:r>
            <a:endParaRPr sz="2000">
              <a:latin typeface="Comic Sans MS"/>
              <a:ea typeface="Comic Sans MS"/>
              <a:cs typeface="Comic Sans MS"/>
              <a:sym typeface="Comic Sans MS"/>
            </a:endParaRPr>
          </a:p>
          <a:p>
            <a:pPr indent="0" lvl="0" marL="914400" rtl="0" algn="l">
              <a:spcBef>
                <a:spcPts val="0"/>
              </a:spcBef>
              <a:spcAft>
                <a:spcPts val="0"/>
              </a:spcAft>
              <a:buNone/>
            </a:pPr>
            <a:r>
              <a:t/>
            </a:r>
            <a:endParaRPr sz="2000">
              <a:latin typeface="Comic Sans MS"/>
              <a:ea typeface="Comic Sans MS"/>
              <a:cs typeface="Comic Sans MS"/>
              <a:sym typeface="Comic Sans MS"/>
            </a:endParaRPr>
          </a:p>
          <a:p>
            <a:pPr indent="0" lvl="0" marL="0" rtl="0" algn="l">
              <a:spcBef>
                <a:spcPts val="0"/>
              </a:spcBef>
              <a:spcAft>
                <a:spcPts val="0"/>
              </a:spcAft>
              <a:buNone/>
            </a:pPr>
            <a:r>
              <a:t/>
            </a:r>
            <a:endParaRPr sz="2000">
              <a:latin typeface="Comic Sans MS"/>
              <a:ea typeface="Comic Sans MS"/>
              <a:cs typeface="Comic Sans MS"/>
              <a:sym typeface="Comic Sans MS"/>
            </a:endParaRPr>
          </a:p>
          <a:p>
            <a:pPr indent="0" lvl="0" marL="0" rtl="0" algn="l">
              <a:spcBef>
                <a:spcPts val="0"/>
              </a:spcBef>
              <a:spcAft>
                <a:spcPts val="0"/>
              </a:spcAft>
              <a:buNone/>
            </a:pPr>
            <a:r>
              <a:t/>
            </a:r>
            <a:endParaRPr sz="2000">
              <a:latin typeface="Comic Sans MS"/>
              <a:ea typeface="Comic Sans MS"/>
              <a:cs typeface="Comic Sans MS"/>
              <a:sym typeface="Comic Sans MS"/>
            </a:endParaRPr>
          </a:p>
          <a:p>
            <a:pPr indent="0" lvl="0" marL="0" rtl="0" algn="l">
              <a:spcBef>
                <a:spcPts val="0"/>
              </a:spcBef>
              <a:spcAft>
                <a:spcPts val="0"/>
              </a:spcAft>
              <a:buNone/>
            </a:pPr>
            <a:r>
              <a:t/>
            </a:r>
            <a:endParaRPr sz="2000">
              <a:latin typeface="Comic Sans MS"/>
              <a:ea typeface="Comic Sans MS"/>
              <a:cs typeface="Comic Sans MS"/>
              <a:sym typeface="Comic Sans MS"/>
            </a:endParaRPr>
          </a:p>
          <a:p>
            <a:pPr indent="-355600" lvl="0" marL="457200" rtl="0" algn="l">
              <a:spcBef>
                <a:spcPts val="0"/>
              </a:spcBef>
              <a:spcAft>
                <a:spcPts val="0"/>
              </a:spcAft>
              <a:buSzPts val="2000"/>
              <a:buFont typeface="Comic Sans MS"/>
              <a:buChar char="●"/>
            </a:pPr>
            <a:r>
              <a:rPr lang="fr" sz="2000">
                <a:latin typeface="Comic Sans MS"/>
                <a:ea typeface="Comic Sans MS"/>
                <a:cs typeface="Comic Sans MS"/>
                <a:sym typeface="Comic Sans MS"/>
              </a:rPr>
              <a:t>Les compétences travaillées : la compréhension orale et la production orale</a:t>
            </a:r>
            <a:endParaRPr sz="2000">
              <a:latin typeface="Comic Sans MS"/>
              <a:ea typeface="Comic Sans MS"/>
              <a:cs typeface="Comic Sans MS"/>
              <a:sym typeface="Comic Sans MS"/>
            </a:endParaRPr>
          </a:p>
          <a:p>
            <a:pPr indent="0" lvl="0" marL="0" rtl="0" algn="l">
              <a:spcBef>
                <a:spcPts val="0"/>
              </a:spcBef>
              <a:spcAft>
                <a:spcPts val="0"/>
              </a:spcAft>
              <a:buNone/>
            </a:pPr>
            <a:r>
              <a:t/>
            </a:r>
            <a:endParaRPr sz="2000">
              <a:latin typeface="Comic Sans MS"/>
              <a:ea typeface="Comic Sans MS"/>
              <a:cs typeface="Comic Sans MS"/>
              <a:sym typeface="Comic Sans MS"/>
            </a:endParaRPr>
          </a:p>
        </p:txBody>
      </p:sp>
      <p:pic>
        <p:nvPicPr>
          <p:cNvPr id="62" name="Google Shape;62;p14"/>
          <p:cNvPicPr preferRelativeResize="0"/>
          <p:nvPr/>
        </p:nvPicPr>
        <p:blipFill>
          <a:blip r:embed="rId3">
            <a:alphaModFix/>
          </a:blip>
          <a:stretch>
            <a:fillRect/>
          </a:stretch>
        </p:blipFill>
        <p:spPr>
          <a:xfrm>
            <a:off x="7842625" y="78650"/>
            <a:ext cx="1266825" cy="1076325"/>
          </a:xfrm>
          <a:prstGeom prst="rect">
            <a:avLst/>
          </a:prstGeom>
          <a:noFill/>
          <a:ln>
            <a:noFill/>
          </a:ln>
        </p:spPr>
      </p:pic>
      <p:sp>
        <p:nvSpPr>
          <p:cNvPr id="63" name="Google Shape;63;p14"/>
          <p:cNvSpPr txBox="1"/>
          <p:nvPr/>
        </p:nvSpPr>
        <p:spPr>
          <a:xfrm>
            <a:off x="7055425" y="2140525"/>
            <a:ext cx="1911900" cy="7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6442225" y="2325450"/>
            <a:ext cx="2525100" cy="6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2"/>
          <p:cNvSpPr txBox="1"/>
          <p:nvPr>
            <p:ph type="title"/>
          </p:nvPr>
        </p:nvSpPr>
        <p:spPr>
          <a:xfrm>
            <a:off x="311700" y="445025"/>
            <a:ext cx="3991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What are  ‘strings’ ? </a:t>
            </a:r>
            <a:endParaRPr/>
          </a:p>
        </p:txBody>
      </p:sp>
      <p:pic>
        <p:nvPicPr>
          <p:cNvPr id="242" name="Google Shape;242;p32"/>
          <p:cNvPicPr preferRelativeResize="0"/>
          <p:nvPr/>
        </p:nvPicPr>
        <p:blipFill>
          <a:blip r:embed="rId3">
            <a:alphaModFix/>
          </a:blip>
          <a:stretch>
            <a:fillRect/>
          </a:stretch>
        </p:blipFill>
        <p:spPr>
          <a:xfrm>
            <a:off x="3922050" y="1017725"/>
            <a:ext cx="3742750" cy="3249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graphicFrame>
        <p:nvGraphicFramePr>
          <p:cNvPr id="247" name="Google Shape;247;p33"/>
          <p:cNvGraphicFramePr/>
          <p:nvPr/>
        </p:nvGraphicFramePr>
        <p:xfrm>
          <a:off x="550625" y="308625"/>
          <a:ext cx="3000000" cy="3000000"/>
        </p:xfrm>
        <a:graphic>
          <a:graphicData uri="http://schemas.openxmlformats.org/drawingml/2006/table">
            <a:tbl>
              <a:tblPr>
                <a:noFill/>
                <a:tableStyleId>{F86DE8BE-0909-4C8B-B2C0-0987E330A540}</a:tableStyleId>
              </a:tblPr>
              <a:tblGrid>
                <a:gridCol w="3174000"/>
                <a:gridCol w="5270525"/>
              </a:tblGrid>
              <a:tr h="4505100">
                <a:tc>
                  <a:txBody>
                    <a:bodyPr/>
                    <a:lstStyle/>
                    <a:p>
                      <a:pPr indent="0" lvl="0" marL="0" rtl="0" algn="ctr">
                        <a:spcBef>
                          <a:spcPts val="0"/>
                        </a:spcBef>
                        <a:spcAft>
                          <a:spcPts val="0"/>
                        </a:spcAft>
                        <a:buNone/>
                      </a:pPr>
                      <a:r>
                        <a:rPr b="1" lang="fr" sz="2400" u="sng">
                          <a:solidFill>
                            <a:srgbClr val="0000FF"/>
                          </a:solidFill>
                          <a:latin typeface="Comic Sans MS"/>
                          <a:ea typeface="Comic Sans MS"/>
                          <a:cs typeface="Comic Sans MS"/>
                          <a:sym typeface="Comic Sans MS"/>
                        </a:rPr>
                        <a:t>Vocabulary </a:t>
                      </a:r>
                      <a:endParaRPr b="1" sz="2400" u="sng">
                        <a:solidFill>
                          <a:srgbClr val="0000FF"/>
                        </a:solidFill>
                        <a:latin typeface="Comic Sans MS"/>
                        <a:ea typeface="Comic Sans MS"/>
                        <a:cs typeface="Comic Sans MS"/>
                        <a:sym typeface="Comic Sans MS"/>
                      </a:endParaRPr>
                    </a:p>
                    <a:p>
                      <a:pPr indent="-381000" lvl="0" marL="457200" rtl="0" algn="l">
                        <a:spcBef>
                          <a:spcPts val="0"/>
                        </a:spcBef>
                        <a:spcAft>
                          <a:spcPts val="0"/>
                        </a:spcAft>
                        <a:buClr>
                          <a:srgbClr val="0000FF"/>
                        </a:buClr>
                        <a:buSzPts val="2400"/>
                        <a:buFont typeface="Comic Sans MS"/>
                        <a:buChar char="-"/>
                      </a:pPr>
                      <a:r>
                        <a:rPr b="1" lang="fr" sz="2400">
                          <a:solidFill>
                            <a:srgbClr val="0000FF"/>
                          </a:solidFill>
                          <a:latin typeface="Comic Sans MS"/>
                          <a:ea typeface="Comic Sans MS"/>
                          <a:cs typeface="Comic Sans MS"/>
                          <a:sym typeface="Comic Sans MS"/>
                        </a:rPr>
                        <a:t>Body Parts </a:t>
                      </a:r>
                      <a:endParaRPr b="1" sz="2400">
                        <a:solidFill>
                          <a:srgbClr val="0000FF"/>
                        </a:solidFill>
                        <a:latin typeface="Comic Sans MS"/>
                        <a:ea typeface="Comic Sans MS"/>
                        <a:cs typeface="Comic Sans MS"/>
                        <a:sym typeface="Comic Sans MS"/>
                      </a:endParaRPr>
                    </a:p>
                    <a:p>
                      <a:pPr indent="0" lvl="0" marL="457200" rtl="0" algn="l">
                        <a:spcBef>
                          <a:spcPts val="0"/>
                        </a:spcBef>
                        <a:spcAft>
                          <a:spcPts val="0"/>
                        </a:spcAft>
                        <a:buNone/>
                      </a:pPr>
                      <a:r>
                        <a:t/>
                      </a:r>
                      <a:endParaRPr b="1" sz="2400">
                        <a:solidFill>
                          <a:srgbClr val="0000FF"/>
                        </a:solidFill>
                        <a:latin typeface="Comic Sans MS"/>
                        <a:ea typeface="Comic Sans MS"/>
                        <a:cs typeface="Comic Sans MS"/>
                        <a:sym typeface="Comic Sans MS"/>
                      </a:endParaRPr>
                    </a:p>
                    <a:p>
                      <a:pPr indent="-381000" lvl="0" marL="457200" rtl="0" algn="l">
                        <a:spcBef>
                          <a:spcPts val="0"/>
                        </a:spcBef>
                        <a:spcAft>
                          <a:spcPts val="0"/>
                        </a:spcAft>
                        <a:buClr>
                          <a:srgbClr val="0000FF"/>
                        </a:buClr>
                        <a:buSzPts val="2400"/>
                        <a:buFont typeface="Comic Sans MS"/>
                        <a:buChar char="-"/>
                      </a:pPr>
                      <a:r>
                        <a:rPr b="1" lang="fr" sz="2400">
                          <a:solidFill>
                            <a:srgbClr val="0000FF"/>
                          </a:solidFill>
                          <a:latin typeface="Comic Sans MS"/>
                          <a:ea typeface="Comic Sans MS"/>
                          <a:cs typeface="Comic Sans MS"/>
                          <a:sym typeface="Comic Sans MS"/>
                        </a:rPr>
                        <a:t>Circuit training:</a:t>
                      </a:r>
                      <a:r>
                        <a:rPr lang="fr" sz="2400">
                          <a:solidFill>
                            <a:srgbClr val="0000FF"/>
                          </a:solidFill>
                          <a:latin typeface="Comic Sans MS"/>
                          <a:ea typeface="Comic Sans MS"/>
                          <a:cs typeface="Comic Sans MS"/>
                          <a:sym typeface="Comic Sans MS"/>
                        </a:rPr>
                        <a:t> </a:t>
                      </a:r>
                      <a:endParaRPr sz="2400">
                        <a:solidFill>
                          <a:srgbClr val="0000FF"/>
                        </a:solidFill>
                        <a:latin typeface="Comic Sans MS"/>
                        <a:ea typeface="Comic Sans MS"/>
                        <a:cs typeface="Comic Sans MS"/>
                        <a:sym typeface="Comic Sans MS"/>
                      </a:endParaRPr>
                    </a:p>
                    <a:p>
                      <a:pPr indent="0" lvl="0" marL="457200" rtl="0" algn="l">
                        <a:spcBef>
                          <a:spcPts val="0"/>
                        </a:spcBef>
                        <a:spcAft>
                          <a:spcPts val="0"/>
                        </a:spcAft>
                        <a:buNone/>
                      </a:pPr>
                      <a:r>
                        <a:rPr lang="fr" sz="2400">
                          <a:solidFill>
                            <a:srgbClr val="0000FF"/>
                          </a:solidFill>
                          <a:latin typeface="Comic Sans MS"/>
                          <a:ea typeface="Comic Sans MS"/>
                          <a:cs typeface="Comic Sans MS"/>
                          <a:sym typeface="Comic Sans MS"/>
                        </a:rPr>
                        <a:t>lunge , squat, knees up, plank, push ups…</a:t>
                      </a:r>
                      <a:endParaRPr sz="2400">
                        <a:solidFill>
                          <a:srgbClr val="0000FF"/>
                        </a:solidFill>
                        <a:latin typeface="Comic Sans MS"/>
                        <a:ea typeface="Comic Sans MS"/>
                        <a:cs typeface="Comic Sans MS"/>
                        <a:sym typeface="Comic Sans MS"/>
                      </a:endParaRPr>
                    </a:p>
                    <a:p>
                      <a:pPr indent="0" lvl="0" marL="457200" rtl="0" algn="l">
                        <a:spcBef>
                          <a:spcPts val="0"/>
                        </a:spcBef>
                        <a:spcAft>
                          <a:spcPts val="0"/>
                        </a:spcAft>
                        <a:buNone/>
                      </a:pPr>
                      <a:r>
                        <a:t/>
                      </a:r>
                      <a:endParaRPr sz="2400">
                        <a:solidFill>
                          <a:srgbClr val="0000FF"/>
                        </a:solidFill>
                        <a:latin typeface="Comic Sans MS"/>
                        <a:ea typeface="Comic Sans MS"/>
                        <a:cs typeface="Comic Sans MS"/>
                        <a:sym typeface="Comic Sans MS"/>
                      </a:endParaRPr>
                    </a:p>
                    <a:p>
                      <a:pPr indent="-381000" lvl="0" marL="457200" rtl="0" algn="l">
                        <a:spcBef>
                          <a:spcPts val="0"/>
                        </a:spcBef>
                        <a:spcAft>
                          <a:spcPts val="0"/>
                        </a:spcAft>
                        <a:buClr>
                          <a:srgbClr val="0000FF"/>
                        </a:buClr>
                        <a:buSzPts val="2400"/>
                        <a:buFont typeface="Comic Sans MS"/>
                        <a:buChar char="-"/>
                      </a:pPr>
                      <a:r>
                        <a:rPr b="1" lang="fr" sz="2400">
                          <a:solidFill>
                            <a:srgbClr val="0000FF"/>
                          </a:solidFill>
                          <a:latin typeface="Comic Sans MS"/>
                          <a:ea typeface="Comic Sans MS"/>
                          <a:cs typeface="Comic Sans MS"/>
                          <a:sym typeface="Comic Sans MS"/>
                        </a:rPr>
                        <a:t>Text : </a:t>
                      </a:r>
                      <a:r>
                        <a:rPr lang="fr" sz="2400">
                          <a:solidFill>
                            <a:srgbClr val="0000FF"/>
                          </a:solidFill>
                          <a:latin typeface="Comic Sans MS"/>
                          <a:ea typeface="Comic Sans MS"/>
                          <a:cs typeface="Comic Sans MS"/>
                          <a:sym typeface="Comic Sans MS"/>
                        </a:rPr>
                        <a:t>General , Soldiers the strings, a staple, to order </a:t>
                      </a:r>
                      <a:endParaRPr sz="2000">
                        <a:latin typeface="Comic Sans MS"/>
                        <a:ea typeface="Comic Sans MS"/>
                        <a:cs typeface="Comic Sans MS"/>
                        <a:sym typeface="Comic Sans MS"/>
                      </a:endParaRPr>
                    </a:p>
                  </a:txBody>
                  <a:tcPr marT="91425" marB="91425" marR="91425" marL="91425"/>
                </a:tc>
                <a:tc>
                  <a:txBody>
                    <a:bodyPr/>
                    <a:lstStyle/>
                    <a:p>
                      <a:pPr indent="0" lvl="0" marL="0" rtl="0" algn="ctr">
                        <a:spcBef>
                          <a:spcPts val="0"/>
                        </a:spcBef>
                        <a:spcAft>
                          <a:spcPts val="0"/>
                        </a:spcAft>
                        <a:buNone/>
                      </a:pPr>
                      <a:r>
                        <a:rPr b="1" lang="fr" sz="2400" u="sng">
                          <a:solidFill>
                            <a:srgbClr val="0000FF"/>
                          </a:solidFill>
                          <a:latin typeface="Comic Sans MS"/>
                          <a:ea typeface="Comic Sans MS"/>
                          <a:cs typeface="Comic Sans MS"/>
                          <a:sym typeface="Comic Sans MS"/>
                        </a:rPr>
                        <a:t>Grammar</a:t>
                      </a:r>
                      <a:endParaRPr b="1" sz="2400" u="sng">
                        <a:solidFill>
                          <a:srgbClr val="0000FF"/>
                        </a:solidFill>
                        <a:latin typeface="Comic Sans MS"/>
                        <a:ea typeface="Comic Sans MS"/>
                        <a:cs typeface="Comic Sans MS"/>
                        <a:sym typeface="Comic Sans MS"/>
                      </a:endParaRPr>
                    </a:p>
                    <a:p>
                      <a:pPr indent="-381000" lvl="0" marL="457200" rtl="0" algn="l">
                        <a:spcBef>
                          <a:spcPts val="0"/>
                        </a:spcBef>
                        <a:spcAft>
                          <a:spcPts val="0"/>
                        </a:spcAft>
                        <a:buClr>
                          <a:srgbClr val="0000FF"/>
                        </a:buClr>
                        <a:buSzPts val="2400"/>
                        <a:buFont typeface="Comic Sans MS"/>
                        <a:buAutoNum type="arabicParenR"/>
                      </a:pPr>
                      <a:r>
                        <a:rPr b="1" lang="fr" sz="2400">
                          <a:solidFill>
                            <a:srgbClr val="0000FF"/>
                          </a:solidFill>
                          <a:latin typeface="Comic Sans MS"/>
                          <a:ea typeface="Comic Sans MS"/>
                          <a:cs typeface="Comic Sans MS"/>
                          <a:sym typeface="Comic Sans MS"/>
                        </a:rPr>
                        <a:t>Giving Orders</a:t>
                      </a:r>
                      <a:r>
                        <a:rPr lang="fr" sz="2400">
                          <a:solidFill>
                            <a:srgbClr val="0000FF"/>
                          </a:solidFill>
                          <a:latin typeface="Comic Sans MS"/>
                          <a:ea typeface="Comic Sans MS"/>
                          <a:cs typeface="Comic Sans MS"/>
                          <a:sym typeface="Comic Sans MS"/>
                        </a:rPr>
                        <a:t> = la base verbale (ex:Copy, Find)</a:t>
                      </a:r>
                      <a:endParaRPr sz="24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t/>
                      </a:r>
                      <a:endParaRPr sz="24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fr" sz="2400">
                          <a:solidFill>
                            <a:srgbClr val="0000FF"/>
                          </a:solidFill>
                          <a:latin typeface="Comic Sans MS"/>
                          <a:ea typeface="Comic Sans MS"/>
                          <a:cs typeface="Comic Sans MS"/>
                          <a:sym typeface="Comic Sans MS"/>
                        </a:rPr>
                        <a:t>2) </a:t>
                      </a:r>
                      <a:r>
                        <a:rPr b="1" lang="fr" sz="2400">
                          <a:solidFill>
                            <a:srgbClr val="0000FF"/>
                          </a:solidFill>
                          <a:latin typeface="Comic Sans MS"/>
                          <a:ea typeface="Comic Sans MS"/>
                          <a:cs typeface="Comic Sans MS"/>
                          <a:sym typeface="Comic Sans MS"/>
                        </a:rPr>
                        <a:t> Asking questions</a:t>
                      </a:r>
                      <a:endParaRPr b="1" sz="24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fr" sz="2400">
                          <a:solidFill>
                            <a:srgbClr val="0000FF"/>
                          </a:solidFill>
                          <a:latin typeface="Comic Sans MS"/>
                          <a:ea typeface="Comic Sans MS"/>
                          <a:cs typeface="Comic Sans MS"/>
                          <a:sym typeface="Comic Sans MS"/>
                        </a:rPr>
                        <a:t>WHO : qui </a:t>
                      </a:r>
                      <a:endParaRPr sz="24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fr" sz="2400">
                          <a:solidFill>
                            <a:srgbClr val="0000FF"/>
                          </a:solidFill>
                          <a:latin typeface="Comic Sans MS"/>
                          <a:ea typeface="Comic Sans MS"/>
                          <a:cs typeface="Comic Sans MS"/>
                          <a:sym typeface="Comic Sans MS"/>
                        </a:rPr>
                        <a:t>HOW :combien/comment</a:t>
                      </a:r>
                      <a:endParaRPr sz="24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fr" sz="2400">
                          <a:solidFill>
                            <a:srgbClr val="0000FF"/>
                          </a:solidFill>
                          <a:latin typeface="Comic Sans MS"/>
                          <a:ea typeface="Comic Sans MS"/>
                          <a:cs typeface="Comic Sans MS"/>
                          <a:sym typeface="Comic Sans MS"/>
                        </a:rPr>
                        <a:t>WHAT : quoi</a:t>
                      </a:r>
                      <a:endParaRPr sz="24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fr" sz="2400">
                          <a:solidFill>
                            <a:srgbClr val="0000FF"/>
                          </a:solidFill>
                          <a:latin typeface="Comic Sans MS"/>
                          <a:ea typeface="Comic Sans MS"/>
                          <a:cs typeface="Comic Sans MS"/>
                          <a:sym typeface="Comic Sans MS"/>
                        </a:rPr>
                        <a:t>WHY: pourquoi</a:t>
                      </a:r>
                      <a:endParaRPr sz="2400">
                        <a:solidFill>
                          <a:srgbClr val="0000FF"/>
                        </a:solidFill>
                        <a:latin typeface="Comic Sans MS"/>
                        <a:ea typeface="Comic Sans MS"/>
                        <a:cs typeface="Comic Sans MS"/>
                        <a:sym typeface="Comic Sans MS"/>
                      </a:endParaRPr>
                    </a:p>
                    <a:p>
                      <a:pPr indent="0" lvl="0" marL="0" rtl="0" algn="l">
                        <a:spcBef>
                          <a:spcPts val="0"/>
                        </a:spcBef>
                        <a:spcAft>
                          <a:spcPts val="0"/>
                        </a:spcAft>
                        <a:buNone/>
                      </a:pPr>
                      <a:r>
                        <a:rPr lang="fr" sz="2400">
                          <a:solidFill>
                            <a:srgbClr val="0000FF"/>
                          </a:solidFill>
                          <a:latin typeface="Comic Sans MS"/>
                          <a:ea typeface="Comic Sans MS"/>
                          <a:cs typeface="Comic Sans MS"/>
                          <a:sym typeface="Comic Sans MS"/>
                        </a:rPr>
                        <a:t>WHEN : quand</a:t>
                      </a:r>
                      <a:endParaRPr sz="2400">
                        <a:solidFill>
                          <a:srgbClr val="0000FF"/>
                        </a:solidFill>
                        <a:latin typeface="Comic Sans MS"/>
                        <a:ea typeface="Comic Sans MS"/>
                        <a:cs typeface="Comic Sans MS"/>
                        <a:sym typeface="Comic Sans MS"/>
                      </a:endParaRPr>
                    </a:p>
                  </a:txBody>
                  <a:tcPr marT="91425" marB="91425" marR="91425" marL="91425"/>
                </a:tc>
              </a:tr>
            </a:tbl>
          </a:graphicData>
        </a:graphic>
      </p:graphicFrame>
      <p:pic>
        <p:nvPicPr>
          <p:cNvPr id="248" name="Google Shape;248;p33"/>
          <p:cNvPicPr preferRelativeResize="0"/>
          <p:nvPr/>
        </p:nvPicPr>
        <p:blipFill>
          <a:blip r:embed="rId3">
            <a:alphaModFix/>
          </a:blip>
          <a:stretch>
            <a:fillRect/>
          </a:stretch>
        </p:blipFill>
        <p:spPr>
          <a:xfrm>
            <a:off x="7728325" y="0"/>
            <a:ext cx="1266825" cy="1076325"/>
          </a:xfrm>
          <a:prstGeom prst="rect">
            <a:avLst/>
          </a:prstGeom>
          <a:noFill/>
          <a:ln>
            <a:noFill/>
          </a:ln>
        </p:spPr>
      </p:pic>
      <p:sp>
        <p:nvSpPr>
          <p:cNvPr id="249" name="Google Shape;249;p33"/>
          <p:cNvSpPr txBox="1"/>
          <p:nvPr/>
        </p:nvSpPr>
        <p:spPr>
          <a:xfrm>
            <a:off x="6412100" y="3680175"/>
            <a:ext cx="2583000" cy="10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0000"/>
                </a:solidFill>
                <a:latin typeface="Comic Sans MS"/>
                <a:ea typeface="Comic Sans MS"/>
                <a:cs typeface="Comic Sans MS"/>
                <a:sym typeface="Comic Sans MS"/>
              </a:rPr>
              <a:t>COPY this </a:t>
            </a:r>
            <a:endParaRPr sz="2400">
              <a:solidFill>
                <a:srgbClr val="FF0000"/>
              </a:solidFill>
              <a:latin typeface="Comic Sans MS"/>
              <a:ea typeface="Comic Sans MS"/>
              <a:cs typeface="Comic Sans MS"/>
              <a:sym typeface="Comic Sans MS"/>
            </a:endParaRPr>
          </a:p>
          <a:p>
            <a:pPr indent="0" lvl="0" marL="0" rtl="0" algn="l">
              <a:spcBef>
                <a:spcPts val="0"/>
              </a:spcBef>
              <a:spcAft>
                <a:spcPts val="0"/>
              </a:spcAft>
              <a:buNone/>
            </a:pPr>
            <a:r>
              <a:rPr lang="fr" sz="2400">
                <a:solidFill>
                  <a:srgbClr val="FF0000"/>
                </a:solidFill>
                <a:latin typeface="Comic Sans MS"/>
                <a:ea typeface="Comic Sans MS"/>
                <a:cs typeface="Comic Sans MS"/>
                <a:sym typeface="Comic Sans MS"/>
              </a:rPr>
              <a:t>grammar recap</a:t>
            </a:r>
            <a:endParaRPr sz="2400">
              <a:solidFill>
                <a:srgbClr val="FF0000"/>
              </a:solidFill>
              <a:latin typeface="Comic Sans MS"/>
              <a:ea typeface="Comic Sans MS"/>
              <a:cs typeface="Comic Sans MS"/>
              <a:sym typeface="Comic Sans MS"/>
            </a:endParaRPr>
          </a:p>
          <a:p>
            <a:pPr indent="0" lvl="0" marL="0" rtl="0" algn="l">
              <a:spcBef>
                <a:spcPts val="0"/>
              </a:spcBef>
              <a:spcAft>
                <a:spcPts val="0"/>
              </a:spcAft>
              <a:buNone/>
            </a:pPr>
            <a:r>
              <a:t/>
            </a:r>
            <a:endParaRPr sz="2400">
              <a:solidFill>
                <a:srgbClr val="FF0000"/>
              </a:solidFill>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34"/>
          <p:cNvSpPr txBox="1"/>
          <p:nvPr>
            <p:ph type="title"/>
          </p:nvPr>
        </p:nvSpPr>
        <p:spPr>
          <a:xfrm>
            <a:off x="311700" y="179525"/>
            <a:ext cx="8520600" cy="620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Je fais le bilan et je m’autoévalue </a:t>
            </a:r>
            <a:endParaRPr>
              <a:latin typeface="Comic Sans MS"/>
              <a:ea typeface="Comic Sans MS"/>
              <a:cs typeface="Comic Sans MS"/>
              <a:sym typeface="Comic Sans MS"/>
            </a:endParaRPr>
          </a:p>
        </p:txBody>
      </p:sp>
      <p:sp>
        <p:nvSpPr>
          <p:cNvPr id="255" name="Google Shape;255;p34"/>
          <p:cNvSpPr txBox="1"/>
          <p:nvPr>
            <p:ph idx="1" type="body"/>
          </p:nvPr>
        </p:nvSpPr>
        <p:spPr>
          <a:xfrm>
            <a:off x="311700" y="800225"/>
            <a:ext cx="8520600" cy="233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000000"/>
                </a:solidFill>
                <a:latin typeface="Comic Sans MS"/>
                <a:ea typeface="Comic Sans MS"/>
                <a:cs typeface="Comic Sans MS"/>
                <a:sym typeface="Comic Sans MS"/>
              </a:rPr>
              <a:t>Qu’est ce que j’ai appris:     </a:t>
            </a:r>
            <a:endParaRPr sz="2400">
              <a:solidFill>
                <a:srgbClr val="000000"/>
              </a:solidFill>
              <a:latin typeface="Comic Sans MS"/>
              <a:ea typeface="Comic Sans MS"/>
              <a:cs typeface="Comic Sans MS"/>
              <a:sym typeface="Comic Sans MS"/>
            </a:endParaRPr>
          </a:p>
          <a:p>
            <a:pPr indent="-381000" lvl="0" marL="457200" rtl="0" algn="l">
              <a:spcBef>
                <a:spcPts val="1600"/>
              </a:spcBef>
              <a:spcAft>
                <a:spcPts val="0"/>
              </a:spcAft>
              <a:buClr>
                <a:srgbClr val="000000"/>
              </a:buClr>
              <a:buSzPts val="2400"/>
              <a:buFont typeface="Comic Sans MS"/>
              <a:buChar char="●"/>
            </a:pPr>
            <a:r>
              <a:rPr lang="fr" sz="2400">
                <a:solidFill>
                  <a:srgbClr val="000000"/>
                </a:solidFill>
                <a:latin typeface="Comic Sans MS"/>
                <a:ea typeface="Comic Sans MS"/>
                <a:cs typeface="Comic Sans MS"/>
                <a:sym typeface="Comic Sans MS"/>
              </a:rPr>
              <a:t>j’ai fais du circuit training</a:t>
            </a:r>
            <a:endParaRPr sz="2400">
              <a:solidFill>
                <a:srgbClr val="000000"/>
              </a:solidFill>
              <a:latin typeface="Comic Sans MS"/>
              <a:ea typeface="Comic Sans MS"/>
              <a:cs typeface="Comic Sans MS"/>
              <a:sym typeface="Comic Sans MS"/>
            </a:endParaRPr>
          </a:p>
          <a:p>
            <a:pPr indent="-381000" lvl="0" marL="457200" rtl="0" algn="l">
              <a:spcBef>
                <a:spcPts val="0"/>
              </a:spcBef>
              <a:spcAft>
                <a:spcPts val="0"/>
              </a:spcAft>
              <a:buClr>
                <a:srgbClr val="000000"/>
              </a:buClr>
              <a:buSzPts val="2400"/>
              <a:buFont typeface="Comic Sans MS"/>
              <a:buChar char="●"/>
            </a:pPr>
            <a:r>
              <a:rPr lang="fr" sz="2400">
                <a:solidFill>
                  <a:srgbClr val="000000"/>
                </a:solidFill>
                <a:latin typeface="Comic Sans MS"/>
                <a:ea typeface="Comic Sans MS"/>
                <a:cs typeface="Comic Sans MS"/>
                <a:sym typeface="Comic Sans MS"/>
              </a:rPr>
              <a:t>j’ai appris l’histoire du Jumping Jack</a:t>
            </a:r>
            <a:endParaRPr sz="2400">
              <a:solidFill>
                <a:srgbClr val="000000"/>
              </a:solidFill>
              <a:latin typeface="Comic Sans MS"/>
              <a:ea typeface="Comic Sans MS"/>
              <a:cs typeface="Comic Sans MS"/>
              <a:sym typeface="Comic Sans MS"/>
            </a:endParaRPr>
          </a:p>
          <a:p>
            <a:pPr indent="-381000" lvl="0" marL="457200" rtl="0" algn="l">
              <a:spcBef>
                <a:spcPts val="0"/>
              </a:spcBef>
              <a:spcAft>
                <a:spcPts val="0"/>
              </a:spcAft>
              <a:buClr>
                <a:srgbClr val="000000"/>
              </a:buClr>
              <a:buSzPts val="2400"/>
              <a:buFont typeface="Comic Sans MS"/>
              <a:buChar char="●"/>
            </a:pPr>
            <a:r>
              <a:rPr lang="fr" sz="2400">
                <a:solidFill>
                  <a:srgbClr val="000000"/>
                </a:solidFill>
                <a:latin typeface="Comic Sans MS"/>
                <a:ea typeface="Comic Sans MS"/>
                <a:cs typeface="Comic Sans MS"/>
                <a:sym typeface="Comic Sans MS"/>
              </a:rPr>
              <a:t>j’ai revu les parties du corps et les mouvements de circuit training</a:t>
            </a:r>
            <a:endParaRPr sz="2400">
              <a:solidFill>
                <a:srgbClr val="000000"/>
              </a:solidFill>
              <a:latin typeface="Comic Sans MS"/>
              <a:ea typeface="Comic Sans MS"/>
              <a:cs typeface="Comic Sans MS"/>
              <a:sym typeface="Comic Sans MS"/>
            </a:endParaRPr>
          </a:p>
          <a:p>
            <a:pPr indent="0" lvl="0" marL="457200" rtl="0" algn="l">
              <a:spcBef>
                <a:spcPts val="1600"/>
              </a:spcBef>
              <a:spcAft>
                <a:spcPts val="1600"/>
              </a:spcAft>
              <a:buNone/>
            </a:pPr>
            <a:r>
              <a:t/>
            </a:r>
            <a:endParaRPr sz="2400">
              <a:solidFill>
                <a:srgbClr val="000000"/>
              </a:solidFill>
              <a:latin typeface="Comic Sans MS"/>
              <a:ea typeface="Comic Sans MS"/>
              <a:cs typeface="Comic Sans MS"/>
              <a:sym typeface="Comic Sans MS"/>
            </a:endParaRPr>
          </a:p>
        </p:txBody>
      </p:sp>
      <p:pic>
        <p:nvPicPr>
          <p:cNvPr id="256" name="Google Shape;256;p34"/>
          <p:cNvPicPr preferRelativeResize="0"/>
          <p:nvPr/>
        </p:nvPicPr>
        <p:blipFill>
          <a:blip r:embed="rId3">
            <a:alphaModFix/>
          </a:blip>
          <a:stretch>
            <a:fillRect/>
          </a:stretch>
        </p:blipFill>
        <p:spPr>
          <a:xfrm>
            <a:off x="7728325" y="0"/>
            <a:ext cx="1266825" cy="1076325"/>
          </a:xfrm>
          <a:prstGeom prst="rect">
            <a:avLst/>
          </a:prstGeom>
          <a:noFill/>
          <a:ln>
            <a:noFill/>
          </a:ln>
        </p:spPr>
      </p:pic>
      <p:sp>
        <p:nvSpPr>
          <p:cNvPr id="257" name="Google Shape;257;p34"/>
          <p:cNvSpPr txBox="1"/>
          <p:nvPr/>
        </p:nvSpPr>
        <p:spPr>
          <a:xfrm>
            <a:off x="303350" y="3221350"/>
            <a:ext cx="8595000" cy="171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latin typeface="Comic Sans MS"/>
                <a:ea typeface="Comic Sans MS"/>
                <a:cs typeface="Comic Sans MS"/>
                <a:sym typeface="Comic Sans MS"/>
              </a:rPr>
              <a:t>Qu’est ce que je peux faire avec ce cours: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fr" sz="2400">
                <a:latin typeface="Comic Sans MS"/>
                <a:ea typeface="Comic Sans MS"/>
                <a:cs typeface="Comic Sans MS"/>
                <a:sym typeface="Comic Sans MS"/>
              </a:rPr>
              <a:t>je peux imaginer d’autres enchaînements</a:t>
            </a:r>
            <a:endParaRPr sz="2400">
              <a:latin typeface="Comic Sans MS"/>
              <a:ea typeface="Comic Sans MS"/>
              <a:cs typeface="Comic Sans MS"/>
              <a:sym typeface="Comic Sans MS"/>
            </a:endParaRPr>
          </a:p>
          <a:p>
            <a:pPr indent="-381000" lvl="0" marL="457200" rtl="0" algn="l">
              <a:spcBef>
                <a:spcPts val="0"/>
              </a:spcBef>
              <a:spcAft>
                <a:spcPts val="0"/>
              </a:spcAft>
              <a:buSzPts val="2400"/>
              <a:buFont typeface="Comic Sans MS"/>
              <a:buChar char="●"/>
            </a:pPr>
            <a:r>
              <a:rPr lang="fr" sz="2400">
                <a:latin typeface="Comic Sans MS"/>
                <a:ea typeface="Comic Sans MS"/>
                <a:cs typeface="Comic Sans MS"/>
                <a:sym typeface="Comic Sans MS"/>
              </a:rPr>
              <a:t>je peux faire un tik tok ou un flashmob et le partager</a:t>
            </a:r>
            <a:endParaRPr sz="2400">
              <a:latin typeface="Comic Sans MS"/>
              <a:ea typeface="Comic Sans MS"/>
              <a:cs typeface="Comic Sans MS"/>
              <a:sym typeface="Comic Sans MS"/>
            </a:endParaRPr>
          </a:p>
          <a:p>
            <a:pPr indent="0" lvl="0" marL="457200" rtl="0" algn="l">
              <a:spcBef>
                <a:spcPts val="0"/>
              </a:spcBef>
              <a:spcAft>
                <a:spcPts val="0"/>
              </a:spcAft>
              <a:buNone/>
            </a:pPr>
            <a:r>
              <a:rPr lang="fr" sz="2400">
                <a:latin typeface="Comic Sans MS"/>
                <a:ea typeface="Comic Sans MS"/>
                <a:cs typeface="Comic Sans MS"/>
                <a:sym typeface="Comic Sans MS"/>
              </a:rPr>
              <a:t>avec mon entourage</a:t>
            </a:r>
            <a:endParaRPr sz="2400">
              <a:latin typeface="Comic Sans MS"/>
              <a:ea typeface="Comic Sans MS"/>
              <a:cs typeface="Comic Sans MS"/>
              <a:sym typeface="Comic Sans MS"/>
            </a:endParaRPr>
          </a:p>
        </p:txBody>
      </p:sp>
      <p:pic>
        <p:nvPicPr>
          <p:cNvPr id="258" name="Google Shape;258;p34"/>
          <p:cNvPicPr preferRelativeResize="0"/>
          <p:nvPr/>
        </p:nvPicPr>
        <p:blipFill>
          <a:blip r:embed="rId4">
            <a:alphaModFix/>
          </a:blip>
          <a:stretch>
            <a:fillRect/>
          </a:stretch>
        </p:blipFill>
        <p:spPr>
          <a:xfrm>
            <a:off x="6451963" y="1152213"/>
            <a:ext cx="2543175" cy="1171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Pour aller un peu plus loin:</a:t>
            </a:r>
            <a:r>
              <a:rPr lang="fr"/>
              <a:t>  </a:t>
            </a:r>
            <a:endParaRPr/>
          </a:p>
        </p:txBody>
      </p:sp>
      <p:sp>
        <p:nvSpPr>
          <p:cNvPr id="264" name="Google Shape;264;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a:solidFill>
                  <a:srgbClr val="000000"/>
                </a:solidFill>
              </a:rPr>
              <a:t>Pour réviser la grammaire : </a:t>
            </a:r>
            <a:r>
              <a:rPr lang="fr" u="sng">
                <a:solidFill>
                  <a:schemeClr val="hlink"/>
                </a:solidFill>
                <a:hlinkClick r:id="rId3"/>
              </a:rPr>
              <a:t>https://www.englisch-hilfen.de/en/exercises_list/alle_grammar.htm</a:t>
            </a:r>
            <a:endParaRPr/>
          </a:p>
          <a:p>
            <a:pPr indent="0" lvl="0" marL="0" rtl="0" algn="l">
              <a:spcBef>
                <a:spcPts val="1600"/>
              </a:spcBef>
              <a:spcAft>
                <a:spcPts val="0"/>
              </a:spcAft>
              <a:buNone/>
            </a:pPr>
            <a:r>
              <a:t/>
            </a:r>
            <a:endParaRPr/>
          </a:p>
          <a:p>
            <a:pPr indent="-342900" lvl="0" marL="457200" rtl="0" algn="l">
              <a:spcBef>
                <a:spcPts val="1600"/>
              </a:spcBef>
              <a:spcAft>
                <a:spcPts val="0"/>
              </a:spcAft>
              <a:buSzPts val="1800"/>
              <a:buChar char="●"/>
            </a:pPr>
            <a:r>
              <a:rPr lang="fr">
                <a:solidFill>
                  <a:srgbClr val="000000"/>
                </a:solidFill>
              </a:rPr>
              <a:t>Pour faire d’autres circuit trainings à la </a:t>
            </a:r>
            <a:r>
              <a:rPr lang="fr"/>
              <a:t>maison:</a:t>
            </a:r>
            <a:endParaRPr/>
          </a:p>
          <a:p>
            <a:pPr indent="-342900" lvl="0" marL="457200" rtl="0" algn="l">
              <a:spcBef>
                <a:spcPts val="0"/>
              </a:spcBef>
              <a:spcAft>
                <a:spcPts val="0"/>
              </a:spcAft>
              <a:buSzPts val="1800"/>
              <a:buChar char="●"/>
            </a:pPr>
            <a:r>
              <a:rPr lang="fr" u="sng">
                <a:solidFill>
                  <a:schemeClr val="hlink"/>
                </a:solidFill>
                <a:hlinkClick r:id="rId4"/>
              </a:rPr>
              <a:t>https://www.mangerbouger.fr/Le-Mag/Bien-etre/Mais-comment-faire-du-sport-dans-mon-appartement</a:t>
            </a:r>
            <a:endParaRPr/>
          </a:p>
          <a:p>
            <a:pPr indent="0" lvl="0" marL="45720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311700" y="445025"/>
            <a:ext cx="8520600" cy="15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6"/>
          <p:cNvSpPr/>
          <p:nvPr/>
        </p:nvSpPr>
        <p:spPr>
          <a:xfrm>
            <a:off x="476250" y="2352839"/>
            <a:ext cx="8191669" cy="43759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To protect yourself and to protect others</a:t>
            </a:r>
          </a:p>
        </p:txBody>
      </p:sp>
      <p:pic>
        <p:nvPicPr>
          <p:cNvPr id="271" name="Google Shape;271;p36"/>
          <p:cNvPicPr preferRelativeResize="0"/>
          <p:nvPr/>
        </p:nvPicPr>
        <p:blipFill>
          <a:blip r:embed="rId3">
            <a:alphaModFix/>
          </a:blip>
          <a:stretch>
            <a:fillRect/>
          </a:stretch>
        </p:blipFill>
        <p:spPr>
          <a:xfrm>
            <a:off x="1656950" y="3111462"/>
            <a:ext cx="6067425" cy="962025"/>
          </a:xfrm>
          <a:prstGeom prst="rect">
            <a:avLst/>
          </a:prstGeom>
          <a:noFill/>
          <a:ln>
            <a:noFill/>
          </a:ln>
        </p:spPr>
      </p:pic>
      <p:pic>
        <p:nvPicPr>
          <p:cNvPr id="272" name="Google Shape;272;p36"/>
          <p:cNvPicPr preferRelativeResize="0"/>
          <p:nvPr/>
        </p:nvPicPr>
        <p:blipFill>
          <a:blip r:embed="rId4">
            <a:alphaModFix/>
          </a:blip>
          <a:stretch>
            <a:fillRect/>
          </a:stretch>
        </p:blipFill>
        <p:spPr>
          <a:xfrm>
            <a:off x="3381975" y="658150"/>
            <a:ext cx="1395687" cy="145151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76" name="Shape 276"/>
        <p:cNvGrpSpPr/>
        <p:nvPr/>
      </p:nvGrpSpPr>
      <p:grpSpPr>
        <a:xfrm>
          <a:off x="0" y="0"/>
          <a:ext cx="0" cy="0"/>
          <a:chOff x="0" y="0"/>
          <a:chExt cx="0" cy="0"/>
        </a:xfrm>
      </p:grpSpPr>
      <p:sp>
        <p:nvSpPr>
          <p:cNvPr id="277" name="Google Shape;277;p37"/>
          <p:cNvSpPr/>
          <p:nvPr/>
        </p:nvSpPr>
        <p:spPr>
          <a:xfrm>
            <a:off x="1744750" y="1962150"/>
            <a:ext cx="5655102" cy="1218582"/>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Good Bye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ctrTitle"/>
          </p:nvPr>
        </p:nvSpPr>
        <p:spPr>
          <a:xfrm>
            <a:off x="311700" y="78650"/>
            <a:ext cx="7530900" cy="81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600">
                <a:latin typeface="Comic Sans MS"/>
                <a:ea typeface="Comic Sans MS"/>
                <a:cs typeface="Comic Sans MS"/>
                <a:sym typeface="Comic Sans MS"/>
              </a:rPr>
              <a:t>Quelques recommandations</a:t>
            </a:r>
            <a:endParaRPr sz="3600">
              <a:latin typeface="Comic Sans MS"/>
              <a:ea typeface="Comic Sans MS"/>
              <a:cs typeface="Comic Sans MS"/>
              <a:sym typeface="Comic Sans MS"/>
            </a:endParaRPr>
          </a:p>
        </p:txBody>
      </p:sp>
      <p:sp>
        <p:nvSpPr>
          <p:cNvPr id="70" name="Google Shape;70;p15"/>
          <p:cNvSpPr txBox="1"/>
          <p:nvPr>
            <p:ph idx="1" type="subTitle"/>
          </p:nvPr>
        </p:nvSpPr>
        <p:spPr>
          <a:xfrm>
            <a:off x="311700" y="1154975"/>
            <a:ext cx="8520600" cy="3804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omic Sans MS"/>
              <a:buChar char="●"/>
            </a:pPr>
            <a:r>
              <a:rPr lang="fr" sz="2000">
                <a:solidFill>
                  <a:schemeClr val="dk1"/>
                </a:solidFill>
                <a:latin typeface="Comic Sans MS"/>
                <a:ea typeface="Comic Sans MS"/>
                <a:cs typeface="Comic Sans MS"/>
                <a:sym typeface="Comic Sans MS"/>
              </a:rPr>
              <a:t>Le cours sera en </a:t>
            </a:r>
            <a:r>
              <a:rPr b="1" lang="fr" sz="2000">
                <a:solidFill>
                  <a:schemeClr val="dk1"/>
                </a:solidFill>
                <a:latin typeface="Comic Sans MS"/>
                <a:ea typeface="Comic Sans MS"/>
                <a:cs typeface="Comic Sans MS"/>
                <a:sym typeface="Comic Sans MS"/>
              </a:rPr>
              <a:t>anglais </a:t>
            </a:r>
            <a:r>
              <a:rPr lang="fr" sz="2000">
                <a:solidFill>
                  <a:schemeClr val="dk1"/>
                </a:solidFill>
                <a:latin typeface="Comic Sans MS"/>
                <a:ea typeface="Comic Sans MS"/>
                <a:cs typeface="Comic Sans MS"/>
                <a:sym typeface="Comic Sans MS"/>
              </a:rPr>
              <a:t>sauf pour la partie OBJECTIFS, GRAMMAIRE et ON FAIT LE BILAN</a:t>
            </a:r>
            <a:endParaRPr sz="2000">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355600" lvl="0" marL="457200" rtl="0" algn="l">
              <a:spcBef>
                <a:spcPts val="0"/>
              </a:spcBef>
              <a:spcAft>
                <a:spcPts val="0"/>
              </a:spcAft>
              <a:buClr>
                <a:schemeClr val="dk1"/>
              </a:buClr>
              <a:buSzPts val="2000"/>
              <a:buFont typeface="Comic Sans MS"/>
              <a:buChar char="●"/>
            </a:pPr>
            <a:r>
              <a:rPr lang="fr" sz="2000">
                <a:solidFill>
                  <a:schemeClr val="dk1"/>
                </a:solidFill>
                <a:latin typeface="Comic Sans MS"/>
                <a:ea typeface="Comic Sans MS"/>
                <a:cs typeface="Comic Sans MS"/>
                <a:sym typeface="Comic Sans MS"/>
              </a:rPr>
              <a:t>Répéter les mots ! </a:t>
            </a:r>
            <a:endParaRPr sz="2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355600" lvl="0" marL="457200" rtl="0" algn="l">
              <a:spcBef>
                <a:spcPts val="0"/>
              </a:spcBef>
              <a:spcAft>
                <a:spcPts val="0"/>
              </a:spcAft>
              <a:buClr>
                <a:schemeClr val="dk1"/>
              </a:buClr>
              <a:buSzPts val="2000"/>
              <a:buFont typeface="Comic Sans MS"/>
              <a:buChar char="●"/>
            </a:pPr>
            <a:r>
              <a:rPr lang="fr" sz="2000">
                <a:solidFill>
                  <a:schemeClr val="dk1"/>
                </a:solidFill>
                <a:latin typeface="Comic Sans MS"/>
                <a:ea typeface="Comic Sans MS"/>
                <a:cs typeface="Comic Sans MS"/>
                <a:sym typeface="Comic Sans MS"/>
              </a:rPr>
              <a:t>Recopier les mots dans votre cahier quand vous voyez  </a:t>
            </a:r>
            <a:r>
              <a:rPr lang="fr" sz="2000">
                <a:solidFill>
                  <a:srgbClr val="FF0000"/>
                </a:solidFill>
                <a:latin typeface="Comic Sans MS"/>
                <a:ea typeface="Comic Sans MS"/>
                <a:cs typeface="Comic Sans MS"/>
                <a:sym typeface="Comic Sans MS"/>
              </a:rPr>
              <a:t>COPY </a:t>
            </a:r>
            <a:endParaRPr sz="2000">
              <a:solidFill>
                <a:srgbClr val="FF0000"/>
              </a:solidFill>
              <a:latin typeface="Comic Sans MS"/>
              <a:ea typeface="Comic Sans MS"/>
              <a:cs typeface="Comic Sans MS"/>
              <a:sym typeface="Comic Sans MS"/>
            </a:endParaRPr>
          </a:p>
          <a:p>
            <a:pPr indent="0" lvl="0" marL="45720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355600" lvl="0" marL="457200" rtl="0" algn="l">
              <a:spcBef>
                <a:spcPts val="0"/>
              </a:spcBef>
              <a:spcAft>
                <a:spcPts val="0"/>
              </a:spcAft>
              <a:buClr>
                <a:schemeClr val="dk1"/>
              </a:buClr>
              <a:buSzPts val="2000"/>
              <a:buFont typeface="Comic Sans MS"/>
              <a:buChar char="●"/>
            </a:pPr>
            <a:r>
              <a:rPr lang="fr" sz="2000">
                <a:solidFill>
                  <a:schemeClr val="dk1"/>
                </a:solidFill>
                <a:latin typeface="Comic Sans MS"/>
                <a:ea typeface="Comic Sans MS"/>
                <a:cs typeface="Comic Sans MS"/>
                <a:sym typeface="Comic Sans MS"/>
              </a:rPr>
              <a:t>Retrouver le cours et l’émission en REPLAY sur le site France 4</a:t>
            </a:r>
            <a:endParaRPr sz="2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2000"/>
          </a:p>
        </p:txBody>
      </p:sp>
      <p:pic>
        <p:nvPicPr>
          <p:cNvPr id="71" name="Google Shape;71;p15"/>
          <p:cNvPicPr preferRelativeResize="0"/>
          <p:nvPr/>
        </p:nvPicPr>
        <p:blipFill>
          <a:blip r:embed="rId3">
            <a:alphaModFix/>
          </a:blip>
          <a:stretch>
            <a:fillRect/>
          </a:stretch>
        </p:blipFill>
        <p:spPr>
          <a:xfrm>
            <a:off x="7842600" y="78650"/>
            <a:ext cx="1266825" cy="1076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What you need for today’s lesson...</a:t>
            </a:r>
            <a:endParaRPr>
              <a:latin typeface="Comic Sans MS"/>
              <a:ea typeface="Comic Sans MS"/>
              <a:cs typeface="Comic Sans MS"/>
              <a:sym typeface="Comic Sans MS"/>
            </a:endParaRPr>
          </a:p>
        </p:txBody>
      </p:sp>
      <p:sp>
        <p:nvSpPr>
          <p:cNvPr id="77" name="Google Shape;77;p16"/>
          <p:cNvSpPr txBox="1"/>
          <p:nvPr>
            <p:ph idx="1" type="body"/>
          </p:nvPr>
        </p:nvSpPr>
        <p:spPr>
          <a:xfrm>
            <a:off x="311700" y="1306750"/>
            <a:ext cx="4596600" cy="15717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Comic Sans MS"/>
              <a:buChar char="★"/>
            </a:pPr>
            <a:r>
              <a:rPr lang="fr" sz="2000">
                <a:solidFill>
                  <a:srgbClr val="000000"/>
                </a:solidFill>
                <a:latin typeface="Comic Sans MS"/>
                <a:ea typeface="Comic Sans MS"/>
                <a:cs typeface="Comic Sans MS"/>
                <a:sym typeface="Comic Sans MS"/>
              </a:rPr>
              <a:t>There are </a:t>
            </a:r>
            <a:r>
              <a:rPr b="1" lang="fr" sz="2000">
                <a:solidFill>
                  <a:srgbClr val="000000"/>
                </a:solidFill>
                <a:latin typeface="Comic Sans MS"/>
                <a:ea typeface="Comic Sans MS"/>
                <a:cs typeface="Comic Sans MS"/>
                <a:sym typeface="Comic Sans MS"/>
              </a:rPr>
              <a:t>6 steps </a:t>
            </a:r>
            <a:r>
              <a:rPr lang="fr" sz="2000">
                <a:solidFill>
                  <a:srgbClr val="000000"/>
                </a:solidFill>
                <a:latin typeface="Comic Sans MS"/>
                <a:ea typeface="Comic Sans MS"/>
                <a:cs typeface="Comic Sans MS"/>
                <a:sym typeface="Comic Sans MS"/>
              </a:rPr>
              <a:t>to our lesson</a:t>
            </a:r>
            <a:endParaRPr sz="2000">
              <a:solidFill>
                <a:srgbClr val="000000"/>
              </a:solidFill>
              <a:latin typeface="Comic Sans MS"/>
              <a:ea typeface="Comic Sans MS"/>
              <a:cs typeface="Comic Sans MS"/>
              <a:sym typeface="Comic Sans MS"/>
            </a:endParaRPr>
          </a:p>
          <a:p>
            <a:pPr indent="0" lvl="0" marL="914400" rtl="0" algn="l">
              <a:spcBef>
                <a:spcPts val="1600"/>
              </a:spcBef>
              <a:spcAft>
                <a:spcPts val="0"/>
              </a:spcAft>
              <a:buNone/>
            </a:pPr>
            <a:r>
              <a:rPr lang="fr" sz="2000">
                <a:solidFill>
                  <a:srgbClr val="000000"/>
                </a:solidFill>
                <a:latin typeface="Comic Sans MS"/>
                <a:ea typeface="Comic Sans MS"/>
                <a:cs typeface="Comic Sans MS"/>
                <a:sym typeface="Comic Sans MS"/>
              </a:rPr>
              <a:t> </a:t>
            </a:r>
            <a:endParaRPr sz="2000">
              <a:solidFill>
                <a:srgbClr val="000000"/>
              </a:solidFill>
              <a:latin typeface="Comic Sans MS"/>
              <a:ea typeface="Comic Sans MS"/>
              <a:cs typeface="Comic Sans MS"/>
              <a:sym typeface="Comic Sans MS"/>
            </a:endParaRPr>
          </a:p>
          <a:p>
            <a:pPr indent="-355600" lvl="0" marL="457200" rtl="0" algn="l">
              <a:spcBef>
                <a:spcPts val="1600"/>
              </a:spcBef>
              <a:spcAft>
                <a:spcPts val="0"/>
              </a:spcAft>
              <a:buClr>
                <a:srgbClr val="000000"/>
              </a:buClr>
              <a:buSzPts val="2000"/>
              <a:buFont typeface="Comic Sans MS"/>
              <a:buChar char="★"/>
            </a:pPr>
            <a:r>
              <a:rPr lang="fr" sz="2000">
                <a:solidFill>
                  <a:srgbClr val="000000"/>
                </a:solidFill>
                <a:latin typeface="Comic Sans MS"/>
                <a:ea typeface="Comic Sans MS"/>
                <a:cs typeface="Comic Sans MS"/>
                <a:sym typeface="Comic Sans MS"/>
              </a:rPr>
              <a:t>A copy book or a note pad and a pen</a:t>
            </a:r>
            <a:endParaRPr sz="2000">
              <a:solidFill>
                <a:srgbClr val="000000"/>
              </a:solidFill>
              <a:latin typeface="Comic Sans MS"/>
              <a:ea typeface="Comic Sans MS"/>
              <a:cs typeface="Comic Sans MS"/>
              <a:sym typeface="Comic Sans MS"/>
            </a:endParaRPr>
          </a:p>
          <a:p>
            <a:pPr indent="-355600" lvl="0" marL="457200" rtl="0" algn="l">
              <a:spcBef>
                <a:spcPts val="0"/>
              </a:spcBef>
              <a:spcAft>
                <a:spcPts val="0"/>
              </a:spcAft>
              <a:buClr>
                <a:srgbClr val="000000"/>
              </a:buClr>
              <a:buSzPts val="2000"/>
              <a:buFont typeface="Comic Sans MS"/>
              <a:buChar char="★"/>
            </a:pPr>
            <a:r>
              <a:rPr lang="fr" sz="2000">
                <a:solidFill>
                  <a:srgbClr val="000000"/>
                </a:solidFill>
                <a:latin typeface="Comic Sans MS"/>
                <a:ea typeface="Comic Sans MS"/>
                <a:cs typeface="Comic Sans MS"/>
                <a:sym typeface="Comic Sans MS"/>
              </a:rPr>
              <a:t>A pair of </a:t>
            </a:r>
            <a:r>
              <a:rPr lang="fr" sz="2000">
                <a:solidFill>
                  <a:srgbClr val="0000FF"/>
                </a:solidFill>
                <a:latin typeface="Comic Sans MS"/>
                <a:ea typeface="Comic Sans MS"/>
                <a:cs typeface="Comic Sans MS"/>
                <a:sym typeface="Comic Sans MS"/>
              </a:rPr>
              <a:t>trainers (GB)</a:t>
            </a:r>
            <a:r>
              <a:rPr lang="fr" sz="2000">
                <a:solidFill>
                  <a:srgbClr val="000000"/>
                </a:solidFill>
                <a:latin typeface="Comic Sans MS"/>
                <a:ea typeface="Comic Sans MS"/>
                <a:cs typeface="Comic Sans MS"/>
                <a:sym typeface="Comic Sans MS"/>
              </a:rPr>
              <a:t>/ </a:t>
            </a:r>
            <a:r>
              <a:rPr lang="fr" sz="2000">
                <a:solidFill>
                  <a:srgbClr val="0000FF"/>
                </a:solidFill>
                <a:latin typeface="Comic Sans MS"/>
                <a:ea typeface="Comic Sans MS"/>
                <a:cs typeface="Comic Sans MS"/>
                <a:sym typeface="Comic Sans MS"/>
              </a:rPr>
              <a:t>sneakers (US)</a:t>
            </a:r>
            <a:endParaRPr sz="2000">
              <a:solidFill>
                <a:srgbClr val="0000FF"/>
              </a:solidFill>
              <a:latin typeface="Comic Sans MS"/>
              <a:ea typeface="Comic Sans MS"/>
              <a:cs typeface="Comic Sans MS"/>
              <a:sym typeface="Comic Sans MS"/>
            </a:endParaRPr>
          </a:p>
          <a:p>
            <a:pPr indent="-355600" lvl="0" marL="457200" rtl="0" algn="l">
              <a:spcBef>
                <a:spcPts val="0"/>
              </a:spcBef>
              <a:spcAft>
                <a:spcPts val="0"/>
              </a:spcAft>
              <a:buClr>
                <a:srgbClr val="000000"/>
              </a:buClr>
              <a:buSzPts val="2000"/>
              <a:buFont typeface="Comic Sans MS"/>
              <a:buChar char="★"/>
            </a:pPr>
            <a:r>
              <a:rPr lang="fr" sz="2000">
                <a:solidFill>
                  <a:srgbClr val="000000"/>
                </a:solidFill>
                <a:latin typeface="Comic Sans MS"/>
                <a:ea typeface="Comic Sans MS"/>
                <a:cs typeface="Comic Sans MS"/>
                <a:sym typeface="Comic Sans MS"/>
              </a:rPr>
              <a:t>A bottle of water </a:t>
            </a:r>
            <a:endParaRPr sz="2000">
              <a:solidFill>
                <a:srgbClr val="000000"/>
              </a:solidFill>
              <a:latin typeface="Comic Sans MS"/>
              <a:ea typeface="Comic Sans MS"/>
              <a:cs typeface="Comic Sans MS"/>
              <a:sym typeface="Comic Sans MS"/>
            </a:endParaRPr>
          </a:p>
          <a:p>
            <a:pPr indent="-355600" lvl="0" marL="457200" rtl="0" algn="l">
              <a:spcBef>
                <a:spcPts val="0"/>
              </a:spcBef>
              <a:spcAft>
                <a:spcPts val="0"/>
              </a:spcAft>
              <a:buClr>
                <a:srgbClr val="000000"/>
              </a:buClr>
              <a:buSzPts val="2000"/>
              <a:buFont typeface="Comic Sans MS"/>
              <a:buChar char="★"/>
            </a:pPr>
            <a:r>
              <a:rPr lang="fr" sz="2000">
                <a:solidFill>
                  <a:srgbClr val="000000"/>
                </a:solidFill>
                <a:latin typeface="Comic Sans MS"/>
                <a:ea typeface="Comic Sans MS"/>
                <a:cs typeface="Comic Sans MS"/>
                <a:sym typeface="Comic Sans MS"/>
              </a:rPr>
              <a:t>Comfortable clothes to exercise</a:t>
            </a:r>
            <a:endParaRPr sz="2000">
              <a:solidFill>
                <a:srgbClr val="000000"/>
              </a:solidFill>
              <a:latin typeface="Comic Sans MS"/>
              <a:ea typeface="Comic Sans MS"/>
              <a:cs typeface="Comic Sans MS"/>
              <a:sym typeface="Comic Sans MS"/>
            </a:endParaRPr>
          </a:p>
          <a:p>
            <a:pPr indent="0" lvl="0" marL="0" rtl="0" algn="l">
              <a:spcBef>
                <a:spcPts val="1600"/>
              </a:spcBef>
              <a:spcAft>
                <a:spcPts val="1600"/>
              </a:spcAft>
              <a:buNone/>
            </a:pPr>
            <a:r>
              <a:t/>
            </a:r>
            <a:endParaRPr sz="2000"/>
          </a:p>
        </p:txBody>
      </p:sp>
      <p:pic>
        <p:nvPicPr>
          <p:cNvPr id="78" name="Google Shape;78;p16"/>
          <p:cNvPicPr preferRelativeResize="0"/>
          <p:nvPr/>
        </p:nvPicPr>
        <p:blipFill>
          <a:blip r:embed="rId3">
            <a:alphaModFix/>
          </a:blip>
          <a:stretch>
            <a:fillRect/>
          </a:stretch>
        </p:blipFill>
        <p:spPr>
          <a:xfrm>
            <a:off x="5136450" y="3167488"/>
            <a:ext cx="1590675" cy="1905000"/>
          </a:xfrm>
          <a:prstGeom prst="rect">
            <a:avLst/>
          </a:prstGeom>
          <a:noFill/>
          <a:ln>
            <a:noFill/>
          </a:ln>
        </p:spPr>
      </p:pic>
      <p:pic>
        <p:nvPicPr>
          <p:cNvPr id="79" name="Google Shape;79;p16"/>
          <p:cNvPicPr preferRelativeResize="0"/>
          <p:nvPr/>
        </p:nvPicPr>
        <p:blipFill>
          <a:blip r:embed="rId4">
            <a:alphaModFix/>
          </a:blip>
          <a:stretch>
            <a:fillRect/>
          </a:stretch>
        </p:blipFill>
        <p:spPr>
          <a:xfrm>
            <a:off x="6947450" y="3167488"/>
            <a:ext cx="1859100" cy="1571625"/>
          </a:xfrm>
          <a:prstGeom prst="rect">
            <a:avLst/>
          </a:prstGeom>
          <a:noFill/>
          <a:ln>
            <a:noFill/>
          </a:ln>
        </p:spPr>
      </p:pic>
      <p:pic>
        <p:nvPicPr>
          <p:cNvPr id="80" name="Google Shape;80;p16"/>
          <p:cNvPicPr preferRelativeResize="0"/>
          <p:nvPr/>
        </p:nvPicPr>
        <p:blipFill>
          <a:blip r:embed="rId5">
            <a:alphaModFix/>
          </a:blip>
          <a:stretch>
            <a:fillRect/>
          </a:stretch>
        </p:blipFill>
        <p:spPr>
          <a:xfrm>
            <a:off x="8029438" y="1325838"/>
            <a:ext cx="990600" cy="1533525"/>
          </a:xfrm>
          <a:prstGeom prst="rect">
            <a:avLst/>
          </a:prstGeom>
          <a:noFill/>
          <a:ln>
            <a:noFill/>
          </a:ln>
        </p:spPr>
      </p:pic>
      <p:pic>
        <p:nvPicPr>
          <p:cNvPr id="81" name="Google Shape;81;p16"/>
          <p:cNvPicPr preferRelativeResize="0"/>
          <p:nvPr/>
        </p:nvPicPr>
        <p:blipFill>
          <a:blip r:embed="rId6">
            <a:alphaModFix/>
          </a:blip>
          <a:stretch>
            <a:fillRect/>
          </a:stretch>
        </p:blipFill>
        <p:spPr>
          <a:xfrm>
            <a:off x="5242463" y="1017713"/>
            <a:ext cx="1704975" cy="1724025"/>
          </a:xfrm>
          <a:prstGeom prst="rect">
            <a:avLst/>
          </a:prstGeom>
          <a:noFill/>
          <a:ln>
            <a:noFill/>
          </a:ln>
        </p:spPr>
      </p:pic>
      <p:pic>
        <p:nvPicPr>
          <p:cNvPr id="82" name="Google Shape;82;p16"/>
          <p:cNvPicPr preferRelativeResize="0"/>
          <p:nvPr/>
        </p:nvPicPr>
        <p:blipFill>
          <a:blip r:embed="rId7">
            <a:alphaModFix/>
          </a:blip>
          <a:stretch>
            <a:fillRect/>
          </a:stretch>
        </p:blipFill>
        <p:spPr>
          <a:xfrm>
            <a:off x="7905468" y="12246"/>
            <a:ext cx="1238532" cy="1005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7"/>
          <p:cNvSpPr txBox="1"/>
          <p:nvPr/>
        </p:nvSpPr>
        <p:spPr>
          <a:xfrm>
            <a:off x="103900" y="176650"/>
            <a:ext cx="2826300" cy="6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p:nvPr/>
        </p:nvSpPr>
        <p:spPr>
          <a:xfrm>
            <a:off x="501800" y="3540875"/>
            <a:ext cx="7648931" cy="9999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Circuit training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ctrTitle"/>
          </p:nvPr>
        </p:nvSpPr>
        <p:spPr>
          <a:xfrm>
            <a:off x="311700" y="95600"/>
            <a:ext cx="8697900" cy="92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600">
                <a:latin typeface="Comic Sans MS"/>
                <a:ea typeface="Comic Sans MS"/>
                <a:cs typeface="Comic Sans MS"/>
                <a:sym typeface="Comic Sans MS"/>
              </a:rPr>
              <a:t>Step 1 - What is Circuit Training? </a:t>
            </a:r>
            <a:r>
              <a:rPr lang="fr">
                <a:latin typeface="Comic Sans MS"/>
                <a:ea typeface="Comic Sans MS"/>
                <a:cs typeface="Comic Sans MS"/>
                <a:sym typeface="Comic Sans MS"/>
              </a:rPr>
              <a:t> </a:t>
            </a:r>
            <a:endParaRPr>
              <a:latin typeface="Comic Sans MS"/>
              <a:ea typeface="Comic Sans MS"/>
              <a:cs typeface="Comic Sans MS"/>
              <a:sym typeface="Comic Sans MS"/>
            </a:endParaRPr>
          </a:p>
        </p:txBody>
      </p:sp>
      <p:sp>
        <p:nvSpPr>
          <p:cNvPr id="94" name="Google Shape;94;p18"/>
          <p:cNvSpPr txBox="1"/>
          <p:nvPr>
            <p:ph idx="1" type="subTitle"/>
          </p:nvPr>
        </p:nvSpPr>
        <p:spPr>
          <a:xfrm rot="-1471392">
            <a:off x="166812" y="1513667"/>
            <a:ext cx="1777327" cy="636074"/>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000">
                <a:solidFill>
                  <a:srgbClr val="FF00FF"/>
                </a:solidFill>
                <a:latin typeface="Comic Sans MS"/>
                <a:ea typeface="Comic Sans MS"/>
                <a:cs typeface="Comic Sans MS"/>
                <a:sym typeface="Comic Sans MS"/>
              </a:rPr>
              <a:t>Sport</a:t>
            </a:r>
            <a:endParaRPr sz="3000">
              <a:solidFill>
                <a:srgbClr val="FF00FF"/>
              </a:solidFill>
              <a:latin typeface="Comic Sans MS"/>
              <a:ea typeface="Comic Sans MS"/>
              <a:cs typeface="Comic Sans MS"/>
              <a:sym typeface="Comic Sans MS"/>
            </a:endParaRPr>
          </a:p>
        </p:txBody>
      </p:sp>
      <p:sp>
        <p:nvSpPr>
          <p:cNvPr id="95" name="Google Shape;95;p18"/>
          <p:cNvSpPr txBox="1"/>
          <p:nvPr/>
        </p:nvSpPr>
        <p:spPr>
          <a:xfrm>
            <a:off x="2958350" y="1386050"/>
            <a:ext cx="2028900" cy="6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solidFill>
                  <a:srgbClr val="FF0000"/>
                </a:solidFill>
                <a:latin typeface="Comic Sans MS"/>
                <a:ea typeface="Comic Sans MS"/>
                <a:cs typeface="Comic Sans MS"/>
                <a:sym typeface="Comic Sans MS"/>
              </a:rPr>
              <a:t>Exercise</a:t>
            </a:r>
            <a:endParaRPr sz="3000">
              <a:solidFill>
                <a:srgbClr val="FF0000"/>
              </a:solidFill>
              <a:latin typeface="Comic Sans MS"/>
              <a:ea typeface="Comic Sans MS"/>
              <a:cs typeface="Comic Sans MS"/>
              <a:sym typeface="Comic Sans MS"/>
            </a:endParaRPr>
          </a:p>
        </p:txBody>
      </p:sp>
      <p:sp>
        <p:nvSpPr>
          <p:cNvPr id="96" name="Google Shape;96;p18"/>
          <p:cNvSpPr txBox="1"/>
          <p:nvPr/>
        </p:nvSpPr>
        <p:spPr>
          <a:xfrm rot="1532090">
            <a:off x="6124131" y="1623941"/>
            <a:ext cx="1261078" cy="69481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solidFill>
                  <a:srgbClr val="0000FF"/>
                </a:solidFill>
                <a:latin typeface="Comic Sans MS"/>
                <a:ea typeface="Comic Sans MS"/>
                <a:cs typeface="Comic Sans MS"/>
                <a:sym typeface="Comic Sans MS"/>
              </a:rPr>
              <a:t>Body </a:t>
            </a:r>
            <a:endParaRPr sz="3000">
              <a:solidFill>
                <a:srgbClr val="0000FF"/>
              </a:solidFill>
              <a:latin typeface="Comic Sans MS"/>
              <a:ea typeface="Comic Sans MS"/>
              <a:cs typeface="Comic Sans MS"/>
              <a:sym typeface="Comic Sans MS"/>
            </a:endParaRPr>
          </a:p>
        </p:txBody>
      </p:sp>
      <p:sp>
        <p:nvSpPr>
          <p:cNvPr id="97" name="Google Shape;97;p18"/>
          <p:cNvSpPr txBox="1"/>
          <p:nvPr/>
        </p:nvSpPr>
        <p:spPr>
          <a:xfrm rot="-375732">
            <a:off x="1447172" y="1809837"/>
            <a:ext cx="2263506" cy="68057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000">
                <a:solidFill>
                  <a:srgbClr val="980000"/>
                </a:solidFill>
                <a:latin typeface="Comic Sans MS"/>
                <a:ea typeface="Comic Sans MS"/>
                <a:cs typeface="Comic Sans MS"/>
                <a:sym typeface="Comic Sans MS"/>
              </a:rPr>
              <a:t>Repeated</a:t>
            </a:r>
            <a:endParaRPr sz="3000">
              <a:solidFill>
                <a:srgbClr val="980000"/>
              </a:solidFill>
              <a:latin typeface="Comic Sans MS"/>
              <a:ea typeface="Comic Sans MS"/>
              <a:cs typeface="Comic Sans MS"/>
              <a:sym typeface="Comic Sans MS"/>
            </a:endParaRPr>
          </a:p>
        </p:txBody>
      </p:sp>
      <p:sp>
        <p:nvSpPr>
          <p:cNvPr id="98" name="Google Shape;98;p18"/>
          <p:cNvSpPr txBox="1"/>
          <p:nvPr/>
        </p:nvSpPr>
        <p:spPr>
          <a:xfrm rot="-716336">
            <a:off x="4823276" y="2116787"/>
            <a:ext cx="1479197" cy="69023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000">
                <a:solidFill>
                  <a:srgbClr val="00FFFF"/>
                </a:solidFill>
                <a:latin typeface="Comic Sans MS"/>
                <a:ea typeface="Comic Sans MS"/>
                <a:cs typeface="Comic Sans MS"/>
                <a:sym typeface="Comic Sans MS"/>
              </a:rPr>
              <a:t>Order </a:t>
            </a:r>
            <a:endParaRPr sz="3000">
              <a:solidFill>
                <a:srgbClr val="00FFFF"/>
              </a:solidFill>
              <a:latin typeface="Comic Sans MS"/>
              <a:ea typeface="Comic Sans MS"/>
              <a:cs typeface="Comic Sans MS"/>
              <a:sym typeface="Comic Sans MS"/>
            </a:endParaRPr>
          </a:p>
        </p:txBody>
      </p:sp>
      <p:sp>
        <p:nvSpPr>
          <p:cNvPr id="99" name="Google Shape;99;p18"/>
          <p:cNvSpPr txBox="1"/>
          <p:nvPr/>
        </p:nvSpPr>
        <p:spPr>
          <a:xfrm>
            <a:off x="7360650" y="1412000"/>
            <a:ext cx="1437300" cy="100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000">
                <a:solidFill>
                  <a:srgbClr val="FF9900"/>
                </a:solidFill>
                <a:latin typeface="Comic Sans MS"/>
                <a:ea typeface="Comic Sans MS"/>
                <a:cs typeface="Comic Sans MS"/>
                <a:sym typeface="Comic Sans MS"/>
              </a:rPr>
              <a:t>Short </a:t>
            </a:r>
            <a:endParaRPr sz="3000">
              <a:solidFill>
                <a:srgbClr val="FF9900"/>
              </a:solidFill>
              <a:latin typeface="Comic Sans MS"/>
              <a:ea typeface="Comic Sans MS"/>
              <a:cs typeface="Comic Sans MS"/>
              <a:sym typeface="Comic Sans MS"/>
            </a:endParaRPr>
          </a:p>
        </p:txBody>
      </p:sp>
      <p:sp>
        <p:nvSpPr>
          <p:cNvPr id="100" name="Google Shape;100;p18"/>
          <p:cNvSpPr txBox="1"/>
          <p:nvPr/>
        </p:nvSpPr>
        <p:spPr>
          <a:xfrm>
            <a:off x="605125" y="2952550"/>
            <a:ext cx="8192700" cy="2190900"/>
          </a:xfrm>
          <a:prstGeom prst="rect">
            <a:avLst/>
          </a:prstGeom>
          <a:no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Font typeface="Comic Sans MS"/>
              <a:buChar char="➢"/>
            </a:pPr>
            <a:r>
              <a:rPr lang="fr" sz="3000">
                <a:solidFill>
                  <a:schemeClr val="dk1"/>
                </a:solidFill>
                <a:latin typeface="Comic Sans MS"/>
                <a:ea typeface="Comic Sans MS"/>
                <a:cs typeface="Comic Sans MS"/>
                <a:sym typeface="Comic Sans MS"/>
              </a:rPr>
              <a:t>Circuit training is a type of physical education based on short exercises, repeated with minimal rest that compose a routine. </a:t>
            </a:r>
            <a:endParaRPr sz="3000">
              <a:solidFill>
                <a:schemeClr val="dk1"/>
              </a:solidFill>
              <a:latin typeface="Comic Sans MS"/>
              <a:ea typeface="Comic Sans MS"/>
              <a:cs typeface="Comic Sans MS"/>
              <a:sym typeface="Comic Sans MS"/>
            </a:endParaRPr>
          </a:p>
          <a:p>
            <a:pPr indent="0" lvl="0" marL="457200" rtl="0" algn="l">
              <a:spcBef>
                <a:spcPts val="0"/>
              </a:spcBef>
              <a:spcAft>
                <a:spcPts val="0"/>
              </a:spcAft>
              <a:buNone/>
            </a:pPr>
            <a:r>
              <a:t/>
            </a:r>
            <a:endParaRPr sz="3000">
              <a:latin typeface="Comic Sans MS"/>
              <a:ea typeface="Comic Sans MS"/>
              <a:cs typeface="Comic Sans MS"/>
              <a:sym typeface="Comic Sans MS"/>
            </a:endParaRPr>
          </a:p>
        </p:txBody>
      </p:sp>
      <p:sp>
        <p:nvSpPr>
          <p:cNvPr id="101" name="Google Shape;101;p18"/>
          <p:cNvSpPr txBox="1"/>
          <p:nvPr/>
        </p:nvSpPr>
        <p:spPr>
          <a:xfrm>
            <a:off x="6364950" y="2442875"/>
            <a:ext cx="2433000" cy="6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000">
                <a:solidFill>
                  <a:srgbClr val="E06666"/>
                </a:solidFill>
                <a:latin typeface="Comic Sans MS"/>
                <a:ea typeface="Comic Sans MS"/>
                <a:cs typeface="Comic Sans MS"/>
                <a:sym typeface="Comic Sans MS"/>
              </a:rPr>
              <a:t>Minimal rest</a:t>
            </a:r>
            <a:endParaRPr sz="3000">
              <a:solidFill>
                <a:srgbClr val="E06666"/>
              </a:solidFill>
              <a:latin typeface="Comic Sans MS"/>
              <a:ea typeface="Comic Sans MS"/>
              <a:cs typeface="Comic Sans MS"/>
              <a:sym typeface="Comic Sans MS"/>
            </a:endParaRPr>
          </a:p>
        </p:txBody>
      </p:sp>
      <p:sp>
        <p:nvSpPr>
          <p:cNvPr id="102" name="Google Shape;102;p18"/>
          <p:cNvSpPr txBox="1"/>
          <p:nvPr/>
        </p:nvSpPr>
        <p:spPr>
          <a:xfrm rot="564028">
            <a:off x="2574628" y="2457544"/>
            <a:ext cx="1827542" cy="64801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000">
                <a:solidFill>
                  <a:srgbClr val="45818E"/>
                </a:solidFill>
                <a:latin typeface="Comic Sans MS"/>
                <a:ea typeface="Comic Sans MS"/>
                <a:cs typeface="Comic Sans MS"/>
                <a:sym typeface="Comic Sans MS"/>
              </a:rPr>
              <a:t>routine </a:t>
            </a:r>
            <a:endParaRPr sz="3000">
              <a:solidFill>
                <a:srgbClr val="45818E"/>
              </a:solidFill>
              <a:latin typeface="Comic Sans MS"/>
              <a:ea typeface="Comic Sans MS"/>
              <a:cs typeface="Comic Sans MS"/>
              <a:sym typeface="Comic Sans MS"/>
            </a:endParaRPr>
          </a:p>
        </p:txBody>
      </p:sp>
      <p:sp>
        <p:nvSpPr>
          <p:cNvPr id="103" name="Google Shape;103;p18"/>
          <p:cNvSpPr txBox="1"/>
          <p:nvPr/>
        </p:nvSpPr>
        <p:spPr>
          <a:xfrm>
            <a:off x="114975" y="3544700"/>
            <a:ext cx="1126800" cy="143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FF0000"/>
                </a:solidFill>
                <a:latin typeface="Comic Sans MS"/>
                <a:ea typeface="Comic Sans MS"/>
                <a:cs typeface="Comic Sans MS"/>
                <a:sym typeface="Comic Sans MS"/>
              </a:rPr>
              <a:t>COPY</a:t>
            </a:r>
            <a:endParaRPr>
              <a:solidFill>
                <a:srgbClr val="FF0000"/>
              </a:solidFill>
              <a:latin typeface="Comic Sans MS"/>
              <a:ea typeface="Comic Sans MS"/>
              <a:cs typeface="Comic Sans MS"/>
              <a:sym typeface="Comic Sans MS"/>
            </a:endParaRPr>
          </a:p>
          <a:p>
            <a:pPr indent="0" lvl="0" marL="0" rtl="0" algn="l">
              <a:spcBef>
                <a:spcPts val="0"/>
              </a:spcBef>
              <a:spcAft>
                <a:spcPts val="0"/>
              </a:spcAft>
              <a:buNone/>
            </a:pPr>
            <a:r>
              <a:rPr lang="fr">
                <a:solidFill>
                  <a:srgbClr val="FF0000"/>
                </a:solidFill>
                <a:latin typeface="Comic Sans MS"/>
                <a:ea typeface="Comic Sans MS"/>
                <a:cs typeface="Comic Sans MS"/>
                <a:sym typeface="Comic Sans MS"/>
              </a:rPr>
              <a:t>this </a:t>
            </a:r>
            <a:endParaRPr>
              <a:solidFill>
                <a:srgbClr val="FF0000"/>
              </a:solidFill>
              <a:latin typeface="Comic Sans MS"/>
              <a:ea typeface="Comic Sans MS"/>
              <a:cs typeface="Comic Sans MS"/>
              <a:sym typeface="Comic Sans MS"/>
            </a:endParaRPr>
          </a:p>
          <a:p>
            <a:pPr indent="0" lvl="0" marL="0" rtl="0" algn="l">
              <a:spcBef>
                <a:spcPts val="0"/>
              </a:spcBef>
              <a:spcAft>
                <a:spcPts val="0"/>
              </a:spcAft>
              <a:buNone/>
            </a:pPr>
            <a:r>
              <a:rPr lang="fr">
                <a:solidFill>
                  <a:srgbClr val="FF0000"/>
                </a:solidFill>
                <a:latin typeface="Comic Sans MS"/>
                <a:ea typeface="Comic Sans MS"/>
                <a:cs typeface="Comic Sans MS"/>
                <a:sym typeface="Comic Sans MS"/>
              </a:rPr>
              <a:t>definition</a:t>
            </a:r>
            <a:endParaRPr>
              <a:solidFill>
                <a:srgbClr val="FF0000"/>
              </a:solidFill>
              <a:latin typeface="Comic Sans MS"/>
              <a:ea typeface="Comic Sans MS"/>
              <a:cs typeface="Comic Sans MS"/>
              <a:sym typeface="Comic Sans MS"/>
            </a:endParaRPr>
          </a:p>
        </p:txBody>
      </p:sp>
      <p:sp>
        <p:nvSpPr>
          <p:cNvPr id="104" name="Google Shape;104;p18"/>
          <p:cNvSpPr/>
          <p:nvPr/>
        </p:nvSpPr>
        <p:spPr>
          <a:xfrm>
            <a:off x="361575" y="4688050"/>
            <a:ext cx="465000" cy="1551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121050" y="0"/>
            <a:ext cx="8757900" cy="10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2400">
                <a:latin typeface="Comic Sans MS"/>
                <a:ea typeface="Comic Sans MS"/>
                <a:cs typeface="Comic Sans MS"/>
                <a:sym typeface="Comic Sans MS"/>
              </a:rPr>
              <a:t>Step 2-  Let’s warm up and revise some ...</a:t>
            </a:r>
            <a:endParaRPr sz="2400">
              <a:latin typeface="Comic Sans MS"/>
              <a:ea typeface="Comic Sans MS"/>
              <a:cs typeface="Comic Sans MS"/>
              <a:sym typeface="Comic Sans MS"/>
            </a:endParaRPr>
          </a:p>
          <a:p>
            <a:pPr indent="0" lvl="0" marL="0" rtl="0" algn="l">
              <a:spcBef>
                <a:spcPts val="0"/>
              </a:spcBef>
              <a:spcAft>
                <a:spcPts val="0"/>
              </a:spcAft>
              <a:buNone/>
            </a:pPr>
            <a:r>
              <a:t/>
            </a:r>
            <a:endParaRPr sz="2400">
              <a:latin typeface="Comic Sans MS"/>
              <a:ea typeface="Comic Sans MS"/>
              <a:cs typeface="Comic Sans MS"/>
              <a:sym typeface="Comic Sans MS"/>
            </a:endParaRPr>
          </a:p>
        </p:txBody>
      </p:sp>
      <p:pic>
        <p:nvPicPr>
          <p:cNvPr id="110" name="Google Shape;110;p19"/>
          <p:cNvPicPr preferRelativeResize="0"/>
          <p:nvPr/>
        </p:nvPicPr>
        <p:blipFill>
          <a:blip r:embed="rId3">
            <a:alphaModFix/>
          </a:blip>
          <a:stretch>
            <a:fillRect/>
          </a:stretch>
        </p:blipFill>
        <p:spPr>
          <a:xfrm>
            <a:off x="2725350" y="449400"/>
            <a:ext cx="4143125" cy="4784900"/>
          </a:xfrm>
          <a:prstGeom prst="rect">
            <a:avLst/>
          </a:prstGeom>
          <a:noFill/>
          <a:ln>
            <a:noFill/>
          </a:ln>
        </p:spPr>
      </p:pic>
      <p:sp>
        <p:nvSpPr>
          <p:cNvPr id="111" name="Google Shape;111;p19"/>
          <p:cNvSpPr txBox="1"/>
          <p:nvPr/>
        </p:nvSpPr>
        <p:spPr>
          <a:xfrm>
            <a:off x="1439700" y="2062925"/>
            <a:ext cx="10275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100">
                <a:solidFill>
                  <a:srgbClr val="242424"/>
                </a:solidFill>
              </a:rPr>
              <a:t> </a:t>
            </a:r>
            <a:r>
              <a:rPr lang="fr" sz="3000">
                <a:solidFill>
                  <a:srgbClr val="242424"/>
                </a:solidFill>
                <a:highlight>
                  <a:srgbClr val="FF00FF"/>
                </a:highlight>
                <a:latin typeface="Comic Sans MS"/>
                <a:ea typeface="Comic Sans MS"/>
                <a:cs typeface="Comic Sans MS"/>
                <a:sym typeface="Comic Sans MS"/>
              </a:rPr>
              <a:t>/aɪ/</a:t>
            </a:r>
            <a:endParaRPr sz="3000">
              <a:highlight>
                <a:srgbClr val="FF00FF"/>
              </a:highlight>
              <a:latin typeface="Comic Sans MS"/>
              <a:ea typeface="Comic Sans MS"/>
              <a:cs typeface="Comic Sans MS"/>
              <a:sym typeface="Comic Sans MS"/>
            </a:endParaRPr>
          </a:p>
        </p:txBody>
      </p:sp>
      <p:sp>
        <p:nvSpPr>
          <p:cNvPr id="112" name="Google Shape;112;p19"/>
          <p:cNvSpPr txBox="1"/>
          <p:nvPr/>
        </p:nvSpPr>
        <p:spPr>
          <a:xfrm>
            <a:off x="2061900" y="3877200"/>
            <a:ext cx="1299900" cy="69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nvSpPr>
        <p:spPr>
          <a:xfrm>
            <a:off x="1882600" y="3944475"/>
            <a:ext cx="1165500" cy="6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txBox="1"/>
          <p:nvPr/>
        </p:nvSpPr>
        <p:spPr>
          <a:xfrm>
            <a:off x="1221700" y="3424125"/>
            <a:ext cx="12999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3000">
                <a:solidFill>
                  <a:srgbClr val="242424"/>
                </a:solidFill>
                <a:highlight>
                  <a:srgbClr val="00FFFF"/>
                </a:highlight>
                <a:latin typeface="Comic Sans MS"/>
                <a:ea typeface="Comic Sans MS"/>
                <a:cs typeface="Comic Sans MS"/>
                <a:sym typeface="Comic Sans MS"/>
              </a:rPr>
              <a:t>/rɪst/</a:t>
            </a:r>
            <a:endParaRPr>
              <a:highlight>
                <a:srgbClr val="00FFFF"/>
              </a:highlight>
            </a:endParaRPr>
          </a:p>
        </p:txBody>
      </p:sp>
      <p:sp>
        <p:nvSpPr>
          <p:cNvPr id="115" name="Google Shape;115;p19"/>
          <p:cNvSpPr txBox="1"/>
          <p:nvPr/>
        </p:nvSpPr>
        <p:spPr>
          <a:xfrm>
            <a:off x="6666675" y="1664750"/>
            <a:ext cx="1673400" cy="6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200">
                <a:solidFill>
                  <a:srgbClr val="242424"/>
                </a:solidFill>
                <a:highlight>
                  <a:srgbClr val="FF00FF"/>
                </a:highlight>
              </a:rPr>
              <a:t>/</a:t>
            </a:r>
            <a:r>
              <a:rPr lang="fr" sz="3000">
                <a:solidFill>
                  <a:srgbClr val="242424"/>
                </a:solidFill>
                <a:highlight>
                  <a:srgbClr val="FF00FF"/>
                </a:highlight>
                <a:latin typeface="Comic Sans MS"/>
                <a:ea typeface="Comic Sans MS"/>
                <a:cs typeface="Comic Sans MS"/>
                <a:sym typeface="Comic Sans MS"/>
              </a:rPr>
              <a:t>maʊθ</a:t>
            </a:r>
            <a:r>
              <a:rPr lang="fr" sz="3000">
                <a:solidFill>
                  <a:srgbClr val="242424"/>
                </a:solidFill>
                <a:highlight>
                  <a:srgbClr val="FF00FF"/>
                </a:highlight>
                <a:latin typeface="Comic Sans MS"/>
                <a:ea typeface="Comic Sans MS"/>
                <a:cs typeface="Comic Sans MS"/>
                <a:sym typeface="Comic Sans MS"/>
              </a:rPr>
              <a:t>/</a:t>
            </a:r>
            <a:endParaRPr sz="3000">
              <a:highlight>
                <a:srgbClr val="FF00FF"/>
              </a:highlight>
              <a:latin typeface="Comic Sans MS"/>
              <a:ea typeface="Comic Sans MS"/>
              <a:cs typeface="Comic Sans MS"/>
              <a:sym typeface="Comic Sans MS"/>
            </a:endParaRPr>
          </a:p>
        </p:txBody>
      </p:sp>
      <p:sp>
        <p:nvSpPr>
          <p:cNvPr id="116" name="Google Shape;116;p19"/>
          <p:cNvSpPr txBox="1"/>
          <p:nvPr/>
        </p:nvSpPr>
        <p:spPr>
          <a:xfrm>
            <a:off x="1794775" y="2162788"/>
            <a:ext cx="672300" cy="5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txBox="1"/>
          <p:nvPr/>
        </p:nvSpPr>
        <p:spPr>
          <a:xfrm>
            <a:off x="2353275" y="4347875"/>
            <a:ext cx="1299900" cy="6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 </a:t>
            </a:r>
            <a:r>
              <a:rPr lang="fr" sz="3000">
                <a:highlight>
                  <a:srgbClr val="00FFFF"/>
                </a:highlight>
                <a:latin typeface="Comic Sans MS"/>
                <a:ea typeface="Comic Sans MS"/>
                <a:cs typeface="Comic Sans MS"/>
                <a:sym typeface="Comic Sans MS"/>
              </a:rPr>
              <a:t>n</a:t>
            </a:r>
            <a:r>
              <a:rPr lang="fr" sz="3000">
                <a:solidFill>
                  <a:srgbClr val="242424"/>
                </a:solidFill>
                <a:highlight>
                  <a:srgbClr val="00FFFF"/>
                </a:highlight>
                <a:latin typeface="Comic Sans MS"/>
                <a:ea typeface="Comic Sans MS"/>
                <a:cs typeface="Comic Sans MS"/>
                <a:sym typeface="Comic Sans MS"/>
              </a:rPr>
              <a:t>iː/</a:t>
            </a:r>
            <a:endParaRPr sz="3000">
              <a:highlight>
                <a:srgbClr val="00FFFF"/>
              </a:highlight>
              <a:latin typeface="Comic Sans MS"/>
              <a:ea typeface="Comic Sans MS"/>
              <a:cs typeface="Comic Sans MS"/>
              <a:sym typeface="Comic Sans M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311700" y="0"/>
            <a:ext cx="8520600" cy="59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omic Sans MS"/>
                <a:ea typeface="Comic Sans MS"/>
                <a:cs typeface="Comic Sans MS"/>
                <a:sym typeface="Comic Sans MS"/>
              </a:rPr>
              <a:t> </a:t>
            </a:r>
            <a:r>
              <a:rPr lang="fr">
                <a:latin typeface="Comic Sans MS"/>
                <a:ea typeface="Comic Sans MS"/>
                <a:cs typeface="Comic Sans MS"/>
                <a:sym typeface="Comic Sans MS"/>
              </a:rPr>
              <a:t> Here are the moves  </a:t>
            </a:r>
            <a:endParaRPr>
              <a:latin typeface="Comic Sans MS"/>
              <a:ea typeface="Comic Sans MS"/>
              <a:cs typeface="Comic Sans MS"/>
              <a:sym typeface="Comic Sans MS"/>
            </a:endParaRPr>
          </a:p>
        </p:txBody>
      </p:sp>
      <p:pic>
        <p:nvPicPr>
          <p:cNvPr id="123" name="Google Shape;123;p20"/>
          <p:cNvPicPr preferRelativeResize="0"/>
          <p:nvPr/>
        </p:nvPicPr>
        <p:blipFill>
          <a:blip r:embed="rId3">
            <a:alphaModFix/>
          </a:blip>
          <a:stretch>
            <a:fillRect/>
          </a:stretch>
        </p:blipFill>
        <p:spPr>
          <a:xfrm>
            <a:off x="2131650" y="743850"/>
            <a:ext cx="5415449" cy="4309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id="128" name="Google Shape;128;p21"/>
          <p:cNvPicPr preferRelativeResize="0"/>
          <p:nvPr/>
        </p:nvPicPr>
        <p:blipFill>
          <a:blip r:embed="rId3">
            <a:alphaModFix/>
          </a:blip>
          <a:stretch>
            <a:fillRect/>
          </a:stretch>
        </p:blipFill>
        <p:spPr>
          <a:xfrm>
            <a:off x="1335925" y="160825"/>
            <a:ext cx="7187924" cy="4725825"/>
          </a:xfrm>
          <a:prstGeom prst="rect">
            <a:avLst/>
          </a:prstGeom>
          <a:noFill/>
          <a:ln>
            <a:noFill/>
          </a:ln>
        </p:spPr>
      </p:pic>
      <p:sp>
        <p:nvSpPr>
          <p:cNvPr id="129" name="Google Shape;129;p21"/>
          <p:cNvSpPr txBox="1"/>
          <p:nvPr/>
        </p:nvSpPr>
        <p:spPr>
          <a:xfrm>
            <a:off x="466925" y="1240575"/>
            <a:ext cx="2464500" cy="390300"/>
          </a:xfrm>
          <a:prstGeom prst="rect">
            <a:avLst/>
          </a:prstGeom>
          <a:solidFill>
            <a:srgbClr val="FF0000"/>
          </a:solid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star jump / jumping jack </a:t>
            </a:r>
            <a:endParaRPr>
              <a:latin typeface="Comic Sans MS"/>
              <a:ea typeface="Comic Sans MS"/>
              <a:cs typeface="Comic Sans MS"/>
              <a:sym typeface="Comic Sans MS"/>
            </a:endParaRPr>
          </a:p>
        </p:txBody>
      </p:sp>
      <p:sp>
        <p:nvSpPr>
          <p:cNvPr id="130" name="Google Shape;130;p21"/>
          <p:cNvSpPr txBox="1"/>
          <p:nvPr/>
        </p:nvSpPr>
        <p:spPr>
          <a:xfrm>
            <a:off x="3512100" y="1159825"/>
            <a:ext cx="1380000" cy="3903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wall sit </a:t>
            </a:r>
            <a:endParaRPr>
              <a:latin typeface="Comic Sans MS"/>
              <a:ea typeface="Comic Sans MS"/>
              <a:cs typeface="Comic Sans MS"/>
              <a:sym typeface="Comic Sans MS"/>
            </a:endParaRPr>
          </a:p>
        </p:txBody>
      </p:sp>
      <p:sp>
        <p:nvSpPr>
          <p:cNvPr id="131" name="Google Shape;131;p21"/>
          <p:cNvSpPr txBox="1"/>
          <p:nvPr/>
        </p:nvSpPr>
        <p:spPr>
          <a:xfrm>
            <a:off x="5256475" y="1159825"/>
            <a:ext cx="1170900" cy="3903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push up </a:t>
            </a:r>
            <a:endParaRPr>
              <a:latin typeface="Comic Sans MS"/>
              <a:ea typeface="Comic Sans MS"/>
              <a:cs typeface="Comic Sans MS"/>
              <a:sym typeface="Comic Sans MS"/>
            </a:endParaRPr>
          </a:p>
        </p:txBody>
      </p:sp>
      <p:sp>
        <p:nvSpPr>
          <p:cNvPr id="132" name="Google Shape;132;p21"/>
          <p:cNvSpPr txBox="1"/>
          <p:nvPr/>
        </p:nvSpPr>
        <p:spPr>
          <a:xfrm>
            <a:off x="7080975" y="1159825"/>
            <a:ext cx="1380000" cy="3903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sit up </a:t>
            </a:r>
            <a:endParaRPr>
              <a:latin typeface="Comic Sans MS"/>
              <a:ea typeface="Comic Sans MS"/>
              <a:cs typeface="Comic Sans MS"/>
              <a:sym typeface="Comic Sans MS"/>
            </a:endParaRPr>
          </a:p>
        </p:txBody>
      </p:sp>
      <p:sp>
        <p:nvSpPr>
          <p:cNvPr id="133" name="Google Shape;133;p21"/>
          <p:cNvSpPr txBox="1"/>
          <p:nvPr/>
        </p:nvSpPr>
        <p:spPr>
          <a:xfrm>
            <a:off x="1660175" y="2745975"/>
            <a:ext cx="933900" cy="4611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Steps</a:t>
            </a:r>
            <a:endParaRPr>
              <a:latin typeface="Comic Sans MS"/>
              <a:ea typeface="Comic Sans MS"/>
              <a:cs typeface="Comic Sans MS"/>
              <a:sym typeface="Comic Sans MS"/>
            </a:endParaRPr>
          </a:p>
        </p:txBody>
      </p:sp>
      <p:sp>
        <p:nvSpPr>
          <p:cNvPr id="134" name="Google Shape;134;p21"/>
          <p:cNvSpPr txBox="1"/>
          <p:nvPr/>
        </p:nvSpPr>
        <p:spPr>
          <a:xfrm>
            <a:off x="3392100" y="2787800"/>
            <a:ext cx="1017600" cy="3903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squat </a:t>
            </a:r>
            <a:endParaRPr>
              <a:latin typeface="Comic Sans MS"/>
              <a:ea typeface="Comic Sans MS"/>
              <a:cs typeface="Comic Sans MS"/>
              <a:sym typeface="Comic Sans MS"/>
            </a:endParaRPr>
          </a:p>
        </p:txBody>
      </p:sp>
      <p:sp>
        <p:nvSpPr>
          <p:cNvPr id="135" name="Google Shape;135;p21"/>
          <p:cNvSpPr txBox="1"/>
          <p:nvPr/>
        </p:nvSpPr>
        <p:spPr>
          <a:xfrm>
            <a:off x="5207725" y="2759488"/>
            <a:ext cx="1268400" cy="4611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chair dip </a:t>
            </a:r>
            <a:endParaRPr>
              <a:latin typeface="Comic Sans MS"/>
              <a:ea typeface="Comic Sans MS"/>
              <a:cs typeface="Comic Sans MS"/>
              <a:sym typeface="Comic Sans MS"/>
            </a:endParaRPr>
          </a:p>
        </p:txBody>
      </p:sp>
      <p:sp>
        <p:nvSpPr>
          <p:cNvPr id="136" name="Google Shape;136;p21"/>
          <p:cNvSpPr txBox="1"/>
          <p:nvPr/>
        </p:nvSpPr>
        <p:spPr>
          <a:xfrm>
            <a:off x="7237725" y="2670213"/>
            <a:ext cx="1066500" cy="4611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plank </a:t>
            </a:r>
            <a:endParaRPr>
              <a:latin typeface="Comic Sans MS"/>
              <a:ea typeface="Comic Sans MS"/>
              <a:cs typeface="Comic Sans MS"/>
              <a:sym typeface="Comic Sans MS"/>
            </a:endParaRPr>
          </a:p>
        </p:txBody>
      </p:sp>
      <p:sp>
        <p:nvSpPr>
          <p:cNvPr id="137" name="Google Shape;137;p21"/>
          <p:cNvSpPr txBox="1"/>
          <p:nvPr/>
        </p:nvSpPr>
        <p:spPr>
          <a:xfrm>
            <a:off x="1595325" y="4362925"/>
            <a:ext cx="1170900" cy="3903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Knees up </a:t>
            </a:r>
            <a:endParaRPr>
              <a:latin typeface="Comic Sans MS"/>
              <a:ea typeface="Comic Sans MS"/>
              <a:cs typeface="Comic Sans MS"/>
              <a:sym typeface="Comic Sans MS"/>
            </a:endParaRPr>
          </a:p>
        </p:txBody>
      </p:sp>
      <p:sp>
        <p:nvSpPr>
          <p:cNvPr id="138" name="Google Shape;138;p21"/>
          <p:cNvSpPr txBox="1"/>
          <p:nvPr/>
        </p:nvSpPr>
        <p:spPr>
          <a:xfrm>
            <a:off x="3392100" y="4335025"/>
            <a:ext cx="1170900" cy="3903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l</a:t>
            </a:r>
            <a:r>
              <a:rPr lang="fr">
                <a:latin typeface="Comic Sans MS"/>
                <a:ea typeface="Comic Sans MS"/>
                <a:cs typeface="Comic Sans MS"/>
                <a:sym typeface="Comic Sans MS"/>
              </a:rPr>
              <a:t>unge </a:t>
            </a:r>
            <a:endParaRPr>
              <a:latin typeface="Comic Sans MS"/>
              <a:ea typeface="Comic Sans MS"/>
              <a:cs typeface="Comic Sans MS"/>
              <a:sym typeface="Comic Sans MS"/>
            </a:endParaRPr>
          </a:p>
        </p:txBody>
      </p:sp>
      <p:sp>
        <p:nvSpPr>
          <p:cNvPr id="139" name="Google Shape;139;p21"/>
          <p:cNvSpPr txBox="1"/>
          <p:nvPr/>
        </p:nvSpPr>
        <p:spPr>
          <a:xfrm>
            <a:off x="5188875" y="4300300"/>
            <a:ext cx="1268400" cy="6966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a:t>
            </a:r>
            <a:r>
              <a:rPr lang="fr">
                <a:latin typeface="Comic Sans MS"/>
                <a:ea typeface="Comic Sans MS"/>
                <a:cs typeface="Comic Sans MS"/>
                <a:sym typeface="Comic Sans MS"/>
              </a:rPr>
              <a:t> push up with arm raised</a:t>
            </a:r>
            <a:endParaRPr>
              <a:latin typeface="Comic Sans MS"/>
              <a:ea typeface="Comic Sans MS"/>
              <a:cs typeface="Comic Sans MS"/>
              <a:sym typeface="Comic Sans MS"/>
            </a:endParaRPr>
          </a:p>
        </p:txBody>
      </p:sp>
      <p:sp>
        <p:nvSpPr>
          <p:cNvPr id="140" name="Google Shape;140;p21"/>
          <p:cNvSpPr txBox="1"/>
          <p:nvPr/>
        </p:nvSpPr>
        <p:spPr>
          <a:xfrm>
            <a:off x="7083150" y="4092250"/>
            <a:ext cx="1268400" cy="7944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mic Sans MS"/>
                <a:ea typeface="Comic Sans MS"/>
                <a:cs typeface="Comic Sans MS"/>
                <a:sym typeface="Comic Sans MS"/>
              </a:rPr>
              <a:t>A side plank</a:t>
            </a: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