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25" r:id="rId2"/>
    <p:sldId id="257" r:id="rId3"/>
    <p:sldId id="265" r:id="rId4"/>
    <p:sldId id="322" r:id="rId5"/>
    <p:sldId id="323" r:id="rId6"/>
    <p:sldId id="316" r:id="rId7"/>
    <p:sldId id="314" r:id="rId8"/>
    <p:sldId id="315" r:id="rId9"/>
    <p:sldId id="317" r:id="rId10"/>
    <p:sldId id="296" r:id="rId11"/>
    <p:sldId id="319" r:id="rId12"/>
    <p:sldId id="318" r:id="rId13"/>
    <p:sldId id="320" r:id="rId14"/>
    <p:sldId id="324" r:id="rId15"/>
    <p:sldId id="308" r:id="rId16"/>
    <p:sldId id="321" r:id="rId17"/>
    <p:sldId id="287" r:id="rId18"/>
    <p:sldId id="268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FFFF"/>
    <a:srgbClr val="0099FF"/>
    <a:srgbClr val="FF7C80"/>
    <a:srgbClr val="FF33CC"/>
    <a:srgbClr val="FF66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7" autoAdjust="0"/>
    <p:restoredTop sz="94660"/>
  </p:normalViewPr>
  <p:slideViewPr>
    <p:cSldViewPr snapToGrid="0">
      <p:cViewPr varScale="1">
        <p:scale>
          <a:sx n="56" d="100"/>
          <a:sy n="56" d="100"/>
        </p:scale>
        <p:origin x="72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9F87E-F698-491E-BB77-AF600E6D3E63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63438-DAB3-46ED-B59E-42531EBFD6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52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8D11F1-C026-4B4F-B2A2-665324C6A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E23CCF-F8E6-4F20-8C0A-3416FFA2C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0A7146-363A-401C-A415-A0170F7E6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71A0D-1C52-4BE1-B3CA-38E1DAAF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F7AE54-EDCD-4672-A0D0-4335C24A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77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37B95B-1831-4018-8559-4EB360F22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FC995B-C748-40FF-BE94-22E85DC68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3ED3DD-0A01-47C8-A118-FBBD21B84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EC1DF7-ACDD-489D-BB60-4CE3F134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E6037F-C41A-4F82-8EC7-5D009BDA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566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6AF8E11-9DFC-47DB-95B3-4BBBB19FA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DADBFF0-3A4F-47EB-80D1-235915B2C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C415D1-C43D-4D38-95CC-334C214BB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E59C00-FF5E-4236-80E6-9E47A92A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062CEB-969B-4403-8475-950A1E1A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9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63E527-44B3-4ACF-9065-C7C5152D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304F9C-FF88-4531-9275-9C9F122AF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354AA3-4455-4C77-B8E5-D32A2EE0B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FE124F-E71F-4608-8699-BD36A750F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4F668F-ED8B-408F-801F-34180CD0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89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379EA6-CC86-4E72-817D-926DF989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C64496-8A01-4A34-BE0A-E6D6AB9DD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A3F1E6-4E4C-4C8E-BF9B-E04D0D75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DB88C0-0863-4544-9CA6-69A0632A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D0AA62-51AC-4B88-B5ED-A039D63F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00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1C91B5-6075-4743-8B67-879D36EC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FE595F-D5A1-42E8-84F4-55679ABFC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EE1167-6985-4038-9226-626D42BA1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C0C618-3F1B-4268-AAB9-5A84981F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BA85EF-E1B7-453C-A695-67E5CAD9D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4AF3F9-2386-4D28-8DF7-05B57861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87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E0D735-1D38-42DA-9530-A18CA766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E8F6F7-8DC3-48F5-8439-335974753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2567B1-8F78-4D1A-A46F-1A151EA26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26729F8-FDB8-45AF-9B06-06E391D51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4357E0-9441-4650-AC63-F42671575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8D5DDE6-86C9-40C0-A2A6-519656B65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34EFE27-B151-4C4B-976B-434ABCD4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943A7AF-6483-472C-805B-4D80C856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2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9BD68B-4BB5-42E2-8D37-A78B589A6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87076C1-A9CB-48D2-9293-E612D796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ECC996-DC07-4F27-AA23-276AEAC9D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018412-A52E-46B1-BCA9-6FD18BE2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32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FF3A622-E334-485D-9C45-8DB79066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149349-B146-4003-903F-930939A5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7EBFEA-1086-43B8-9C5A-7030A4B3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106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7F06A8-72C6-4DD3-B31D-EB1196F9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AB5720-9344-4991-98BE-AB283D00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D2D836-8CD2-4E95-A08C-E6DF0E687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69328B-8A6C-4AB0-8AAD-94320A7C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09E16D-FA15-4D07-96D8-F76471E4A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F33D62-4EB5-4E87-A760-03675527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99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9E96AE-ECA5-4309-A7CB-C0AB5C883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9991C8-A555-4A68-82AC-DFFD7CA49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327AED-722E-4F2F-9030-A28898A66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258876-44CF-47BF-B7F7-8889F636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70B2B0-0BA5-48E2-8031-4E0411DC1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4E982C-6CF0-4104-ADB8-0EB7466C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70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FF81CEA-7FA8-429D-B76B-E307A759C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145F99-CAB4-47EE-B382-E5466A418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7AD299-8EC7-4CC4-975B-700C8038F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E463C-C6A7-4608-88C6-EF4919C961E6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DE3754-476E-4B76-BBB3-8DABF8A58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BD2F3A-25A6-4640-832C-CE96B0237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86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A8D0E-E68E-428D-A251-AFA6D7596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15834"/>
            <a:ext cx="5777102" cy="2076333"/>
          </a:xfrm>
          <a:noFill/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9600" b="1" dirty="0">
                <a:solidFill>
                  <a:schemeClr val="bg1"/>
                </a:solidFill>
              </a:rPr>
              <a:t>KEEP CALM</a:t>
            </a:r>
            <a:br>
              <a:rPr lang="en-US" sz="9600" b="1" dirty="0">
                <a:solidFill>
                  <a:schemeClr val="bg1"/>
                </a:solidFill>
              </a:rPr>
            </a:br>
            <a:r>
              <a:rPr lang="en-US" sz="9600" b="1" dirty="0">
                <a:solidFill>
                  <a:schemeClr val="bg1"/>
                </a:solidFill>
              </a:rPr>
              <a:t>AND SPEAK</a:t>
            </a:r>
            <a:br>
              <a:rPr lang="en-US" sz="9600" b="1" dirty="0">
                <a:solidFill>
                  <a:schemeClr val="bg1"/>
                </a:solidFill>
              </a:rPr>
            </a:br>
            <a:r>
              <a:rPr lang="en-US" sz="9600" b="1" dirty="0">
                <a:solidFill>
                  <a:schemeClr val="bg1"/>
                </a:solidFill>
              </a:rPr>
              <a:t> ENGLISH</a:t>
            </a:r>
            <a:br>
              <a:rPr lang="en-US" sz="9600" b="1" dirty="0"/>
            </a:br>
            <a:endParaRPr lang="fr-FR" sz="96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3EC851E-2FE5-45F8-AD46-42AE22C0B8BD}"/>
              </a:ext>
            </a:extLst>
          </p:cNvPr>
          <p:cNvSpPr/>
          <p:nvPr/>
        </p:nvSpPr>
        <p:spPr>
          <a:xfrm>
            <a:off x="6601098" y="1457551"/>
            <a:ext cx="6712202" cy="63331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6CE4F6-B2E8-461E-92E3-6D327E5D5A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5405"/>
          <a:stretch/>
        </p:blipFill>
        <p:spPr>
          <a:xfrm>
            <a:off x="7529431" y="2502843"/>
            <a:ext cx="4484916" cy="43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8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887CBAE-1A15-426E-8D03-34E29762AA39}"/>
              </a:ext>
            </a:extLst>
          </p:cNvPr>
          <p:cNvSpPr txBox="1"/>
          <p:nvPr/>
        </p:nvSpPr>
        <p:spPr>
          <a:xfrm>
            <a:off x="1693787" y="704537"/>
            <a:ext cx="942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spc="600" dirty="0" err="1">
                <a:latin typeface="Gill Sans Ultra Bold Condensed" panose="020B0A06020104020203" pitchFamily="34" charset="0"/>
              </a:rPr>
              <a:t>Expressing</a:t>
            </a:r>
            <a:r>
              <a:rPr lang="fr-FR" sz="3200" spc="600" dirty="0">
                <a:latin typeface="Gill Sans Ultra Bold Condensed" panose="020B0A06020104020203" pitchFamily="34" charset="0"/>
              </a:rPr>
              <a:t> good </a:t>
            </a:r>
            <a:r>
              <a:rPr lang="fr-FR" sz="3200" spc="600" dirty="0" err="1">
                <a:latin typeface="Gill Sans Ultra Bold Condensed" panose="020B0A06020104020203" pitchFamily="34" charset="0"/>
              </a:rPr>
              <a:t>ideas</a:t>
            </a:r>
            <a:r>
              <a:rPr lang="fr-FR" sz="3200" spc="600" dirty="0">
                <a:latin typeface="Gill Sans Ultra Bold Condensed" panose="020B0A06020104020203" pitchFamily="34" charset="0"/>
              </a:rPr>
              <a:t> and </a:t>
            </a:r>
            <a:r>
              <a:rPr lang="fr-FR" sz="3200" spc="600" dirty="0" err="1">
                <a:latin typeface="Gill Sans Ultra Bold Condensed" panose="020B0A06020104020203" pitchFamily="34" charset="0"/>
              </a:rPr>
              <a:t>bad</a:t>
            </a:r>
            <a:r>
              <a:rPr lang="fr-FR" sz="3200" spc="600" dirty="0">
                <a:latin typeface="Gill Sans Ultra Bold Condensed" panose="020B0A06020104020203" pitchFamily="34" charset="0"/>
              </a:rPr>
              <a:t> </a:t>
            </a:r>
            <a:r>
              <a:rPr lang="fr-FR" sz="3200" spc="600" dirty="0" err="1">
                <a:latin typeface="Gill Sans Ultra Bold Condensed" panose="020B0A06020104020203" pitchFamily="34" charset="0"/>
              </a:rPr>
              <a:t>ideas</a:t>
            </a:r>
            <a:endParaRPr lang="fr-FR" sz="3200" spc="600" dirty="0">
              <a:latin typeface="Gill Sans Ultra Bold Condensed" panose="020B0A06020104020203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F1B3D06-0C04-41E4-8FE9-76DD5EFB17B0}"/>
              </a:ext>
            </a:extLst>
          </p:cNvPr>
          <p:cNvSpPr txBox="1"/>
          <p:nvPr/>
        </p:nvSpPr>
        <p:spPr>
          <a:xfrm>
            <a:off x="1214203" y="2068643"/>
            <a:ext cx="8089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Pour donner un conseil à quelqu’un tu utilises: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35C2451-78ED-427E-8E1A-7A20C8D8C446}"/>
              </a:ext>
            </a:extLst>
          </p:cNvPr>
          <p:cNvSpPr txBox="1"/>
          <p:nvPr/>
        </p:nvSpPr>
        <p:spPr>
          <a:xfrm>
            <a:off x="1381593" y="2591863"/>
            <a:ext cx="3221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/>
              <a:t>should</a:t>
            </a:r>
            <a:r>
              <a:rPr lang="fr-FR" sz="3200" b="1" dirty="0"/>
              <a:t> + un verbe</a:t>
            </a:r>
            <a:endParaRPr lang="fr-FR" sz="3200" b="1" i="1" dirty="0">
              <a:solidFill>
                <a:srgbClr val="FF0066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F05C183-026A-4A4F-8AA2-D49EEF58914B}"/>
              </a:ext>
            </a:extLst>
          </p:cNvPr>
          <p:cNvSpPr txBox="1"/>
          <p:nvPr/>
        </p:nvSpPr>
        <p:spPr>
          <a:xfrm>
            <a:off x="661471" y="3955969"/>
            <a:ext cx="11493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Pour déconseiller à quelqu’un de faire quelque chose , tu utilises: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7AB60D5-2BD1-498A-B13A-E1005202C177}"/>
              </a:ext>
            </a:extLst>
          </p:cNvPr>
          <p:cNvSpPr txBox="1"/>
          <p:nvPr/>
        </p:nvSpPr>
        <p:spPr>
          <a:xfrm>
            <a:off x="1060985" y="4642658"/>
            <a:ext cx="3689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/>
              <a:t>should</a:t>
            </a:r>
            <a:r>
              <a:rPr lang="fr-FR" sz="3200" b="1" u="sng" dirty="0" err="1"/>
              <a:t>n’t</a:t>
            </a:r>
            <a:r>
              <a:rPr lang="fr-FR" sz="3200" b="1" dirty="0"/>
              <a:t> + un verbe</a:t>
            </a:r>
            <a:endParaRPr lang="fr-FR" sz="3200" b="1" i="1" dirty="0">
              <a:solidFill>
                <a:srgbClr val="FF0066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D0DDE18-35CA-49B1-BBC1-370F36618C7B}"/>
              </a:ext>
            </a:extLst>
          </p:cNvPr>
          <p:cNvCxnSpPr/>
          <p:nvPr/>
        </p:nvCxnSpPr>
        <p:spPr>
          <a:xfrm flipH="1">
            <a:off x="2218545" y="2653418"/>
            <a:ext cx="284813" cy="5232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B2FBF949-5520-47A2-8389-DE7B0FCD54C6}"/>
              </a:ext>
            </a:extLst>
          </p:cNvPr>
          <p:cNvCxnSpPr/>
          <p:nvPr/>
        </p:nvCxnSpPr>
        <p:spPr>
          <a:xfrm flipH="1">
            <a:off x="1903751" y="4642658"/>
            <a:ext cx="254833" cy="67741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7FC5F9EC-9EBA-4A8B-8F7A-2B7024731562}"/>
              </a:ext>
            </a:extLst>
          </p:cNvPr>
          <p:cNvSpPr txBox="1"/>
          <p:nvPr/>
        </p:nvSpPr>
        <p:spPr>
          <a:xfrm>
            <a:off x="2799844" y="3205342"/>
            <a:ext cx="6340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/>
              <a:t>eg</a:t>
            </a:r>
            <a:r>
              <a:rPr lang="fr-FR" sz="3200" b="1" dirty="0"/>
              <a:t>: </a:t>
            </a:r>
            <a:r>
              <a:rPr lang="fr-FR" sz="3200" b="1" i="1" dirty="0">
                <a:solidFill>
                  <a:srgbClr val="FF0066"/>
                </a:solidFill>
              </a:rPr>
              <a:t>You </a:t>
            </a:r>
            <a:r>
              <a:rPr lang="fr-FR" sz="3200" b="1" i="1" dirty="0" err="1">
                <a:solidFill>
                  <a:srgbClr val="FF0066"/>
                </a:solidFill>
                <a:highlight>
                  <a:srgbClr val="00FFFF"/>
                </a:highlight>
              </a:rPr>
              <a:t>should</a:t>
            </a:r>
            <a:r>
              <a:rPr lang="fr-FR" sz="3200" b="1" i="1" dirty="0">
                <a:solidFill>
                  <a:srgbClr val="FF0066"/>
                </a:solidFill>
              </a:rPr>
              <a:t> </a:t>
            </a:r>
            <a:r>
              <a:rPr lang="fr-FR" sz="3200" b="1" i="1" dirty="0" err="1">
                <a:solidFill>
                  <a:srgbClr val="FF0066"/>
                </a:solidFill>
              </a:rPr>
              <a:t>eat</a:t>
            </a:r>
            <a:r>
              <a:rPr lang="fr-FR" sz="3200" b="1" i="1" dirty="0">
                <a:solidFill>
                  <a:srgbClr val="FF0066"/>
                </a:solidFill>
              </a:rPr>
              <a:t> more </a:t>
            </a:r>
            <a:r>
              <a:rPr lang="fr-FR" sz="3200" b="1" i="1" dirty="0" err="1">
                <a:solidFill>
                  <a:srgbClr val="FF0066"/>
                </a:solidFill>
              </a:rPr>
              <a:t>vegetables</a:t>
            </a:r>
            <a:r>
              <a:rPr lang="fr-FR" sz="3200" b="1" i="1" dirty="0">
                <a:solidFill>
                  <a:srgbClr val="FF0066"/>
                </a:solidFill>
              </a:rPr>
              <a:t>!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DBF2497-905D-4241-81C0-FAE168B9EAD9}"/>
              </a:ext>
            </a:extLst>
          </p:cNvPr>
          <p:cNvSpPr txBox="1"/>
          <p:nvPr/>
        </p:nvSpPr>
        <p:spPr>
          <a:xfrm>
            <a:off x="2601111" y="5329347"/>
            <a:ext cx="6787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/>
              <a:t>eg</a:t>
            </a:r>
            <a:r>
              <a:rPr lang="fr-FR" sz="3200" b="1" dirty="0"/>
              <a:t>: </a:t>
            </a:r>
            <a:r>
              <a:rPr lang="fr-FR" sz="3200" b="1" i="1" dirty="0">
                <a:solidFill>
                  <a:srgbClr val="FF0066"/>
                </a:solidFill>
              </a:rPr>
              <a:t>You </a:t>
            </a:r>
            <a:r>
              <a:rPr lang="fr-FR" sz="3200" b="1" i="1" dirty="0" err="1">
                <a:solidFill>
                  <a:srgbClr val="FF0066"/>
                </a:solidFill>
                <a:highlight>
                  <a:srgbClr val="00FFFF"/>
                </a:highlight>
              </a:rPr>
              <a:t>should</a:t>
            </a:r>
            <a:r>
              <a:rPr lang="fr-FR" sz="3200" b="1" i="1" u="sng" dirty="0" err="1">
                <a:solidFill>
                  <a:srgbClr val="FF0066"/>
                </a:solidFill>
                <a:highlight>
                  <a:srgbClr val="00FFFF"/>
                </a:highlight>
              </a:rPr>
              <a:t>n’t</a:t>
            </a:r>
            <a:r>
              <a:rPr lang="fr-FR" sz="3200" b="1" i="1" dirty="0">
                <a:solidFill>
                  <a:srgbClr val="FF0066"/>
                </a:solidFill>
              </a:rPr>
              <a:t> drink </a:t>
            </a:r>
            <a:r>
              <a:rPr lang="fr-FR" sz="3200" b="1" i="1" dirty="0" err="1">
                <a:solidFill>
                  <a:srgbClr val="FF0066"/>
                </a:solidFill>
              </a:rPr>
              <a:t>too</a:t>
            </a:r>
            <a:r>
              <a:rPr lang="fr-FR" sz="3200" b="1" i="1" dirty="0">
                <a:solidFill>
                  <a:srgbClr val="FF0066"/>
                </a:solidFill>
              </a:rPr>
              <a:t> </a:t>
            </a:r>
            <a:r>
              <a:rPr lang="fr-FR" sz="3200" b="1" i="1" dirty="0" err="1">
                <a:solidFill>
                  <a:srgbClr val="FF0066"/>
                </a:solidFill>
              </a:rPr>
              <a:t>much</a:t>
            </a:r>
            <a:r>
              <a:rPr lang="fr-FR" sz="3200" b="1" i="1" dirty="0">
                <a:solidFill>
                  <a:srgbClr val="FF0066"/>
                </a:solidFill>
              </a:rPr>
              <a:t> soda!</a:t>
            </a:r>
          </a:p>
        </p:txBody>
      </p:sp>
    </p:spTree>
    <p:extLst>
      <p:ext uri="{BB962C8B-B14F-4D97-AF65-F5344CB8AC3E}">
        <p14:creationId xmlns:p14="http://schemas.microsoft.com/office/powerpoint/2010/main" val="87285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B699E2A-89D1-420F-96C6-C84C4830630F}"/>
              </a:ext>
            </a:extLst>
          </p:cNvPr>
          <p:cNvSpPr txBox="1"/>
          <p:nvPr/>
        </p:nvSpPr>
        <p:spPr>
          <a:xfrm rot="20834320">
            <a:off x="512051" y="3511151"/>
            <a:ext cx="4979248" cy="584775"/>
          </a:xfrm>
          <a:prstGeom prst="rect">
            <a:avLst/>
          </a:prstGeom>
          <a:solidFill>
            <a:srgbClr val="FF7C80"/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haroni" panose="02010803020104030203" pitchFamily="2" charset="-79"/>
                <a:cs typeface="Aharoni" panose="02010803020104030203" pitchFamily="2" charset="-79"/>
              </a:rPr>
              <a:t>Drink soda for breakfast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8A3CDA5-1D81-4BBF-AF94-EDE29B349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Arial Black" panose="020B0A04020102020204" pitchFamily="34" charset="0"/>
              </a:rPr>
              <a:t>Let’s</a:t>
            </a:r>
            <a:r>
              <a:rPr lang="fr-FR" dirty="0">
                <a:latin typeface="Arial Black" panose="020B0A04020102020204" pitchFamily="34" charset="0"/>
              </a:rPr>
              <a:t> </a:t>
            </a:r>
            <a:r>
              <a:rPr lang="fr-FR" dirty="0" err="1">
                <a:latin typeface="Arial Black" panose="020B0A04020102020204" pitchFamily="34" charset="0"/>
              </a:rPr>
              <a:t>practise</a:t>
            </a:r>
            <a:r>
              <a:rPr lang="fr-FR" dirty="0"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2820C2-CB82-4C82-B48D-E6B2E3DF3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472" y="1538443"/>
            <a:ext cx="1062075" cy="13096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22A3F5-5CD1-4184-AF41-9E95E61A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64962" y="1538443"/>
            <a:ext cx="1062075" cy="1309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C10A983-CC0F-4630-907D-12DBC683E896}"/>
              </a:ext>
            </a:extLst>
          </p:cNvPr>
          <p:cNvSpPr txBox="1"/>
          <p:nvPr/>
        </p:nvSpPr>
        <p:spPr>
          <a:xfrm>
            <a:off x="4122496" y="1524692"/>
            <a:ext cx="6607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dirty="0"/>
              <a:t>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D34039-6835-46C4-8EAA-E4D61BBEFE9F}"/>
              </a:ext>
            </a:extLst>
          </p:cNvPr>
          <p:cNvSpPr txBox="1"/>
          <p:nvPr/>
        </p:nvSpPr>
        <p:spPr>
          <a:xfrm>
            <a:off x="6956441" y="1573766"/>
            <a:ext cx="6607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dirty="0"/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9AF0E1A-8B71-45F6-B905-3573BCD740F7}"/>
              </a:ext>
            </a:extLst>
          </p:cNvPr>
          <p:cNvSpPr txBox="1"/>
          <p:nvPr/>
        </p:nvSpPr>
        <p:spPr>
          <a:xfrm rot="367274">
            <a:off x="7450857" y="2547878"/>
            <a:ext cx="4213013" cy="58477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haroni" panose="02010803020104030203" pitchFamily="2" charset="-79"/>
                <a:cs typeface="Aharoni" panose="02010803020104030203" pitchFamily="2" charset="-79"/>
              </a:rPr>
              <a:t>Cook </a:t>
            </a:r>
            <a:r>
              <a:rPr lang="fr-F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your</a:t>
            </a:r>
            <a:r>
              <a:rPr lang="fr-FR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own</a:t>
            </a:r>
            <a:r>
              <a:rPr lang="fr-FR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food</a:t>
            </a:r>
            <a:endParaRPr lang="fr-FR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8838A38-3E30-4EBB-B0FA-AC56D4CFF013}"/>
              </a:ext>
            </a:extLst>
          </p:cNvPr>
          <p:cNvSpPr txBox="1"/>
          <p:nvPr/>
        </p:nvSpPr>
        <p:spPr>
          <a:xfrm rot="21254006">
            <a:off x="5240559" y="3554470"/>
            <a:ext cx="5650906" cy="5847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Replace </a:t>
            </a:r>
            <a:r>
              <a:rPr lang="fr-FR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fries</a:t>
            </a:r>
            <a:r>
              <a:rPr lang="fr-FR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by </a:t>
            </a:r>
            <a:r>
              <a:rPr lang="fr-FR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vegetables</a:t>
            </a:r>
            <a:endParaRPr lang="fr-FR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6AFF18B-8356-425A-A56F-5D110F99F2DF}"/>
              </a:ext>
            </a:extLst>
          </p:cNvPr>
          <p:cNvSpPr txBox="1"/>
          <p:nvPr/>
        </p:nvSpPr>
        <p:spPr>
          <a:xfrm rot="609028">
            <a:off x="583541" y="5293008"/>
            <a:ext cx="5272597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haroni" panose="02010803020104030203" pitchFamily="2" charset="-79"/>
                <a:cs typeface="Aharoni" panose="02010803020104030203" pitchFamily="2" charset="-79"/>
              </a:rPr>
              <a:t>Use a lot of </a:t>
            </a:r>
            <a:r>
              <a:rPr lang="fr-F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salt</a:t>
            </a:r>
            <a:r>
              <a:rPr lang="fr-FR" sz="3200" dirty="0"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fr-FR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sugar</a:t>
            </a:r>
            <a:endParaRPr lang="fr-FR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06CE3C5-9445-414F-AB79-B261B8BDF514}"/>
              </a:ext>
            </a:extLst>
          </p:cNvPr>
          <p:cNvSpPr txBox="1"/>
          <p:nvPr/>
        </p:nvSpPr>
        <p:spPr>
          <a:xfrm rot="21172659">
            <a:off x="6656813" y="5851890"/>
            <a:ext cx="28184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Eat</a:t>
            </a:r>
            <a:r>
              <a:rPr lang="fr-FR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more fruit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0302E64-F3B6-4810-94D8-6FDD8776DF28}"/>
              </a:ext>
            </a:extLst>
          </p:cNvPr>
          <p:cNvSpPr txBox="1"/>
          <p:nvPr/>
        </p:nvSpPr>
        <p:spPr>
          <a:xfrm rot="371025">
            <a:off x="4994159" y="4847967"/>
            <a:ext cx="6346609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Eat</a:t>
            </a:r>
            <a:r>
              <a:rPr lang="fr-FR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cookies </a:t>
            </a:r>
            <a:r>
              <a:rPr lang="fr-FR" sz="3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before</a:t>
            </a:r>
            <a:r>
              <a:rPr lang="fr-FR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going</a:t>
            </a:r>
            <a:r>
              <a:rPr lang="fr-FR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to </a:t>
            </a:r>
            <a:r>
              <a:rPr lang="fr-FR" sz="3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bed</a:t>
            </a:r>
            <a:endParaRPr lang="fr-FR" sz="32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52158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5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887CBAE-1A15-426E-8D03-34E29762AA39}"/>
              </a:ext>
            </a:extLst>
          </p:cNvPr>
          <p:cNvSpPr txBox="1"/>
          <p:nvPr/>
        </p:nvSpPr>
        <p:spPr>
          <a:xfrm>
            <a:off x="4198975" y="1202063"/>
            <a:ext cx="2754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spc="600" dirty="0" err="1">
                <a:latin typeface="Gill Sans Ultra Bold Condensed" panose="020B0A06020104020203" pitchFamily="34" charset="0"/>
              </a:rPr>
              <a:t>Quantities</a:t>
            </a:r>
            <a:endParaRPr lang="fr-FR" sz="3200" spc="600" dirty="0">
              <a:latin typeface="Gill Sans Ultra Bold Condensed" panose="020B0A06020104020203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65580B0-BADE-406F-98A3-2C47B726BBF6}"/>
              </a:ext>
            </a:extLst>
          </p:cNvPr>
          <p:cNvSpPr txBox="1"/>
          <p:nvPr/>
        </p:nvSpPr>
        <p:spPr>
          <a:xfrm>
            <a:off x="1995421" y="1914582"/>
            <a:ext cx="2850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a large </a:t>
            </a:r>
            <a:r>
              <a:rPr lang="fr-FR" sz="3200" b="1" dirty="0" err="1"/>
              <a:t>quantity</a:t>
            </a:r>
            <a:endParaRPr lang="fr-FR" sz="3200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D03028D-F4A1-4B24-B0FA-F33C17842765}"/>
              </a:ext>
            </a:extLst>
          </p:cNvPr>
          <p:cNvSpPr txBox="1"/>
          <p:nvPr/>
        </p:nvSpPr>
        <p:spPr>
          <a:xfrm>
            <a:off x="8020434" y="1870142"/>
            <a:ext cx="2910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a </a:t>
            </a:r>
            <a:r>
              <a:rPr lang="fr-FR" sz="3200" b="1" dirty="0" err="1"/>
              <a:t>small</a:t>
            </a:r>
            <a:r>
              <a:rPr lang="fr-FR" sz="3200" b="1" dirty="0"/>
              <a:t> </a:t>
            </a:r>
            <a:r>
              <a:rPr lang="fr-FR" sz="3200" b="1" dirty="0" err="1"/>
              <a:t>quantity</a:t>
            </a:r>
            <a:endParaRPr lang="fr-FR" sz="3200" b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12E59A2-B55B-4241-96F3-11D5AE9361BD}"/>
              </a:ext>
            </a:extLst>
          </p:cNvPr>
          <p:cNvSpPr txBox="1"/>
          <p:nvPr/>
        </p:nvSpPr>
        <p:spPr>
          <a:xfrm>
            <a:off x="1995421" y="509824"/>
            <a:ext cx="75450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err="1"/>
              <a:t>What</a:t>
            </a:r>
            <a:r>
              <a:rPr lang="fr-FR" sz="4000" b="1" dirty="0"/>
              <a:t> </a:t>
            </a:r>
            <a:r>
              <a:rPr lang="fr-FR" sz="4000" b="1" dirty="0" err="1"/>
              <a:t>we</a:t>
            </a:r>
            <a:r>
              <a:rPr lang="fr-FR" sz="4000" b="1" dirty="0"/>
              <a:t> </a:t>
            </a:r>
            <a:r>
              <a:rPr lang="fr-FR" sz="4000" b="1" dirty="0" err="1"/>
              <a:t>learned</a:t>
            </a:r>
            <a:r>
              <a:rPr lang="fr-FR" sz="4000" b="1" dirty="0"/>
              <a:t> </a:t>
            </a:r>
            <a:r>
              <a:rPr lang="fr-FR" sz="4000" b="1" dirty="0" err="1"/>
              <a:t>from</a:t>
            </a:r>
            <a:r>
              <a:rPr lang="fr-FR" sz="4000" b="1" dirty="0"/>
              <a:t> the article: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2F323D9-5625-477F-B2AB-757EC8C9FB36}"/>
              </a:ext>
            </a:extLst>
          </p:cNvPr>
          <p:cNvSpPr txBox="1"/>
          <p:nvPr/>
        </p:nvSpPr>
        <p:spPr>
          <a:xfrm>
            <a:off x="1635744" y="5808434"/>
            <a:ext cx="296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Our </a:t>
            </a:r>
            <a:r>
              <a:rPr lang="fr-FR" sz="3200" b="1" dirty="0" err="1"/>
              <a:t>problems</a:t>
            </a:r>
            <a:endParaRPr lang="fr-FR" sz="3200" b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DBB6412-C937-44A3-AB6E-4C7109234A65}"/>
              </a:ext>
            </a:extLst>
          </p:cNvPr>
          <p:cNvSpPr txBox="1"/>
          <p:nvPr/>
        </p:nvSpPr>
        <p:spPr>
          <a:xfrm>
            <a:off x="8058820" y="5808434"/>
            <a:ext cx="296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/>
              <a:t>Some</a:t>
            </a:r>
            <a:r>
              <a:rPr lang="fr-FR" sz="3200" b="1" dirty="0"/>
              <a:t> solutions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D67F411-AC47-4C08-9803-3952A96D0D8F}"/>
              </a:ext>
            </a:extLst>
          </p:cNvPr>
          <p:cNvGrpSpPr/>
          <p:nvPr/>
        </p:nvGrpSpPr>
        <p:grpSpPr>
          <a:xfrm>
            <a:off x="270733" y="3295518"/>
            <a:ext cx="1564174" cy="1835666"/>
            <a:chOff x="7724945" y="2840274"/>
            <a:chExt cx="542340" cy="1835666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3EDF4B8-B41E-473F-92BC-E35C9786892B}"/>
                </a:ext>
              </a:extLst>
            </p:cNvPr>
            <p:cNvSpPr txBox="1"/>
            <p:nvPr/>
          </p:nvSpPr>
          <p:spPr>
            <a:xfrm>
              <a:off x="7724945" y="4091165"/>
              <a:ext cx="524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/>
                <a:t>1,2,3…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3864FFCA-29E7-4D0C-9723-72D87470E695}"/>
                </a:ext>
              </a:extLst>
            </p:cNvPr>
            <p:cNvSpPr txBox="1"/>
            <p:nvPr/>
          </p:nvSpPr>
          <p:spPr>
            <a:xfrm>
              <a:off x="7742949" y="2840274"/>
              <a:ext cx="524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/>
                <a:t>1,2,3…</a:t>
              </a:r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57C1A9F-FD74-467E-BD6D-24A44DFA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039" y="2960111"/>
              <a:ext cx="236512" cy="477766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822491F6-2070-4B01-A4A4-D58CB72F17E7}"/>
              </a:ext>
            </a:extLst>
          </p:cNvPr>
          <p:cNvGrpSpPr/>
          <p:nvPr/>
        </p:nvGrpSpPr>
        <p:grpSpPr>
          <a:xfrm>
            <a:off x="1685944" y="2660521"/>
            <a:ext cx="4410056" cy="2715595"/>
            <a:chOff x="1685944" y="2660521"/>
            <a:chExt cx="4410056" cy="2715595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B39544F3-66A5-4743-A593-927DC921C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8975" y="3231037"/>
              <a:ext cx="398658" cy="693319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1FBBBA98-6085-4DF4-9E53-D94649730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17388" y="4014185"/>
              <a:ext cx="313449" cy="606064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323815A-3D42-4600-87F4-A4A401843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82551" y="4214125"/>
              <a:ext cx="313449" cy="606064"/>
            </a:xfrm>
            <a:prstGeom prst="rect">
              <a:avLst/>
            </a:prstGeom>
          </p:spPr>
        </p:pic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A3E58B63-3FB7-4D94-BBFC-9D80883D31D9}"/>
                </a:ext>
              </a:extLst>
            </p:cNvPr>
            <p:cNvGrpSpPr/>
            <p:nvPr/>
          </p:nvGrpSpPr>
          <p:grpSpPr>
            <a:xfrm>
              <a:off x="1685944" y="2660521"/>
              <a:ext cx="3373424" cy="2715595"/>
              <a:chOff x="4398339" y="2167662"/>
              <a:chExt cx="3373424" cy="2715595"/>
            </a:xfrm>
            <a:solidFill>
              <a:srgbClr val="FF33CC"/>
            </a:solidFill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DEECF1C1-1AFB-43A6-A81C-7296F736DD59}"/>
                  </a:ext>
                </a:extLst>
              </p:cNvPr>
              <p:cNvSpPr txBox="1"/>
              <p:nvPr/>
            </p:nvSpPr>
            <p:spPr>
              <a:xfrm>
                <a:off x="4412033" y="2167662"/>
                <a:ext cx="2841034" cy="58477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3200" b="1" dirty="0" err="1"/>
                  <a:t>much</a:t>
                </a:r>
                <a:r>
                  <a:rPr lang="fr-FR" sz="3200" b="1" dirty="0"/>
                  <a:t> </a:t>
                </a:r>
                <a:r>
                  <a:rPr lang="fr-FR" sz="3200" b="1" dirty="0" err="1"/>
                  <a:t>junk</a:t>
                </a:r>
                <a:r>
                  <a:rPr lang="fr-FR" sz="3200" b="1" dirty="0"/>
                  <a:t> </a:t>
                </a:r>
                <a:r>
                  <a:rPr lang="fr-FR" sz="3200" b="1" dirty="0" err="1"/>
                  <a:t>food</a:t>
                </a:r>
                <a:endParaRPr lang="fr-FR" sz="3200" b="1" dirty="0"/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2000A81C-0FEF-4FC3-AAA9-D77F85F11E15}"/>
                  </a:ext>
                </a:extLst>
              </p:cNvPr>
              <p:cNvSpPr txBox="1"/>
              <p:nvPr/>
            </p:nvSpPr>
            <p:spPr>
              <a:xfrm>
                <a:off x="4409237" y="2906170"/>
                <a:ext cx="1830950" cy="58477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3200" b="1" dirty="0" err="1"/>
                  <a:t>much</a:t>
                </a:r>
                <a:r>
                  <a:rPr lang="fr-FR" sz="3200" b="1" dirty="0"/>
                  <a:t> </a:t>
                </a:r>
                <a:r>
                  <a:rPr lang="fr-FR" sz="3200" b="1" dirty="0" err="1"/>
                  <a:t>salt</a:t>
                </a:r>
                <a:endParaRPr lang="fr-FR" sz="3200" b="1" dirty="0"/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7684AFB-845F-436A-A636-C038F12D4802}"/>
                  </a:ext>
                </a:extLst>
              </p:cNvPr>
              <p:cNvSpPr txBox="1"/>
              <p:nvPr/>
            </p:nvSpPr>
            <p:spPr>
              <a:xfrm>
                <a:off x="4398339" y="4298482"/>
                <a:ext cx="2825197" cy="584775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3200" b="1" dirty="0" err="1"/>
                  <a:t>many</a:t>
                </a:r>
                <a:r>
                  <a:rPr lang="fr-FR" sz="3200" b="1" dirty="0"/>
                  <a:t> </a:t>
                </a:r>
                <a:r>
                  <a:rPr lang="fr-FR" sz="3200" b="1" dirty="0" err="1"/>
                  <a:t>problems</a:t>
                </a:r>
                <a:endParaRPr lang="fr-FR" sz="3200" b="1" dirty="0"/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D528145-DF76-4EC2-B278-9E5AC9A0D0AE}"/>
                  </a:ext>
                </a:extLst>
              </p:cNvPr>
              <p:cNvSpPr txBox="1"/>
              <p:nvPr/>
            </p:nvSpPr>
            <p:spPr>
              <a:xfrm>
                <a:off x="4398339" y="3720492"/>
                <a:ext cx="3373424" cy="584775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3200" b="1" dirty="0" err="1"/>
                  <a:t>many</a:t>
                </a:r>
                <a:r>
                  <a:rPr lang="fr-FR" sz="3200" b="1" dirty="0"/>
                  <a:t> </a:t>
                </a:r>
                <a:r>
                  <a:rPr lang="fr-FR" sz="3200" b="1" dirty="0" err="1"/>
                  <a:t>sweet</a:t>
                </a:r>
                <a:r>
                  <a:rPr lang="fr-FR" sz="3200" b="1" dirty="0"/>
                  <a:t> drinks</a:t>
                </a:r>
              </a:p>
            </p:txBody>
          </p:sp>
        </p:grp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8C9ABCD-84F2-4599-8158-9A56C5DA8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84672" y="4092234"/>
              <a:ext cx="313449" cy="606064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D81D721-0E02-4DB5-9713-577A9A694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072" y="4244634"/>
              <a:ext cx="313449" cy="6060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F80357B2-2B9D-4BBF-9389-8FD1723EF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89472" y="4397034"/>
              <a:ext cx="313449" cy="6060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44DA05E9-B0D0-43AC-8A2D-6A14717C0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354" y="3337148"/>
              <a:ext cx="398658" cy="693319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4F89EC7D-D920-4EAB-A96A-38BB26158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126" y="3429000"/>
              <a:ext cx="398658" cy="693319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7E63905-1F17-46FD-8677-E028CDAD9342}"/>
              </a:ext>
            </a:extLst>
          </p:cNvPr>
          <p:cNvGrpSpPr/>
          <p:nvPr/>
        </p:nvGrpSpPr>
        <p:grpSpPr>
          <a:xfrm>
            <a:off x="8020434" y="2135242"/>
            <a:ext cx="3754871" cy="3302116"/>
            <a:chOff x="8020434" y="2135242"/>
            <a:chExt cx="3754871" cy="3302116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830A17D0-1E12-4CB5-8B20-8F89A31C648A}"/>
                </a:ext>
              </a:extLst>
            </p:cNvPr>
            <p:cNvGrpSpPr/>
            <p:nvPr/>
          </p:nvGrpSpPr>
          <p:grpSpPr>
            <a:xfrm>
              <a:off x="8020434" y="2795316"/>
              <a:ext cx="3159497" cy="2642042"/>
              <a:chOff x="8142738" y="2820691"/>
              <a:chExt cx="3159497" cy="2642042"/>
            </a:xfrm>
            <a:solidFill>
              <a:schemeClr val="bg1">
                <a:lumMod val="65000"/>
              </a:schemeClr>
            </a:solidFill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E8A15C6-8902-484B-8B9A-4A8F86ECA8DB}"/>
                  </a:ext>
                </a:extLst>
              </p:cNvPr>
              <p:cNvSpPr txBox="1"/>
              <p:nvPr/>
            </p:nvSpPr>
            <p:spPr>
              <a:xfrm>
                <a:off x="8181124" y="4385515"/>
                <a:ext cx="3121111" cy="1077218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3200" b="1" dirty="0"/>
                  <a:t>a few fruit</a:t>
                </a:r>
              </a:p>
              <a:p>
                <a:r>
                  <a:rPr lang="fr-FR" sz="3200" b="1" dirty="0"/>
                  <a:t>a few  </a:t>
                </a:r>
                <a:r>
                  <a:rPr lang="fr-FR" sz="3200" b="1" dirty="0" err="1"/>
                  <a:t>vegetables</a:t>
                </a:r>
                <a:endParaRPr lang="fr-FR" sz="3200" b="1" dirty="0"/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C2BC142-ADC0-44DA-B225-610E806F5B6D}"/>
                  </a:ext>
                </a:extLst>
              </p:cNvPr>
              <p:cNvSpPr txBox="1"/>
              <p:nvPr/>
            </p:nvSpPr>
            <p:spPr>
              <a:xfrm>
                <a:off x="8142738" y="2820691"/>
                <a:ext cx="2353145" cy="58477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3200" b="1" dirty="0"/>
                  <a:t>a </a:t>
                </a:r>
                <a:r>
                  <a:rPr lang="fr-FR" sz="3200" b="1" dirty="0" err="1"/>
                  <a:t>little</a:t>
                </a:r>
                <a:r>
                  <a:rPr lang="fr-FR" sz="3200" b="1" dirty="0"/>
                  <a:t> water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8E44BDE-79D9-4F8B-9E8F-9F7725A662C8}"/>
                  </a:ext>
                </a:extLst>
              </p:cNvPr>
              <p:cNvSpPr txBox="1"/>
              <p:nvPr/>
            </p:nvSpPr>
            <p:spPr>
              <a:xfrm>
                <a:off x="8142738" y="3413250"/>
                <a:ext cx="2740237" cy="58477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3200" b="1" dirty="0"/>
                  <a:t>a </a:t>
                </a:r>
                <a:r>
                  <a:rPr lang="fr-FR" sz="3200" b="1" dirty="0" err="1"/>
                  <a:t>little</a:t>
                </a:r>
                <a:r>
                  <a:rPr lang="fr-FR" sz="3200" b="1" dirty="0"/>
                  <a:t> exercice</a:t>
                </a:r>
              </a:p>
            </p:txBody>
          </p:sp>
        </p:grp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B18A10E4-0F98-4DFD-AE06-67EC51A4A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3045">
              <a:off x="10216173" y="2296243"/>
              <a:ext cx="1288012" cy="966009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1484AECD-EAC0-42BA-9B3A-362FCE89A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7293" y="4261880"/>
              <a:ext cx="1288012" cy="788907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925528FE-D854-40B1-8DEA-9E7A53C0B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1110">
              <a:off x="10820624" y="3983563"/>
              <a:ext cx="621351" cy="1011869"/>
            </a:xfrm>
            <a:prstGeom prst="rect">
              <a:avLst/>
            </a:prstGeom>
          </p:spPr>
        </p:pic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2817B070-B9C1-4176-AD33-EA8CC4BBD54E}"/>
              </a:ext>
            </a:extLst>
          </p:cNvPr>
          <p:cNvSpPr/>
          <p:nvPr/>
        </p:nvSpPr>
        <p:spPr>
          <a:xfrm>
            <a:off x="4785728" y="4360140"/>
            <a:ext cx="248410" cy="338158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2CFA848-ED72-43B8-8644-5A7CF36B5BD2}"/>
              </a:ext>
            </a:extLst>
          </p:cNvPr>
          <p:cNvSpPr/>
          <p:nvPr/>
        </p:nvSpPr>
        <p:spPr>
          <a:xfrm>
            <a:off x="4211807" y="4962105"/>
            <a:ext cx="248410" cy="338158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BD8BB80-A9B1-4871-B7F2-995653327E35}"/>
              </a:ext>
            </a:extLst>
          </p:cNvPr>
          <p:cNvSpPr/>
          <p:nvPr/>
        </p:nvSpPr>
        <p:spPr>
          <a:xfrm>
            <a:off x="10884783" y="5022805"/>
            <a:ext cx="248410" cy="338158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07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46" grpId="0" animBg="1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2FF9BACD-4A80-4363-89B8-1EACE1116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28" y="2482819"/>
            <a:ext cx="572749" cy="81821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8EBCB00-7B48-4AF7-B670-2265EF446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044" y="1970226"/>
            <a:ext cx="487101" cy="1600704"/>
          </a:xfrm>
          <a:prstGeom prst="rect">
            <a:avLst/>
          </a:prstGeom>
        </p:spPr>
      </p:pic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3D8BC6F4-078E-4B67-A860-CBA83FAB6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887" y="2576833"/>
            <a:ext cx="947555" cy="94755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9210F2-C495-425D-8B1D-1599BC616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466" y="417741"/>
            <a:ext cx="11129711" cy="1325563"/>
          </a:xfrm>
        </p:spPr>
        <p:txBody>
          <a:bodyPr>
            <a:noAutofit/>
          </a:bodyPr>
          <a:lstStyle/>
          <a:p>
            <a:r>
              <a:rPr lang="fr-FR" sz="4800" b="1" dirty="0" err="1"/>
              <a:t>Let’s</a:t>
            </a:r>
            <a:r>
              <a:rPr lang="fr-FR" sz="4800" b="1" dirty="0"/>
              <a:t> </a:t>
            </a:r>
            <a:r>
              <a:rPr lang="fr-FR" sz="4800" b="1" dirty="0" err="1"/>
              <a:t>practise</a:t>
            </a:r>
            <a:r>
              <a:rPr lang="fr-FR" sz="4800" b="1" dirty="0"/>
              <a:t>: </a:t>
            </a:r>
            <a:r>
              <a:rPr lang="fr-FR" sz="4800" b="1" dirty="0" err="1"/>
              <a:t>what</a:t>
            </a:r>
            <a:r>
              <a:rPr lang="fr-FR" sz="4800" b="1" dirty="0"/>
              <a:t> have I </a:t>
            </a:r>
            <a:r>
              <a:rPr lang="fr-FR" sz="4800" b="1" dirty="0" err="1"/>
              <a:t>got</a:t>
            </a:r>
            <a:r>
              <a:rPr lang="fr-FR" sz="4800" b="1" dirty="0"/>
              <a:t> in </a:t>
            </a:r>
            <a:r>
              <a:rPr lang="fr-FR" sz="4800" b="1" dirty="0" err="1"/>
              <a:t>my</a:t>
            </a:r>
            <a:r>
              <a:rPr lang="fr-FR" sz="4800" b="1" dirty="0"/>
              <a:t> </a:t>
            </a:r>
            <a:r>
              <a:rPr lang="fr-FR" sz="4800" b="1" dirty="0" err="1"/>
              <a:t>fridge</a:t>
            </a:r>
            <a:r>
              <a:rPr lang="fr-FR" sz="4800" b="1" dirty="0"/>
              <a:t>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33EFC8C-9747-44EB-9294-D6EEE61CB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19" y="2485573"/>
            <a:ext cx="947555" cy="947555"/>
          </a:xfr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A5A93D8E-1A28-4E10-8FBA-5ED9924F3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09" y="2878641"/>
            <a:ext cx="947555" cy="947555"/>
          </a:xfrm>
          <a:prstGeom prst="rect">
            <a:avLst/>
          </a:prstGeo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252F60B7-FDB1-439E-9867-9D0574AA6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886" y="3012511"/>
            <a:ext cx="947555" cy="9475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88B51C-E50C-48C3-A06F-E2C3BDA6D6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6573">
            <a:off x="3309709" y="2578535"/>
            <a:ext cx="882212" cy="11987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C22078A-5FD4-4B84-AE6C-13ED0B232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1818" y="1855925"/>
            <a:ext cx="487101" cy="160070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4D4A08A-83F8-4188-B314-986829C4F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5246" y="1994651"/>
            <a:ext cx="487101" cy="160070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B46DFD7-5A04-442B-88C3-358816F03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116" y="2732754"/>
            <a:ext cx="572749" cy="81821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A3E0E02-A400-49CD-A843-F399ADAE2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929" y="2782086"/>
            <a:ext cx="572749" cy="81821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DD9246C-A944-4A24-977A-705FAC57C7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700" y="2469236"/>
            <a:ext cx="703169" cy="103454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28C2BE7-0510-40B6-ADC2-BD87BF402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221" y="2256421"/>
            <a:ext cx="487101" cy="160070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381B8F-4009-430E-8D57-BD32929B5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3125" y="2212159"/>
            <a:ext cx="487101" cy="1600704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36AF631C-437B-404C-9B92-FA9A42836498}"/>
              </a:ext>
            </a:extLst>
          </p:cNvPr>
          <p:cNvSpPr txBox="1"/>
          <p:nvPr/>
        </p:nvSpPr>
        <p:spPr>
          <a:xfrm>
            <a:off x="421895" y="4280040"/>
            <a:ext cx="2373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latin typeface="Arial Rounded MT Bold" panose="020F0704030504030204" pitchFamily="34" charset="0"/>
              </a:rPr>
              <a:t>many</a:t>
            </a:r>
            <a:r>
              <a:rPr lang="fr-FR" sz="2400" dirty="0">
                <a:latin typeface="Arial Rounded MT Bold" panose="020F0704030504030204" pitchFamily="34" charset="0"/>
              </a:rPr>
              <a:t> </a:t>
            </a:r>
            <a:r>
              <a:rPr lang="fr-FR" sz="2400" dirty="0" err="1">
                <a:latin typeface="Arial Rounded MT Bold" panose="020F0704030504030204" pitchFamily="34" charset="0"/>
              </a:rPr>
              <a:t>apple</a:t>
            </a:r>
            <a:r>
              <a:rPr lang="fr-FR" sz="2400" dirty="0" err="1">
                <a:highlight>
                  <a:srgbClr val="00FFFF"/>
                </a:highlight>
                <a:latin typeface="Arial Rounded MT Bold" panose="020F0704030504030204" pitchFamily="34" charset="0"/>
              </a:rPr>
              <a:t>s</a:t>
            </a:r>
            <a:r>
              <a:rPr lang="fr-FR" sz="2400" dirty="0">
                <a:latin typeface="Arial Rounded MT Bold" panose="020F0704030504030204" pitchFamily="34" charset="0"/>
              </a:rPr>
              <a:t>   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3D934AD-1821-4CA3-A432-22FFCF1456F8}"/>
              </a:ext>
            </a:extLst>
          </p:cNvPr>
          <p:cNvSpPr txBox="1"/>
          <p:nvPr/>
        </p:nvSpPr>
        <p:spPr>
          <a:xfrm>
            <a:off x="2812718" y="4280040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 Rounded MT Bold" panose="020F0704030504030204" pitchFamily="34" charset="0"/>
              </a:rPr>
              <a:t>a </a:t>
            </a:r>
            <a:r>
              <a:rPr lang="fr-FR" sz="2400" dirty="0" err="1">
                <a:latin typeface="Arial Rounded MT Bold" panose="020F0704030504030204" pitchFamily="34" charset="0"/>
              </a:rPr>
              <a:t>little</a:t>
            </a:r>
            <a:r>
              <a:rPr lang="fr-FR" sz="2400" dirty="0">
                <a:latin typeface="Arial Rounded MT Bold" panose="020F0704030504030204" pitchFamily="34" charset="0"/>
              </a:rPr>
              <a:t> </a:t>
            </a:r>
            <a:r>
              <a:rPr lang="fr-FR" sz="2400" dirty="0" err="1">
                <a:latin typeface="Arial Rounded MT Bold" panose="020F0704030504030204" pitchFamily="34" charset="0"/>
              </a:rPr>
              <a:t>milk</a:t>
            </a:r>
            <a:endParaRPr lang="fr-FR" sz="2400" dirty="0">
              <a:latin typeface="Arial Rounded MT Bold" panose="020F070403050403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A132B43-1BB8-49D7-BE88-1108E040675D}"/>
              </a:ext>
            </a:extLst>
          </p:cNvPr>
          <p:cNvSpPr txBox="1"/>
          <p:nvPr/>
        </p:nvSpPr>
        <p:spPr>
          <a:xfrm>
            <a:off x="4925920" y="4280040"/>
            <a:ext cx="2098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latin typeface="Arial Rounded MT Bold" panose="020F0704030504030204" pitchFamily="34" charset="0"/>
              </a:rPr>
              <a:t>much</a:t>
            </a:r>
            <a:r>
              <a:rPr lang="fr-FR" sz="2400" dirty="0">
                <a:latin typeface="Arial Rounded MT Bold" panose="020F0704030504030204" pitchFamily="34" charset="0"/>
              </a:rPr>
              <a:t> water</a:t>
            </a:r>
          </a:p>
          <a:p>
            <a:r>
              <a:rPr lang="fr-FR" sz="2400" dirty="0" err="1">
                <a:latin typeface="Arial Rounded MT Bold" panose="020F0704030504030204" pitchFamily="34" charset="0"/>
              </a:rPr>
              <a:t>many</a:t>
            </a:r>
            <a:r>
              <a:rPr lang="fr-FR" sz="2400" dirty="0">
                <a:latin typeface="Arial Rounded MT Bold" panose="020F0704030504030204" pitchFamily="34" charset="0"/>
              </a:rPr>
              <a:t> </a:t>
            </a:r>
            <a:r>
              <a:rPr lang="fr-FR" sz="2400" dirty="0" err="1">
                <a:latin typeface="Arial Rounded MT Bold" panose="020F0704030504030204" pitchFamily="34" charset="0"/>
              </a:rPr>
              <a:t>bottle</a:t>
            </a:r>
            <a:r>
              <a:rPr lang="fr-FR" sz="2400" dirty="0" err="1">
                <a:highlight>
                  <a:srgbClr val="00FFFF"/>
                </a:highlight>
                <a:latin typeface="Arial Rounded MT Bold" panose="020F0704030504030204" pitchFamily="34" charset="0"/>
              </a:rPr>
              <a:t>s</a:t>
            </a:r>
            <a:endParaRPr lang="fr-FR" sz="2400" dirty="0">
              <a:highlight>
                <a:srgbClr val="00FFFF"/>
              </a:highlight>
              <a:latin typeface="Arial Rounded MT Bold" panose="020F070403050403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9327E8B-58F3-4E87-A0F5-84A97CD0CD44}"/>
              </a:ext>
            </a:extLst>
          </p:cNvPr>
          <p:cNvSpPr txBox="1"/>
          <p:nvPr/>
        </p:nvSpPr>
        <p:spPr>
          <a:xfrm>
            <a:off x="7265687" y="4280297"/>
            <a:ext cx="1771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 Rounded MT Bold" panose="020F0704030504030204" pitchFamily="34" charset="0"/>
              </a:rPr>
              <a:t>a few </a:t>
            </a:r>
            <a:r>
              <a:rPr lang="fr-FR" sz="2400" dirty="0" err="1">
                <a:latin typeface="Arial Rounded MT Bold" panose="020F0704030504030204" pitchFamily="34" charset="0"/>
              </a:rPr>
              <a:t>egg</a:t>
            </a:r>
            <a:r>
              <a:rPr lang="fr-FR" sz="2400" dirty="0" err="1">
                <a:highlight>
                  <a:srgbClr val="00FFFF"/>
                </a:highlight>
                <a:latin typeface="Arial Rounded MT Bold" panose="020F0704030504030204" pitchFamily="34" charset="0"/>
              </a:rPr>
              <a:t>s</a:t>
            </a:r>
            <a:endParaRPr lang="fr-FR" sz="2400" dirty="0">
              <a:highlight>
                <a:srgbClr val="00FFFF"/>
              </a:highlight>
              <a:latin typeface="Arial Rounded MT Bold" panose="020F070403050403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6EF0E2E-6D89-42CF-A313-AC1E39F32181}"/>
              </a:ext>
            </a:extLst>
          </p:cNvPr>
          <p:cNvSpPr txBox="1"/>
          <p:nvPr/>
        </p:nvSpPr>
        <p:spPr>
          <a:xfrm>
            <a:off x="9494843" y="4292666"/>
            <a:ext cx="224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 Rounded MT Bold" panose="020F0704030504030204" pitchFamily="34" charset="0"/>
              </a:rPr>
              <a:t>a </a:t>
            </a:r>
            <a:r>
              <a:rPr lang="fr-FR" sz="2400" dirty="0" err="1">
                <a:latin typeface="Arial Rounded MT Bold" panose="020F0704030504030204" pitchFamily="34" charset="0"/>
              </a:rPr>
              <a:t>little</a:t>
            </a:r>
            <a:r>
              <a:rPr lang="fr-FR" sz="2400" dirty="0">
                <a:latin typeface="Arial Rounded MT Bold" panose="020F0704030504030204" pitchFamily="34" charset="0"/>
              </a:rPr>
              <a:t> </a:t>
            </a:r>
            <a:r>
              <a:rPr lang="fr-FR" sz="2400" dirty="0" err="1">
                <a:latin typeface="Arial Rounded MT Bold" panose="020F0704030504030204" pitchFamily="34" charset="0"/>
              </a:rPr>
              <a:t>cheese</a:t>
            </a:r>
            <a:endParaRPr lang="fr-FR" sz="24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30" name="Tableau 30">
            <a:extLst>
              <a:ext uri="{FF2B5EF4-FFF2-40B4-BE49-F238E27FC236}">
                <a16:creationId xmlns:a16="http://schemas.microsoft.com/office/drawing/2014/main" id="{D79164C9-7B8A-4333-B461-4DF4A6E88F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689724"/>
              </p:ext>
            </p:extLst>
          </p:nvPr>
        </p:nvGraphicFramePr>
        <p:xfrm>
          <a:off x="3255553" y="5531443"/>
          <a:ext cx="81279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27221792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5370675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9872496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Help Box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XXXXXXXXXXXXXXXX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XXX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824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1-2-3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  </a:t>
                      </a:r>
                      <a:r>
                        <a:rPr lang="fr-FR" dirty="0" err="1"/>
                        <a:t>many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 few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947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1-2-3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  </a:t>
                      </a:r>
                      <a:r>
                        <a:rPr lang="fr-FR" dirty="0" err="1"/>
                        <a:t>much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 </a:t>
                      </a:r>
                      <a:r>
                        <a:rPr lang="fr-FR" dirty="0" err="1"/>
                        <a:t>little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879494"/>
                  </a:ext>
                </a:extLst>
              </a:tr>
            </a:tbl>
          </a:graphicData>
        </a:graphic>
      </p:graphicFrame>
      <p:grpSp>
        <p:nvGrpSpPr>
          <p:cNvPr id="32" name="Groupe 31">
            <a:extLst>
              <a:ext uri="{FF2B5EF4-FFF2-40B4-BE49-F238E27FC236}">
                <a16:creationId xmlns:a16="http://schemas.microsoft.com/office/drawing/2014/main" id="{CDECF212-C9B8-4D66-A739-96E12A082C24}"/>
              </a:ext>
            </a:extLst>
          </p:cNvPr>
          <p:cNvGrpSpPr/>
          <p:nvPr/>
        </p:nvGrpSpPr>
        <p:grpSpPr>
          <a:xfrm>
            <a:off x="4420971" y="6278996"/>
            <a:ext cx="360126" cy="306966"/>
            <a:chOff x="931601" y="3031301"/>
            <a:chExt cx="1581443" cy="1369601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2B443FD3-A434-4426-9611-A9A385EE89D4}"/>
                </a:ext>
              </a:extLst>
            </p:cNvPr>
            <p:cNvCxnSpPr/>
            <p:nvPr/>
          </p:nvCxnSpPr>
          <p:spPr>
            <a:xfrm flipH="1">
              <a:off x="1026953" y="3031301"/>
              <a:ext cx="1392690" cy="1346512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F4699A5F-5B66-49E0-8C2D-92D614F794B0}"/>
                </a:ext>
              </a:extLst>
            </p:cNvPr>
            <p:cNvCxnSpPr>
              <a:cxnSpLocks/>
            </p:cNvCxnSpPr>
            <p:nvPr/>
          </p:nvCxnSpPr>
          <p:spPr>
            <a:xfrm>
              <a:off x="931601" y="3141996"/>
              <a:ext cx="1581443" cy="1258906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627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1">
                <a:lumMod val="40000"/>
                <a:lumOff val="60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4">
            <a:extLst>
              <a:ext uri="{FF2B5EF4-FFF2-40B4-BE49-F238E27FC236}">
                <a16:creationId xmlns:a16="http://schemas.microsoft.com/office/drawing/2014/main" id="{D94ECE94-BAD6-47B3-A5DF-B1FA672E7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275201"/>
              </p:ext>
            </p:extLst>
          </p:nvPr>
        </p:nvGraphicFramePr>
        <p:xfrm>
          <a:off x="662064" y="3618768"/>
          <a:ext cx="10749198" cy="2683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3066">
                  <a:extLst>
                    <a:ext uri="{9D8B030D-6E8A-4147-A177-3AD203B41FA5}">
                      <a16:colId xmlns:a16="http://schemas.microsoft.com/office/drawing/2014/main" val="43670389"/>
                    </a:ext>
                  </a:extLst>
                </a:gridCol>
                <a:gridCol w="3583066">
                  <a:extLst>
                    <a:ext uri="{9D8B030D-6E8A-4147-A177-3AD203B41FA5}">
                      <a16:colId xmlns:a16="http://schemas.microsoft.com/office/drawing/2014/main" val="1379376680"/>
                    </a:ext>
                  </a:extLst>
                </a:gridCol>
                <a:gridCol w="3583066">
                  <a:extLst>
                    <a:ext uri="{9D8B030D-6E8A-4147-A177-3AD203B41FA5}">
                      <a16:colId xmlns:a16="http://schemas.microsoft.com/office/drawing/2014/main" val="3224537660"/>
                    </a:ext>
                  </a:extLst>
                </a:gridCol>
              </a:tblGrid>
              <a:tr h="298386">
                <a:tc>
                  <a:txBody>
                    <a:bodyPr/>
                    <a:lstStyle/>
                    <a:p>
                      <a:r>
                        <a:rPr lang="fr-FR" dirty="0" err="1"/>
                        <a:t>Ingredients</a:t>
                      </a:r>
                      <a:r>
                        <a:rPr lang="fr-FR" dirty="0"/>
                        <a:t>  (</a:t>
                      </a:r>
                      <a:r>
                        <a:rPr lang="fr-FR" dirty="0" err="1"/>
                        <a:t>vocabulary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Recipes</a:t>
                      </a:r>
                      <a:r>
                        <a:rPr lang="fr-FR" dirty="0"/>
                        <a:t>  (structures)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Justification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15917"/>
                  </a:ext>
                </a:extLst>
              </a:tr>
              <a:tr h="231757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578376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A75A6F79-6482-4713-B3BC-C968E5105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42" y="110317"/>
            <a:ext cx="10515600" cy="1325563"/>
          </a:xfrm>
        </p:spPr>
        <p:txBody>
          <a:bodyPr/>
          <a:lstStyle/>
          <a:p>
            <a:r>
              <a:rPr lang="fr-FR" b="1" dirty="0"/>
              <a:t>FINAL CHALLENGE    </a:t>
            </a:r>
            <a:r>
              <a:rPr lang="fr-FR" dirty="0" err="1"/>
              <a:t>You’re</a:t>
            </a:r>
            <a:r>
              <a:rPr lang="fr-FR" dirty="0"/>
              <a:t> the reporter!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39751C-2832-4ACE-BCD8-5FE017ECE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85" y="1109917"/>
            <a:ext cx="11113957" cy="250885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fr-FR" dirty="0" err="1"/>
              <a:t>Here’s</a:t>
            </a:r>
            <a:r>
              <a:rPr lang="fr-FR" dirty="0"/>
              <a:t> a </a:t>
            </a:r>
            <a:r>
              <a:rPr lang="fr-FR" dirty="0" err="1"/>
              <a:t>letter</a:t>
            </a:r>
            <a:r>
              <a:rPr lang="fr-FR" dirty="0"/>
              <a:t> the </a:t>
            </a:r>
            <a:r>
              <a:rPr lang="fr-FR" dirty="0" err="1"/>
              <a:t>mag</a:t>
            </a:r>
            <a:r>
              <a:rPr lang="fr-FR" dirty="0"/>
              <a:t> </a:t>
            </a:r>
            <a:r>
              <a:rPr lang="fr-FR" dirty="0" err="1"/>
              <a:t>received</a:t>
            </a:r>
            <a:r>
              <a:rPr lang="fr-FR" dirty="0"/>
              <a:t>. </a:t>
            </a:r>
            <a:r>
              <a:rPr lang="fr-FR" dirty="0" err="1"/>
              <a:t>Get</a:t>
            </a:r>
            <a:r>
              <a:rPr lang="fr-FR" dirty="0"/>
              <a:t> </a:t>
            </a:r>
            <a:r>
              <a:rPr lang="fr-FR" dirty="0" err="1"/>
              <a:t>ready</a:t>
            </a:r>
            <a:r>
              <a:rPr lang="fr-FR" dirty="0"/>
              <a:t> to </a:t>
            </a:r>
            <a:r>
              <a:rPr lang="fr-FR" dirty="0" err="1"/>
              <a:t>answer</a:t>
            </a:r>
            <a:r>
              <a:rPr lang="fr-FR" dirty="0"/>
              <a:t>!</a:t>
            </a:r>
          </a:p>
          <a:p>
            <a:pPr marL="0" indent="0">
              <a:buNone/>
            </a:pPr>
            <a:endParaRPr lang="fr-FR" sz="900" b="1" dirty="0">
              <a:latin typeface="Ink Free" panose="03080402000500000000" pitchFamily="66" charset="0"/>
            </a:endParaRPr>
          </a:p>
          <a:p>
            <a:pPr marL="0" indent="0">
              <a:buNone/>
            </a:pPr>
            <a:r>
              <a:rPr lang="fr-FR" b="1" dirty="0">
                <a:latin typeface="Ink Free" panose="03080402000500000000" pitchFamily="66" charset="0"/>
              </a:rPr>
              <a:t>Hi </a:t>
            </a:r>
            <a:r>
              <a:rPr lang="fr-FR" b="1" dirty="0" err="1">
                <a:latin typeface="Ink Free" panose="03080402000500000000" pitchFamily="66" charset="0"/>
              </a:rPr>
              <a:t>dear</a:t>
            </a:r>
            <a:r>
              <a:rPr lang="fr-FR" b="1" dirty="0">
                <a:latin typeface="Ink Free" panose="03080402000500000000" pitchFamily="66" charset="0"/>
              </a:rPr>
              <a:t> </a:t>
            </a:r>
            <a:r>
              <a:rPr lang="fr-FR" b="1" dirty="0" err="1">
                <a:latin typeface="Ink Free" panose="03080402000500000000" pitchFamily="66" charset="0"/>
              </a:rPr>
              <a:t>Mag</a:t>
            </a:r>
            <a:r>
              <a:rPr lang="fr-FR" b="1" dirty="0">
                <a:latin typeface="Ink Free" panose="03080402000500000000" pitchFamily="66" charset="0"/>
              </a:rPr>
              <a:t>,</a:t>
            </a:r>
          </a:p>
          <a:p>
            <a:pPr marL="0" indent="0">
              <a:buNone/>
            </a:pPr>
            <a:r>
              <a:rPr lang="fr-FR" b="1" dirty="0" err="1">
                <a:latin typeface="Ink Free" panose="03080402000500000000" pitchFamily="66" charset="0"/>
              </a:rPr>
              <a:t>We’re</a:t>
            </a:r>
            <a:r>
              <a:rPr lang="fr-FR" b="1" dirty="0">
                <a:latin typeface="Ink Free" panose="03080402000500000000" pitchFamily="66" charset="0"/>
              </a:rPr>
              <a:t> </a:t>
            </a:r>
            <a:r>
              <a:rPr lang="fr-FR" b="1" dirty="0" err="1">
                <a:latin typeface="Ink Free" panose="03080402000500000000" pitchFamily="66" charset="0"/>
              </a:rPr>
              <a:t>going</a:t>
            </a:r>
            <a:r>
              <a:rPr lang="fr-FR" b="1" dirty="0">
                <a:latin typeface="Ink Free" panose="03080402000500000000" pitchFamily="66" charset="0"/>
              </a:rPr>
              <a:t> on a </a:t>
            </a:r>
            <a:r>
              <a:rPr lang="fr-FR" b="1" dirty="0" err="1">
                <a:latin typeface="Ink Free" panose="03080402000500000000" pitchFamily="66" charset="0"/>
              </a:rPr>
              <a:t>school</a:t>
            </a:r>
            <a:r>
              <a:rPr lang="fr-FR" b="1" dirty="0">
                <a:latin typeface="Ink Free" panose="03080402000500000000" pitchFamily="66" charset="0"/>
              </a:rPr>
              <a:t> trip </a:t>
            </a:r>
            <a:r>
              <a:rPr lang="fr-FR" b="1" dirty="0" err="1">
                <a:latin typeface="Ink Free" panose="03080402000500000000" pitchFamily="66" charset="0"/>
              </a:rPr>
              <a:t>next</a:t>
            </a:r>
            <a:r>
              <a:rPr lang="fr-FR" b="1" dirty="0">
                <a:latin typeface="Ink Free" panose="03080402000500000000" pitchFamily="66" charset="0"/>
              </a:rPr>
              <a:t> </a:t>
            </a:r>
            <a:r>
              <a:rPr lang="fr-FR" b="1" dirty="0" err="1">
                <a:latin typeface="Ink Free" panose="03080402000500000000" pitchFamily="66" charset="0"/>
              </a:rPr>
              <a:t>week</a:t>
            </a:r>
            <a:r>
              <a:rPr lang="fr-FR" b="1" dirty="0">
                <a:latin typeface="Ink Free" panose="03080402000500000000" pitchFamily="66" charset="0"/>
              </a:rPr>
              <a:t> and </a:t>
            </a:r>
            <a:r>
              <a:rPr lang="fr-FR" b="1" dirty="0" err="1">
                <a:latin typeface="Ink Free" panose="03080402000500000000" pitchFamily="66" charset="0"/>
              </a:rPr>
              <a:t>we</a:t>
            </a:r>
            <a:r>
              <a:rPr lang="fr-FR" b="1" dirty="0">
                <a:latin typeface="Ink Free" panose="03080402000500000000" pitchFamily="66" charset="0"/>
              </a:rPr>
              <a:t> </a:t>
            </a:r>
            <a:r>
              <a:rPr lang="fr-FR" b="1" dirty="0" err="1">
                <a:latin typeface="Ink Free" panose="03080402000500000000" pitchFamily="66" charset="0"/>
              </a:rPr>
              <a:t>need</a:t>
            </a:r>
            <a:r>
              <a:rPr lang="fr-FR" b="1" dirty="0">
                <a:latin typeface="Ink Free" panose="03080402000500000000" pitchFamily="66" charset="0"/>
              </a:rPr>
              <a:t> a </a:t>
            </a:r>
            <a:r>
              <a:rPr lang="fr-FR" b="1" dirty="0" err="1">
                <a:latin typeface="Ink Free" panose="03080402000500000000" pitchFamily="66" charset="0"/>
              </a:rPr>
              <a:t>packed</a:t>
            </a:r>
            <a:r>
              <a:rPr lang="fr-FR" b="1" dirty="0">
                <a:latin typeface="Ink Free" panose="03080402000500000000" pitchFamily="66" charset="0"/>
              </a:rPr>
              <a:t> lunch. I </a:t>
            </a:r>
            <a:r>
              <a:rPr lang="fr-FR" b="1" dirty="0" err="1">
                <a:latin typeface="Ink Free" panose="03080402000500000000" pitchFamily="66" charset="0"/>
              </a:rPr>
              <a:t>usually</a:t>
            </a:r>
            <a:r>
              <a:rPr lang="fr-FR" b="1" dirty="0">
                <a:latin typeface="Ink Free" panose="03080402000500000000" pitchFamily="66" charset="0"/>
              </a:rPr>
              <a:t> have </a:t>
            </a:r>
            <a:r>
              <a:rPr lang="fr-FR" b="1" dirty="0" err="1">
                <a:latin typeface="Ink Free" panose="03080402000500000000" pitchFamily="66" charset="0"/>
              </a:rPr>
              <a:t>crisps</a:t>
            </a:r>
            <a:r>
              <a:rPr lang="fr-FR" b="1" dirty="0">
                <a:latin typeface="Ink Free" panose="03080402000500000000" pitchFamily="66" charset="0"/>
              </a:rPr>
              <a:t> and </a:t>
            </a:r>
            <a:r>
              <a:rPr lang="fr-FR" b="1" dirty="0" err="1">
                <a:latin typeface="Ink Free" panose="03080402000500000000" pitchFamily="66" charset="0"/>
              </a:rPr>
              <a:t>mum</a:t>
            </a:r>
            <a:r>
              <a:rPr lang="fr-FR" b="1" dirty="0">
                <a:latin typeface="Ink Free" panose="03080402000500000000" pitchFamily="66" charset="0"/>
              </a:rPr>
              <a:t> </a:t>
            </a:r>
            <a:r>
              <a:rPr lang="fr-FR" b="1" dirty="0" err="1">
                <a:latin typeface="Ink Free" panose="03080402000500000000" pitchFamily="66" charset="0"/>
              </a:rPr>
              <a:t>buys</a:t>
            </a:r>
            <a:r>
              <a:rPr lang="fr-FR" b="1" dirty="0">
                <a:latin typeface="Ink Free" panose="03080402000500000000" pitchFamily="66" charset="0"/>
              </a:rPr>
              <a:t> one or </a:t>
            </a:r>
            <a:r>
              <a:rPr lang="fr-FR" b="1" dirty="0" err="1">
                <a:latin typeface="Ink Free" panose="03080402000500000000" pitchFamily="66" charset="0"/>
              </a:rPr>
              <a:t>two</a:t>
            </a:r>
            <a:r>
              <a:rPr lang="fr-FR" b="1" dirty="0">
                <a:latin typeface="Ink Free" panose="03080402000500000000" pitchFamily="66" charset="0"/>
              </a:rPr>
              <a:t> sandwiches at the </a:t>
            </a:r>
            <a:r>
              <a:rPr lang="fr-FR" b="1" dirty="0" err="1">
                <a:latin typeface="Ink Free" panose="03080402000500000000" pitchFamily="66" charset="0"/>
              </a:rPr>
              <a:t>supermarket</a:t>
            </a:r>
            <a:r>
              <a:rPr lang="fr-FR" b="1" dirty="0">
                <a:latin typeface="Ink Free" panose="03080402000500000000" pitchFamily="66" charset="0"/>
              </a:rPr>
              <a:t> for me. I </a:t>
            </a:r>
            <a:r>
              <a:rPr lang="fr-FR" b="1" dirty="0" err="1">
                <a:latin typeface="Ink Free" panose="03080402000500000000" pitchFamily="66" charset="0"/>
              </a:rPr>
              <a:t>always</a:t>
            </a:r>
            <a:r>
              <a:rPr lang="fr-FR" b="1" dirty="0">
                <a:latin typeface="Ink Free" panose="03080402000500000000" pitchFamily="66" charset="0"/>
              </a:rPr>
              <a:t> </a:t>
            </a:r>
            <a:r>
              <a:rPr lang="fr-FR" b="1" dirty="0" err="1">
                <a:latin typeface="Ink Free" panose="03080402000500000000" pitchFamily="66" charset="0"/>
              </a:rPr>
              <a:t>take</a:t>
            </a:r>
            <a:r>
              <a:rPr lang="fr-FR" b="1" dirty="0">
                <a:latin typeface="Ink Free" panose="03080402000500000000" pitchFamily="66" charset="0"/>
              </a:rPr>
              <a:t> a can of soda, </a:t>
            </a:r>
            <a:r>
              <a:rPr lang="fr-FR" b="1" dirty="0" err="1">
                <a:latin typeface="Ink Free" panose="03080402000500000000" pitchFamily="66" charset="0"/>
              </a:rPr>
              <a:t>some</a:t>
            </a:r>
            <a:r>
              <a:rPr lang="fr-FR" b="1" dirty="0">
                <a:latin typeface="Ink Free" panose="03080402000500000000" pitchFamily="66" charset="0"/>
              </a:rPr>
              <a:t> biscuits and </a:t>
            </a:r>
            <a:r>
              <a:rPr lang="fr-FR" b="1" dirty="0" err="1">
                <a:latin typeface="Ink Free" panose="03080402000500000000" pitchFamily="66" charset="0"/>
              </a:rPr>
              <a:t>sometimes</a:t>
            </a:r>
            <a:r>
              <a:rPr lang="fr-FR" b="1" dirty="0">
                <a:latin typeface="Ink Free" panose="03080402000500000000" pitchFamily="66" charset="0"/>
              </a:rPr>
              <a:t> a </a:t>
            </a:r>
            <a:r>
              <a:rPr lang="fr-FR" b="1" dirty="0" err="1">
                <a:latin typeface="Ink Free" panose="03080402000500000000" pitchFamily="66" charset="0"/>
              </a:rPr>
              <a:t>packet</a:t>
            </a:r>
            <a:r>
              <a:rPr lang="fr-FR" b="1" dirty="0">
                <a:latin typeface="Ink Free" panose="03080402000500000000" pitchFamily="66" charset="0"/>
              </a:rPr>
              <a:t> of </a:t>
            </a:r>
            <a:r>
              <a:rPr lang="fr-FR" b="1" dirty="0" err="1">
                <a:latin typeface="Ink Free" panose="03080402000500000000" pitchFamily="66" charset="0"/>
              </a:rPr>
              <a:t>sweets</a:t>
            </a:r>
            <a:r>
              <a:rPr lang="fr-FR" b="1" dirty="0">
                <a:latin typeface="Ink Free" panose="03080402000500000000" pitchFamily="66" charset="0"/>
              </a:rPr>
              <a:t>. Can </a:t>
            </a:r>
            <a:r>
              <a:rPr lang="fr-FR" b="1" dirty="0" err="1">
                <a:latin typeface="Ink Free" panose="03080402000500000000" pitchFamily="66" charset="0"/>
              </a:rPr>
              <a:t>you</a:t>
            </a:r>
            <a:r>
              <a:rPr lang="fr-FR" b="1" dirty="0">
                <a:latin typeface="Ink Free" panose="03080402000500000000" pitchFamily="66" charset="0"/>
              </a:rPr>
              <a:t> help me </a:t>
            </a:r>
            <a:r>
              <a:rPr lang="fr-FR" b="1" dirty="0" err="1">
                <a:latin typeface="Ink Free" panose="03080402000500000000" pitchFamily="66" charset="0"/>
              </a:rPr>
              <a:t>prepare</a:t>
            </a:r>
            <a:r>
              <a:rPr lang="fr-FR" b="1" dirty="0">
                <a:latin typeface="Ink Free" panose="03080402000500000000" pitchFamily="66" charset="0"/>
              </a:rPr>
              <a:t> a </a:t>
            </a:r>
            <a:r>
              <a:rPr lang="fr-FR" b="1" dirty="0" err="1">
                <a:latin typeface="Ink Free" panose="03080402000500000000" pitchFamily="66" charset="0"/>
              </a:rPr>
              <a:t>healthier</a:t>
            </a:r>
            <a:r>
              <a:rPr lang="fr-FR" b="1" dirty="0">
                <a:latin typeface="Ink Free" panose="03080402000500000000" pitchFamily="66" charset="0"/>
              </a:rPr>
              <a:t> </a:t>
            </a:r>
            <a:r>
              <a:rPr lang="fr-FR" b="1" dirty="0" err="1">
                <a:latin typeface="Ink Free" panose="03080402000500000000" pitchFamily="66" charset="0"/>
              </a:rPr>
              <a:t>packed</a:t>
            </a:r>
            <a:r>
              <a:rPr lang="fr-FR" b="1" dirty="0">
                <a:latin typeface="Ink Free" panose="03080402000500000000" pitchFamily="66" charset="0"/>
              </a:rPr>
              <a:t> lunch? </a:t>
            </a:r>
            <a:r>
              <a:rPr lang="fr-FR" b="1" dirty="0" err="1">
                <a:latin typeface="Ink Free" panose="03080402000500000000" pitchFamily="66" charset="0"/>
              </a:rPr>
              <a:t>Thx</a:t>
            </a:r>
            <a:r>
              <a:rPr lang="fr-FR" b="1" dirty="0">
                <a:latin typeface="Ink Free" panose="03080402000500000000" pitchFamily="66" charset="0"/>
              </a:rPr>
              <a:t>                                                      </a:t>
            </a:r>
            <a:r>
              <a:rPr lang="fr-FR" baseline="-25000" dirty="0"/>
              <a:t> Ally 8B</a:t>
            </a:r>
            <a:r>
              <a:rPr lang="fr-FR" b="1" dirty="0">
                <a:latin typeface="Ink Free" panose="03080402000500000000" pitchFamily="66" charset="0"/>
              </a:rPr>
              <a:t>                                                   </a:t>
            </a:r>
            <a:r>
              <a:rPr lang="fr-FR" baseline="-25000" dirty="0"/>
              <a:t>                                                                                    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B4668A9-1CDE-4D88-B132-8364A306B2E1}"/>
              </a:ext>
            </a:extLst>
          </p:cNvPr>
          <p:cNvSpPr txBox="1"/>
          <p:nvPr/>
        </p:nvSpPr>
        <p:spPr>
          <a:xfrm>
            <a:off x="810093" y="4250526"/>
            <a:ext cx="3373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crisps</a:t>
            </a:r>
            <a:r>
              <a:rPr lang="fr-FR" sz="2400" dirty="0"/>
              <a:t>       sandwiches</a:t>
            </a:r>
          </a:p>
          <a:p>
            <a:r>
              <a:rPr lang="fr-FR" sz="2400" dirty="0"/>
              <a:t>fruit    </a:t>
            </a:r>
            <a:r>
              <a:rPr lang="fr-FR" sz="2400" dirty="0" err="1"/>
              <a:t>vegetables</a:t>
            </a:r>
            <a:endParaRPr lang="fr-FR" sz="2400" dirty="0"/>
          </a:p>
          <a:p>
            <a:r>
              <a:rPr lang="fr-FR" sz="2400" dirty="0" err="1"/>
              <a:t>sweets</a:t>
            </a:r>
            <a:r>
              <a:rPr lang="fr-FR" sz="2400" dirty="0"/>
              <a:t>     </a:t>
            </a:r>
            <a:r>
              <a:rPr lang="fr-FR" sz="2400" dirty="0" err="1"/>
              <a:t>carrots</a:t>
            </a:r>
            <a:endParaRPr lang="fr-FR" sz="2400" dirty="0"/>
          </a:p>
          <a:p>
            <a:r>
              <a:rPr lang="fr-FR" sz="2400" dirty="0"/>
              <a:t>water       soda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B4D04D0-CFA0-4903-9A3A-E66B14B0B8B3}"/>
              </a:ext>
            </a:extLst>
          </p:cNvPr>
          <p:cNvSpPr txBox="1"/>
          <p:nvPr/>
        </p:nvSpPr>
        <p:spPr>
          <a:xfrm>
            <a:off x="4274694" y="3944731"/>
            <a:ext cx="3373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You </a:t>
            </a:r>
            <a:r>
              <a:rPr lang="fr-FR" sz="2400" dirty="0" err="1"/>
              <a:t>should</a:t>
            </a:r>
            <a:r>
              <a:rPr lang="fr-FR" sz="2400" dirty="0"/>
              <a:t> + V</a:t>
            </a:r>
          </a:p>
          <a:p>
            <a:r>
              <a:rPr lang="fr-FR" sz="2400" dirty="0"/>
              <a:t>You </a:t>
            </a:r>
            <a:r>
              <a:rPr lang="fr-FR" sz="2400" dirty="0" err="1"/>
              <a:t>shouldn’t</a:t>
            </a:r>
            <a:r>
              <a:rPr lang="fr-FR" sz="2400" dirty="0"/>
              <a:t> + V</a:t>
            </a:r>
          </a:p>
          <a:p>
            <a:r>
              <a:rPr lang="fr-FR" sz="2400" dirty="0"/>
              <a:t>You can + V  </a:t>
            </a:r>
          </a:p>
          <a:p>
            <a:r>
              <a:rPr lang="fr-FR" sz="2400" dirty="0"/>
              <a:t>You must + V</a:t>
            </a:r>
          </a:p>
          <a:p>
            <a:r>
              <a:rPr lang="fr-FR" sz="2400" dirty="0" err="1"/>
              <a:t>much</a:t>
            </a:r>
            <a:r>
              <a:rPr lang="fr-FR" sz="2400" dirty="0"/>
              <a:t>   </a:t>
            </a:r>
            <a:r>
              <a:rPr lang="fr-FR" sz="2400" dirty="0" err="1"/>
              <a:t>many</a:t>
            </a:r>
            <a:r>
              <a:rPr lang="fr-FR" sz="2400" dirty="0"/>
              <a:t>    </a:t>
            </a:r>
          </a:p>
          <a:p>
            <a:r>
              <a:rPr lang="fr-FR" sz="2400" dirty="0"/>
              <a:t>a few    a </a:t>
            </a:r>
            <a:r>
              <a:rPr lang="fr-FR" sz="2400" dirty="0" err="1"/>
              <a:t>little</a:t>
            </a:r>
            <a:endParaRPr lang="fr-FR" sz="2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538A831-93D8-4E37-B9FF-EA2BD44ADF03}"/>
              </a:ext>
            </a:extLst>
          </p:cNvPr>
          <p:cNvSpPr txBox="1"/>
          <p:nvPr/>
        </p:nvSpPr>
        <p:spPr>
          <a:xfrm>
            <a:off x="7885760" y="4055329"/>
            <a:ext cx="35255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because</a:t>
            </a:r>
            <a:r>
              <a:rPr lang="fr-FR" sz="2400" dirty="0"/>
              <a:t>     and    but</a:t>
            </a:r>
          </a:p>
          <a:p>
            <a:r>
              <a:rPr lang="fr-FR" sz="2400" dirty="0" err="1"/>
              <a:t>healthy</a:t>
            </a:r>
            <a:r>
              <a:rPr lang="fr-FR" sz="2400" dirty="0"/>
              <a:t>    </a:t>
            </a:r>
            <a:r>
              <a:rPr lang="fr-FR" sz="2400" dirty="0" err="1"/>
              <a:t>greasy</a:t>
            </a:r>
            <a:r>
              <a:rPr lang="fr-FR" sz="2400" dirty="0"/>
              <a:t>       </a:t>
            </a:r>
          </a:p>
          <a:p>
            <a:r>
              <a:rPr lang="fr-FR" sz="2400" dirty="0" err="1"/>
              <a:t>caloric</a:t>
            </a:r>
            <a:endParaRPr lang="fr-FR" sz="2400" dirty="0"/>
          </a:p>
          <a:p>
            <a:r>
              <a:rPr lang="fr-FR" sz="2400" dirty="0" err="1"/>
              <a:t>bad</a:t>
            </a:r>
            <a:r>
              <a:rPr lang="fr-FR" sz="2400" dirty="0"/>
              <a:t>  /  good   for </a:t>
            </a:r>
            <a:r>
              <a:rPr lang="fr-FR" sz="2400" dirty="0" err="1"/>
              <a:t>you</a:t>
            </a:r>
            <a:endParaRPr lang="fr-FR" sz="2400" dirty="0"/>
          </a:p>
          <a:p>
            <a:r>
              <a:rPr lang="fr-FR" sz="2400" dirty="0" err="1"/>
              <a:t>delicious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5025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5EC6C8C8-92AA-4B89-988B-652DB87EF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79252"/>
              </p:ext>
            </p:extLst>
          </p:nvPr>
        </p:nvGraphicFramePr>
        <p:xfrm>
          <a:off x="721401" y="838686"/>
          <a:ext cx="10749198" cy="2683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3066">
                  <a:extLst>
                    <a:ext uri="{9D8B030D-6E8A-4147-A177-3AD203B41FA5}">
                      <a16:colId xmlns:a16="http://schemas.microsoft.com/office/drawing/2014/main" val="43670389"/>
                    </a:ext>
                  </a:extLst>
                </a:gridCol>
                <a:gridCol w="3583066">
                  <a:extLst>
                    <a:ext uri="{9D8B030D-6E8A-4147-A177-3AD203B41FA5}">
                      <a16:colId xmlns:a16="http://schemas.microsoft.com/office/drawing/2014/main" val="1379376680"/>
                    </a:ext>
                  </a:extLst>
                </a:gridCol>
                <a:gridCol w="3583066">
                  <a:extLst>
                    <a:ext uri="{9D8B030D-6E8A-4147-A177-3AD203B41FA5}">
                      <a16:colId xmlns:a16="http://schemas.microsoft.com/office/drawing/2014/main" val="3224537660"/>
                    </a:ext>
                  </a:extLst>
                </a:gridCol>
              </a:tblGrid>
              <a:tr h="298386">
                <a:tc>
                  <a:txBody>
                    <a:bodyPr/>
                    <a:lstStyle/>
                    <a:p>
                      <a:r>
                        <a:rPr lang="fr-FR" dirty="0" err="1"/>
                        <a:t>Ingredients</a:t>
                      </a:r>
                      <a:r>
                        <a:rPr lang="fr-FR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Recipes</a:t>
                      </a:r>
                      <a:r>
                        <a:rPr lang="fr-FR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Justification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15917"/>
                  </a:ext>
                </a:extLst>
              </a:tr>
              <a:tr h="2317570">
                <a:tc>
                  <a:txBody>
                    <a:bodyPr/>
                    <a:lstStyle/>
                    <a:p>
                      <a:r>
                        <a:rPr lang="fr-FR" sz="2400" dirty="0" err="1"/>
                        <a:t>crisps</a:t>
                      </a:r>
                      <a:r>
                        <a:rPr lang="fr-FR" sz="2400" dirty="0"/>
                        <a:t>       sandwiches</a:t>
                      </a:r>
                    </a:p>
                    <a:p>
                      <a:r>
                        <a:rPr lang="fr-FR" sz="2400" dirty="0"/>
                        <a:t>fruit    </a:t>
                      </a:r>
                      <a:r>
                        <a:rPr lang="fr-FR" sz="2400" dirty="0" err="1"/>
                        <a:t>vegetables</a:t>
                      </a:r>
                      <a:endParaRPr lang="fr-FR" sz="2400" dirty="0"/>
                    </a:p>
                    <a:p>
                      <a:r>
                        <a:rPr lang="fr-FR" sz="2400" dirty="0" err="1"/>
                        <a:t>sweets</a:t>
                      </a:r>
                      <a:r>
                        <a:rPr lang="fr-FR" sz="2400" dirty="0"/>
                        <a:t>     </a:t>
                      </a:r>
                      <a:r>
                        <a:rPr lang="fr-FR" sz="2400" dirty="0" err="1"/>
                        <a:t>carrots</a:t>
                      </a:r>
                      <a:endParaRPr lang="fr-FR" sz="2400" dirty="0"/>
                    </a:p>
                    <a:p>
                      <a:r>
                        <a:rPr lang="fr-FR" sz="2400" dirty="0"/>
                        <a:t>water       soda</a:t>
                      </a:r>
                    </a:p>
                    <a:p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You </a:t>
                      </a:r>
                      <a:r>
                        <a:rPr lang="fr-FR" sz="2400" dirty="0" err="1"/>
                        <a:t>should</a:t>
                      </a:r>
                      <a:r>
                        <a:rPr lang="fr-FR" sz="2400" dirty="0"/>
                        <a:t> + V</a:t>
                      </a:r>
                    </a:p>
                    <a:p>
                      <a:r>
                        <a:rPr lang="fr-FR" sz="2400" dirty="0"/>
                        <a:t>You </a:t>
                      </a:r>
                      <a:r>
                        <a:rPr lang="fr-FR" sz="2400" dirty="0" err="1"/>
                        <a:t>shouldn’t</a:t>
                      </a:r>
                      <a:r>
                        <a:rPr lang="fr-FR" sz="2400" dirty="0"/>
                        <a:t> + V</a:t>
                      </a:r>
                    </a:p>
                    <a:p>
                      <a:r>
                        <a:rPr lang="fr-FR" sz="2400" dirty="0"/>
                        <a:t>You must + V</a:t>
                      </a:r>
                    </a:p>
                    <a:p>
                      <a:r>
                        <a:rPr lang="fr-FR" sz="2400" dirty="0"/>
                        <a:t>You can + V</a:t>
                      </a:r>
                    </a:p>
                    <a:p>
                      <a:r>
                        <a:rPr lang="fr-FR" sz="2400" dirty="0" err="1"/>
                        <a:t>much</a:t>
                      </a:r>
                      <a:r>
                        <a:rPr lang="fr-FR" sz="2400" dirty="0"/>
                        <a:t>   </a:t>
                      </a:r>
                      <a:r>
                        <a:rPr lang="fr-FR" sz="2400" dirty="0" err="1"/>
                        <a:t>many</a:t>
                      </a:r>
                      <a:r>
                        <a:rPr lang="fr-FR" sz="2400" dirty="0"/>
                        <a:t>    </a:t>
                      </a:r>
                    </a:p>
                    <a:p>
                      <a:r>
                        <a:rPr lang="fr-FR" sz="2400" dirty="0"/>
                        <a:t>a few    a </a:t>
                      </a:r>
                      <a:r>
                        <a:rPr lang="fr-FR" sz="2400" dirty="0" err="1"/>
                        <a:t>little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/>
                        <a:t>because</a:t>
                      </a:r>
                      <a:r>
                        <a:rPr lang="fr-FR" sz="2400" dirty="0"/>
                        <a:t>     and    but</a:t>
                      </a:r>
                    </a:p>
                    <a:p>
                      <a:r>
                        <a:rPr lang="fr-FR" sz="2400" dirty="0" err="1"/>
                        <a:t>healthy</a:t>
                      </a:r>
                      <a:r>
                        <a:rPr lang="fr-FR" sz="2400" dirty="0"/>
                        <a:t>     </a:t>
                      </a:r>
                      <a:r>
                        <a:rPr lang="fr-FR" sz="2400" dirty="0" err="1"/>
                        <a:t>greasy</a:t>
                      </a:r>
                      <a:r>
                        <a:rPr lang="fr-FR" sz="2400" dirty="0"/>
                        <a:t>       </a:t>
                      </a:r>
                    </a:p>
                    <a:p>
                      <a:r>
                        <a:rPr lang="fr-FR" sz="2400" dirty="0" err="1"/>
                        <a:t>caloric</a:t>
                      </a:r>
                      <a:endParaRPr lang="fr-FR" sz="2400" dirty="0"/>
                    </a:p>
                    <a:p>
                      <a:r>
                        <a:rPr lang="fr-FR" sz="2400" dirty="0" err="1"/>
                        <a:t>bad</a:t>
                      </a:r>
                      <a:r>
                        <a:rPr lang="fr-FR" sz="2400" dirty="0"/>
                        <a:t>  /  good   for </a:t>
                      </a:r>
                      <a:r>
                        <a:rPr lang="fr-FR" sz="2400" dirty="0" err="1"/>
                        <a:t>you</a:t>
                      </a:r>
                      <a:endParaRPr lang="fr-FR" sz="2400" dirty="0"/>
                    </a:p>
                    <a:p>
                      <a:r>
                        <a:rPr lang="fr-FR" sz="2400" dirty="0" err="1"/>
                        <a:t>delicious</a:t>
                      </a:r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578376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8225652A-C1B5-4F1D-99C6-4E28F1A62303}"/>
              </a:ext>
            </a:extLst>
          </p:cNvPr>
          <p:cNvSpPr txBox="1"/>
          <p:nvPr/>
        </p:nvSpPr>
        <p:spPr>
          <a:xfrm>
            <a:off x="958119" y="3493473"/>
            <a:ext cx="1248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latin typeface="Arial Narrow" panose="020B0606020202030204" pitchFamily="34" charset="0"/>
              </a:rPr>
              <a:t>Dear</a:t>
            </a:r>
            <a:r>
              <a:rPr lang="fr-FR" sz="2400" dirty="0">
                <a:latin typeface="Arial Narrow" panose="020B0606020202030204" pitchFamily="34" charset="0"/>
              </a:rPr>
              <a:t> Ally,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3714FE-DEE3-44A7-A5B7-BC7AFA3295BE}"/>
              </a:ext>
            </a:extLst>
          </p:cNvPr>
          <p:cNvSpPr txBox="1"/>
          <p:nvPr/>
        </p:nvSpPr>
        <p:spPr>
          <a:xfrm>
            <a:off x="359765" y="3973825"/>
            <a:ext cx="11452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Arial Narrow" panose="020B0606020202030204" pitchFamily="34" charset="0"/>
              </a:rPr>
              <a:t>Thank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you</a:t>
            </a:r>
            <a:r>
              <a:rPr lang="fr-FR" sz="2400" dirty="0">
                <a:latin typeface="Arial Narrow" panose="020B0606020202030204" pitchFamily="34" charset="0"/>
              </a:rPr>
              <a:t> for </a:t>
            </a:r>
            <a:r>
              <a:rPr lang="fr-FR" sz="2400" dirty="0" err="1">
                <a:latin typeface="Arial Narrow" panose="020B0606020202030204" pitchFamily="34" charset="0"/>
              </a:rPr>
              <a:t>writing</a:t>
            </a:r>
            <a:r>
              <a:rPr lang="fr-FR" sz="2400" dirty="0">
                <a:latin typeface="Arial Narrow" panose="020B0606020202030204" pitchFamily="34" charset="0"/>
              </a:rPr>
              <a:t> us. First, </a:t>
            </a:r>
            <a:r>
              <a:rPr lang="fr-FR" sz="2400" dirty="0" err="1">
                <a:latin typeface="Arial Narrow" panose="020B0606020202030204" pitchFamily="34" charset="0"/>
              </a:rPr>
              <a:t>you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shouldn’t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take</a:t>
            </a:r>
            <a:r>
              <a:rPr lang="fr-FR" sz="2400" dirty="0">
                <a:latin typeface="Arial Narrow" panose="020B0606020202030204" pitchFamily="34" charset="0"/>
              </a:rPr>
              <a:t> a soda but water </a:t>
            </a:r>
            <a:r>
              <a:rPr lang="fr-FR" sz="2400" dirty="0" err="1">
                <a:latin typeface="Arial Narrow" panose="020B0606020202030204" pitchFamily="34" charset="0"/>
              </a:rPr>
              <a:t>instead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because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it’s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better</a:t>
            </a:r>
            <a:r>
              <a:rPr lang="fr-FR" sz="2400" dirty="0">
                <a:latin typeface="Arial Narrow" panose="020B0606020202030204" pitchFamily="34" charset="0"/>
              </a:rPr>
              <a:t> for </a:t>
            </a:r>
            <a:r>
              <a:rPr lang="fr-FR" sz="2400" dirty="0" err="1">
                <a:latin typeface="Arial Narrow" panose="020B0606020202030204" pitchFamily="34" charset="0"/>
              </a:rPr>
              <a:t>you</a:t>
            </a:r>
            <a:r>
              <a:rPr lang="fr-FR" sz="2400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FCA16F-AC2F-4570-A9A1-6CD80654EFF7}"/>
              </a:ext>
            </a:extLst>
          </p:cNvPr>
          <p:cNvSpPr/>
          <p:nvPr/>
        </p:nvSpPr>
        <p:spPr>
          <a:xfrm>
            <a:off x="408103" y="5682306"/>
            <a:ext cx="11818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Arial Narrow" panose="020B0606020202030204" pitchFamily="34" charset="0"/>
              </a:rPr>
              <a:t>You can </a:t>
            </a:r>
            <a:r>
              <a:rPr lang="fr-FR" sz="2400" dirty="0" err="1">
                <a:latin typeface="Arial Narrow" panose="020B0606020202030204" pitchFamily="34" charset="0"/>
              </a:rPr>
              <a:t>take</a:t>
            </a:r>
            <a:r>
              <a:rPr lang="fr-FR" sz="2400" dirty="0">
                <a:latin typeface="Arial Narrow" panose="020B0606020202030204" pitchFamily="34" charset="0"/>
              </a:rPr>
              <a:t> a few </a:t>
            </a:r>
            <a:r>
              <a:rPr lang="fr-FR" sz="2400" dirty="0" err="1">
                <a:latin typeface="Arial Narrow" panose="020B0606020202030204" pitchFamily="34" charset="0"/>
              </a:rPr>
              <a:t>sweets</a:t>
            </a:r>
            <a:r>
              <a:rPr lang="fr-FR" sz="2400" dirty="0">
                <a:latin typeface="Arial Narrow" panose="020B0606020202030204" pitchFamily="34" charset="0"/>
              </a:rPr>
              <a:t> but </a:t>
            </a:r>
            <a:r>
              <a:rPr lang="fr-FR" sz="2400" dirty="0" err="1">
                <a:latin typeface="Arial Narrow" panose="020B0606020202030204" pitchFamily="34" charset="0"/>
              </a:rPr>
              <a:t>you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mustn’t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eat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too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many</a:t>
            </a:r>
            <a:r>
              <a:rPr lang="fr-FR" sz="2400" dirty="0">
                <a:latin typeface="Arial Narrow" panose="020B0606020202030204" pitchFamily="34" charset="0"/>
              </a:rPr>
              <a:t>! </a:t>
            </a:r>
            <a:r>
              <a:rPr lang="fr-FR" sz="2400" dirty="0" err="1">
                <a:latin typeface="Arial Narrow" panose="020B0606020202030204" pitchFamily="34" charset="0"/>
              </a:rPr>
              <a:t>We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hope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you’ll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enjoy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your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healthy</a:t>
            </a:r>
            <a:r>
              <a:rPr lang="fr-FR" sz="2400" dirty="0">
                <a:latin typeface="Arial Narrow" panose="020B0606020202030204" pitchFamily="34" charset="0"/>
              </a:rPr>
              <a:t> trip!                                                                                  </a:t>
            </a:r>
          </a:p>
          <a:p>
            <a:r>
              <a:rPr lang="fr-FR" sz="2400" dirty="0">
                <a:latin typeface="Arial Narrow" panose="020B0606020202030204" pitchFamily="34" charset="0"/>
              </a:rPr>
              <a:t>                                                                                                                               The </a:t>
            </a:r>
            <a:r>
              <a:rPr lang="fr-FR" sz="2400" dirty="0" err="1">
                <a:latin typeface="Arial Narrow" panose="020B0606020202030204" pitchFamily="34" charset="0"/>
              </a:rPr>
              <a:t>school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Mag</a:t>
            </a:r>
            <a:r>
              <a:rPr lang="fr-FR" sz="2400" dirty="0">
                <a:latin typeface="Arial Narrow" panose="020B0606020202030204" pitchFamily="34" charset="0"/>
              </a:rPr>
              <a:t> team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86DDA40-410C-42D6-9FBC-CF2AF1C4DA52}"/>
              </a:ext>
            </a:extLst>
          </p:cNvPr>
          <p:cNvSpPr/>
          <p:nvPr/>
        </p:nvSpPr>
        <p:spPr>
          <a:xfrm>
            <a:off x="7946756" y="1618120"/>
            <a:ext cx="1033728" cy="418101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455B709-B11D-4DCE-8A31-8D0F7E3E92E3}"/>
              </a:ext>
            </a:extLst>
          </p:cNvPr>
          <p:cNvSpPr/>
          <p:nvPr/>
        </p:nvSpPr>
        <p:spPr>
          <a:xfrm>
            <a:off x="581097" y="1979947"/>
            <a:ext cx="1137444" cy="329784"/>
          </a:xfrm>
          <a:prstGeom prst="ellipse">
            <a:avLst/>
          </a:prstGeom>
          <a:solidFill>
            <a:schemeClr val="accent2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499F0F0-FF1B-4640-BDDD-C688597FCE93}"/>
              </a:ext>
            </a:extLst>
          </p:cNvPr>
          <p:cNvSpPr/>
          <p:nvPr/>
        </p:nvSpPr>
        <p:spPr>
          <a:xfrm>
            <a:off x="1804891" y="2380894"/>
            <a:ext cx="1150497" cy="311562"/>
          </a:xfrm>
          <a:prstGeom prst="ellipse">
            <a:avLst/>
          </a:prstGeom>
          <a:solidFill>
            <a:srgbClr val="FF0066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D8CFA93-F7F1-4922-BD63-810B167F5B7A}"/>
              </a:ext>
            </a:extLst>
          </p:cNvPr>
          <p:cNvSpPr/>
          <p:nvPr/>
        </p:nvSpPr>
        <p:spPr>
          <a:xfrm>
            <a:off x="408103" y="1251365"/>
            <a:ext cx="1373786" cy="326639"/>
          </a:xfrm>
          <a:prstGeom prst="ellipse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D4D7BD15-8FF0-4BE0-ABD6-A2B5B0408191}"/>
              </a:ext>
            </a:extLst>
          </p:cNvPr>
          <p:cNvGrpSpPr/>
          <p:nvPr/>
        </p:nvGrpSpPr>
        <p:grpSpPr>
          <a:xfrm>
            <a:off x="1838395" y="1247034"/>
            <a:ext cx="4651975" cy="377298"/>
            <a:chOff x="1838395" y="1247034"/>
            <a:chExt cx="4651975" cy="377298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B83B2A32-DB39-4D6A-938C-0CE409A5D2F7}"/>
                </a:ext>
              </a:extLst>
            </p:cNvPr>
            <p:cNvSpPr/>
            <p:nvPr/>
          </p:nvSpPr>
          <p:spPr>
            <a:xfrm>
              <a:off x="4304552" y="1247034"/>
              <a:ext cx="2185818" cy="355597"/>
            </a:xfrm>
            <a:prstGeom prst="ellipse">
              <a:avLst/>
            </a:prstGeom>
            <a:solidFill>
              <a:schemeClr val="accent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b="1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0D6A60D-9013-40B2-9B96-9352A1837D46}"/>
                </a:ext>
              </a:extLst>
            </p:cNvPr>
            <p:cNvSpPr/>
            <p:nvPr/>
          </p:nvSpPr>
          <p:spPr>
            <a:xfrm>
              <a:off x="1838395" y="1294548"/>
              <a:ext cx="1723869" cy="329784"/>
            </a:xfrm>
            <a:prstGeom prst="ellipse">
              <a:avLst/>
            </a:prstGeom>
            <a:solidFill>
              <a:schemeClr val="accent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b="1"/>
            </a:p>
          </p:txBody>
        </p:sp>
      </p:grpSp>
      <p:sp>
        <p:nvSpPr>
          <p:cNvPr id="27" name="Ellipse 26">
            <a:extLst>
              <a:ext uri="{FF2B5EF4-FFF2-40B4-BE49-F238E27FC236}">
                <a16:creationId xmlns:a16="http://schemas.microsoft.com/office/drawing/2014/main" id="{5C5E6204-D264-4680-9953-EF44672B8C28}"/>
              </a:ext>
            </a:extLst>
          </p:cNvPr>
          <p:cNvSpPr/>
          <p:nvPr/>
        </p:nvSpPr>
        <p:spPr>
          <a:xfrm>
            <a:off x="687898" y="2389779"/>
            <a:ext cx="1150497" cy="311562"/>
          </a:xfrm>
          <a:prstGeom prst="ellipse">
            <a:avLst/>
          </a:prstGeom>
          <a:solidFill>
            <a:srgbClr val="FF0066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2FD8C7D-A31A-4F71-BEEB-7C2D8B0DDB27}"/>
              </a:ext>
            </a:extLst>
          </p:cNvPr>
          <p:cNvSpPr/>
          <p:nvPr/>
        </p:nvSpPr>
        <p:spPr>
          <a:xfrm>
            <a:off x="4362139" y="1618120"/>
            <a:ext cx="2185818" cy="402612"/>
          </a:xfrm>
          <a:prstGeom prst="ellipse">
            <a:avLst/>
          </a:prstGeom>
          <a:solidFill>
            <a:srgbClr val="FF0066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20CD534-9F5F-43E0-8401-4F5D61E63031}"/>
              </a:ext>
            </a:extLst>
          </p:cNvPr>
          <p:cNvSpPr/>
          <p:nvPr/>
        </p:nvSpPr>
        <p:spPr>
          <a:xfrm>
            <a:off x="8582226" y="2364416"/>
            <a:ext cx="2185818" cy="402612"/>
          </a:xfrm>
          <a:prstGeom prst="ellipse">
            <a:avLst/>
          </a:prstGeom>
          <a:solidFill>
            <a:srgbClr val="FF0066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6DEDFD1-13AA-458C-95F4-FFE8040DFA61}"/>
              </a:ext>
            </a:extLst>
          </p:cNvPr>
          <p:cNvSpPr txBox="1"/>
          <p:nvPr/>
        </p:nvSpPr>
        <p:spPr>
          <a:xfrm>
            <a:off x="408103" y="4872914"/>
            <a:ext cx="11697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Narrow" panose="020B0606020202030204" pitchFamily="34" charset="0"/>
              </a:rPr>
              <a:t>And </a:t>
            </a:r>
            <a:r>
              <a:rPr lang="fr-FR" sz="2400" dirty="0" err="1">
                <a:latin typeface="Arial Narrow" panose="020B0606020202030204" pitchFamily="34" charset="0"/>
              </a:rPr>
              <a:t>you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shouldn’t</a:t>
            </a:r>
            <a:r>
              <a:rPr lang="fr-FR" sz="2400" dirty="0">
                <a:latin typeface="Arial Narrow" panose="020B0606020202030204" pitchFamily="34" charset="0"/>
              </a:rPr>
              <a:t> have </a:t>
            </a:r>
            <a:r>
              <a:rPr lang="fr-FR" sz="2400" dirty="0" err="1">
                <a:latin typeface="Arial Narrow" panose="020B0606020202030204" pitchFamily="34" charset="0"/>
              </a:rPr>
              <a:t>crisps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because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they’re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too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greasy</a:t>
            </a:r>
            <a:r>
              <a:rPr lang="fr-FR" sz="2400" dirty="0">
                <a:latin typeface="Arial Narrow" panose="020B0606020202030204" pitchFamily="34" charset="0"/>
              </a:rPr>
              <a:t>. You must </a:t>
            </a:r>
            <a:r>
              <a:rPr lang="fr-FR" sz="2400" dirty="0" err="1">
                <a:latin typeface="Arial Narrow" panose="020B0606020202030204" pitchFamily="34" charset="0"/>
              </a:rPr>
              <a:t>take</a:t>
            </a:r>
            <a:r>
              <a:rPr lang="fr-FR" sz="2400" dirty="0">
                <a:latin typeface="Arial Narrow" panose="020B0606020202030204" pitchFamily="34" charset="0"/>
              </a:rPr>
              <a:t> a few </a:t>
            </a:r>
            <a:r>
              <a:rPr lang="fr-FR" sz="2400" dirty="0" err="1">
                <a:latin typeface="Arial Narrow" panose="020B0606020202030204" pitchFamily="34" charset="0"/>
              </a:rPr>
              <a:t>vegetables</a:t>
            </a:r>
            <a:r>
              <a:rPr lang="fr-FR" sz="2400" dirty="0">
                <a:latin typeface="Arial Narrow" panose="020B0606020202030204" pitchFamily="34" charset="0"/>
              </a:rPr>
              <a:t>, like </a:t>
            </a:r>
            <a:r>
              <a:rPr lang="fr-FR" sz="2400" dirty="0" err="1">
                <a:latin typeface="Arial Narrow" panose="020B0606020202030204" pitchFamily="34" charset="0"/>
              </a:rPr>
              <a:t>carrots</a:t>
            </a:r>
            <a:r>
              <a:rPr lang="fr-FR" sz="2400" dirty="0">
                <a:latin typeface="Arial Narrow" panose="020B0606020202030204" pitchFamily="34" charset="0"/>
              </a:rPr>
              <a:t>, </a:t>
            </a:r>
            <a:r>
              <a:rPr lang="fr-FR" sz="2400" dirty="0" err="1">
                <a:latin typeface="Arial Narrow" panose="020B0606020202030204" pitchFamily="34" charset="0"/>
              </a:rPr>
              <a:t>they’re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delicious</a:t>
            </a:r>
            <a:r>
              <a:rPr lang="fr-FR" sz="2400" dirty="0">
                <a:latin typeface="Arial Narrow" panose="020B0606020202030204" pitchFamily="34" charset="0"/>
              </a:rPr>
              <a:t>!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B02B06A-246C-46E3-B151-5DCFCA8C3227}"/>
              </a:ext>
            </a:extLst>
          </p:cNvPr>
          <p:cNvSpPr/>
          <p:nvPr/>
        </p:nvSpPr>
        <p:spPr>
          <a:xfrm>
            <a:off x="8974047" y="1660742"/>
            <a:ext cx="1373786" cy="375479"/>
          </a:xfrm>
          <a:prstGeom prst="ellipse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27597ED-0D60-4127-9178-6359389FAD9F}"/>
              </a:ext>
            </a:extLst>
          </p:cNvPr>
          <p:cNvSpPr/>
          <p:nvPr/>
        </p:nvSpPr>
        <p:spPr>
          <a:xfrm>
            <a:off x="1520028" y="1614400"/>
            <a:ext cx="1660659" cy="326639"/>
          </a:xfrm>
          <a:prstGeom prst="ellipse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916074B-5AEF-4889-B3E9-E9DA7D522B20}"/>
              </a:ext>
            </a:extLst>
          </p:cNvPr>
          <p:cNvSpPr/>
          <p:nvPr/>
        </p:nvSpPr>
        <p:spPr>
          <a:xfrm>
            <a:off x="1663464" y="1973698"/>
            <a:ext cx="1373786" cy="375479"/>
          </a:xfrm>
          <a:prstGeom prst="ellipse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656BC8B-BAC3-4A7E-AC01-C35E06100364}"/>
              </a:ext>
            </a:extLst>
          </p:cNvPr>
          <p:cNvSpPr/>
          <p:nvPr/>
        </p:nvSpPr>
        <p:spPr>
          <a:xfrm>
            <a:off x="7887245" y="2763862"/>
            <a:ext cx="1373786" cy="375479"/>
          </a:xfrm>
          <a:prstGeom prst="ellipse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CA650A6-8D59-480D-AB04-30740098A044}"/>
              </a:ext>
            </a:extLst>
          </p:cNvPr>
          <p:cNvSpPr/>
          <p:nvPr/>
        </p:nvSpPr>
        <p:spPr>
          <a:xfrm>
            <a:off x="4363371" y="1973697"/>
            <a:ext cx="1796534" cy="375479"/>
          </a:xfrm>
          <a:prstGeom prst="ellipse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79886AD-DFFA-420B-9EE8-F853BDD42C30}"/>
              </a:ext>
            </a:extLst>
          </p:cNvPr>
          <p:cNvSpPr/>
          <p:nvPr/>
        </p:nvSpPr>
        <p:spPr>
          <a:xfrm>
            <a:off x="4317604" y="2356222"/>
            <a:ext cx="1796534" cy="311562"/>
          </a:xfrm>
          <a:prstGeom prst="ellipse">
            <a:avLst/>
          </a:prstGeom>
          <a:solidFill>
            <a:schemeClr val="accent2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2631422-C238-4A1A-B60E-BA4AF0BAF093}"/>
              </a:ext>
            </a:extLst>
          </p:cNvPr>
          <p:cNvSpPr/>
          <p:nvPr/>
        </p:nvSpPr>
        <p:spPr>
          <a:xfrm>
            <a:off x="4166601" y="3121418"/>
            <a:ext cx="1137444" cy="329784"/>
          </a:xfrm>
          <a:prstGeom prst="ellipse">
            <a:avLst/>
          </a:prstGeom>
          <a:solidFill>
            <a:schemeClr val="accent2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489F67A-8562-4301-87F1-315125938BCB}"/>
              </a:ext>
            </a:extLst>
          </p:cNvPr>
          <p:cNvSpPr txBox="1"/>
          <p:nvPr/>
        </p:nvSpPr>
        <p:spPr>
          <a:xfrm>
            <a:off x="4193837" y="253911"/>
            <a:ext cx="3625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An </a:t>
            </a:r>
            <a:r>
              <a:rPr lang="fr-FR" sz="3200" dirty="0" err="1">
                <a:latin typeface="Arial Rounded MT Bold" panose="020F0704030504030204" pitchFamily="34" charset="0"/>
              </a:rPr>
              <a:t>answer</a:t>
            </a:r>
            <a:r>
              <a:rPr lang="fr-FR" sz="3200" dirty="0">
                <a:latin typeface="Arial Rounded MT Bold" panose="020F0704030504030204" pitchFamily="34" charset="0"/>
              </a:rPr>
              <a:t> to Ally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C682E67-11C7-4CDD-ADB3-0D5CB9E9AA55}"/>
              </a:ext>
            </a:extLst>
          </p:cNvPr>
          <p:cNvSpPr txBox="1"/>
          <p:nvPr/>
        </p:nvSpPr>
        <p:spPr>
          <a:xfrm>
            <a:off x="359765" y="4465582"/>
            <a:ext cx="1169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Narrow" panose="020B0606020202030204" pitchFamily="34" charset="0"/>
              </a:rPr>
              <a:t>You </a:t>
            </a:r>
            <a:r>
              <a:rPr lang="fr-FR" sz="2400" dirty="0" err="1">
                <a:latin typeface="Arial Narrow" panose="020B0606020202030204" pitchFamily="34" charset="0"/>
              </a:rPr>
              <a:t>should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prepare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your</a:t>
            </a:r>
            <a:r>
              <a:rPr lang="fr-FR" sz="2400" dirty="0">
                <a:latin typeface="Arial Narrow" panose="020B0606020202030204" pitchFamily="34" charset="0"/>
              </a:rPr>
              <a:t> sandwiches at home </a:t>
            </a:r>
            <a:r>
              <a:rPr lang="fr-FR" sz="2400" dirty="0" err="1">
                <a:latin typeface="Arial Narrow" panose="020B0606020202030204" pitchFamily="34" charset="0"/>
              </a:rPr>
              <a:t>because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they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will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be</a:t>
            </a:r>
            <a:r>
              <a:rPr lang="fr-FR" sz="2400" dirty="0">
                <a:latin typeface="Arial Narrow" panose="020B0606020202030204" pitchFamily="34" charset="0"/>
              </a:rPr>
              <a:t> </a:t>
            </a:r>
            <a:r>
              <a:rPr lang="fr-FR" sz="2400" dirty="0" err="1">
                <a:latin typeface="Arial Narrow" panose="020B0606020202030204" pitchFamily="34" charset="0"/>
              </a:rPr>
              <a:t>healthier</a:t>
            </a:r>
            <a:r>
              <a:rPr lang="fr-FR" sz="2400" dirty="0">
                <a:latin typeface="Arial Narrow" panose="020B060602020203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36964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/>
      <p:bldP spid="20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1" grpId="0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1">
                <a:lumMod val="40000"/>
                <a:lumOff val="60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1BB6D-4F55-4082-84DC-AEBDDFA4C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Gill Sans Ultra Bold Condensed" panose="020B0A06020104020203" pitchFamily="34" charset="0"/>
              </a:rPr>
              <a:t>Méthodologie de la production écrite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B3A03A-7AB3-4D22-8361-365A730AF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27634"/>
          </a:xfrm>
        </p:spPr>
        <p:txBody>
          <a:bodyPr/>
          <a:lstStyle/>
          <a:p>
            <a:r>
              <a:rPr lang="fr-FR" dirty="0">
                <a:latin typeface="Arial Rounded MT Bold" panose="020F0704030504030204" pitchFamily="34" charset="0"/>
              </a:rPr>
              <a:t>Bien comprendre ce qui est attendu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A92736C-464D-4C14-AF12-0F50337FE240}"/>
              </a:ext>
            </a:extLst>
          </p:cNvPr>
          <p:cNvSpPr txBox="1">
            <a:spLocks/>
          </p:cNvSpPr>
          <p:nvPr/>
        </p:nvSpPr>
        <p:spPr>
          <a:xfrm>
            <a:off x="838200" y="2936822"/>
            <a:ext cx="10515600" cy="630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Arial Rounded MT Bold" panose="020F0704030504030204" pitchFamily="34" charset="0"/>
              </a:rPr>
              <a:t>Rassembler le vocabulaire + les structures utiles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C175FE7-7ADB-4B60-AC76-C4C0AFAFCBFA}"/>
              </a:ext>
            </a:extLst>
          </p:cNvPr>
          <p:cNvSpPr txBox="1">
            <a:spLocks/>
          </p:cNvSpPr>
          <p:nvPr/>
        </p:nvSpPr>
        <p:spPr>
          <a:xfrm>
            <a:off x="838200" y="4048045"/>
            <a:ext cx="10515600" cy="1727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Arial Rounded MT Bold" panose="020F0704030504030204" pitchFamily="34" charset="0"/>
              </a:rPr>
              <a:t>Rédiger en justifiant et en utilisant des mots de liaison !</a:t>
            </a:r>
          </a:p>
        </p:txBody>
      </p:sp>
    </p:spTree>
    <p:extLst>
      <p:ext uri="{BB962C8B-B14F-4D97-AF65-F5344CB8AC3E}">
        <p14:creationId xmlns:p14="http://schemas.microsoft.com/office/powerpoint/2010/main" val="423899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6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C78E185-935B-4747-A80F-F90A1F30EEE4}"/>
              </a:ext>
            </a:extLst>
          </p:cNvPr>
          <p:cNvSpPr txBox="1"/>
          <p:nvPr/>
        </p:nvSpPr>
        <p:spPr>
          <a:xfrm>
            <a:off x="2705100" y="537523"/>
            <a:ext cx="7073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002060"/>
                </a:solidFill>
              </a:rPr>
              <a:t>Dans ce cours tu as appris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85A1F5-A848-4C07-AB34-0A103BD27E23}"/>
              </a:ext>
            </a:extLst>
          </p:cNvPr>
          <p:cNvSpPr txBox="1"/>
          <p:nvPr/>
        </p:nvSpPr>
        <p:spPr>
          <a:xfrm>
            <a:off x="880708" y="2317505"/>
            <a:ext cx="11125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À utiliser </a:t>
            </a:r>
            <a:r>
              <a:rPr lang="fr-FR" sz="4800" b="1"/>
              <a:t>des grands </a:t>
            </a:r>
            <a:r>
              <a:rPr lang="fr-FR" sz="4800" b="1" dirty="0"/>
              <a:t>nombres en anglais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8D87D23-C9BA-44C4-A974-581FC294B8AE}"/>
              </a:ext>
            </a:extLst>
          </p:cNvPr>
          <p:cNvSpPr txBox="1"/>
          <p:nvPr/>
        </p:nvSpPr>
        <p:spPr>
          <a:xfrm>
            <a:off x="880708" y="3199005"/>
            <a:ext cx="9630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À donner des conseils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F8EB01-C53C-440F-8093-DC54D97102D3}"/>
              </a:ext>
            </a:extLst>
          </p:cNvPr>
          <p:cNvSpPr txBox="1"/>
          <p:nvPr/>
        </p:nvSpPr>
        <p:spPr>
          <a:xfrm>
            <a:off x="880708" y="4155123"/>
            <a:ext cx="9944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À exprimer des quantités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3429529-B2FB-483B-B3C2-93A20F9FEE3B}"/>
              </a:ext>
            </a:extLst>
          </p:cNvPr>
          <p:cNvSpPr txBox="1"/>
          <p:nvPr/>
        </p:nvSpPr>
        <p:spPr>
          <a:xfrm>
            <a:off x="880708" y="5141975"/>
            <a:ext cx="9944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À te préparer à rédiger un texte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869FDC-91AE-4DEA-9F5D-121EAC784384}"/>
              </a:ext>
            </a:extLst>
          </p:cNvPr>
          <p:cNvSpPr txBox="1"/>
          <p:nvPr/>
        </p:nvSpPr>
        <p:spPr>
          <a:xfrm>
            <a:off x="880708" y="1493641"/>
            <a:ext cx="9013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Du vocabulaire sur la nourriture</a:t>
            </a:r>
          </a:p>
        </p:txBody>
      </p:sp>
    </p:spTree>
    <p:extLst>
      <p:ext uri="{BB962C8B-B14F-4D97-AF65-F5344CB8AC3E}">
        <p14:creationId xmlns:p14="http://schemas.microsoft.com/office/powerpoint/2010/main" val="3051494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ay home. Stay safe. Save lives. | News | thedesertreview.com">
            <a:extLst>
              <a:ext uri="{FF2B5EF4-FFF2-40B4-BE49-F238E27FC236}">
                <a16:creationId xmlns:a16="http://schemas.microsoft.com/office/drawing/2014/main" id="{8AD74023-F25D-4C04-A301-8C36155C1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23161"/>
            <a:ext cx="5456144" cy="415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2BE09D6-BCFE-4701-982E-C279557BEABE}"/>
              </a:ext>
            </a:extLst>
          </p:cNvPr>
          <p:cNvSpPr txBox="1"/>
          <p:nvPr/>
        </p:nvSpPr>
        <p:spPr>
          <a:xfrm>
            <a:off x="1776702" y="878541"/>
            <a:ext cx="9002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noProof="1">
                <a:latin typeface="Aharoni" panose="02010803020104030203" pitchFamily="2" charset="-79"/>
                <a:cs typeface="Aharoni" panose="02010803020104030203" pitchFamily="2" charset="-79"/>
              </a:rPr>
              <a:t>Thank you very much, see you soon!</a:t>
            </a:r>
          </a:p>
        </p:txBody>
      </p:sp>
    </p:spTree>
    <p:extLst>
      <p:ext uri="{BB962C8B-B14F-4D97-AF65-F5344CB8AC3E}">
        <p14:creationId xmlns:p14="http://schemas.microsoft.com/office/powerpoint/2010/main" val="3745337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335FF6-CCA2-4004-A0CB-31C6124288E9}"/>
              </a:ext>
            </a:extLst>
          </p:cNvPr>
          <p:cNvSpPr/>
          <p:nvPr/>
        </p:nvSpPr>
        <p:spPr>
          <a:xfrm>
            <a:off x="3557666" y="375172"/>
            <a:ext cx="559305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Food and </a:t>
            </a:r>
            <a:r>
              <a:rPr lang="fr-FR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health</a:t>
            </a:r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</a:t>
            </a:r>
          </a:p>
          <a:p>
            <a:pPr algn="ctr"/>
            <a:r>
              <a:rPr lang="fr-FR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junk</a:t>
            </a:r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fr-FR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food</a:t>
            </a:r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vs </a:t>
            </a:r>
            <a:r>
              <a:rPr lang="fr-FR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healthy</a:t>
            </a:r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fr-FR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food</a:t>
            </a:r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1830513-5FF1-44D2-A8A6-6AF06FB04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8" y="1281597"/>
            <a:ext cx="2798164" cy="157396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24879E2-6403-4376-BB62-FFCCFD1B8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171" y="3446447"/>
            <a:ext cx="2393497" cy="111197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B894031-539B-4087-80AC-7B5794C02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8" y="5105900"/>
            <a:ext cx="1881765" cy="125451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E52BB01-26EC-44AA-98F3-C6325C7DE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723" y="954853"/>
            <a:ext cx="2246863" cy="149907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CB2584A-99D4-4AFE-9466-C6F8864C07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00" y="3137628"/>
            <a:ext cx="2594423" cy="172961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6A1B324-6DB6-4A75-9F21-87F0F1E54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665" y="4967892"/>
            <a:ext cx="2088777" cy="139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77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81506E2-D200-4057-ACC9-C36C5651D56F}"/>
              </a:ext>
            </a:extLst>
          </p:cNvPr>
          <p:cNvSpPr txBox="1"/>
          <p:nvPr/>
        </p:nvSpPr>
        <p:spPr>
          <a:xfrm>
            <a:off x="1450871" y="363347"/>
            <a:ext cx="5697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Dans ce cours tu vas revoir: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B8DD74-B6EF-44FF-AF23-4770F47D0A35}"/>
              </a:ext>
            </a:extLst>
          </p:cNvPr>
          <p:cNvSpPr txBox="1"/>
          <p:nvPr/>
        </p:nvSpPr>
        <p:spPr>
          <a:xfrm>
            <a:off x="1983829" y="1823412"/>
            <a:ext cx="6726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 Du vocabulaire sur la nourriture.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07DCB8-7F2F-476F-BE58-76E4B8F2C235}"/>
              </a:ext>
            </a:extLst>
          </p:cNvPr>
          <p:cNvSpPr txBox="1"/>
          <p:nvPr/>
        </p:nvSpPr>
        <p:spPr>
          <a:xfrm>
            <a:off x="1998813" y="254025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3200" dirty="0">
              <a:latin typeface="Arial Rounded MT Bold" panose="020F0704030504030204" pitchFamily="34" charset="0"/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604EAEB1-8298-4B8F-8BC7-CB847DE1D531}"/>
              </a:ext>
            </a:extLst>
          </p:cNvPr>
          <p:cNvSpPr/>
          <p:nvPr/>
        </p:nvSpPr>
        <p:spPr>
          <a:xfrm>
            <a:off x="1279929" y="2058208"/>
            <a:ext cx="647114" cy="211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8AFC59FF-85E8-4316-B5C1-B768495AC135}"/>
              </a:ext>
            </a:extLst>
          </p:cNvPr>
          <p:cNvSpPr/>
          <p:nvPr/>
        </p:nvSpPr>
        <p:spPr>
          <a:xfrm>
            <a:off x="1279929" y="2832639"/>
            <a:ext cx="647114" cy="211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82C552-0CC7-47B1-AF3F-E9DBF023EB0E}"/>
              </a:ext>
            </a:extLst>
          </p:cNvPr>
          <p:cNvSpPr txBox="1"/>
          <p:nvPr/>
        </p:nvSpPr>
        <p:spPr>
          <a:xfrm>
            <a:off x="2091178" y="2576421"/>
            <a:ext cx="702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Comment donner des conseils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8E7AA3D4-26C8-4168-A05D-7C7483AEB5BC}"/>
              </a:ext>
            </a:extLst>
          </p:cNvPr>
          <p:cNvSpPr/>
          <p:nvPr/>
        </p:nvSpPr>
        <p:spPr>
          <a:xfrm>
            <a:off x="1279929" y="3577090"/>
            <a:ext cx="647114" cy="211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0A4BFA6-D69A-4852-918F-B255E13AF2D3}"/>
              </a:ext>
            </a:extLst>
          </p:cNvPr>
          <p:cNvSpPr txBox="1"/>
          <p:nvPr/>
        </p:nvSpPr>
        <p:spPr>
          <a:xfrm>
            <a:off x="2091178" y="4080440"/>
            <a:ext cx="702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Comment exprimer des quantités</a:t>
            </a: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BFB00AC9-222E-4CAA-8F2F-D8E4E0208802}"/>
              </a:ext>
            </a:extLst>
          </p:cNvPr>
          <p:cNvSpPr/>
          <p:nvPr/>
        </p:nvSpPr>
        <p:spPr>
          <a:xfrm>
            <a:off x="1336715" y="4353799"/>
            <a:ext cx="647114" cy="211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1DF34BC-DDD5-4B3B-8468-DFFFBA909EF4}"/>
              </a:ext>
            </a:extLst>
          </p:cNvPr>
          <p:cNvSpPr txBox="1"/>
          <p:nvPr/>
        </p:nvSpPr>
        <p:spPr>
          <a:xfrm>
            <a:off x="2091178" y="4853354"/>
            <a:ext cx="702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Comment répondre à un courrier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56E9400-33EB-485B-9269-F58532C258CC}"/>
              </a:ext>
            </a:extLst>
          </p:cNvPr>
          <p:cNvSpPr txBox="1"/>
          <p:nvPr/>
        </p:nvSpPr>
        <p:spPr>
          <a:xfrm>
            <a:off x="2091178" y="3310346"/>
            <a:ext cx="702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Comment dire les grands nombres</a:t>
            </a: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0623F3EE-5E65-4585-B8A0-29DF9FEAD3A1}"/>
              </a:ext>
            </a:extLst>
          </p:cNvPr>
          <p:cNvSpPr/>
          <p:nvPr/>
        </p:nvSpPr>
        <p:spPr>
          <a:xfrm>
            <a:off x="1279929" y="5130508"/>
            <a:ext cx="647114" cy="211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912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255A396D-D2D8-43D8-A0A3-E53D345203DF}"/>
              </a:ext>
            </a:extLst>
          </p:cNvPr>
          <p:cNvSpPr txBox="1"/>
          <p:nvPr/>
        </p:nvSpPr>
        <p:spPr>
          <a:xfrm>
            <a:off x="6432922" y="1387422"/>
            <a:ext cx="577463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Bahnschrift SemiCondensed" panose="020B0502040204020203" pitchFamily="34" charset="0"/>
              </a:rPr>
              <a:t>266 calories for 100 gr of pizza</a:t>
            </a:r>
          </a:p>
          <a:p>
            <a:r>
              <a:rPr lang="en-GB" sz="2800" dirty="0">
                <a:latin typeface="Bahnschrift SemiCondensed" panose="020B0502040204020203" pitchFamily="34" charset="0"/>
              </a:rPr>
              <a:t>312 calories for 100 gr of French fries             </a:t>
            </a:r>
          </a:p>
          <a:p>
            <a:r>
              <a:rPr lang="en-GB" sz="2800" dirty="0">
                <a:latin typeface="Bahnschrift SemiCondensed" panose="020B0502040204020203" pitchFamily="34" charset="0"/>
              </a:rPr>
              <a:t>310 calories for a burger </a:t>
            </a:r>
          </a:p>
          <a:p>
            <a:r>
              <a:rPr lang="en-GB" sz="2800" dirty="0">
                <a:latin typeface="Bahnschrift SemiCondensed" panose="020B0502040204020203" pitchFamily="34" charset="0"/>
              </a:rPr>
              <a:t>263 calories for a hot dog</a:t>
            </a:r>
          </a:p>
          <a:p>
            <a:r>
              <a:rPr lang="en-GB" sz="2800" dirty="0">
                <a:latin typeface="Bahnschrift SemiCondensed" panose="020B0502040204020203" pitchFamily="34" charset="0"/>
              </a:rPr>
              <a:t>205 calories for a burrito              </a:t>
            </a:r>
          </a:p>
          <a:p>
            <a:r>
              <a:rPr lang="en-GB" sz="2800" dirty="0">
                <a:latin typeface="Bahnschrift SemiCondensed" panose="020B0502040204020203" pitchFamily="34" charset="0"/>
              </a:rPr>
              <a:t>291 calories for 100 gr of fried chicken </a:t>
            </a:r>
          </a:p>
          <a:p>
            <a:r>
              <a:rPr lang="en-GB" sz="2800" dirty="0">
                <a:latin typeface="Bahnschrift SemiCondensed" panose="020B0502040204020203" pitchFamily="34" charset="0"/>
              </a:rPr>
              <a:t>180 calories for a can of soda</a:t>
            </a:r>
          </a:p>
          <a:p>
            <a:r>
              <a:rPr lang="en-GB" sz="2800" dirty="0">
                <a:latin typeface="Bahnschrift SemiCondensed" panose="020B0502040204020203" pitchFamily="34" charset="0"/>
              </a:rPr>
              <a:t>160 calories for an orange juice </a:t>
            </a:r>
          </a:p>
          <a:p>
            <a:endParaRPr lang="en-GB" sz="1000" dirty="0">
              <a:latin typeface="Bahnschrift SemiCondensed" panose="020B0502040204020203" pitchFamily="34" charset="0"/>
            </a:endParaRPr>
          </a:p>
          <a:p>
            <a:pPr algn="ctr"/>
            <a:r>
              <a:rPr lang="en-GB" sz="2800" dirty="0">
                <a:latin typeface="Bahnschrift SemiCondensed" panose="020B0502040204020203" pitchFamily="34" charset="0"/>
              </a:rPr>
              <a:t>Take your calculators and check your calories amount!</a:t>
            </a:r>
          </a:p>
          <a:p>
            <a:endParaRPr lang="en-GB" sz="2800" dirty="0">
              <a:latin typeface="Arial Rounded MT Bold" panose="020F07040305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D4A27A-DEAA-4E17-96D9-F28BFCAB67DB}"/>
              </a:ext>
            </a:extLst>
          </p:cNvPr>
          <p:cNvSpPr/>
          <p:nvPr/>
        </p:nvSpPr>
        <p:spPr>
          <a:xfrm rot="20407605">
            <a:off x="9483075" y="182137"/>
            <a:ext cx="2593762" cy="105835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FadeRight">
              <a:avLst/>
            </a:prstTxWarp>
            <a:spAutoFit/>
          </a:bodyPr>
          <a:lstStyle/>
          <a:p>
            <a:pPr algn="ctr"/>
            <a:r>
              <a:rPr lang="fr-FR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</a:t>
            </a:r>
            <a:r>
              <a:rPr lang="fr-FR" sz="4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food</a:t>
            </a:r>
            <a:r>
              <a:rPr lang="fr-FR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corner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5828455-4393-4CC5-B71C-909B2D611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48" y="476342"/>
            <a:ext cx="1271172" cy="12711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D9D794-0EBE-4F33-B899-347671F80D40}"/>
              </a:ext>
            </a:extLst>
          </p:cNvPr>
          <p:cNvSpPr/>
          <p:nvPr/>
        </p:nvSpPr>
        <p:spPr>
          <a:xfrm rot="18905383">
            <a:off x="469197" y="291641"/>
            <a:ext cx="1736343" cy="20113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 </a:t>
            </a:r>
            <a:r>
              <a:rPr lang="fr-FR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Mary’s</a:t>
            </a:r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fr-FR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School</a:t>
            </a:r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fr-FR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mag</a:t>
            </a:r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E053D45-0492-4258-845B-6D06E532FA8C}"/>
              </a:ext>
            </a:extLst>
          </p:cNvPr>
          <p:cNvSpPr txBox="1"/>
          <p:nvPr/>
        </p:nvSpPr>
        <p:spPr>
          <a:xfrm>
            <a:off x="4103712" y="555534"/>
            <a:ext cx="541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 Black" panose="020B0A04020102020204" pitchFamily="34" charset="0"/>
              </a:rPr>
              <a:t>You are what you eat</a:t>
            </a:r>
            <a:r>
              <a:rPr lang="en-GB" sz="2800" dirty="0">
                <a:latin typeface="Arial Rounded MT Bold" panose="020F0704030504030204" pitchFamily="34" charset="0"/>
              </a:rPr>
              <a:t>!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4963A88-E5AC-4AA4-B74B-DEFC84BF0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14" flipH="1">
            <a:off x="11146100" y="4183525"/>
            <a:ext cx="313449" cy="606064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487E778B-D8C9-4E53-8AB2-D62B448E6749}"/>
              </a:ext>
            </a:extLst>
          </p:cNvPr>
          <p:cNvSpPr txBox="1"/>
          <p:nvPr/>
        </p:nvSpPr>
        <p:spPr>
          <a:xfrm>
            <a:off x="1076957" y="442969"/>
            <a:ext cx="4913782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2800" dirty="0">
              <a:latin typeface="Bahnschrift SemiCondensed" panose="020B0502040204020203" pitchFamily="34" charset="0"/>
            </a:endParaRPr>
          </a:p>
          <a:p>
            <a:pPr algn="just"/>
            <a:r>
              <a:rPr lang="en-GB" sz="2800" dirty="0">
                <a:latin typeface="Bahnschrift SemiCondensed" panose="020B0502040204020203" pitchFamily="34" charset="0"/>
              </a:rPr>
              <a:t>       </a:t>
            </a:r>
          </a:p>
          <a:p>
            <a:pPr algn="just"/>
            <a:r>
              <a:rPr lang="en-GB" sz="2800" dirty="0">
                <a:latin typeface="Bahnschrift SemiCondensed" panose="020B0502040204020203" pitchFamily="34" charset="0"/>
              </a:rPr>
              <a:t>        Dear readers,</a:t>
            </a:r>
          </a:p>
          <a:p>
            <a:pPr algn="just"/>
            <a:r>
              <a:rPr lang="en-GB" sz="2800" dirty="0">
                <a:latin typeface="Bahnschrift SemiCondensed" panose="020B0502040204020203" pitchFamily="34" charset="0"/>
              </a:rPr>
              <a:t>	                We all like fast food and we often eat this kind of food. But what do we really eat? Read this article and find out if you have balanced meals ! </a:t>
            </a:r>
          </a:p>
          <a:p>
            <a:pPr algn="just"/>
            <a:r>
              <a:rPr lang="en-GB" sz="2800" dirty="0">
                <a:latin typeface="Bahnschrift SemiCondensed" panose="020B0502040204020203" pitchFamily="34" charset="0"/>
              </a:rPr>
              <a:t>Did you know  that the average daily quantity of calories for a teen is between </a:t>
            </a:r>
            <a:r>
              <a:rPr lang="en-GB" sz="2800" b="1" dirty="0">
                <a:latin typeface="Bahnschrift SemiCondensed" panose="020B0502040204020203" pitchFamily="34" charset="0"/>
              </a:rPr>
              <a:t>1,800 and 2,000 ?</a:t>
            </a:r>
            <a:endParaRPr lang="en-GB" sz="2800" dirty="0">
              <a:latin typeface="Bahnschrift SemiCondensed" panose="020B0502040204020203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GB" sz="2800" dirty="0">
                <a:latin typeface="Bahnschrift SemiCondensed" panose="020B0502040204020203" pitchFamily="34" charset="0"/>
              </a:rPr>
              <a:t>  Let’s check the calorie content in our favourite food!</a:t>
            </a:r>
          </a:p>
          <a:p>
            <a:pPr algn="just"/>
            <a:endParaRPr lang="en-GB" sz="2800" dirty="0">
              <a:latin typeface="Bahnschrift SemiCondensed" panose="020B0502040204020203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082F74-C244-4271-B094-07CDFB39D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690" y="4554883"/>
            <a:ext cx="2012844" cy="10064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179456-3CD5-401E-8810-A4BFE5319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4825">
            <a:off x="10715956" y="5732123"/>
            <a:ext cx="1340604" cy="8954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B1FA3C2-B0F9-4114-B7B6-A2D4A6207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92" y="5469283"/>
            <a:ext cx="1350942" cy="11039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FC38214-4B48-45AB-8025-64702F034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829" y="2214853"/>
            <a:ext cx="1306926" cy="104962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8BE2154-6CA7-4614-9BAA-659D38EF849D}"/>
              </a:ext>
            </a:extLst>
          </p:cNvPr>
          <p:cNvSpPr txBox="1"/>
          <p:nvPr/>
        </p:nvSpPr>
        <p:spPr>
          <a:xfrm>
            <a:off x="8754255" y="6250292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Jason.K</a:t>
            </a:r>
            <a:r>
              <a:rPr lang="fr-FR" dirty="0"/>
              <a:t> 8C</a:t>
            </a:r>
          </a:p>
        </p:txBody>
      </p:sp>
    </p:spTree>
    <p:extLst>
      <p:ext uri="{BB962C8B-B14F-4D97-AF65-F5344CB8AC3E}">
        <p14:creationId xmlns:p14="http://schemas.microsoft.com/office/powerpoint/2010/main" val="225463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1E053D45-0492-4258-845B-6D06E532FA8C}"/>
              </a:ext>
            </a:extLst>
          </p:cNvPr>
          <p:cNvSpPr txBox="1"/>
          <p:nvPr/>
        </p:nvSpPr>
        <p:spPr>
          <a:xfrm>
            <a:off x="3458838" y="737572"/>
            <a:ext cx="4529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 Black" panose="020B0A04020102020204" pitchFamily="34" charset="0"/>
              </a:rPr>
              <a:t>Put them into order!</a:t>
            </a:r>
            <a:endParaRPr lang="en-GB" sz="2800" dirty="0">
              <a:latin typeface="Arial Rounded MT Bold" panose="020F070403050403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E302076-A8CA-4CE5-AF36-5D3CD392D095}"/>
              </a:ext>
            </a:extLst>
          </p:cNvPr>
          <p:cNvGrpSpPr/>
          <p:nvPr/>
        </p:nvGrpSpPr>
        <p:grpSpPr>
          <a:xfrm>
            <a:off x="10662129" y="2724163"/>
            <a:ext cx="990444" cy="1873561"/>
            <a:chOff x="1034321" y="2371351"/>
            <a:chExt cx="990444" cy="1873561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F1C09E9-436F-41D6-A380-B1E74B034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321" y="2371351"/>
              <a:ext cx="990444" cy="1152517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66BC540-939B-4855-A228-AEFCB7E0A3EB}"/>
                </a:ext>
              </a:extLst>
            </p:cNvPr>
            <p:cNvSpPr txBox="1"/>
            <p:nvPr/>
          </p:nvSpPr>
          <p:spPr>
            <a:xfrm>
              <a:off x="1127583" y="3721692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/>
                <a:t>312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66E6409-B93A-4951-8B1C-C7B47FAC4609}"/>
              </a:ext>
            </a:extLst>
          </p:cNvPr>
          <p:cNvGrpSpPr/>
          <p:nvPr/>
        </p:nvGrpSpPr>
        <p:grpSpPr>
          <a:xfrm>
            <a:off x="2357204" y="2925650"/>
            <a:ext cx="732893" cy="1678258"/>
            <a:chOff x="2488904" y="2386820"/>
            <a:chExt cx="732893" cy="1678258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64963A88-E5AC-4AA4-B74B-DEFC84BF0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94876" y="2386820"/>
              <a:ext cx="570624" cy="110332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FCAAE65-E0E0-4D5E-BB69-7092E4025101}"/>
                </a:ext>
              </a:extLst>
            </p:cNvPr>
            <p:cNvSpPr txBox="1"/>
            <p:nvPr/>
          </p:nvSpPr>
          <p:spPr>
            <a:xfrm>
              <a:off x="2488904" y="3541858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/>
                <a:t>180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F6F8470-FE22-4167-8402-4E542FE6A4B1}"/>
              </a:ext>
            </a:extLst>
          </p:cNvPr>
          <p:cNvGrpSpPr/>
          <p:nvPr/>
        </p:nvGrpSpPr>
        <p:grpSpPr>
          <a:xfrm>
            <a:off x="968825" y="3132929"/>
            <a:ext cx="816810" cy="1514864"/>
            <a:chOff x="3626219" y="2542381"/>
            <a:chExt cx="816810" cy="1514864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870DD91-6C9F-4F19-A006-93408F6B6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6219" y="2542381"/>
              <a:ext cx="602624" cy="886619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867C029-C4A3-4329-B402-D7E5BAF73A2F}"/>
                </a:ext>
              </a:extLst>
            </p:cNvPr>
            <p:cNvSpPr txBox="1"/>
            <p:nvPr/>
          </p:nvSpPr>
          <p:spPr>
            <a:xfrm>
              <a:off x="3710136" y="3534025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/>
                <a:t>160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6592779-6E84-43C9-ADDA-5DDE32BF8989}"/>
              </a:ext>
            </a:extLst>
          </p:cNvPr>
          <p:cNvGrpSpPr/>
          <p:nvPr/>
        </p:nvGrpSpPr>
        <p:grpSpPr>
          <a:xfrm>
            <a:off x="4899113" y="3056823"/>
            <a:ext cx="1340604" cy="1547085"/>
            <a:chOff x="4283036" y="2546016"/>
            <a:chExt cx="1340604" cy="154708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A179456-3CD5-401E-8810-A4BFE5319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036" y="2546016"/>
              <a:ext cx="1340604" cy="895482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59D555E5-D796-4358-A986-64865F24F5CB}"/>
                </a:ext>
              </a:extLst>
            </p:cNvPr>
            <p:cNvSpPr txBox="1"/>
            <p:nvPr/>
          </p:nvSpPr>
          <p:spPr>
            <a:xfrm>
              <a:off x="4621100" y="3569881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/>
                <a:t>263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3CF51FED-D8CB-4F8E-8328-106B741272BF}"/>
              </a:ext>
            </a:extLst>
          </p:cNvPr>
          <p:cNvGrpSpPr/>
          <p:nvPr/>
        </p:nvGrpSpPr>
        <p:grpSpPr>
          <a:xfrm>
            <a:off x="6551648" y="3044283"/>
            <a:ext cx="990451" cy="1574077"/>
            <a:chOff x="8352278" y="2868447"/>
            <a:chExt cx="990451" cy="157407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33A00C5D-868C-4E08-A4DA-D0C6675F3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316" y="2868447"/>
              <a:ext cx="894413" cy="894413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7DACE504-84CE-47D0-B823-F4E3C314EA7D}"/>
                </a:ext>
              </a:extLst>
            </p:cNvPr>
            <p:cNvSpPr txBox="1"/>
            <p:nvPr/>
          </p:nvSpPr>
          <p:spPr>
            <a:xfrm>
              <a:off x="8352278" y="3919304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/>
                <a:t>266</a:t>
              </a: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30DEDAD7-FF0D-427D-8DEA-E179A4424211}"/>
              </a:ext>
            </a:extLst>
          </p:cNvPr>
          <p:cNvGrpSpPr/>
          <p:nvPr/>
        </p:nvGrpSpPr>
        <p:grpSpPr>
          <a:xfrm>
            <a:off x="7731979" y="2983837"/>
            <a:ext cx="1235036" cy="1657982"/>
            <a:chOff x="9753656" y="2823177"/>
            <a:chExt cx="1235036" cy="1657982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691B63E1-8B40-473C-99D0-B49AAF966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56" y="2823177"/>
              <a:ext cx="1235036" cy="1057500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2D1F356E-CAB2-4DFD-B02A-30D70F8B11CE}"/>
                </a:ext>
              </a:extLst>
            </p:cNvPr>
            <p:cNvSpPr txBox="1"/>
            <p:nvPr/>
          </p:nvSpPr>
          <p:spPr>
            <a:xfrm>
              <a:off x="9923304" y="3957939"/>
              <a:ext cx="7328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/>
                <a:t>291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BBE2807A-CC5C-47F5-892D-9B5235AFC9CC}"/>
              </a:ext>
            </a:extLst>
          </p:cNvPr>
          <p:cNvGrpSpPr/>
          <p:nvPr/>
        </p:nvGrpSpPr>
        <p:grpSpPr>
          <a:xfrm>
            <a:off x="3190317" y="3102349"/>
            <a:ext cx="1895989" cy="1509212"/>
            <a:chOff x="3825284" y="4116774"/>
            <a:chExt cx="1895989" cy="1509212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BD65781C-539B-4303-8881-8CA8846D3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284" y="4116774"/>
              <a:ext cx="1895989" cy="947995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732389AB-6116-4C60-BA9E-1E737FC044AE}"/>
                </a:ext>
              </a:extLst>
            </p:cNvPr>
            <p:cNvSpPr txBox="1"/>
            <p:nvPr/>
          </p:nvSpPr>
          <p:spPr>
            <a:xfrm>
              <a:off x="4411572" y="5102766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/>
                <a:t>205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C7B16C94-8AFD-4EBE-80B6-4F502C279AD5}"/>
              </a:ext>
            </a:extLst>
          </p:cNvPr>
          <p:cNvGrpSpPr/>
          <p:nvPr/>
        </p:nvGrpSpPr>
        <p:grpSpPr>
          <a:xfrm>
            <a:off x="9170891" y="3102349"/>
            <a:ext cx="1055712" cy="1516011"/>
            <a:chOff x="5706796" y="4114453"/>
            <a:chExt cx="1055712" cy="1516011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F79252F1-23F4-44EA-AED0-C741C22B8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796" y="4114453"/>
              <a:ext cx="1055712" cy="936944"/>
            </a:xfrm>
            <a:prstGeom prst="rect">
              <a:avLst/>
            </a:prstGeom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E1407478-F119-4310-A49F-04D915DA7C3D}"/>
                </a:ext>
              </a:extLst>
            </p:cNvPr>
            <p:cNvSpPr txBox="1"/>
            <p:nvPr/>
          </p:nvSpPr>
          <p:spPr>
            <a:xfrm>
              <a:off x="5790531" y="5107244"/>
              <a:ext cx="732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/>
                <a:t>310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AED0B6ED-A27B-4C0F-BFB8-10E4705DD61F}"/>
              </a:ext>
            </a:extLst>
          </p:cNvPr>
          <p:cNvSpPr/>
          <p:nvPr/>
        </p:nvSpPr>
        <p:spPr>
          <a:xfrm>
            <a:off x="3825284" y="1286878"/>
            <a:ext cx="4163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/>
            </a:prstTxWarp>
            <a:spAutoFit/>
          </a:bodyPr>
          <a:lstStyle/>
          <a:p>
            <a:pPr algn="ctr"/>
            <a:r>
              <a:rPr lang="fr-FR" sz="5400" b="0" cap="none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    Calories     +++</a:t>
            </a: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50F5C301-F126-4ACD-B40B-39AB0B0B647A}"/>
              </a:ext>
            </a:extLst>
          </p:cNvPr>
          <p:cNvSpPr/>
          <p:nvPr/>
        </p:nvSpPr>
        <p:spPr>
          <a:xfrm>
            <a:off x="10586044" y="2747622"/>
            <a:ext cx="1180379" cy="1370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DE0EFBF6-B632-4087-946D-5A0A5D5E948B}"/>
              </a:ext>
            </a:extLst>
          </p:cNvPr>
          <p:cNvSpPr/>
          <p:nvPr/>
        </p:nvSpPr>
        <p:spPr>
          <a:xfrm>
            <a:off x="630860" y="2690435"/>
            <a:ext cx="1180379" cy="1370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289F0F74-920E-40A7-967A-E18DF942C249}"/>
              </a:ext>
            </a:extLst>
          </p:cNvPr>
          <p:cNvSpPr/>
          <p:nvPr/>
        </p:nvSpPr>
        <p:spPr>
          <a:xfrm>
            <a:off x="2158995" y="2709711"/>
            <a:ext cx="1180379" cy="1370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B10E6F95-04A8-41F9-B3C1-803993A6E472}"/>
              </a:ext>
            </a:extLst>
          </p:cNvPr>
          <p:cNvSpPr/>
          <p:nvPr/>
        </p:nvSpPr>
        <p:spPr>
          <a:xfrm>
            <a:off x="3630597" y="2724163"/>
            <a:ext cx="1180379" cy="1370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9E129634-20CE-4187-A592-EFB072C8556E}"/>
              </a:ext>
            </a:extLst>
          </p:cNvPr>
          <p:cNvSpPr/>
          <p:nvPr/>
        </p:nvSpPr>
        <p:spPr>
          <a:xfrm>
            <a:off x="4994688" y="2730116"/>
            <a:ext cx="1180379" cy="1370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A8A456A6-2489-4FC1-9FD6-DBE3FCAFED25}"/>
              </a:ext>
            </a:extLst>
          </p:cNvPr>
          <p:cNvSpPr/>
          <p:nvPr/>
        </p:nvSpPr>
        <p:spPr>
          <a:xfrm>
            <a:off x="6345832" y="2724492"/>
            <a:ext cx="1180379" cy="1370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B9C618C8-4F5A-4240-ADAA-D80AC4025819}"/>
              </a:ext>
            </a:extLst>
          </p:cNvPr>
          <p:cNvSpPr/>
          <p:nvPr/>
        </p:nvSpPr>
        <p:spPr>
          <a:xfrm>
            <a:off x="7698756" y="2725270"/>
            <a:ext cx="1180379" cy="1370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09F6021A-0C64-433F-AB54-EDC9775BA0F4}"/>
              </a:ext>
            </a:extLst>
          </p:cNvPr>
          <p:cNvSpPr/>
          <p:nvPr/>
        </p:nvSpPr>
        <p:spPr>
          <a:xfrm>
            <a:off x="9103989" y="2681720"/>
            <a:ext cx="1180379" cy="1370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79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8F91683-7CED-4EB2-B81C-ED71458CB5E0}"/>
              </a:ext>
            </a:extLst>
          </p:cNvPr>
          <p:cNvSpPr txBox="1"/>
          <p:nvPr/>
        </p:nvSpPr>
        <p:spPr>
          <a:xfrm>
            <a:off x="1149245" y="593339"/>
            <a:ext cx="10463135" cy="58169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/>
              <a:t>Recap</a:t>
            </a:r>
            <a:r>
              <a:rPr lang="fr-FR" sz="3600" b="1" dirty="0"/>
              <a:t> on  </a:t>
            </a:r>
            <a:r>
              <a:rPr lang="fr-FR" sz="3600" b="1" dirty="0" err="1"/>
              <a:t>numbers</a:t>
            </a:r>
            <a:endParaRPr lang="fr-FR" sz="3600" b="1" dirty="0"/>
          </a:p>
          <a:p>
            <a:pPr algn="ctr"/>
            <a:endParaRPr lang="fr-FR" sz="2400" dirty="0"/>
          </a:p>
          <a:p>
            <a:r>
              <a:rPr lang="fr-FR" sz="2400" dirty="0">
                <a:latin typeface="Arial Rounded MT Bold" panose="020F0704030504030204" pitchFamily="34" charset="0"/>
              </a:rPr>
              <a:t>The </a:t>
            </a:r>
            <a:r>
              <a:rPr lang="fr-FR" sz="2400" dirty="0" err="1">
                <a:latin typeface="Arial Rounded MT Bold" panose="020F0704030504030204" pitchFamily="34" charset="0"/>
              </a:rPr>
              <a:t>tens</a:t>
            </a:r>
            <a:r>
              <a:rPr lang="fr-FR" sz="2400" dirty="0">
                <a:latin typeface="Arial Rounded MT Bold" panose="020F0704030504030204" pitchFamily="34" charset="0"/>
              </a:rPr>
              <a:t> end </a:t>
            </a:r>
            <a:r>
              <a:rPr lang="fr-FR" sz="2400" dirty="0" err="1">
                <a:latin typeface="Arial Rounded MT Bold" panose="020F0704030504030204" pitchFamily="34" charset="0"/>
              </a:rPr>
              <a:t>with</a:t>
            </a:r>
            <a:r>
              <a:rPr lang="fr-FR" sz="2400" dirty="0">
                <a:latin typeface="Arial Rounded MT Bold" panose="020F0704030504030204" pitchFamily="34" charset="0"/>
              </a:rPr>
              <a:t> a </a:t>
            </a:r>
            <a:r>
              <a:rPr lang="fr-FR" sz="2400" dirty="0">
                <a:highlight>
                  <a:srgbClr val="00FFFF"/>
                </a:highlight>
                <a:latin typeface="Arial Rounded MT Bold" panose="020F0704030504030204" pitchFamily="34" charset="0"/>
              </a:rPr>
              <a:t>Y</a:t>
            </a:r>
            <a:r>
              <a:rPr lang="fr-FR" sz="2400" dirty="0">
                <a:latin typeface="Arial Rounded MT Bold" panose="020F0704030504030204" pitchFamily="34" charset="0"/>
              </a:rPr>
              <a:t>                 30 vs 13      40 vs 14</a:t>
            </a:r>
          </a:p>
          <a:p>
            <a:endParaRPr lang="fr-FR" sz="2400" dirty="0">
              <a:latin typeface="Arial Rounded MT Bold" panose="020F0704030504030204" pitchFamily="34" charset="0"/>
            </a:endParaRPr>
          </a:p>
          <a:p>
            <a:r>
              <a:rPr lang="fr-FR" sz="2400" dirty="0">
                <a:latin typeface="Arial Rounded MT Bold" panose="020F0704030504030204" pitchFamily="34" charset="0"/>
              </a:rPr>
              <a:t>53 : </a:t>
            </a:r>
            <a:r>
              <a:rPr lang="fr-FR" sz="2400" dirty="0" err="1">
                <a:latin typeface="Arial Rounded MT Bold" panose="020F0704030504030204" pitchFamily="34" charset="0"/>
              </a:rPr>
              <a:t>fifty</a:t>
            </a:r>
            <a:r>
              <a:rPr lang="fr-FR" sz="2400" dirty="0" err="1">
                <a:highlight>
                  <a:srgbClr val="00FFFF"/>
                </a:highlight>
                <a:latin typeface="Arial Rounded MT Bold" panose="020F0704030504030204" pitchFamily="34" charset="0"/>
              </a:rPr>
              <a:t>-</a:t>
            </a:r>
            <a:r>
              <a:rPr lang="fr-FR" sz="2400" dirty="0" err="1">
                <a:latin typeface="Arial Rounded MT Bold" panose="020F0704030504030204" pitchFamily="34" charset="0"/>
              </a:rPr>
              <a:t>three</a:t>
            </a:r>
            <a:endParaRPr lang="fr-FR" sz="2400" dirty="0">
              <a:latin typeface="Arial Rounded MT Bold" panose="020F0704030504030204" pitchFamily="34" charset="0"/>
            </a:endParaRPr>
          </a:p>
          <a:p>
            <a:endParaRPr lang="fr-FR" sz="2400" dirty="0">
              <a:latin typeface="Arial Rounded MT Bold" panose="020F0704030504030204" pitchFamily="34" charset="0"/>
            </a:endParaRPr>
          </a:p>
          <a:p>
            <a:r>
              <a:rPr lang="fr-FR" sz="2400" dirty="0">
                <a:latin typeface="Arial Rounded MT Bold" panose="020F0704030504030204" pitchFamily="34" charset="0"/>
              </a:rPr>
              <a:t>100 : one </a:t>
            </a:r>
            <a:r>
              <a:rPr lang="fr-FR" sz="2400" u="sng" dirty="0" err="1">
                <a:latin typeface="Arial Rounded MT Bold" panose="020F0704030504030204" pitchFamily="34" charset="0"/>
              </a:rPr>
              <a:t>h</a:t>
            </a:r>
            <a:r>
              <a:rPr lang="fr-FR" sz="2400" dirty="0" err="1">
                <a:latin typeface="Arial Rounded MT Bold" panose="020F0704030504030204" pitchFamily="34" charset="0"/>
              </a:rPr>
              <a:t>undred</a:t>
            </a:r>
            <a:endParaRPr lang="fr-FR" sz="2400" dirty="0">
              <a:latin typeface="Arial Rounded MT Bold" panose="020F0704030504030204" pitchFamily="34" charset="0"/>
            </a:endParaRPr>
          </a:p>
          <a:p>
            <a:endParaRPr lang="fr-FR" sz="2400" dirty="0">
              <a:latin typeface="Arial Rounded MT Bold" panose="020F0704030504030204" pitchFamily="34" charset="0"/>
            </a:endParaRPr>
          </a:p>
          <a:p>
            <a:r>
              <a:rPr lang="fr-FR" sz="2400" dirty="0">
                <a:latin typeface="Arial Rounded MT Bold" panose="020F0704030504030204" pitchFamily="34" charset="0"/>
              </a:rPr>
              <a:t>1,000 : one </a:t>
            </a:r>
            <a:r>
              <a:rPr lang="fr-FR" sz="2400" dirty="0" err="1">
                <a:latin typeface="Arial Rounded MT Bold" panose="020F0704030504030204" pitchFamily="34" charset="0"/>
              </a:rPr>
              <a:t>thousand</a:t>
            </a:r>
            <a:r>
              <a:rPr lang="fr-FR" sz="2400" dirty="0">
                <a:latin typeface="Arial Rounded MT Bold" panose="020F0704030504030204" pitchFamily="34" charset="0"/>
              </a:rPr>
              <a:t>              2 000  </a:t>
            </a:r>
            <a:r>
              <a:rPr lang="fr-FR" sz="2400" b="1" dirty="0">
                <a:latin typeface="Arial Rounded MT Bold" panose="020F0704030504030204" pitchFamily="34" charset="0"/>
              </a:rPr>
              <a:t>vs</a:t>
            </a:r>
            <a:r>
              <a:rPr lang="fr-FR" sz="2400" dirty="0">
                <a:latin typeface="Arial Rounded MT Bold" panose="020F0704030504030204" pitchFamily="34" charset="0"/>
              </a:rPr>
              <a:t>   2,000</a:t>
            </a:r>
          </a:p>
          <a:p>
            <a:endParaRPr lang="fr-FR" sz="2400" dirty="0">
              <a:latin typeface="Arial Rounded MT Bold" panose="020F0704030504030204" pitchFamily="34" charset="0"/>
            </a:endParaRPr>
          </a:p>
          <a:p>
            <a:endParaRPr lang="fr-FR" sz="2400" dirty="0">
              <a:latin typeface="Arial Rounded MT Bold" panose="020F0704030504030204" pitchFamily="34" charset="0"/>
            </a:endParaRPr>
          </a:p>
          <a:p>
            <a:r>
              <a:rPr lang="fr-FR" sz="2400" dirty="0">
                <a:latin typeface="Arial Rounded MT Bold" panose="020F0704030504030204" pitchFamily="34" charset="0"/>
              </a:rPr>
              <a:t>                                                       2,5     </a:t>
            </a:r>
            <a:r>
              <a:rPr lang="fr-FR" sz="2400" b="1" dirty="0">
                <a:latin typeface="Arial Rounded MT Bold" panose="020F0704030504030204" pitchFamily="34" charset="0"/>
              </a:rPr>
              <a:t>vs</a:t>
            </a:r>
            <a:r>
              <a:rPr lang="fr-FR" sz="2400" dirty="0">
                <a:latin typeface="Arial Rounded MT Bold" panose="020F0704030504030204" pitchFamily="34" charset="0"/>
              </a:rPr>
              <a:t>   2.5</a:t>
            </a:r>
          </a:p>
          <a:p>
            <a:endParaRPr lang="fr-FR" sz="2400" dirty="0">
              <a:latin typeface="Arial Rounded MT Bold" panose="020F0704030504030204" pitchFamily="34" charset="0"/>
            </a:endParaRPr>
          </a:p>
          <a:p>
            <a:endParaRPr lang="fr-FR" sz="2400" dirty="0">
              <a:latin typeface="Arial Rounded MT Bold" panose="020F0704030504030204" pitchFamily="34" charset="0"/>
            </a:endParaRPr>
          </a:p>
          <a:p>
            <a:r>
              <a:rPr lang="fr-FR" sz="2400" dirty="0">
                <a:latin typeface="Arial Rounded MT Bold" panose="020F0704030504030204" pitchFamily="34" charset="0"/>
              </a:rPr>
              <a:t>                             </a:t>
            </a:r>
            <a:r>
              <a:rPr lang="fr-FR" sz="2400" dirty="0">
                <a:highlight>
                  <a:srgbClr val="FF0000"/>
                </a:highlight>
                <a:latin typeface="Arial Rounded MT Bold" panose="020F0704030504030204" pitchFamily="34" charset="0"/>
              </a:rPr>
              <a:t>AND</a:t>
            </a:r>
            <a:r>
              <a:rPr lang="fr-FR" sz="2400" dirty="0">
                <a:latin typeface="Arial Rounded MT Bold" panose="020F0704030504030204" pitchFamily="34" charset="0"/>
              </a:rPr>
              <a:t> + UNIT       </a:t>
            </a:r>
            <a:r>
              <a:rPr lang="fr-FR" sz="2400" dirty="0">
                <a:highlight>
                  <a:srgbClr val="FF0000"/>
                </a:highlight>
                <a:latin typeface="Arial Rounded MT Bold" panose="020F0704030504030204" pitchFamily="34" charset="0"/>
              </a:rPr>
              <a:t>AND</a:t>
            </a:r>
            <a:r>
              <a:rPr lang="fr-FR" sz="2400" dirty="0">
                <a:latin typeface="Arial Rounded MT Bold" panose="020F0704030504030204" pitchFamily="34" charset="0"/>
              </a:rPr>
              <a:t> + TENS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7069DC6-AE07-47F0-B43A-9D64EE6EA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437" y="4271369"/>
            <a:ext cx="759502" cy="4586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5B4742-FCCA-4C37-BC8F-299ABC868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91" y="4240561"/>
            <a:ext cx="1029325" cy="5371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70A8C3-F1DE-4C1A-9119-77330AB42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397" y="4215311"/>
            <a:ext cx="1029325" cy="5146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FCE22E0-DA16-4737-AAF6-515B80B78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437" y="5316224"/>
            <a:ext cx="759502" cy="4586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4D3FBF4-6985-44D8-A30C-742EB68B2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072" y="5237650"/>
            <a:ext cx="1029325" cy="53717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2FF752A-7A83-47C0-A2AF-58890ED26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867" y="5237650"/>
            <a:ext cx="1029325" cy="5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89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4AF098D-D5F5-47E2-AD35-35738BF07EAC}"/>
              </a:ext>
            </a:extLst>
          </p:cNvPr>
          <p:cNvSpPr txBox="1"/>
          <p:nvPr/>
        </p:nvSpPr>
        <p:spPr>
          <a:xfrm>
            <a:off x="6096000" y="2119503"/>
            <a:ext cx="730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Arial Black" panose="020B0A04020102020204" pitchFamily="34" charset="0"/>
              </a:rPr>
              <a:t>+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59A34B-9EE3-460D-BAC6-F2F3CF03B2BA}"/>
              </a:ext>
            </a:extLst>
          </p:cNvPr>
          <p:cNvSpPr txBox="1"/>
          <p:nvPr/>
        </p:nvSpPr>
        <p:spPr>
          <a:xfrm>
            <a:off x="4492187" y="2119503"/>
            <a:ext cx="730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Arial Black" panose="020B0A04020102020204" pitchFamily="34" charset="0"/>
              </a:rPr>
              <a:t>+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0F29AA0-284C-43DF-8090-68B81E815051}"/>
              </a:ext>
            </a:extLst>
          </p:cNvPr>
          <p:cNvSpPr txBox="1"/>
          <p:nvPr/>
        </p:nvSpPr>
        <p:spPr>
          <a:xfrm>
            <a:off x="2630860" y="2098217"/>
            <a:ext cx="730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Arial Black" panose="020B0A04020102020204" pitchFamily="34" charset="0"/>
              </a:rPr>
              <a:t>+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3A9B1DC-7527-471B-A40C-B2A86BA06726}"/>
              </a:ext>
            </a:extLst>
          </p:cNvPr>
          <p:cNvSpPr txBox="1"/>
          <p:nvPr/>
        </p:nvSpPr>
        <p:spPr>
          <a:xfrm>
            <a:off x="7810548" y="2119503"/>
            <a:ext cx="730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Arial Black" panose="020B0A04020102020204" pitchFamily="34" charset="0"/>
              </a:rPr>
              <a:t>=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41BAEB9-FECA-45F5-9CA5-03D2FC732EBC}"/>
              </a:ext>
            </a:extLst>
          </p:cNvPr>
          <p:cNvGrpSpPr/>
          <p:nvPr/>
        </p:nvGrpSpPr>
        <p:grpSpPr>
          <a:xfrm>
            <a:off x="1138023" y="1853342"/>
            <a:ext cx="1455388" cy="1370368"/>
            <a:chOff x="1042008" y="1053059"/>
            <a:chExt cx="1455388" cy="137036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F4922FA-4814-45F6-A960-C8724C072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008" y="1053059"/>
              <a:ext cx="1455388" cy="970258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470EB86-4602-4403-A3CC-CF14EFBF3C6A}"/>
                </a:ext>
              </a:extLst>
            </p:cNvPr>
            <p:cNvSpPr txBox="1"/>
            <p:nvPr/>
          </p:nvSpPr>
          <p:spPr>
            <a:xfrm>
              <a:off x="1417414" y="2023317"/>
              <a:ext cx="730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Arial Black" panose="020B0A04020102020204" pitchFamily="34" charset="0"/>
                </a:rPr>
                <a:t>310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5CB1CD52-935D-4DB2-9E78-FF72F775E073}"/>
              </a:ext>
            </a:extLst>
          </p:cNvPr>
          <p:cNvGrpSpPr/>
          <p:nvPr/>
        </p:nvGrpSpPr>
        <p:grpSpPr>
          <a:xfrm>
            <a:off x="3076035" y="1853341"/>
            <a:ext cx="1399725" cy="1353989"/>
            <a:chOff x="2980020" y="1053058"/>
            <a:chExt cx="1399725" cy="135398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08E44AB-B317-44EA-8D38-3E5007DDC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0020" y="1053058"/>
              <a:ext cx="1399725" cy="93315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A18AC7F-CD81-4EC8-87F2-106C17ED9D3D}"/>
                </a:ext>
              </a:extLst>
            </p:cNvPr>
            <p:cNvSpPr txBox="1"/>
            <p:nvPr/>
          </p:nvSpPr>
          <p:spPr>
            <a:xfrm>
              <a:off x="3337756" y="2006937"/>
              <a:ext cx="730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Arial Black" panose="020B0A04020102020204" pitchFamily="34" charset="0"/>
                </a:rPr>
                <a:t>312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2D2802E-D816-4635-99F3-18611B2DBA1A}"/>
              </a:ext>
            </a:extLst>
          </p:cNvPr>
          <p:cNvGrpSpPr/>
          <p:nvPr/>
        </p:nvGrpSpPr>
        <p:grpSpPr>
          <a:xfrm>
            <a:off x="5063663" y="1719463"/>
            <a:ext cx="730189" cy="1548305"/>
            <a:chOff x="4778209" y="844054"/>
            <a:chExt cx="730189" cy="154830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E09C001-3ACC-40E5-AECE-AC52A4AD1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73976" y="844054"/>
              <a:ext cx="559814" cy="1082419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37FA9C0-27F9-4240-8684-85B4FF0E07A8}"/>
                </a:ext>
              </a:extLst>
            </p:cNvPr>
            <p:cNvSpPr txBox="1"/>
            <p:nvPr/>
          </p:nvSpPr>
          <p:spPr>
            <a:xfrm>
              <a:off x="4778209" y="1992249"/>
              <a:ext cx="730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Arial Black" panose="020B0A04020102020204" pitchFamily="34" charset="0"/>
                </a:rPr>
                <a:t>180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F598753-8A8F-4AC8-8457-69F999BDD0D3}"/>
              </a:ext>
            </a:extLst>
          </p:cNvPr>
          <p:cNvGrpSpPr/>
          <p:nvPr/>
        </p:nvGrpSpPr>
        <p:grpSpPr>
          <a:xfrm>
            <a:off x="6693555" y="1720980"/>
            <a:ext cx="1089873" cy="1592834"/>
            <a:chOff x="5795479" y="819825"/>
            <a:chExt cx="1089873" cy="1592834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C0FACBB-E590-415C-B9C9-6E9AFF21A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479" y="819825"/>
              <a:ext cx="1089873" cy="1542045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B1183C4-E48F-4A13-9846-6CBC76377FAB}"/>
                </a:ext>
              </a:extLst>
            </p:cNvPr>
            <p:cNvSpPr txBox="1"/>
            <p:nvPr/>
          </p:nvSpPr>
          <p:spPr>
            <a:xfrm>
              <a:off x="6030077" y="2012549"/>
              <a:ext cx="730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Arial Black" panose="020B0A04020102020204" pitchFamily="34" charset="0"/>
                </a:rPr>
                <a:t>190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F2CE9208-D956-4993-9E43-9F29B9229483}"/>
              </a:ext>
            </a:extLst>
          </p:cNvPr>
          <p:cNvSpPr txBox="1"/>
          <p:nvPr/>
        </p:nvSpPr>
        <p:spPr>
          <a:xfrm>
            <a:off x="8540737" y="2255787"/>
            <a:ext cx="345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 Black" panose="020B0A04020102020204" pitchFamily="34" charset="0"/>
              </a:rPr>
              <a:t>992 calories !!!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CB298FB-B442-4CCB-834F-B7C13C185FEF}"/>
              </a:ext>
            </a:extLst>
          </p:cNvPr>
          <p:cNvSpPr txBox="1"/>
          <p:nvPr/>
        </p:nvSpPr>
        <p:spPr>
          <a:xfrm>
            <a:off x="3627620" y="749508"/>
            <a:ext cx="5328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highlight>
                  <a:srgbClr val="0000FF"/>
                </a:highlight>
              </a:rPr>
              <a:t>Count the calories: menu 1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3B1333FA-1BF5-43CA-813F-D0AF7B03CDB9}"/>
              </a:ext>
            </a:extLst>
          </p:cNvPr>
          <p:cNvGrpSpPr/>
          <p:nvPr/>
        </p:nvGrpSpPr>
        <p:grpSpPr>
          <a:xfrm>
            <a:off x="1442823" y="3859202"/>
            <a:ext cx="8144178" cy="2396710"/>
            <a:chOff x="1442823" y="3859202"/>
            <a:chExt cx="8144178" cy="2396710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C646AA31-29AF-4A30-9E0B-15447AB13D0F}"/>
                </a:ext>
              </a:extLst>
            </p:cNvPr>
            <p:cNvGrpSpPr/>
            <p:nvPr/>
          </p:nvGrpSpPr>
          <p:grpSpPr>
            <a:xfrm>
              <a:off x="2000703" y="3859202"/>
              <a:ext cx="7586298" cy="2285309"/>
              <a:chOff x="1138023" y="3818203"/>
              <a:chExt cx="7586298" cy="2285309"/>
            </a:xfrm>
          </p:grpSpPr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02D70AB6-E1C9-4CE1-8528-EE0152DCA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7583" y="5280560"/>
                <a:ext cx="546048" cy="613107"/>
              </a:xfrm>
              <a:prstGeom prst="rect">
                <a:avLst/>
              </a:prstGeom>
            </p:spPr>
          </p:pic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4ACE3B61-D23E-4449-A802-7E15D5345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4745" y="5432960"/>
                <a:ext cx="546048" cy="613107"/>
              </a:xfrm>
              <a:prstGeom prst="rect">
                <a:avLst/>
              </a:prstGeom>
            </p:spPr>
          </p:pic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4773CF2B-4AC3-4080-96A0-3FAA58B67095}"/>
                  </a:ext>
                </a:extLst>
              </p:cNvPr>
              <p:cNvGrpSpPr/>
              <p:nvPr/>
            </p:nvGrpSpPr>
            <p:grpSpPr>
              <a:xfrm>
                <a:off x="2622022" y="3818203"/>
                <a:ext cx="6102299" cy="2123658"/>
                <a:chOff x="1828800" y="3132944"/>
                <a:chExt cx="6102299" cy="2123658"/>
              </a:xfrm>
            </p:grpSpPr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598139CD-7EB8-4BAD-900D-CFACEDDE5A5A}"/>
                    </a:ext>
                  </a:extLst>
                </p:cNvPr>
                <p:cNvSpPr txBox="1"/>
                <p:nvPr/>
              </p:nvSpPr>
              <p:spPr>
                <a:xfrm>
                  <a:off x="1828800" y="3132944"/>
                  <a:ext cx="4373505" cy="21236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4400" b="1" dirty="0" err="1">
                      <a:solidFill>
                        <a:srgbClr val="FF0000"/>
                      </a:solidFill>
                    </a:rPr>
                    <a:t>Too</a:t>
                  </a:r>
                  <a:r>
                    <a:rPr lang="fr-FR" sz="4400" b="1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fr-FR" sz="4400" b="1" dirty="0" err="1">
                      <a:solidFill>
                        <a:srgbClr val="FF0000"/>
                      </a:solidFill>
                    </a:rPr>
                    <a:t>many</a:t>
                  </a:r>
                  <a:r>
                    <a:rPr lang="fr-FR" sz="4400" b="1" dirty="0">
                      <a:solidFill>
                        <a:srgbClr val="FF0000"/>
                      </a:solidFill>
                    </a:rPr>
                    <a:t> calories</a:t>
                  </a:r>
                </a:p>
                <a:p>
                  <a:r>
                    <a:rPr lang="fr-FR" sz="4400" b="1" dirty="0" err="1">
                      <a:solidFill>
                        <a:srgbClr val="FF0000"/>
                      </a:solidFill>
                    </a:rPr>
                    <a:t>Too</a:t>
                  </a:r>
                  <a:r>
                    <a:rPr lang="fr-FR" sz="4400" b="1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fr-FR" sz="4400" b="1" dirty="0" err="1">
                      <a:solidFill>
                        <a:srgbClr val="FF0000"/>
                      </a:solidFill>
                    </a:rPr>
                    <a:t>much</a:t>
                  </a:r>
                  <a:r>
                    <a:rPr lang="fr-FR" sz="4400" b="1" dirty="0">
                      <a:solidFill>
                        <a:srgbClr val="FF0000"/>
                      </a:solidFill>
                    </a:rPr>
                    <a:t> fat</a:t>
                  </a:r>
                </a:p>
                <a:p>
                  <a:r>
                    <a:rPr lang="fr-FR" sz="4400" b="1" dirty="0" err="1">
                      <a:solidFill>
                        <a:srgbClr val="FF0000"/>
                      </a:solidFill>
                    </a:rPr>
                    <a:t>Too</a:t>
                  </a:r>
                  <a:r>
                    <a:rPr lang="fr-FR" sz="4400" b="1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fr-FR" sz="4400" b="1" dirty="0" err="1">
                      <a:solidFill>
                        <a:srgbClr val="FF0000"/>
                      </a:solidFill>
                    </a:rPr>
                    <a:t>much</a:t>
                  </a:r>
                  <a:r>
                    <a:rPr lang="fr-FR" sz="4400" b="1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fr-FR" sz="4400" b="1" dirty="0" err="1">
                      <a:solidFill>
                        <a:srgbClr val="FF0000"/>
                      </a:solidFill>
                    </a:rPr>
                    <a:t>sugar</a:t>
                  </a:r>
                  <a:endParaRPr lang="fr-FR" sz="4400" b="1" dirty="0">
                    <a:solidFill>
                      <a:srgbClr val="FF0000"/>
                    </a:solidFill>
                  </a:endParaRPr>
                </a:p>
              </p:txBody>
            </p:sp>
            <p:pic>
              <p:nvPicPr>
                <p:cNvPr id="25" name="Image 24">
                  <a:extLst>
                    <a:ext uri="{FF2B5EF4-FFF2-40B4-BE49-F238E27FC236}">
                      <a16:creationId xmlns:a16="http://schemas.microsoft.com/office/drawing/2014/main" id="{C83DBED3-8858-44FE-B3ED-ADA9DB07DE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40415" y="3429000"/>
                  <a:ext cx="1590684" cy="1421674"/>
                </a:xfrm>
                <a:prstGeom prst="rect">
                  <a:avLst/>
                </a:prstGeom>
              </p:spPr>
            </p:pic>
          </p:grpSp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15F57010-194B-4B44-8375-190BC46E28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8523" y="3899370"/>
                <a:ext cx="802099" cy="1391174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012FE0DB-DA09-415A-832C-77F372776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8023" y="5338005"/>
                <a:ext cx="546048" cy="613107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63C58545-2EC7-4E98-B18C-614A328DDD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0423" y="5490405"/>
                <a:ext cx="546048" cy="613107"/>
              </a:xfrm>
              <a:prstGeom prst="rect">
                <a:avLst/>
              </a:prstGeom>
            </p:spPr>
          </p:pic>
        </p:grp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51E087A-267E-4449-8D2D-C56A944A8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823" y="5642805"/>
              <a:ext cx="546048" cy="613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42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4AF098D-D5F5-47E2-AD35-35738BF07EAC}"/>
              </a:ext>
            </a:extLst>
          </p:cNvPr>
          <p:cNvSpPr txBox="1"/>
          <p:nvPr/>
        </p:nvSpPr>
        <p:spPr>
          <a:xfrm>
            <a:off x="6007012" y="2269816"/>
            <a:ext cx="730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Arial Black" panose="020B0A04020102020204" pitchFamily="34" charset="0"/>
              </a:rPr>
              <a:t>+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59A34B-9EE3-460D-BAC6-F2F3CF03B2BA}"/>
              </a:ext>
            </a:extLst>
          </p:cNvPr>
          <p:cNvSpPr txBox="1"/>
          <p:nvPr/>
        </p:nvSpPr>
        <p:spPr>
          <a:xfrm>
            <a:off x="4403199" y="2269816"/>
            <a:ext cx="730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Arial Black" panose="020B0A04020102020204" pitchFamily="34" charset="0"/>
              </a:rPr>
              <a:t>+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0F29AA0-284C-43DF-8090-68B81E815051}"/>
              </a:ext>
            </a:extLst>
          </p:cNvPr>
          <p:cNvSpPr txBox="1"/>
          <p:nvPr/>
        </p:nvSpPr>
        <p:spPr>
          <a:xfrm>
            <a:off x="2541872" y="2248530"/>
            <a:ext cx="730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Arial Black" panose="020B0A04020102020204" pitchFamily="34" charset="0"/>
              </a:rPr>
              <a:t>+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3A9B1DC-7527-471B-A40C-B2A86BA06726}"/>
              </a:ext>
            </a:extLst>
          </p:cNvPr>
          <p:cNvSpPr txBox="1"/>
          <p:nvPr/>
        </p:nvSpPr>
        <p:spPr>
          <a:xfrm>
            <a:off x="7721560" y="2269816"/>
            <a:ext cx="730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Arial Black" panose="020B0A04020102020204" pitchFamily="34" charset="0"/>
              </a:rPr>
              <a:t>=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2CE9208-D956-4993-9E43-9F29B9229483}"/>
              </a:ext>
            </a:extLst>
          </p:cNvPr>
          <p:cNvSpPr txBox="1"/>
          <p:nvPr/>
        </p:nvSpPr>
        <p:spPr>
          <a:xfrm>
            <a:off x="8451749" y="2406100"/>
            <a:ext cx="345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 Black" panose="020B0A04020102020204" pitchFamily="34" charset="0"/>
              </a:rPr>
              <a:t>1,161 calories !!!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773CF2B-4AC3-4080-96A0-3FAA58B67095}"/>
              </a:ext>
            </a:extLst>
          </p:cNvPr>
          <p:cNvGrpSpPr/>
          <p:nvPr/>
        </p:nvGrpSpPr>
        <p:grpSpPr>
          <a:xfrm>
            <a:off x="2363696" y="3717560"/>
            <a:ext cx="6102299" cy="2123658"/>
            <a:chOff x="1828800" y="3132944"/>
            <a:chExt cx="6102299" cy="2123658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98139CD-7EB8-4BAD-900D-CFACEDDE5A5A}"/>
                </a:ext>
              </a:extLst>
            </p:cNvPr>
            <p:cNvSpPr txBox="1"/>
            <p:nvPr/>
          </p:nvSpPr>
          <p:spPr>
            <a:xfrm>
              <a:off x="1828800" y="3132944"/>
              <a:ext cx="4373505" cy="2123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b="1" dirty="0" err="1">
                  <a:solidFill>
                    <a:srgbClr val="FF0000"/>
                  </a:solidFill>
                </a:rPr>
                <a:t>Too</a:t>
              </a:r>
              <a:r>
                <a:rPr lang="fr-FR" sz="4400" b="1" dirty="0">
                  <a:solidFill>
                    <a:srgbClr val="FF0000"/>
                  </a:solidFill>
                </a:rPr>
                <a:t> </a:t>
              </a:r>
              <a:r>
                <a:rPr lang="fr-FR" sz="4400" b="1" dirty="0" err="1">
                  <a:solidFill>
                    <a:srgbClr val="FF0000"/>
                  </a:solidFill>
                </a:rPr>
                <a:t>many</a:t>
              </a:r>
              <a:r>
                <a:rPr lang="fr-FR" sz="4400" b="1" dirty="0">
                  <a:solidFill>
                    <a:srgbClr val="FF0000"/>
                  </a:solidFill>
                </a:rPr>
                <a:t> calories</a:t>
              </a:r>
            </a:p>
            <a:p>
              <a:r>
                <a:rPr lang="fr-FR" sz="4400" b="1" dirty="0" err="1">
                  <a:solidFill>
                    <a:srgbClr val="FF0000"/>
                  </a:solidFill>
                </a:rPr>
                <a:t>Too</a:t>
              </a:r>
              <a:r>
                <a:rPr lang="fr-FR" sz="4400" b="1" dirty="0">
                  <a:solidFill>
                    <a:srgbClr val="FF0000"/>
                  </a:solidFill>
                </a:rPr>
                <a:t> </a:t>
              </a:r>
              <a:r>
                <a:rPr lang="fr-FR" sz="4400" b="1" dirty="0" err="1">
                  <a:solidFill>
                    <a:srgbClr val="FF0000"/>
                  </a:solidFill>
                </a:rPr>
                <a:t>much</a:t>
              </a:r>
              <a:r>
                <a:rPr lang="fr-FR" sz="4400" b="1" dirty="0">
                  <a:solidFill>
                    <a:srgbClr val="FF0000"/>
                  </a:solidFill>
                </a:rPr>
                <a:t> fat</a:t>
              </a:r>
            </a:p>
            <a:p>
              <a:r>
                <a:rPr lang="fr-FR" sz="4400" b="1" dirty="0" err="1">
                  <a:solidFill>
                    <a:srgbClr val="FF0000"/>
                  </a:solidFill>
                </a:rPr>
                <a:t>Too</a:t>
              </a:r>
              <a:r>
                <a:rPr lang="fr-FR" sz="4400" b="1" dirty="0">
                  <a:solidFill>
                    <a:srgbClr val="FF0000"/>
                  </a:solidFill>
                </a:rPr>
                <a:t> </a:t>
              </a:r>
              <a:r>
                <a:rPr lang="fr-FR" sz="4400" b="1" dirty="0" err="1">
                  <a:solidFill>
                    <a:srgbClr val="FF0000"/>
                  </a:solidFill>
                </a:rPr>
                <a:t>much</a:t>
              </a:r>
              <a:r>
                <a:rPr lang="fr-FR" sz="4400" b="1" dirty="0">
                  <a:solidFill>
                    <a:srgbClr val="FF0000"/>
                  </a:solidFill>
                </a:rPr>
                <a:t> </a:t>
              </a:r>
              <a:r>
                <a:rPr lang="fr-FR" sz="4400" b="1" dirty="0" err="1">
                  <a:solidFill>
                    <a:srgbClr val="FF0000"/>
                  </a:solidFill>
                </a:rPr>
                <a:t>sugar</a:t>
              </a:r>
              <a:endParaRPr lang="fr-FR" sz="4400" b="1" dirty="0">
                <a:solidFill>
                  <a:srgbClr val="FF0000"/>
                </a:solidFill>
              </a:endParaRP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C83DBED3-8858-44FE-B3ED-ADA9DB07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415" y="3429000"/>
              <a:ext cx="1590684" cy="1421674"/>
            </a:xfrm>
            <a:prstGeom prst="rect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0E5A575-0FB6-4046-B6E3-4C764C06B0B2}"/>
              </a:ext>
            </a:extLst>
          </p:cNvPr>
          <p:cNvGrpSpPr/>
          <p:nvPr/>
        </p:nvGrpSpPr>
        <p:grpSpPr>
          <a:xfrm>
            <a:off x="6529658" y="2387151"/>
            <a:ext cx="1226252" cy="963752"/>
            <a:chOff x="6522631" y="1436555"/>
            <a:chExt cx="1226252" cy="96375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E9EF181-F561-4007-953A-18DCE59BB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2631" y="1436555"/>
              <a:ext cx="1226252" cy="415776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BF03BC9-1738-493A-A27D-47B793D024CF}"/>
                </a:ext>
              </a:extLst>
            </p:cNvPr>
            <p:cNvSpPr txBox="1"/>
            <p:nvPr/>
          </p:nvSpPr>
          <p:spPr>
            <a:xfrm>
              <a:off x="6724264" y="2000197"/>
              <a:ext cx="730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Arial Black" panose="020B0A04020102020204" pitchFamily="34" charset="0"/>
                </a:rPr>
                <a:t>480</a:t>
              </a: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B4FE15FE-1E20-4108-AAEC-F7647A006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14" y="1869776"/>
            <a:ext cx="1399727" cy="933151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A00C988D-E153-4114-985C-B1B330651AA5}"/>
              </a:ext>
            </a:extLst>
          </p:cNvPr>
          <p:cNvSpPr txBox="1"/>
          <p:nvPr/>
        </p:nvSpPr>
        <p:spPr>
          <a:xfrm>
            <a:off x="1240207" y="2950591"/>
            <a:ext cx="730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 Black" panose="020B0A04020102020204" pitchFamily="34" charset="0"/>
              </a:rPr>
              <a:t>291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769C589B-DD00-497C-8FF7-03AE1B85CFB1}"/>
              </a:ext>
            </a:extLst>
          </p:cNvPr>
          <p:cNvGrpSpPr/>
          <p:nvPr/>
        </p:nvGrpSpPr>
        <p:grpSpPr>
          <a:xfrm>
            <a:off x="3219641" y="2217752"/>
            <a:ext cx="1162260" cy="1132949"/>
            <a:chOff x="3090271" y="1267156"/>
            <a:chExt cx="1162260" cy="1132949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67F95C27-FBA7-40FD-A4E5-BE0497A45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271" y="1267156"/>
              <a:ext cx="1162260" cy="677985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04E8E7D4-99FA-46C4-AC01-71C255F4D7CD}"/>
                </a:ext>
              </a:extLst>
            </p:cNvPr>
            <p:cNvSpPr txBox="1"/>
            <p:nvPr/>
          </p:nvSpPr>
          <p:spPr>
            <a:xfrm>
              <a:off x="3321047" y="1999995"/>
              <a:ext cx="730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Arial Black" panose="020B0A04020102020204" pitchFamily="34" charset="0"/>
                </a:rPr>
                <a:t>230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570831A6-0F43-4F9C-AD8D-4EEBC44412F6}"/>
              </a:ext>
            </a:extLst>
          </p:cNvPr>
          <p:cNvGrpSpPr/>
          <p:nvPr/>
        </p:nvGrpSpPr>
        <p:grpSpPr>
          <a:xfrm>
            <a:off x="5175984" y="1709154"/>
            <a:ext cx="788431" cy="1641547"/>
            <a:chOff x="5168957" y="758558"/>
            <a:chExt cx="788431" cy="1641547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DF10344D-66AF-4BE5-B6EA-7B5CBDE5E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957" y="758558"/>
              <a:ext cx="788431" cy="1121324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8486C5D0-8A8E-4E2A-BAD7-37066C8A3DD8}"/>
                </a:ext>
              </a:extLst>
            </p:cNvPr>
            <p:cNvSpPr txBox="1"/>
            <p:nvPr/>
          </p:nvSpPr>
          <p:spPr>
            <a:xfrm>
              <a:off x="5208476" y="1999995"/>
              <a:ext cx="730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Arial Black" panose="020B0A04020102020204" pitchFamily="34" charset="0"/>
                </a:rPr>
                <a:t>160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387FABE1-3639-4B73-87CA-0AB3C7B4CDC4}"/>
              </a:ext>
            </a:extLst>
          </p:cNvPr>
          <p:cNvSpPr txBox="1"/>
          <p:nvPr/>
        </p:nvSpPr>
        <p:spPr>
          <a:xfrm>
            <a:off x="2672592" y="493798"/>
            <a:ext cx="5328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highlight>
                  <a:srgbClr val="0000FF"/>
                </a:highlight>
              </a:rPr>
              <a:t>Count the calories: menu 2</a:t>
            </a:r>
          </a:p>
        </p:txBody>
      </p:sp>
    </p:spTree>
    <p:extLst>
      <p:ext uri="{BB962C8B-B14F-4D97-AF65-F5344CB8AC3E}">
        <p14:creationId xmlns:p14="http://schemas.microsoft.com/office/powerpoint/2010/main" val="104159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D4A27A-DEAA-4E17-96D9-F28BFCAB67DB}"/>
              </a:ext>
            </a:extLst>
          </p:cNvPr>
          <p:cNvSpPr/>
          <p:nvPr/>
        </p:nvSpPr>
        <p:spPr>
          <a:xfrm rot="19733750">
            <a:off x="344345" y="894502"/>
            <a:ext cx="3235719" cy="7863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FadeLeft">
              <a:avLst/>
            </a:prstTxWarp>
            <a:spAutoFit/>
          </a:bodyPr>
          <a:lstStyle/>
          <a:p>
            <a:pPr algn="ctr"/>
            <a:r>
              <a:rPr lang="fr-FR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</a:t>
            </a:r>
            <a:r>
              <a:rPr lang="fr-FR" sz="4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food</a:t>
            </a:r>
            <a:r>
              <a:rPr lang="fr-FR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corner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5828455-4393-4CC5-B71C-909B2D611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4" y="476050"/>
            <a:ext cx="1049311" cy="10493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D9D794-0EBE-4F33-B899-347671F80D40}"/>
              </a:ext>
            </a:extLst>
          </p:cNvPr>
          <p:cNvSpPr/>
          <p:nvPr/>
        </p:nvSpPr>
        <p:spPr>
          <a:xfrm rot="19983323">
            <a:off x="291259" y="395936"/>
            <a:ext cx="1736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 </a:t>
            </a:r>
            <a:r>
              <a:rPr lang="fr-FR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Mary’s</a:t>
            </a:r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fr-FR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School</a:t>
            </a:r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fr-FR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mag</a:t>
            </a:r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067561D-BCD3-4A6E-8A0C-8B9724DBDCF4}"/>
              </a:ext>
            </a:extLst>
          </p:cNvPr>
          <p:cNvSpPr txBox="1"/>
          <p:nvPr/>
        </p:nvSpPr>
        <p:spPr>
          <a:xfrm>
            <a:off x="826945" y="1661180"/>
            <a:ext cx="526905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latin typeface="Bahnschrift SemiCondensed" panose="020B0502040204020203" pitchFamily="34" charset="0"/>
              </a:rPr>
              <a:t>                          </a:t>
            </a:r>
            <a:r>
              <a:rPr lang="en-GB" sz="2400" dirty="0">
                <a:latin typeface="Bahnschrift SemiCondensed" panose="020B0502040204020203" pitchFamily="34" charset="0"/>
              </a:rPr>
              <a:t>Dear readers,</a:t>
            </a:r>
          </a:p>
          <a:p>
            <a:pPr algn="just"/>
            <a:r>
              <a:rPr lang="en-GB" sz="2400" dirty="0">
                <a:latin typeface="Bahnschrift SemiCondensed" panose="020B0502040204020203" pitchFamily="34" charset="0"/>
              </a:rPr>
              <a:t>After our last article, many students were a bit panicked and needed a little help!</a:t>
            </a:r>
          </a:p>
          <a:p>
            <a:pPr algn="just"/>
            <a:r>
              <a:rPr lang="en-GB" sz="2400" dirty="0">
                <a:latin typeface="Bahnschrift SemiCondensed" panose="020B0502040204020203" pitchFamily="34" charset="0"/>
              </a:rPr>
              <a:t>          Here we are with a few tips for you!</a:t>
            </a:r>
          </a:p>
          <a:p>
            <a:pPr algn="just"/>
            <a:r>
              <a:rPr lang="en-GB" sz="2400" dirty="0">
                <a:latin typeface="Bahnschrift SemiCondensed" panose="020B0502040204020203" pitchFamily="34" charset="0"/>
              </a:rPr>
              <a:t>First, you shouldn’t eat too much junk food like burgers, fries and pizza.</a:t>
            </a:r>
          </a:p>
          <a:p>
            <a:pPr algn="just"/>
            <a:r>
              <a:rPr lang="en-GB" sz="2400" dirty="0">
                <a:latin typeface="Bahnschrift SemiCondensed" panose="020B0502040204020203" pitchFamily="34" charset="0"/>
              </a:rPr>
              <a:t>You should cut on salt and sugar because too much salt and sugar is really bad for your health!</a:t>
            </a:r>
          </a:p>
          <a:p>
            <a:pPr algn="just"/>
            <a:r>
              <a:rPr lang="en-GB" sz="2400" dirty="0">
                <a:latin typeface="Bahnschrift SemiCondensed" panose="020B0502040204020203" pitchFamily="34" charset="0"/>
              </a:rPr>
              <a:t>You can have many problems later!</a:t>
            </a:r>
          </a:p>
          <a:p>
            <a:pPr algn="just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3EF1C4C-5A2A-4533-A3AD-7341B809369A}"/>
              </a:ext>
            </a:extLst>
          </p:cNvPr>
          <p:cNvSpPr txBox="1"/>
          <p:nvPr/>
        </p:nvSpPr>
        <p:spPr>
          <a:xfrm>
            <a:off x="6295869" y="1763700"/>
            <a:ext cx="552228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>
                <a:latin typeface="Bahnschrift SemiCondensed" panose="020B0502040204020203" pitchFamily="34" charset="0"/>
              </a:rPr>
              <a:t>You shouldn’t eat fries many times a week.</a:t>
            </a:r>
          </a:p>
          <a:p>
            <a:pPr algn="just"/>
            <a:r>
              <a:rPr lang="en-GB" sz="2400" dirty="0">
                <a:latin typeface="Bahnschrift SemiCondensed" panose="020B0502040204020203" pitchFamily="34" charset="0"/>
              </a:rPr>
              <a:t>Drink a little water before eating, that’s very good!</a:t>
            </a:r>
          </a:p>
          <a:p>
            <a:pPr algn="just"/>
            <a:r>
              <a:rPr lang="en-GB" sz="2400" dirty="0">
                <a:latin typeface="Bahnschrift SemiCondensed" panose="020B0502040204020203" pitchFamily="34" charset="0"/>
              </a:rPr>
              <a:t>You should always have a few fruit ready just in case you’re a bit hungry.</a:t>
            </a:r>
          </a:p>
          <a:p>
            <a:pPr algn="just"/>
            <a:r>
              <a:rPr lang="en-GB" sz="2400" dirty="0">
                <a:latin typeface="Bahnschrift SemiCondensed" panose="020B0502040204020203" pitchFamily="34" charset="0"/>
              </a:rPr>
              <a:t>Do not have too many sugary drinks! And you should do a little exercise regularly!</a:t>
            </a:r>
          </a:p>
          <a:p>
            <a:pPr algn="just"/>
            <a:endParaRPr lang="en-GB" sz="2400" dirty="0">
              <a:latin typeface="Bahnschrift SemiCondensed" panose="020B0502040204020203" pitchFamily="34" charset="0"/>
            </a:endParaRPr>
          </a:p>
          <a:p>
            <a:pPr algn="just"/>
            <a:r>
              <a:rPr lang="en-GB" sz="2400" dirty="0">
                <a:latin typeface="Bahnschrift SemiCondensed" panose="020B0502040204020203" pitchFamily="34" charset="0"/>
              </a:rPr>
              <a:t>Remember… You feel good for 5 minutes with junk food but you’ll feel good much longer with healthy food!</a:t>
            </a:r>
          </a:p>
          <a:p>
            <a:pPr algn="just"/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9DE0555-40DD-4495-A76D-13BC6562AE9D}"/>
              </a:ext>
            </a:extLst>
          </p:cNvPr>
          <p:cNvSpPr txBox="1"/>
          <p:nvPr/>
        </p:nvSpPr>
        <p:spPr>
          <a:xfrm>
            <a:off x="3968801" y="333545"/>
            <a:ext cx="5414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 Black" panose="020B0A04020102020204" pitchFamily="34" charset="0"/>
              </a:rPr>
              <a:t>You are what you eat</a:t>
            </a:r>
            <a:r>
              <a:rPr lang="en-GB" sz="2800" dirty="0">
                <a:latin typeface="Arial Rounded MT Bold" panose="020F0704030504030204" pitchFamily="34" charset="0"/>
              </a:rPr>
              <a:t>!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An answer from your mag!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F3B1F55-F5DE-4B48-980C-38E7C1BF7238}"/>
              </a:ext>
            </a:extLst>
          </p:cNvPr>
          <p:cNvSpPr txBox="1"/>
          <p:nvPr/>
        </p:nvSpPr>
        <p:spPr>
          <a:xfrm>
            <a:off x="9863528" y="6090852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Jason.K</a:t>
            </a:r>
            <a:r>
              <a:rPr lang="fr-FR" dirty="0"/>
              <a:t> 8C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472F25C-06F9-4E5C-A5BA-22A41B21A9F3}"/>
              </a:ext>
            </a:extLst>
          </p:cNvPr>
          <p:cNvSpPr/>
          <p:nvPr/>
        </p:nvSpPr>
        <p:spPr>
          <a:xfrm>
            <a:off x="2023672" y="3208478"/>
            <a:ext cx="1244184" cy="389161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259D0A3-C4DA-42D9-9EA8-BC98EA4F43E0}"/>
              </a:ext>
            </a:extLst>
          </p:cNvPr>
          <p:cNvSpPr/>
          <p:nvPr/>
        </p:nvSpPr>
        <p:spPr>
          <a:xfrm>
            <a:off x="1340112" y="3899862"/>
            <a:ext cx="1013344" cy="389161"/>
          </a:xfrm>
          <a:prstGeom prst="ellipse">
            <a:avLst/>
          </a:prstGeom>
          <a:solidFill>
            <a:srgbClr val="0070C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DFFC651-87F5-4AD7-9428-CD823E41164C}"/>
              </a:ext>
            </a:extLst>
          </p:cNvPr>
          <p:cNvSpPr/>
          <p:nvPr/>
        </p:nvSpPr>
        <p:spPr>
          <a:xfrm>
            <a:off x="6823022" y="1796178"/>
            <a:ext cx="1244184" cy="389161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0DCB64F-15BB-48D4-82EB-85F217E03B5B}"/>
              </a:ext>
            </a:extLst>
          </p:cNvPr>
          <p:cNvSpPr/>
          <p:nvPr/>
        </p:nvSpPr>
        <p:spPr>
          <a:xfrm>
            <a:off x="6823022" y="2913577"/>
            <a:ext cx="1013344" cy="389161"/>
          </a:xfrm>
          <a:prstGeom prst="ellipse">
            <a:avLst/>
          </a:prstGeom>
          <a:solidFill>
            <a:srgbClr val="0070C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954BECF-8EBC-4C44-B0DB-B84A0E63B251}"/>
              </a:ext>
            </a:extLst>
          </p:cNvPr>
          <p:cNvSpPr/>
          <p:nvPr/>
        </p:nvSpPr>
        <p:spPr>
          <a:xfrm>
            <a:off x="6765787" y="4030976"/>
            <a:ext cx="1013344" cy="389161"/>
          </a:xfrm>
          <a:prstGeom prst="ellipse">
            <a:avLst/>
          </a:prstGeom>
          <a:solidFill>
            <a:srgbClr val="0070C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23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animBg="1"/>
      <p:bldP spid="30" grpId="0" animBg="1"/>
      <p:bldP spid="32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12864</TotalTime>
  <Words>992</Words>
  <Application>Microsoft Office PowerPoint</Application>
  <PresentationFormat>Grand écran</PresentationFormat>
  <Paragraphs>204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30" baseType="lpstr">
      <vt:lpstr>Aharoni</vt:lpstr>
      <vt:lpstr>Arial</vt:lpstr>
      <vt:lpstr>Arial Black</vt:lpstr>
      <vt:lpstr>Arial Narrow</vt:lpstr>
      <vt:lpstr>Arial Rounded MT Bold</vt:lpstr>
      <vt:lpstr>Bahnschrift SemiCondensed</vt:lpstr>
      <vt:lpstr>Calibri</vt:lpstr>
      <vt:lpstr>Calibri Light</vt:lpstr>
      <vt:lpstr>Gill Sans Ultra Bold Condensed</vt:lpstr>
      <vt:lpstr>Ink Free</vt:lpstr>
      <vt:lpstr>Wingdings</vt:lpstr>
      <vt:lpstr>Thème Office</vt:lpstr>
      <vt:lpstr>KEEP CALM AND SPEAK  ENGLISH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Let’s practise!</vt:lpstr>
      <vt:lpstr>Présentation PowerPoint</vt:lpstr>
      <vt:lpstr>Let’s practise: what have I got in my fridge?</vt:lpstr>
      <vt:lpstr>FINAL CHALLENGE    You’re the reporter!</vt:lpstr>
      <vt:lpstr>Présentation PowerPoint</vt:lpstr>
      <vt:lpstr>Méthodologie de la production écrite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Hollinka Natalie</dc:creator>
  <cp:lastModifiedBy>i5-OPS</cp:lastModifiedBy>
  <cp:revision>233</cp:revision>
  <dcterms:created xsi:type="dcterms:W3CDTF">2020-04-01T17:22:35Z</dcterms:created>
  <dcterms:modified xsi:type="dcterms:W3CDTF">2020-04-14T09:55:18Z</dcterms:modified>
</cp:coreProperties>
</file>