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5" r:id="rId2"/>
    <p:sldId id="257" r:id="rId3"/>
    <p:sldId id="265" r:id="rId4"/>
    <p:sldId id="288" r:id="rId5"/>
    <p:sldId id="289" r:id="rId6"/>
    <p:sldId id="312" r:id="rId7"/>
    <p:sldId id="298" r:id="rId8"/>
    <p:sldId id="291" r:id="rId9"/>
    <p:sldId id="292" r:id="rId10"/>
    <p:sldId id="293" r:id="rId11"/>
    <p:sldId id="296" r:id="rId12"/>
    <p:sldId id="299" r:id="rId13"/>
    <p:sldId id="295" r:id="rId14"/>
    <p:sldId id="310" r:id="rId15"/>
    <p:sldId id="297" r:id="rId16"/>
    <p:sldId id="301" r:id="rId17"/>
    <p:sldId id="302" r:id="rId18"/>
    <p:sldId id="303" r:id="rId19"/>
    <p:sldId id="304" r:id="rId20"/>
    <p:sldId id="311" r:id="rId21"/>
    <p:sldId id="305" r:id="rId22"/>
    <p:sldId id="306" r:id="rId23"/>
    <p:sldId id="313" r:id="rId24"/>
    <p:sldId id="307" r:id="rId25"/>
    <p:sldId id="320" r:id="rId26"/>
    <p:sldId id="321" r:id="rId27"/>
    <p:sldId id="287" r:id="rId28"/>
    <p:sldId id="319" r:id="rId29"/>
    <p:sldId id="314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llinka Natalie" initials="HN" lastIdx="2" clrIdx="0">
    <p:extLst>
      <p:ext uri="{19B8F6BF-5375-455C-9EA6-DF929625EA0E}">
        <p15:presenceInfo xmlns:p15="http://schemas.microsoft.com/office/powerpoint/2012/main" userId="09aca63a04aff29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DEA782"/>
    <a:srgbClr val="BD4F05"/>
    <a:srgbClr val="975F2F"/>
    <a:srgbClr val="9A6438"/>
    <a:srgbClr val="A6A6A6"/>
    <a:srgbClr val="BB8566"/>
    <a:srgbClr val="A07052"/>
    <a:srgbClr val="D59562"/>
    <a:srgbClr val="DC9C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677" autoAdjust="0"/>
    <p:restoredTop sz="94660"/>
  </p:normalViewPr>
  <p:slideViewPr>
    <p:cSldViewPr snapToGrid="0">
      <p:cViewPr varScale="1">
        <p:scale>
          <a:sx n="65" d="100"/>
          <a:sy n="65" d="100"/>
        </p:scale>
        <p:origin x="920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39F87E-F698-491E-BB77-AF600E6D3E63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563438-DAB3-46ED-B59E-42531EBFD6B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352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8D11F1-C026-4B4F-B2A2-665324C6A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6E23CCF-F8E6-4F20-8C0A-3416FFA2C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0A7146-363A-401C-A415-A0170F7E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71A0D-1C52-4BE1-B3CA-38E1DAAF2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0F7AE54-EDCD-4672-A0D0-4335C24A9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5774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37B95B-1831-4018-8559-4EB360F22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8FC995B-C748-40FF-BE94-22E85DC68A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3ED3DD-0A01-47C8-A118-FBBD21B84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9EC1DF7-ACDD-489D-BB60-4CE3F1345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E6037F-C41A-4F82-8EC7-5D009BDA2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566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AF8E11-9DFC-47DB-95B3-4BBBB19FA0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DADBFF0-3A4F-47EB-80D1-235915B2C3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C415D1-C43D-4D38-95CC-334C214BB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DE59C00-FF5E-4236-80E6-9E47A92A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062CEB-969B-4403-8475-950A1E1A7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93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3E527-44B3-4ACF-9065-C7C5152D5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304F9C-FF88-4531-9275-9C9F122AF5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354AA3-4455-4C77-B8E5-D32A2EE0B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FE124F-E71F-4608-8699-BD36A750F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4F668F-ED8B-408F-801F-34180CD0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189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79EA6-CC86-4E72-817D-926DF9893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DC64496-8A01-4A34-BE0A-E6D6AB9DDF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7A3F1E6-4E4C-4C8E-BF9B-E04D0D75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DB88C0-0863-4544-9CA6-69A0632A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D0AA62-51AC-4B88-B5ED-A039D63F0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2007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1C91B5-6075-4743-8B67-879D36EC9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EFE595F-D5A1-42E8-84F4-55679ABFCE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EE1167-6985-4038-9226-626D42BA1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C0C618-3F1B-4268-AAB9-5A84981F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BA85EF-E1B7-453C-A695-67E5CAD9D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E4AF3F9-2386-4D28-8DF7-05B578615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787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E0D735-1D38-42DA-9530-A18CA7665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EE8F6F7-8DC3-48F5-8439-335974753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02567B1-8F78-4D1A-A46F-1A151EA261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26729F8-FDB8-45AF-9B06-06E391D51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357E0-9441-4650-AC63-F426715754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8D5DDE6-86C9-40C0-A2A6-519656B65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34EFE27-B151-4C4B-976B-434ABCD42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943A7AF-6483-472C-805B-4D80C856E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2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9BD68B-4BB5-42E2-8D37-A78B589A6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87076C1-A9CB-48D2-9293-E612D7968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5ECC996-DC07-4F27-AA23-276AEAC9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018412-A52E-46B1-BCA9-6FD18BE2B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932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FF3A622-E334-485D-9C45-8DB79066C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E149349-B146-4003-903F-930939A5D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E7EBFEA-1086-43B8-9C5A-7030A4B3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210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7F06A8-72C6-4DD3-B31D-EB1196F9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AB5720-9344-4991-98BE-AB283D004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2D836-8CD2-4E95-A08C-E6DF0E6873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969328B-8A6C-4AB0-8AAD-94320A7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109E16D-FA15-4D07-96D8-F76471E4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DF33D62-4EB5-4E87-A760-03675527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99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9E96AE-ECA5-4309-A7CB-C0AB5C883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F9991C8-A555-4A68-82AC-DFFD7CA49D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9327AED-722E-4F2F-9030-A28898A66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C258876-44CF-47BF-B7F7-8889F636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70B2B0-0BA5-48E2-8031-4E0411DC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54E982C-6CF0-4104-ADB8-0EB7466CF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970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F81CEA-7FA8-429D-B76B-E307A759C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145F99-CAB4-47EE-B382-E5466A418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7AD299-8EC7-4CC4-975B-700C8038FF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E463C-C6A7-4608-88C6-EF4919C961E6}" type="datetimeFigureOut">
              <a:rPr lang="fr-FR" smtClean="0"/>
              <a:t>12/05/2020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ADE3754-476E-4B76-BBB3-8DABF8A58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2BD2F3A-25A6-4640-832C-CE96B02372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231FAA-7659-4F50-8DC2-35E1C8AAAC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866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9A8D0E-E68E-428D-A251-AFA6D7596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15834"/>
            <a:ext cx="5777102" cy="2076333"/>
          </a:xfrm>
        </p:spPr>
        <p:txBody>
          <a:bodyPr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9600" b="1" dirty="0">
                <a:solidFill>
                  <a:schemeClr val="bg1"/>
                </a:solidFill>
              </a:rPr>
              <a:t>KEEP CALM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AND SPEAK</a:t>
            </a:r>
            <a:br>
              <a:rPr lang="en-US" sz="9600" b="1" dirty="0">
                <a:solidFill>
                  <a:schemeClr val="bg1"/>
                </a:solidFill>
              </a:rPr>
            </a:br>
            <a:r>
              <a:rPr lang="en-US" sz="9600" b="1" dirty="0">
                <a:solidFill>
                  <a:schemeClr val="bg1"/>
                </a:solidFill>
              </a:rPr>
              <a:t> ENGLISH</a:t>
            </a:r>
            <a:br>
              <a:rPr lang="en-US" sz="9600" b="1" dirty="0"/>
            </a:br>
            <a:endParaRPr lang="fr-FR" sz="9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72988F6-DA08-407F-853E-0087056441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9" y="272039"/>
            <a:ext cx="5962914" cy="596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851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1045F-CB9E-4854-B443-0A2829ADA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6600" dirty="0">
                <a:latin typeface="Algerian" panose="04020705040A02060702" pitchFamily="82" charset="0"/>
              </a:rPr>
              <a:t>LENGTHS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4339DD4-3578-4C16-B34C-C89A582283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398" y="1117358"/>
            <a:ext cx="2448331" cy="335531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8BB03DC-3B17-45DF-88BA-5240EFC71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8" y="1027906"/>
            <a:ext cx="2836290" cy="335531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93B05D86-D436-40D8-8A83-BC824424D716}"/>
              </a:ext>
            </a:extLst>
          </p:cNvPr>
          <p:cNvSpPr txBox="1"/>
          <p:nvPr/>
        </p:nvSpPr>
        <p:spPr>
          <a:xfrm>
            <a:off x="4028662" y="1582690"/>
            <a:ext cx="3432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6600" dirty="0"/>
              <a:t>SHORT</a:t>
            </a:r>
          </a:p>
          <a:p>
            <a:pPr algn="ctr"/>
            <a:r>
              <a:rPr lang="fr-FR" sz="6600" dirty="0"/>
              <a:t> VS </a:t>
            </a:r>
          </a:p>
          <a:p>
            <a:r>
              <a:rPr lang="fr-FR" sz="6600" dirty="0"/>
              <a:t>LONG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4C41E4-0F2D-4FE0-B4BF-38AB241B8A4A}"/>
              </a:ext>
            </a:extLst>
          </p:cNvPr>
          <p:cNvSpPr txBox="1"/>
          <p:nvPr/>
        </p:nvSpPr>
        <p:spPr>
          <a:xfrm>
            <a:off x="1263844" y="4722011"/>
            <a:ext cx="96643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Cooper Black" panose="0208090404030B020404" pitchFamily="18" charset="0"/>
              </a:rPr>
              <a:t>I’ve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Cooper Black" panose="0208090404030B020404" pitchFamily="18" charset="0"/>
              </a:rPr>
              <a:t>long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  <a:p>
            <a:r>
              <a:rPr lang="fr-FR" sz="4800" dirty="0">
                <a:latin typeface="Cooper Black" panose="0208090404030B020404" pitchFamily="18" charset="0"/>
              </a:rPr>
              <a:t>     </a:t>
            </a:r>
            <a:r>
              <a:rPr lang="fr-FR" sz="4800" dirty="0" err="1">
                <a:latin typeface="Cooper Black" panose="0208090404030B020404" pitchFamily="18" charset="0"/>
              </a:rPr>
              <a:t>She</a:t>
            </a:r>
            <a:r>
              <a:rPr lang="fr-FR" sz="4800" dirty="0">
                <a:latin typeface="Cooper Black" panose="0208090404030B020404" pitchFamily="18" charset="0"/>
              </a:rPr>
              <a:t> has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bg2">
                    <a:lumMod val="25000"/>
                  </a:schemeClr>
                </a:solidFill>
                <a:latin typeface="Cooper Black" panose="0208090404030B020404" pitchFamily="18" charset="0"/>
              </a:rPr>
              <a:t>short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solidFill>
                  <a:srgbClr val="663300"/>
                </a:solidFill>
                <a:latin typeface="Cooper Black" panose="0208090404030B020404" pitchFamily="18" charset="0"/>
              </a:rPr>
              <a:t>dark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865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61045F-CB9E-4854-B443-0A2829ADA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238" y="-29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600" dirty="0">
                <a:latin typeface="Algerian" panose="04020705040A02060702" pitchFamily="82" charset="0"/>
              </a:rPr>
              <a:t>SHAPES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64C41E4-0F2D-4FE0-B4BF-38AB241B8A4A}"/>
              </a:ext>
            </a:extLst>
          </p:cNvPr>
          <p:cNvSpPr txBox="1"/>
          <p:nvPr/>
        </p:nvSpPr>
        <p:spPr>
          <a:xfrm>
            <a:off x="684276" y="4295397"/>
            <a:ext cx="996952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Cooper Black" panose="0208090404030B020404" pitchFamily="18" charset="0"/>
              </a:rPr>
              <a:t>I’ve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straight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  <a:p>
            <a:r>
              <a:rPr lang="fr-FR" sz="4800" dirty="0" err="1">
                <a:latin typeface="Cooper Black" panose="0208090404030B020404" pitchFamily="18" charset="0"/>
              </a:rPr>
              <a:t>She’s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long </a:t>
            </a:r>
            <a:r>
              <a:rPr lang="fr-FR" sz="4800" dirty="0" err="1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curly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  <a:p>
            <a:r>
              <a:rPr lang="fr-FR" sz="4800" dirty="0" err="1">
                <a:latin typeface="Cooper Black" panose="0208090404030B020404" pitchFamily="18" charset="0"/>
              </a:rPr>
              <a:t>He’s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short </a:t>
            </a:r>
            <a:r>
              <a:rPr lang="fr-FR" sz="4800" dirty="0" err="1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spiky</a:t>
            </a:r>
            <a:r>
              <a:rPr lang="fr-FR" sz="48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 black </a:t>
            </a:r>
            <a:r>
              <a:rPr lang="fr-FR" sz="4800" dirty="0" err="1">
                <a:latin typeface="Cooper Black" panose="0208090404030B020404" pitchFamily="18" charset="0"/>
              </a:rPr>
              <a:t>hair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  <a:r>
              <a:rPr lang="fr-FR" dirty="0"/>
              <a:t>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269A28-413D-4EE5-9D51-27C36D4570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43" y="1263679"/>
            <a:ext cx="1671357" cy="216532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C312759-26CA-473C-A162-69246E4A6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992" y="932979"/>
            <a:ext cx="1555930" cy="2003612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1A84F4E-03F1-455C-918B-85619BB54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05" y="952958"/>
            <a:ext cx="2528821" cy="2398429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DA8E8E2A-A42A-4231-8682-8440E39675E0}"/>
              </a:ext>
            </a:extLst>
          </p:cNvPr>
          <p:cNvSpPr txBox="1"/>
          <p:nvPr/>
        </p:nvSpPr>
        <p:spPr>
          <a:xfrm>
            <a:off x="301705" y="3331857"/>
            <a:ext cx="27676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STRAIGHT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27FD13A-6FA9-4FF0-852E-A326DB071B02}"/>
              </a:ext>
            </a:extLst>
          </p:cNvPr>
          <p:cNvSpPr txBox="1"/>
          <p:nvPr/>
        </p:nvSpPr>
        <p:spPr>
          <a:xfrm>
            <a:off x="4417818" y="3387852"/>
            <a:ext cx="20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CURLY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A09D07F-B083-4A58-A525-B8EDB4195AAA}"/>
              </a:ext>
            </a:extLst>
          </p:cNvPr>
          <p:cNvSpPr txBox="1"/>
          <p:nvPr/>
        </p:nvSpPr>
        <p:spPr>
          <a:xfrm>
            <a:off x="10139952" y="3049493"/>
            <a:ext cx="20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SPIKY</a:t>
            </a:r>
          </a:p>
        </p:txBody>
      </p:sp>
      <p:pic>
        <p:nvPicPr>
          <p:cNvPr id="3074" name="Picture 2" descr="Homme Noir Afro-Américain Mâle - Photo gratuite sur Pixabay">
            <a:extLst>
              <a:ext uri="{FF2B5EF4-FFF2-40B4-BE49-F238E27FC236}">
                <a16:creationId xmlns:a16="http://schemas.microsoft.com/office/drawing/2014/main" id="{96012B0A-8AC6-4888-A3F1-90C2B3948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120" y="1011027"/>
            <a:ext cx="2310790" cy="346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8194FB0-E3FA-4DE5-AD16-723EF4344F77}"/>
              </a:ext>
            </a:extLst>
          </p:cNvPr>
          <p:cNvSpPr/>
          <p:nvPr/>
        </p:nvSpPr>
        <p:spPr>
          <a:xfrm>
            <a:off x="7135421" y="1934785"/>
            <a:ext cx="2557530" cy="2531845"/>
          </a:xfrm>
          <a:prstGeom prst="rect">
            <a:avLst/>
          </a:prstGeom>
          <a:solidFill>
            <a:srgbClr val="A6A6A6"/>
          </a:solidFill>
          <a:ln>
            <a:solidFill>
              <a:srgbClr val="A6A6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5CCE6AC-2064-4702-A34E-CE533DEC9E2E}"/>
              </a:ext>
            </a:extLst>
          </p:cNvPr>
          <p:cNvSpPr txBox="1"/>
          <p:nvPr/>
        </p:nvSpPr>
        <p:spPr>
          <a:xfrm>
            <a:off x="7386127" y="2395226"/>
            <a:ext cx="20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FRIZZY</a:t>
            </a:r>
          </a:p>
        </p:txBody>
      </p:sp>
    </p:spTree>
    <p:extLst>
      <p:ext uri="{BB962C8B-B14F-4D97-AF65-F5344CB8AC3E}">
        <p14:creationId xmlns:p14="http://schemas.microsoft.com/office/powerpoint/2010/main" val="65034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1" grpId="0"/>
      <p:bldP spid="23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DA5637-F6F1-41D3-A6A0-B2D9ED917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870" y="400984"/>
            <a:ext cx="10515600" cy="1325563"/>
          </a:xfrm>
        </p:spPr>
        <p:txBody>
          <a:bodyPr/>
          <a:lstStyle/>
          <a:p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CHECK YOUR ADJECTIVES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F3D823B-7916-44E8-B88E-C3BA4337F845}"/>
              </a:ext>
            </a:extLst>
          </p:cNvPr>
          <p:cNvSpPr txBox="1"/>
          <p:nvPr/>
        </p:nvSpPr>
        <p:spPr>
          <a:xfrm>
            <a:off x="1900004" y="1914225"/>
            <a:ext cx="2106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STRAIGHT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B9D7B5-BAC4-4963-9E66-20796CB45266}"/>
              </a:ext>
            </a:extLst>
          </p:cNvPr>
          <p:cNvSpPr txBox="1"/>
          <p:nvPr/>
        </p:nvSpPr>
        <p:spPr>
          <a:xfrm>
            <a:off x="5586466" y="2222257"/>
            <a:ext cx="13848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CURLY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9FD0487-8948-4318-AD97-6FFD346798D0}"/>
              </a:ext>
            </a:extLst>
          </p:cNvPr>
          <p:cNvSpPr txBox="1"/>
          <p:nvPr/>
        </p:nvSpPr>
        <p:spPr>
          <a:xfrm>
            <a:off x="7889757" y="2052621"/>
            <a:ext cx="1459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FRIZZY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7450636-F343-48DF-BBC2-1BE5A057F16B}"/>
              </a:ext>
            </a:extLst>
          </p:cNvPr>
          <p:cNvSpPr txBox="1"/>
          <p:nvPr/>
        </p:nvSpPr>
        <p:spPr>
          <a:xfrm>
            <a:off x="2106705" y="4902247"/>
            <a:ext cx="1491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SHORT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9C9A0A-FA63-48AD-BE3F-ECED101F6569}"/>
              </a:ext>
            </a:extLst>
          </p:cNvPr>
          <p:cNvSpPr txBox="1"/>
          <p:nvPr/>
        </p:nvSpPr>
        <p:spPr>
          <a:xfrm>
            <a:off x="5516676" y="4772897"/>
            <a:ext cx="1284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LONG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7D67A5-2EA9-4693-B26A-E506F3FCDAF1}"/>
              </a:ext>
            </a:extLst>
          </p:cNvPr>
          <p:cNvSpPr/>
          <p:nvPr/>
        </p:nvSpPr>
        <p:spPr>
          <a:xfrm>
            <a:off x="3734518" y="3696818"/>
            <a:ext cx="1647063" cy="2946646"/>
          </a:xfrm>
          <a:prstGeom prst="rect">
            <a:avLst/>
          </a:prstGeom>
          <a:solidFill>
            <a:srgbClr val="F8CBAD"/>
          </a:solidFill>
          <a:ln>
            <a:solidFill>
              <a:srgbClr val="F8CB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050" name="Picture 2" descr="Photo gratuite de blond, boucles, cheveu">
            <a:extLst>
              <a:ext uri="{FF2B5EF4-FFF2-40B4-BE49-F238E27FC236}">
                <a16:creationId xmlns:a16="http://schemas.microsoft.com/office/drawing/2014/main" id="{EB1B3AAD-9E7D-4559-87CC-2C0F6A378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557" y="3055843"/>
            <a:ext cx="2188437" cy="1460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emme Cheveux Curly - Photo gratuite sur Pixabay">
            <a:extLst>
              <a:ext uri="{FF2B5EF4-FFF2-40B4-BE49-F238E27FC236}">
                <a16:creationId xmlns:a16="http://schemas.microsoft.com/office/drawing/2014/main" id="{31BDAC51-1648-4197-9196-ED625855C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184" y="2703368"/>
            <a:ext cx="1986901" cy="198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B8FE07A9-186B-4590-8072-BDAC1E86D9BF}"/>
              </a:ext>
            </a:extLst>
          </p:cNvPr>
          <p:cNvSpPr/>
          <p:nvPr/>
        </p:nvSpPr>
        <p:spPr>
          <a:xfrm rot="1713674">
            <a:off x="8305177" y="3377401"/>
            <a:ext cx="560409" cy="568433"/>
          </a:xfrm>
          <a:prstGeom prst="ellipse">
            <a:avLst/>
          </a:prstGeom>
          <a:solidFill>
            <a:srgbClr val="9A6438"/>
          </a:solidFill>
          <a:ln>
            <a:solidFill>
              <a:srgbClr val="975F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6" name="Picture 8" descr="Short Hair Beautiful - Free photo on Pixabay">
            <a:extLst>
              <a:ext uri="{FF2B5EF4-FFF2-40B4-BE49-F238E27FC236}">
                <a16:creationId xmlns:a16="http://schemas.microsoft.com/office/drawing/2014/main" id="{D6048ACD-FC2E-48C9-AB0D-618F70F79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82" y="2572947"/>
            <a:ext cx="1410880" cy="21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674A271-CEA9-46A6-B0CA-595F1AC98A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555" y="2671447"/>
            <a:ext cx="1439490" cy="191931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7A18CA5-5453-490B-88CB-C4088F3F35B1}"/>
              </a:ext>
            </a:extLst>
          </p:cNvPr>
          <p:cNvSpPr txBox="1"/>
          <p:nvPr/>
        </p:nvSpPr>
        <p:spPr>
          <a:xfrm>
            <a:off x="10124380" y="2000379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SPIKY</a:t>
            </a:r>
          </a:p>
        </p:txBody>
      </p:sp>
    </p:spTree>
    <p:extLst>
      <p:ext uri="{BB962C8B-B14F-4D97-AF65-F5344CB8AC3E}">
        <p14:creationId xmlns:p14="http://schemas.microsoft.com/office/powerpoint/2010/main" val="264085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4C01B8-4A2B-4E0A-BD18-21DFF48D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04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Algerian" panose="04020705040A02060702" pitchFamily="82" charset="0"/>
              </a:rPr>
              <a:t>SHAPES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B431C7A-2004-426F-A46C-6EDF4435FE01}"/>
              </a:ext>
            </a:extLst>
          </p:cNvPr>
          <p:cNvSpPr txBox="1"/>
          <p:nvPr/>
        </p:nvSpPr>
        <p:spPr>
          <a:xfrm>
            <a:off x="649836" y="2997391"/>
            <a:ext cx="1648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LONG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EA6B4D8-576E-4970-9502-9E7749CC637F}"/>
              </a:ext>
            </a:extLst>
          </p:cNvPr>
          <p:cNvSpPr txBox="1"/>
          <p:nvPr/>
        </p:nvSpPr>
        <p:spPr>
          <a:xfrm>
            <a:off x="3175544" y="3065555"/>
            <a:ext cx="4524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</a:rPr>
              <a:t>SHORT/ SMALL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7F21315-B45F-4DA8-BC41-6001F7BD3F6B}"/>
              </a:ext>
            </a:extLst>
          </p:cNvPr>
          <p:cNvSpPr txBox="1"/>
          <p:nvPr/>
        </p:nvSpPr>
        <p:spPr>
          <a:xfrm>
            <a:off x="10122895" y="3008753"/>
            <a:ext cx="10855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BIG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B534DB2-704D-4124-BB42-8DC454F3596E}"/>
              </a:ext>
            </a:extLst>
          </p:cNvPr>
          <p:cNvSpPr txBox="1"/>
          <p:nvPr/>
        </p:nvSpPr>
        <p:spPr>
          <a:xfrm>
            <a:off x="1874646" y="4153827"/>
            <a:ext cx="9050363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I’ve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got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a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long</a:t>
            </a:r>
            <a:r>
              <a:rPr lang="fr-FR" sz="4400" dirty="0">
                <a:latin typeface="Cooper Black" panose="0208090404030B020404" pitchFamily="18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nose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.</a:t>
            </a:r>
          </a:p>
          <a:p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He’s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got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an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orange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square 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face.</a:t>
            </a:r>
          </a:p>
          <a:p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He’s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got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 a </a:t>
            </a:r>
            <a:r>
              <a:rPr lang="fr-FR" sz="4400" dirty="0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big round </a:t>
            </a:r>
            <a:r>
              <a:rPr lang="fr-FR" sz="4400" dirty="0" err="1">
                <a:solidFill>
                  <a:schemeClr val="bg1"/>
                </a:solidFill>
                <a:latin typeface="Cooper Black" panose="0208090404030B020404" pitchFamily="18" charset="0"/>
              </a:rPr>
              <a:t>nose</a:t>
            </a:r>
            <a:r>
              <a:rPr lang="fr-FR" sz="4400" dirty="0">
                <a:solidFill>
                  <a:schemeClr val="bg1"/>
                </a:solidFill>
                <a:latin typeface="Cooper Black" panose="0208090404030B020404" pitchFamily="18" charset="0"/>
              </a:rPr>
              <a:t>!</a:t>
            </a:r>
          </a:p>
          <a:p>
            <a:endParaRPr lang="fr-FR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893BF80-994D-4E5D-A3E9-CFE2334FE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09" y="1099231"/>
            <a:ext cx="1797220" cy="1794412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7BAEDD-731E-490F-8048-22B6A8279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82" y="1036646"/>
            <a:ext cx="2086745" cy="20215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72BF62-6913-475D-BC24-FE7DB59967EF}"/>
              </a:ext>
            </a:extLst>
          </p:cNvPr>
          <p:cNvSpPr/>
          <p:nvPr/>
        </p:nvSpPr>
        <p:spPr>
          <a:xfrm>
            <a:off x="4141693" y="4286501"/>
            <a:ext cx="349313" cy="59003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21AD777-58D9-4091-9B6D-526EA734BFFA}"/>
              </a:ext>
            </a:extLst>
          </p:cNvPr>
          <p:cNvSpPr/>
          <p:nvPr/>
        </p:nvSpPr>
        <p:spPr>
          <a:xfrm>
            <a:off x="4467858" y="4936240"/>
            <a:ext cx="726994" cy="576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4740409-C5DA-46A8-9F3C-2D21630F8A6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154" y="1182967"/>
            <a:ext cx="1842364" cy="1842364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E55D597-8015-4CA1-9EEE-A15D3D965802}"/>
              </a:ext>
            </a:extLst>
          </p:cNvPr>
          <p:cNvSpPr/>
          <p:nvPr/>
        </p:nvSpPr>
        <p:spPr>
          <a:xfrm>
            <a:off x="10349538" y="1996437"/>
            <a:ext cx="447963" cy="441963"/>
          </a:xfrm>
          <a:prstGeom prst="ellipse">
            <a:avLst/>
          </a:prstGeom>
          <a:solidFill>
            <a:srgbClr val="DEA782"/>
          </a:solidFill>
          <a:ln w="44450">
            <a:solidFill>
              <a:srgbClr val="BD4F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D92C370-BFDC-4114-952C-BF65B13AC8A4}"/>
              </a:ext>
            </a:extLst>
          </p:cNvPr>
          <p:cNvSpPr txBox="1"/>
          <p:nvPr/>
        </p:nvSpPr>
        <p:spPr>
          <a:xfrm>
            <a:off x="2598700" y="1677288"/>
            <a:ext cx="17176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round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BF142C-71E5-4315-AC31-1A5FA7666ADA}"/>
              </a:ext>
            </a:extLst>
          </p:cNvPr>
          <p:cNvSpPr txBox="1"/>
          <p:nvPr/>
        </p:nvSpPr>
        <p:spPr>
          <a:xfrm>
            <a:off x="7700163" y="1594151"/>
            <a:ext cx="19170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</a:rPr>
              <a:t>square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19E736D6-C86B-4EF3-9DE1-9B164D10F6E7}"/>
              </a:ext>
            </a:extLst>
          </p:cNvPr>
          <p:cNvCxnSpPr/>
          <p:nvPr/>
        </p:nvCxnSpPr>
        <p:spPr>
          <a:xfrm flipV="1">
            <a:off x="10455965" y="2217418"/>
            <a:ext cx="117554" cy="9631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e 2">
            <a:extLst>
              <a:ext uri="{FF2B5EF4-FFF2-40B4-BE49-F238E27FC236}">
                <a16:creationId xmlns:a16="http://schemas.microsoft.com/office/drawing/2014/main" id="{41256F34-8324-4A3B-82BE-3D9D6053CC27}"/>
              </a:ext>
            </a:extLst>
          </p:cNvPr>
          <p:cNvGrpSpPr/>
          <p:nvPr/>
        </p:nvGrpSpPr>
        <p:grpSpPr>
          <a:xfrm>
            <a:off x="2164935" y="1604848"/>
            <a:ext cx="2544989" cy="350261"/>
            <a:chOff x="2164935" y="1604848"/>
            <a:chExt cx="2544989" cy="350261"/>
          </a:xfrm>
        </p:grpSpPr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FC0D8A46-883E-4AC8-A015-689747C4A0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164935" y="1604848"/>
              <a:ext cx="497334" cy="35026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FDBBB918-C1AB-47B4-836D-C823E984817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25793" y="1606414"/>
              <a:ext cx="484131" cy="312808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8B0ED752-B613-442C-9AB2-4E48F3785E59}"/>
              </a:ext>
            </a:extLst>
          </p:cNvPr>
          <p:cNvCxnSpPr/>
          <p:nvPr/>
        </p:nvCxnSpPr>
        <p:spPr>
          <a:xfrm flipV="1">
            <a:off x="8886528" y="1525828"/>
            <a:ext cx="768626" cy="2172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4C8971E-83F6-4550-84D8-61EFC409D383}"/>
              </a:ext>
            </a:extLst>
          </p:cNvPr>
          <p:cNvSpPr/>
          <p:nvPr/>
        </p:nvSpPr>
        <p:spPr>
          <a:xfrm>
            <a:off x="4311849" y="5625231"/>
            <a:ext cx="371571" cy="5766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97DEAC72-B49C-4C82-B8F0-B2E064FDA9B9}"/>
              </a:ext>
            </a:extLst>
          </p:cNvPr>
          <p:cNvCxnSpPr/>
          <p:nvPr/>
        </p:nvCxnSpPr>
        <p:spPr>
          <a:xfrm flipV="1">
            <a:off x="1749287" y="2217418"/>
            <a:ext cx="125359" cy="8079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B1C4AE9B-B83B-4100-A8A0-0DC7C8AFE6C1}"/>
              </a:ext>
            </a:extLst>
          </p:cNvPr>
          <p:cNvCxnSpPr>
            <a:stCxn id="17" idx="0"/>
          </p:cNvCxnSpPr>
          <p:nvPr/>
        </p:nvCxnSpPr>
        <p:spPr>
          <a:xfrm flipH="1" flipV="1">
            <a:off x="5433392" y="2107097"/>
            <a:ext cx="4462" cy="9584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25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10" grpId="0" animBg="1"/>
      <p:bldP spid="22" grpId="0" animBg="1"/>
      <p:bldP spid="15" grpId="0"/>
      <p:bldP spid="19" grpId="0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8D0763-6507-48E6-AA37-AAACEDA54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solidFill>
                  <a:srgbClr val="00FFFF"/>
                </a:solidFill>
                <a:latin typeface="Arial Black" panose="020B0A04020102020204" pitchFamily="34" charset="0"/>
              </a:rPr>
              <a:t>LET’S OBSERVE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6931586-26C9-44DD-BEB6-C21F4473A431}"/>
              </a:ext>
            </a:extLst>
          </p:cNvPr>
          <p:cNvSpPr txBox="1"/>
          <p:nvPr/>
        </p:nvSpPr>
        <p:spPr>
          <a:xfrm>
            <a:off x="314706" y="1577036"/>
            <a:ext cx="11562588" cy="837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I’ve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got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a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small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nose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and big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blue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fr-FR" sz="3600" dirty="0" err="1">
                <a:solidFill>
                  <a:schemeClr val="bg1"/>
                </a:solidFill>
                <a:latin typeface="Arial Black" panose="020B0A04020102020204" pitchFamily="34" charset="0"/>
              </a:rPr>
              <a:t>eyes</a:t>
            </a:r>
            <a:r>
              <a:rPr lang="fr-FR" sz="3600" dirty="0">
                <a:solidFill>
                  <a:schemeClr val="bg1"/>
                </a:solidFill>
                <a:latin typeface="Arial Black" panose="020B0A04020102020204" pitchFamily="34" charset="0"/>
              </a:rPr>
              <a:t>.</a:t>
            </a:r>
            <a:endParaRPr lang="fr-FR" sz="3600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08078FE-111F-4F49-B426-967C643A554C}"/>
              </a:ext>
            </a:extLst>
          </p:cNvPr>
          <p:cNvGrpSpPr/>
          <p:nvPr/>
        </p:nvGrpSpPr>
        <p:grpSpPr>
          <a:xfrm>
            <a:off x="3658150" y="1808357"/>
            <a:ext cx="5898666" cy="569512"/>
            <a:chOff x="3658150" y="1808357"/>
            <a:chExt cx="5898666" cy="56951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60167CB-3A77-4E73-A882-0EEBB1ACB9A2}"/>
                </a:ext>
              </a:extLst>
            </p:cNvPr>
            <p:cNvSpPr/>
            <p:nvPr/>
          </p:nvSpPr>
          <p:spPr>
            <a:xfrm>
              <a:off x="3658150" y="1808357"/>
              <a:ext cx="1359346" cy="553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fr-FR" sz="3600" b="1" dirty="0" err="1">
                  <a:highlight>
                    <a:srgbClr val="00FFFF"/>
                  </a:highlight>
                  <a:latin typeface="Arial Black" panose="020B0A04020102020204" pitchFamily="34" charset="0"/>
                </a:rPr>
                <a:t>small</a:t>
              </a:r>
              <a:endParaRPr lang="fr-FR" sz="3600" b="1" dirty="0">
                <a:highlight>
                  <a:srgbClr val="00FFFF"/>
                </a:highlight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506F75-D15F-41A3-ACCF-68E347EF5BC9}"/>
                </a:ext>
              </a:extLst>
            </p:cNvPr>
            <p:cNvSpPr/>
            <p:nvPr/>
          </p:nvSpPr>
          <p:spPr>
            <a:xfrm>
              <a:off x="7556268" y="1823871"/>
              <a:ext cx="2000548" cy="55399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fr-FR" sz="3600" b="1" dirty="0">
                  <a:highlight>
                    <a:srgbClr val="00FFFF"/>
                  </a:highlight>
                  <a:latin typeface="Arial Black" panose="020B0A04020102020204" pitchFamily="34" charset="0"/>
                </a:rPr>
                <a:t>big </a:t>
              </a:r>
              <a:r>
                <a:rPr lang="fr-FR" sz="3600" b="1" dirty="0" err="1">
                  <a:highlight>
                    <a:srgbClr val="00FFFF"/>
                  </a:highlight>
                  <a:latin typeface="Arial Black" panose="020B0A04020102020204" pitchFamily="34" charset="0"/>
                </a:rPr>
                <a:t>blue</a:t>
              </a:r>
              <a:endParaRPr lang="fr-FR" sz="3600" b="1" dirty="0">
                <a:highlight>
                  <a:srgbClr val="00FFFF"/>
                </a:highlight>
              </a:endParaRPr>
            </a:p>
          </p:txBody>
        </p:sp>
      </p:grp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4373AA02-2F17-45E1-B23A-35D73C1E0BEE}"/>
              </a:ext>
            </a:extLst>
          </p:cNvPr>
          <p:cNvCxnSpPr>
            <a:cxnSpLocks/>
          </p:cNvCxnSpPr>
          <p:nvPr/>
        </p:nvCxnSpPr>
        <p:spPr>
          <a:xfrm flipV="1">
            <a:off x="5084064" y="2414445"/>
            <a:ext cx="1225296" cy="6525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50F6201B-B08B-4D85-ADC8-200657DF6453}"/>
              </a:ext>
            </a:extLst>
          </p:cNvPr>
          <p:cNvCxnSpPr>
            <a:cxnSpLocks/>
          </p:cNvCxnSpPr>
          <p:nvPr/>
        </p:nvCxnSpPr>
        <p:spPr>
          <a:xfrm flipV="1">
            <a:off x="9799073" y="2414445"/>
            <a:ext cx="1100575" cy="6525"/>
          </a:xfrm>
          <a:prstGeom prst="line">
            <a:avLst/>
          </a:prstGeom>
          <a:ln w="57150">
            <a:solidFill>
              <a:srgbClr val="00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87690C83-B90A-45C0-BA2B-FDF725E277A2}"/>
              </a:ext>
            </a:extLst>
          </p:cNvPr>
          <p:cNvSpPr txBox="1"/>
          <p:nvPr/>
        </p:nvSpPr>
        <p:spPr>
          <a:xfrm>
            <a:off x="346251" y="3008376"/>
            <a:ext cx="110838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3200" i="1" dirty="0">
                <a:solidFill>
                  <a:srgbClr val="00FFFF"/>
                </a:solidFill>
                <a:latin typeface="Arial Black" panose="020B0A04020102020204" pitchFamily="34" charset="0"/>
              </a:rPr>
              <a:t>L’adjectif se place devant le nom qu’il qualifie!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7A43643-A67D-47BB-90BD-A7465798A25F}"/>
              </a:ext>
            </a:extLst>
          </p:cNvPr>
          <p:cNvSpPr/>
          <p:nvPr/>
        </p:nvSpPr>
        <p:spPr>
          <a:xfrm>
            <a:off x="3072384" y="1823871"/>
            <a:ext cx="549190" cy="584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BDADD8C-7191-4B23-A573-44C1AEA8CE3E}"/>
              </a:ext>
            </a:extLst>
          </p:cNvPr>
          <p:cNvSpPr txBox="1"/>
          <p:nvPr/>
        </p:nvSpPr>
        <p:spPr>
          <a:xfrm>
            <a:off x="346251" y="3895344"/>
            <a:ext cx="10700922" cy="2231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3200" i="1" dirty="0">
                <a:solidFill>
                  <a:srgbClr val="00FFFF"/>
                </a:solidFill>
                <a:latin typeface="Arial Black" panose="020B0A04020102020204" pitchFamily="34" charset="0"/>
              </a:rPr>
              <a:t>Devant un nom au singulier on utilise </a:t>
            </a:r>
            <a:r>
              <a:rPr lang="fr-FR" sz="3200" i="1" dirty="0">
                <a:solidFill>
                  <a:srgbClr val="FF0000"/>
                </a:solidFill>
                <a:latin typeface="Arial Black" panose="020B0A04020102020204" pitchFamily="34" charset="0"/>
              </a:rPr>
              <a:t>a</a:t>
            </a:r>
            <a:r>
              <a:rPr lang="fr-FR" sz="3200" i="1" dirty="0">
                <a:solidFill>
                  <a:srgbClr val="00FFFF"/>
                </a:solidFill>
                <a:latin typeface="Arial Black" panose="020B0A04020102020204" pitchFamily="34" charset="0"/>
              </a:rPr>
              <a:t> (ou </a:t>
            </a:r>
            <a:r>
              <a:rPr lang="fr-FR" sz="3200" i="1" dirty="0">
                <a:solidFill>
                  <a:srgbClr val="FF0000"/>
                </a:solidFill>
                <a:latin typeface="Arial Black" panose="020B0A04020102020204" pitchFamily="34" charset="0"/>
              </a:rPr>
              <a:t>an</a:t>
            </a:r>
            <a:r>
              <a:rPr lang="fr-FR" sz="3200" i="1" dirty="0">
                <a:solidFill>
                  <a:srgbClr val="00FFFF"/>
                </a:solidFill>
                <a:latin typeface="Arial Black" panose="020B0A04020102020204" pitchFamily="34" charset="0"/>
              </a:rPr>
              <a:t> devant une voyelle) mais on en met pas de déterminant avec un nom pluriel!</a:t>
            </a:r>
          </a:p>
        </p:txBody>
      </p:sp>
    </p:spTree>
    <p:extLst>
      <p:ext uri="{BB962C8B-B14F-4D97-AF65-F5344CB8AC3E}">
        <p14:creationId xmlns:p14="http://schemas.microsoft.com/office/powerpoint/2010/main" val="297017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91BE169-C58D-4ADA-8A6E-2FC5283C78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4734">
            <a:off x="376364" y="1219230"/>
            <a:ext cx="4337740" cy="4351338"/>
          </a:xfrm>
        </p:spPr>
      </p:pic>
      <p:sp>
        <p:nvSpPr>
          <p:cNvPr id="6" name="Bulle narrative : rectangle à coins arrondis 5">
            <a:extLst>
              <a:ext uri="{FF2B5EF4-FFF2-40B4-BE49-F238E27FC236}">
                <a16:creationId xmlns:a16="http://schemas.microsoft.com/office/drawing/2014/main" id="{AA2EF450-7877-444D-A890-9DFD2B2B4B95}"/>
              </a:ext>
            </a:extLst>
          </p:cNvPr>
          <p:cNvSpPr/>
          <p:nvPr/>
        </p:nvSpPr>
        <p:spPr>
          <a:xfrm>
            <a:off x="4187769" y="342924"/>
            <a:ext cx="7699431" cy="3680486"/>
          </a:xfrm>
          <a:prstGeom prst="wedgeRoundRectCallout">
            <a:avLst>
              <a:gd name="adj1" fmla="val -61973"/>
              <a:gd name="adj2" fmla="val 2114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00" dirty="0">
              <a:solidFill>
                <a:schemeClr val="tx1"/>
              </a:solidFill>
              <a:latin typeface="Ink Free" panose="03080402000500000000" pitchFamily="66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D1FCC55-A089-47A7-A357-69E07BF73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3297">
            <a:off x="1460575" y="1859382"/>
            <a:ext cx="2357718" cy="117885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50D94F8-27AE-4C7E-9B24-141B346F45E2}"/>
              </a:ext>
            </a:extLst>
          </p:cNvPr>
          <p:cNvSpPr txBox="1"/>
          <p:nvPr/>
        </p:nvSpPr>
        <p:spPr>
          <a:xfrm>
            <a:off x="5938949" y="395090"/>
            <a:ext cx="4537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latin typeface="Ink Free" panose="03080402000500000000" pitchFamily="66" charset="0"/>
              </a:rPr>
              <a:t>My</a:t>
            </a:r>
            <a:r>
              <a:rPr lang="fr-FR" sz="3600" b="1" dirty="0">
                <a:latin typeface="Ink Free" panose="03080402000500000000" pitchFamily="66" charset="0"/>
              </a:rPr>
              <a:t> </a:t>
            </a:r>
            <a:r>
              <a:rPr lang="fr-FR" sz="3600" b="1" dirty="0" err="1">
                <a:latin typeface="Ink Free" panose="03080402000500000000" pitchFamily="66" charset="0"/>
              </a:rPr>
              <a:t>name’s</a:t>
            </a:r>
            <a:r>
              <a:rPr lang="fr-FR" sz="3600" b="1" dirty="0">
                <a:latin typeface="Ink Free" panose="03080402000500000000" pitchFamily="66" charset="0"/>
              </a:rPr>
              <a:t> Rebecca. 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F9A0DCF0-30FE-406D-81D0-2986CE7698D6}"/>
              </a:ext>
            </a:extLst>
          </p:cNvPr>
          <p:cNvCxnSpPr/>
          <p:nvPr/>
        </p:nvCxnSpPr>
        <p:spPr>
          <a:xfrm>
            <a:off x="5116310" y="3704302"/>
            <a:ext cx="7376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D37832C-5FD2-487B-BBEC-24FBB3E56D9D}"/>
              </a:ext>
            </a:extLst>
          </p:cNvPr>
          <p:cNvCxnSpPr/>
          <p:nvPr/>
        </p:nvCxnSpPr>
        <p:spPr>
          <a:xfrm>
            <a:off x="6236209" y="896804"/>
            <a:ext cx="73761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E5AB7C55-AF16-41A4-99C4-260348EDC7C5}"/>
              </a:ext>
            </a:extLst>
          </p:cNvPr>
          <p:cNvSpPr/>
          <p:nvPr/>
        </p:nvSpPr>
        <p:spPr>
          <a:xfrm>
            <a:off x="4375690" y="923241"/>
            <a:ext cx="1712976" cy="6905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b="1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993FBC-6BB2-4F36-B510-88B1DFB77F68}"/>
              </a:ext>
            </a:extLst>
          </p:cNvPr>
          <p:cNvSpPr/>
          <p:nvPr/>
        </p:nvSpPr>
        <p:spPr>
          <a:xfrm>
            <a:off x="4477998" y="2265295"/>
            <a:ext cx="1712976" cy="6905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fr-FR" b="1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13037B4-9880-41B0-975C-D43C3AE24275}"/>
              </a:ext>
            </a:extLst>
          </p:cNvPr>
          <p:cNvSpPr txBox="1"/>
          <p:nvPr/>
        </p:nvSpPr>
        <p:spPr>
          <a:xfrm>
            <a:off x="127669" y="896162"/>
            <a:ext cx="21055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>
                <a:solidFill>
                  <a:schemeClr val="bg1"/>
                </a:solidFill>
              </a:rPr>
              <a:t>REBECCA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A5EE25C-67E5-4F9E-8F93-99E96386CA5E}"/>
              </a:ext>
            </a:extLst>
          </p:cNvPr>
          <p:cNvSpPr txBox="1"/>
          <p:nvPr/>
        </p:nvSpPr>
        <p:spPr>
          <a:xfrm>
            <a:off x="4889562" y="3057971"/>
            <a:ext cx="5968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 err="1">
                <a:latin typeface="Ink Free" panose="03080402000500000000" pitchFamily="66" charset="0"/>
              </a:rPr>
              <a:t>My</a:t>
            </a:r>
            <a:r>
              <a:rPr lang="fr-FR" sz="3600" b="1" dirty="0">
                <a:latin typeface="Ink Free" panose="03080402000500000000" pitchFamily="66" charset="0"/>
              </a:rPr>
              <a:t> glasses are big and black!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4C7EC91-9F8E-4783-8746-01DB60CCC8B1}"/>
              </a:ext>
            </a:extLst>
          </p:cNvPr>
          <p:cNvSpPr txBox="1"/>
          <p:nvPr/>
        </p:nvSpPr>
        <p:spPr>
          <a:xfrm>
            <a:off x="4141675" y="1566798"/>
            <a:ext cx="35152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latin typeface="Ink Free" panose="03080402000500000000" pitchFamily="66" charset="0"/>
              </a:rPr>
              <a:t>and </a:t>
            </a:r>
            <a:r>
              <a:rPr lang="fr-FR" sz="3600" b="1" dirty="0" err="1">
                <a:latin typeface="Ink Free" panose="03080402000500000000" pitchFamily="66" charset="0"/>
              </a:rPr>
              <a:t>brown</a:t>
            </a:r>
            <a:r>
              <a:rPr lang="fr-FR" sz="3600" b="1" dirty="0">
                <a:latin typeface="Ink Free" panose="03080402000500000000" pitchFamily="66" charset="0"/>
              </a:rPr>
              <a:t> </a:t>
            </a:r>
            <a:r>
              <a:rPr lang="fr-FR" sz="3600" b="1" dirty="0" err="1">
                <a:latin typeface="Ink Free" panose="03080402000500000000" pitchFamily="66" charset="0"/>
              </a:rPr>
              <a:t>eyes</a:t>
            </a:r>
            <a:r>
              <a:rPr lang="fr-FR" sz="3600" b="1" dirty="0">
                <a:latin typeface="Ink Free" panose="03080402000500000000" pitchFamily="66" charset="0"/>
              </a:rPr>
              <a:t>.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2FCEB15-51C8-4007-991B-2BDD57A2C9BC}"/>
              </a:ext>
            </a:extLst>
          </p:cNvPr>
          <p:cNvSpPr txBox="1"/>
          <p:nvPr/>
        </p:nvSpPr>
        <p:spPr>
          <a:xfrm>
            <a:off x="4314773" y="945362"/>
            <a:ext cx="6684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latin typeface="Ink Free" panose="03080402000500000000" pitchFamily="66" charset="0"/>
              </a:rPr>
              <a:t>I’ve</a:t>
            </a:r>
            <a:r>
              <a:rPr lang="fr-FR" sz="3600" b="1" dirty="0">
                <a:latin typeface="Ink Free" panose="03080402000500000000" pitchFamily="66" charset="0"/>
              </a:rPr>
              <a:t> </a:t>
            </a:r>
            <a:r>
              <a:rPr lang="fr-FR" sz="3600" b="1" dirty="0" err="1">
                <a:latin typeface="Ink Free" panose="03080402000500000000" pitchFamily="66" charset="0"/>
              </a:rPr>
              <a:t>got</a:t>
            </a:r>
            <a:r>
              <a:rPr lang="fr-FR" sz="3600" b="1" dirty="0">
                <a:latin typeface="Ink Free" panose="03080402000500000000" pitchFamily="66" charset="0"/>
              </a:rPr>
              <a:t> long straight black </a:t>
            </a:r>
            <a:r>
              <a:rPr lang="fr-FR" sz="3600" b="1" dirty="0" err="1">
                <a:latin typeface="Ink Free" panose="03080402000500000000" pitchFamily="66" charset="0"/>
              </a:rPr>
              <a:t>hair</a:t>
            </a:r>
            <a:r>
              <a:rPr lang="fr-FR" sz="3600" b="1" dirty="0">
                <a:latin typeface="Ink Free" panose="03080402000500000000" pitchFamily="66" charset="0"/>
              </a:rPr>
              <a:t>,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0C81B85-444E-41FD-A625-6D5808292CC5}"/>
              </a:ext>
            </a:extLst>
          </p:cNvPr>
          <p:cNvSpPr txBox="1"/>
          <p:nvPr/>
        </p:nvSpPr>
        <p:spPr>
          <a:xfrm>
            <a:off x="4375690" y="2305898"/>
            <a:ext cx="73074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err="1">
                <a:latin typeface="Ink Free" panose="03080402000500000000" pitchFamily="66" charset="0"/>
              </a:rPr>
              <a:t>I’ve</a:t>
            </a:r>
            <a:r>
              <a:rPr lang="fr-FR" sz="3600" b="1" dirty="0">
                <a:latin typeface="Ink Free" panose="03080402000500000000" pitchFamily="66" charset="0"/>
              </a:rPr>
              <a:t> </a:t>
            </a:r>
            <a:r>
              <a:rPr lang="fr-FR" sz="3600" b="1" dirty="0" err="1">
                <a:latin typeface="Ink Free" panose="03080402000500000000" pitchFamily="66" charset="0"/>
              </a:rPr>
              <a:t>got</a:t>
            </a:r>
            <a:r>
              <a:rPr lang="fr-FR" sz="3600" b="1" dirty="0">
                <a:latin typeface="Ink Free" panose="03080402000500000000" pitchFamily="66" charset="0"/>
              </a:rPr>
              <a:t> a big </a:t>
            </a:r>
            <a:r>
              <a:rPr lang="fr-FR" sz="3600" b="1" dirty="0" err="1">
                <a:latin typeface="Ink Free" panose="03080402000500000000" pitchFamily="66" charset="0"/>
              </a:rPr>
              <a:t>nose</a:t>
            </a:r>
            <a:r>
              <a:rPr lang="fr-FR" sz="3600" b="1" dirty="0">
                <a:latin typeface="Ink Free" panose="03080402000500000000" pitchFamily="66" charset="0"/>
              </a:rPr>
              <a:t> and a big </a:t>
            </a:r>
            <a:r>
              <a:rPr lang="fr-FR" sz="3600" b="1" dirty="0" err="1">
                <a:latin typeface="Ink Free" panose="03080402000500000000" pitchFamily="66" charset="0"/>
              </a:rPr>
              <a:t>mouth</a:t>
            </a:r>
            <a:r>
              <a:rPr lang="fr-FR" sz="3600" b="1" dirty="0">
                <a:latin typeface="Ink Free" panose="03080402000500000000" pitchFamily="66" charset="0"/>
              </a:rPr>
              <a:t>.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3A131D0-9EC0-4BE4-80C8-FB1351A12DA3}"/>
              </a:ext>
            </a:extLst>
          </p:cNvPr>
          <p:cNvSpPr/>
          <p:nvPr/>
        </p:nvSpPr>
        <p:spPr>
          <a:xfrm>
            <a:off x="6217216" y="2448811"/>
            <a:ext cx="418790" cy="382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C28382A-89CC-4B40-91AF-3331E798815E}"/>
              </a:ext>
            </a:extLst>
          </p:cNvPr>
          <p:cNvSpPr/>
          <p:nvPr/>
        </p:nvSpPr>
        <p:spPr>
          <a:xfrm>
            <a:off x="9058225" y="2437733"/>
            <a:ext cx="418790" cy="38266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B79D4C83-6F8D-437A-92B5-FED27AFD19AF}"/>
              </a:ext>
            </a:extLst>
          </p:cNvPr>
          <p:cNvCxnSpPr/>
          <p:nvPr/>
        </p:nvCxnSpPr>
        <p:spPr>
          <a:xfrm flipV="1">
            <a:off x="463826" y="2067339"/>
            <a:ext cx="870281" cy="23855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6A0ECF2C-CBB1-4322-909B-7F15691D7C39}"/>
              </a:ext>
            </a:extLst>
          </p:cNvPr>
          <p:cNvCxnSpPr/>
          <p:nvPr/>
        </p:nvCxnSpPr>
        <p:spPr>
          <a:xfrm flipV="1">
            <a:off x="596348" y="2437733"/>
            <a:ext cx="1404730" cy="21270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0C08538B-890E-4852-8ABA-F90269C04200}"/>
              </a:ext>
            </a:extLst>
          </p:cNvPr>
          <p:cNvCxnSpPr/>
          <p:nvPr/>
        </p:nvCxnSpPr>
        <p:spPr>
          <a:xfrm flipV="1">
            <a:off x="596348" y="2952229"/>
            <a:ext cx="2133600" cy="1057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89B28A78-0309-4FAB-B296-6B67193A008A}"/>
              </a:ext>
            </a:extLst>
          </p:cNvPr>
          <p:cNvCxnSpPr/>
          <p:nvPr/>
        </p:nvCxnSpPr>
        <p:spPr>
          <a:xfrm>
            <a:off x="596348" y="3057971"/>
            <a:ext cx="2133600" cy="3256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F7A3BA12-D3BE-4F4B-9A27-1889D6179AA4}"/>
              </a:ext>
            </a:extLst>
          </p:cNvPr>
          <p:cNvCxnSpPr/>
          <p:nvPr/>
        </p:nvCxnSpPr>
        <p:spPr>
          <a:xfrm flipH="1">
            <a:off x="3538330" y="896162"/>
            <a:ext cx="92766" cy="9591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965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 animBg="1"/>
      <p:bldP spid="11" grpId="0" animBg="1"/>
      <p:bldP spid="14" grpId="0"/>
      <p:bldP spid="15" grpId="0"/>
      <p:bldP spid="16" grpId="0"/>
      <p:bldP spid="17" grpId="0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4C7A09-C62B-41CF-AEE3-659B4D01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2733" y="-104723"/>
            <a:ext cx="4435273" cy="1325563"/>
          </a:xfrm>
        </p:spPr>
        <p:txBody>
          <a:bodyPr/>
          <a:lstStyle/>
          <a:p>
            <a:r>
              <a:rPr lang="fr-FR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Whose</a:t>
            </a:r>
            <a:r>
              <a:rPr lang="fr-FR" dirty="0">
                <a:solidFill>
                  <a:schemeClr val="accent1"/>
                </a:solidFill>
                <a:latin typeface="Arial Black" panose="020B0A04020102020204" pitchFamily="34" charset="0"/>
              </a:rPr>
              <a:t> </a:t>
            </a:r>
            <a:r>
              <a:rPr lang="fr-FR" dirty="0" err="1">
                <a:solidFill>
                  <a:schemeClr val="accent1"/>
                </a:solidFill>
                <a:latin typeface="Arial Black" panose="020B0A04020102020204" pitchFamily="34" charset="0"/>
              </a:rPr>
              <a:t>hair</a:t>
            </a:r>
            <a:r>
              <a:rPr lang="fr-FR" dirty="0">
                <a:solidFill>
                  <a:schemeClr val="accent1"/>
                </a:solidFill>
                <a:latin typeface="Arial Black" panose="020B0A04020102020204" pitchFamily="34" charset="0"/>
              </a:rPr>
              <a:t>?</a:t>
            </a:r>
          </a:p>
        </p:txBody>
      </p:sp>
      <p:pic>
        <p:nvPicPr>
          <p:cNvPr id="1026" name="Picture 2" descr="Boy Face Head - Free vector graphic on Pixabay">
            <a:extLst>
              <a:ext uri="{FF2B5EF4-FFF2-40B4-BE49-F238E27FC236}">
                <a16:creationId xmlns:a16="http://schemas.microsoft.com/office/drawing/2014/main" id="{D774F18F-5C71-422D-8545-404A59449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749" y="1276645"/>
            <a:ext cx="1392936" cy="160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054032E-E722-4604-BB1C-58003ED882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636" y="869706"/>
            <a:ext cx="1735003" cy="22707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F4C6FC-3752-4C75-B0CE-2BAC022CC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9058" y="898957"/>
            <a:ext cx="1735003" cy="227076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41BE706-7642-468A-B71C-316D1F2F6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152" y="712734"/>
            <a:ext cx="2584704" cy="25847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173F745-5B65-4BF9-BCC8-F98C8B644C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09" y="653014"/>
            <a:ext cx="1489592" cy="1918187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E7D191-BFBF-4A75-9FA0-D24AAD795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1347" y="673923"/>
            <a:ext cx="1489591" cy="191818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4C065636-43FD-4683-A4A8-24C6FE253604}"/>
              </a:ext>
            </a:extLst>
          </p:cNvPr>
          <p:cNvSpPr txBox="1"/>
          <p:nvPr/>
        </p:nvSpPr>
        <p:spPr>
          <a:xfrm>
            <a:off x="113445" y="4682582"/>
            <a:ext cx="2243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bg1"/>
                </a:solidFill>
              </a:rPr>
              <a:t>Her </a:t>
            </a:r>
            <a:r>
              <a:rPr lang="fr-FR" sz="4000" b="1" dirty="0" err="1">
                <a:solidFill>
                  <a:schemeClr val="bg1"/>
                </a:solidFill>
              </a:rPr>
              <a:t>hair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is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fair</a:t>
            </a:r>
            <a:r>
              <a:rPr lang="fr-FR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10A4EE-28D2-4AFC-81C6-EE03DF76A603}"/>
              </a:ext>
            </a:extLst>
          </p:cNvPr>
          <p:cNvSpPr txBox="1"/>
          <p:nvPr/>
        </p:nvSpPr>
        <p:spPr>
          <a:xfrm>
            <a:off x="2592390" y="4919008"/>
            <a:ext cx="2966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chemeClr val="bg1"/>
                </a:solidFill>
              </a:rPr>
              <a:t>Their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hair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is</a:t>
            </a:r>
            <a:r>
              <a:rPr lang="fr-FR" sz="4000" b="1" dirty="0">
                <a:solidFill>
                  <a:schemeClr val="bg1"/>
                </a:solidFill>
              </a:rPr>
              <a:t> long and </a:t>
            </a:r>
            <a:r>
              <a:rPr lang="fr-FR" sz="4000" b="1" dirty="0" err="1">
                <a:solidFill>
                  <a:schemeClr val="bg1"/>
                </a:solidFill>
              </a:rPr>
              <a:t>brown</a:t>
            </a:r>
            <a:r>
              <a:rPr lang="fr-FR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FADFDD1-714A-46D4-B3E2-3B2F85871E92}"/>
              </a:ext>
            </a:extLst>
          </p:cNvPr>
          <p:cNvSpPr txBox="1"/>
          <p:nvPr/>
        </p:nvSpPr>
        <p:spPr>
          <a:xfrm>
            <a:off x="6172137" y="5124212"/>
            <a:ext cx="25847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chemeClr val="bg1"/>
                </a:solidFill>
              </a:rPr>
              <a:t>His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hair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is</a:t>
            </a:r>
            <a:r>
              <a:rPr lang="fr-FR" sz="4000" b="1" dirty="0">
                <a:solidFill>
                  <a:schemeClr val="bg1"/>
                </a:solidFill>
              </a:rPr>
              <a:t> black</a:t>
            </a:r>
            <a:r>
              <a:rPr lang="fr-FR" sz="4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75DC9EF6-7C2A-49A2-974F-2327895A99ED}"/>
              </a:ext>
            </a:extLst>
          </p:cNvPr>
          <p:cNvSpPr txBox="1"/>
          <p:nvPr/>
        </p:nvSpPr>
        <p:spPr>
          <a:xfrm>
            <a:off x="8863137" y="4675982"/>
            <a:ext cx="29662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solidFill>
                  <a:schemeClr val="bg1"/>
                </a:solidFill>
              </a:rPr>
              <a:t>Their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hair</a:t>
            </a:r>
            <a:r>
              <a:rPr lang="fr-FR" sz="4000" b="1" dirty="0">
                <a:solidFill>
                  <a:schemeClr val="bg1"/>
                </a:solidFill>
              </a:rPr>
              <a:t> </a:t>
            </a:r>
            <a:r>
              <a:rPr lang="fr-FR" sz="4000" b="1" dirty="0" err="1">
                <a:solidFill>
                  <a:schemeClr val="bg1"/>
                </a:solidFill>
              </a:rPr>
              <a:t>is</a:t>
            </a:r>
            <a:r>
              <a:rPr lang="fr-FR" sz="4000" b="1" dirty="0">
                <a:solidFill>
                  <a:schemeClr val="bg1"/>
                </a:solidFill>
              </a:rPr>
              <a:t> black and </a:t>
            </a:r>
            <a:r>
              <a:rPr lang="fr-FR" sz="4000" b="1" dirty="0" err="1">
                <a:solidFill>
                  <a:schemeClr val="bg1"/>
                </a:solidFill>
              </a:rPr>
              <a:t>spiky</a:t>
            </a:r>
            <a:r>
              <a:rPr lang="fr-FR" sz="4000" b="1" dirty="0">
                <a:solidFill>
                  <a:schemeClr val="bg1"/>
                </a:solidFill>
              </a:rPr>
              <a:t>.</a:t>
            </a:r>
            <a:endParaRPr lang="fr-FR" sz="4000" dirty="0">
              <a:solidFill>
                <a:schemeClr val="bg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D6117719-1B55-41EC-9A98-C6563C353B84}"/>
              </a:ext>
            </a:extLst>
          </p:cNvPr>
          <p:cNvSpPr/>
          <p:nvPr/>
        </p:nvSpPr>
        <p:spPr>
          <a:xfrm>
            <a:off x="339991" y="2632929"/>
            <a:ext cx="1328958" cy="6571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EC2AF59-6C5E-49E6-966B-82F159BDD470}"/>
              </a:ext>
            </a:extLst>
          </p:cNvPr>
          <p:cNvSpPr/>
          <p:nvPr/>
        </p:nvSpPr>
        <p:spPr>
          <a:xfrm>
            <a:off x="9172749" y="2868193"/>
            <a:ext cx="933295" cy="6571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13A1677-BDA8-4682-BC5D-CD4491E76668}"/>
              </a:ext>
            </a:extLst>
          </p:cNvPr>
          <p:cNvSpPr/>
          <p:nvPr/>
        </p:nvSpPr>
        <p:spPr>
          <a:xfrm flipV="1">
            <a:off x="3315506" y="3320126"/>
            <a:ext cx="910818" cy="65712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DADF336-5BCA-4C87-ACAF-E06E91D1F2BB}"/>
              </a:ext>
            </a:extLst>
          </p:cNvPr>
          <p:cNvSpPr/>
          <p:nvPr/>
        </p:nvSpPr>
        <p:spPr>
          <a:xfrm>
            <a:off x="5807353" y="3181804"/>
            <a:ext cx="1328958" cy="657128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</p:spTree>
    <p:extLst>
      <p:ext uri="{BB962C8B-B14F-4D97-AF65-F5344CB8AC3E}">
        <p14:creationId xmlns:p14="http://schemas.microsoft.com/office/powerpoint/2010/main" val="384082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97 -0.00162 L 0.34297 -0.00139 C 0.33737 -0.00255 0.33177 -0.00255 0.32643 -0.0044 C 0.31146 -0.00926 0.30716 -0.01459 0.29336 -0.0257 C 0.28425 -0.05 0.29948 -0.01111 0.28281 -0.04445 C 0.28086 -0.04815 0.28008 -0.05348 0.27839 -0.05764 C 0.27552 -0.06436 0.27253 -0.07061 0.26927 -0.07639 C 0.25612 -0.09977 0.27487 -0.05741 0.26029 -0.09236 C 0.25977 -0.09491 0.25912 -0.09769 0.25886 -0.10023 C 0.25664 -0.11736 0.25703 -0.12686 0.25573 -0.14561 C 0.25547 -0.15093 0.25495 -0.15648 0.2543 -0.16158 C 0.25196 -0.18056 0.25365 -0.15718 0.2513 -0.18033 C 0.24974 -0.19699 0.24987 -0.19514 0.24987 -0.20417 L 0.24987 -0.20394 " pathEditMode="relative" rAng="0" ptsTypes="AAAAAAAAAAAA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61" y="-10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467 -0.06342 L 0.44467 -0.06319 C 0.43907 -0.06805 0.43373 -0.07268 0.42813 -0.07685 C 0.42422 -0.07986 0.41993 -0.08171 0.41615 -0.08495 C 0.40795 -0.09143 0.40027 -0.09976 0.39206 -0.10625 C 0.38777 -0.10949 0.38308 -0.11134 0.37865 -0.11412 C 0.37461 -0.11666 0.37058 -0.11967 0.36654 -0.12222 C 0.36211 -0.125 0.35756 -0.12708 0.35313 -0.13009 C 0.34662 -0.13472 0.3237 -0.15879 0.32305 -0.15949 C 0.3099 -0.17708 0.31589 -0.17268 0.30665 -0.17824 C 0.30456 -0.18078 0.30261 -0.18356 0.30066 -0.18611 C 0.29766 -0.18981 0.29154 -0.19675 0.29154 -0.19652 C 0.29115 -0.19953 0.29102 -0.20254 0.29011 -0.20486 C 0.28894 -0.20787 0.28724 -0.21041 0.28555 -0.21273 C 0.28295 -0.21689 0.27722 -0.225 0.27357 -0.2287 C 0.27162 -0.23078 0.26954 -0.23217 0.26758 -0.23402 C 0.26446 -0.2375 0.2586 -0.24467 0.2586 -0.24444 L 0.25417 -0.26064 L 0.25417 -0.26041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-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391 -0.16574 L 0.10391 -0.16551 C 0.10677 -0.17106 0.10964 -0.17662 0.11276 -0.18171 C 0.1138 -0.18333 0.1151 -0.18426 0.11615 -0.18565 C 0.11771 -0.18819 0.11901 -0.1912 0.12057 -0.19375 C 0.13724 -0.22037 0.11562 -0.18287 0.13633 -0.21968 C 0.13737 -0.22153 0.13828 -0.22431 0.13958 -0.22546 L 0.15312 -0.2375 C 0.15521 -0.2412 0.15703 -0.24514 0.15977 -0.24745 C 0.16315 -0.25 0.16836 -0.25255 0.17214 -0.25347 C 0.17578 -0.25417 0.17956 -0.25463 0.18333 -0.25532 C 0.19115 -0.2581 0.18711 -0.25625 0.19557 -0.26134 C 0.19674 -0.26204 0.19792 -0.26227 0.19896 -0.26343 C 0.2 -0.26458 0.20117 -0.26597 0.20234 -0.26736 C 0.20378 -0.26921 0.20508 -0.27176 0.20677 -0.27338 C 0.20807 -0.27454 0.20977 -0.27454 0.2112 -0.27523 C 0.21354 -0.27639 0.21575 -0.27801 0.21797 -0.27917 C 0.21901 -0.27986 0.22031 -0.28009 0.22135 -0.28125 L 0.22461 -0.28519 C 0.22617 -0.28912 0.22825 -0.29259 0.22917 -0.29722 L 0.23138 -0.30903 C 0.23177 -0.31111 0.23229 -0.31296 0.23255 -0.31505 C 0.23281 -0.31898 0.23307 -0.32315 0.23359 -0.32708 C 0.23437 -0.33356 0.23372 -0.33287 0.23581 -0.33287 L 0.23815 -0.33102 " pathEditMode="relative" rAng="0" ptsTypes="AAAAAAAAAAAAAAAAAAAAAAA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6" y="-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581 -0.0338 L -0.38581 -0.03357 C -0.39193 -0.03287 -0.39779 -0.03079 -0.40391 -0.03125 C -0.41485 -0.03171 -0.42591 -0.03403 -0.43685 -0.03658 C -0.45886 -0.04121 -0.48177 -0.04954 -0.503 -0.06042 C -0.51211 -0.06528 -0.55977 -0.0882 -0.57487 -0.10046 C -0.61094 -0.12986 -0.5944 -0.12084 -0.61693 -0.14306 C -0.62084 -0.14699 -0.625 -0.14977 -0.62878 -0.15371 C -0.63503 -0.16042 -0.64167 -0.16597 -0.64688 -0.17523 C -0.65443 -0.18866 -0.65026 -0.18357 -0.65886 -0.19121 C -0.65977 -0.19375 -0.66055 -0.19676 -0.66185 -0.19908 C -0.66354 -0.20232 -0.66615 -0.20371 -0.66784 -0.20718 C -0.66875 -0.20926 -0.66875 -0.2125 -0.66927 -0.21505 C -0.67018 -0.21968 -0.67123 -0.22408 -0.67227 -0.22847 C -0.67318 -0.23218 -0.67435 -0.23542 -0.67526 -0.23912 C -0.67604 -0.24167 -0.67617 -0.24468 -0.67683 -0.24722 C -0.67865 -0.2544 -0.68138 -0.26088 -0.68281 -0.26852 C -0.68425 -0.27639 -0.68412 -0.27755 -0.68724 -0.28449 C -0.68972 -0.28959 -0.69297 -0.29491 -0.69623 -0.29769 C -0.70313 -0.30394 -0.69883 -0.29699 -0.70222 -0.30301 L -0.70222 -0.30278 " pathEditMode="relative" rAng="0" ptsTypes="AAAAAAAAAAAAAAAAAAAAA">
                                      <p:cBhvr>
                                        <p:cTn id="1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20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2" grpId="0" animBg="1"/>
      <p:bldP spid="24" grpId="0" animBg="1"/>
      <p:bldP spid="25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C815CFC-0C6A-401F-A2A4-63A3C1E5F9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634" y="693519"/>
            <a:ext cx="1715262" cy="223123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ADDE485-F313-43DC-9447-BDD3F879E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546162"/>
            <a:ext cx="1895094" cy="25267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B3F6872-3ABD-42E9-8BA1-435D97067E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52966" y="3311838"/>
            <a:ext cx="2300859" cy="2761116"/>
          </a:xfrm>
          <a:prstGeom prst="rect">
            <a:avLst/>
          </a:prstGeom>
        </p:spPr>
      </p:pic>
      <p:sp>
        <p:nvSpPr>
          <p:cNvPr id="10" name="Bulle narrative : ronde 9">
            <a:extLst>
              <a:ext uri="{FF2B5EF4-FFF2-40B4-BE49-F238E27FC236}">
                <a16:creationId xmlns:a16="http://schemas.microsoft.com/office/drawing/2014/main" id="{60ABCF86-50E8-4E9C-BDE0-EB8CE4F64B35}"/>
              </a:ext>
            </a:extLst>
          </p:cNvPr>
          <p:cNvSpPr/>
          <p:nvPr/>
        </p:nvSpPr>
        <p:spPr>
          <a:xfrm>
            <a:off x="2596896" y="128015"/>
            <a:ext cx="5175504" cy="2526792"/>
          </a:xfrm>
          <a:prstGeom prst="wedgeEllipseCallout">
            <a:avLst>
              <a:gd name="adj1" fmla="val -63998"/>
              <a:gd name="adj2" fmla="val 13530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411611-9FD9-4F90-9E65-583909AACB86}"/>
              </a:ext>
            </a:extLst>
          </p:cNvPr>
          <p:cNvSpPr txBox="1"/>
          <p:nvPr/>
        </p:nvSpPr>
        <p:spPr>
          <a:xfrm>
            <a:off x="3095374" y="421915"/>
            <a:ext cx="45124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My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hair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is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long,</a:t>
            </a:r>
          </a:p>
          <a:p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straight and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brown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.</a:t>
            </a:r>
            <a:r>
              <a:rPr lang="fr-FR" dirty="0"/>
              <a:t>.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7F03F0DF-9AB6-4A59-BE3C-8C194E45E25B}"/>
              </a:ext>
            </a:extLst>
          </p:cNvPr>
          <p:cNvSpPr/>
          <p:nvPr/>
        </p:nvSpPr>
        <p:spPr>
          <a:xfrm>
            <a:off x="1505712" y="3003198"/>
            <a:ext cx="5175504" cy="2526792"/>
          </a:xfrm>
          <a:prstGeom prst="wedgeEllipseCallout">
            <a:avLst>
              <a:gd name="adj1" fmla="val 79466"/>
              <a:gd name="adj2" fmla="val 12806"/>
            </a:avLst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ED4A3BC-6FA6-4F1C-B035-22711541F994}"/>
              </a:ext>
            </a:extLst>
          </p:cNvPr>
          <p:cNvSpPr txBox="1"/>
          <p:nvPr/>
        </p:nvSpPr>
        <p:spPr>
          <a:xfrm>
            <a:off x="1716405" y="3429000"/>
            <a:ext cx="47701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Our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hair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</a:t>
            </a:r>
            <a:r>
              <a:rPr lang="fr-FR" sz="6000" dirty="0" err="1">
                <a:solidFill>
                  <a:schemeClr val="bg1"/>
                </a:solidFill>
                <a:latin typeface="Freestyle Script" panose="030804020302050B0404" pitchFamily="66" charset="0"/>
              </a:rPr>
              <a:t>is</a:t>
            </a:r>
            <a:r>
              <a:rPr lang="fr-FR" sz="6000" dirty="0">
                <a:solidFill>
                  <a:schemeClr val="bg1"/>
                </a:solidFill>
                <a:latin typeface="Freestyle Script" panose="030804020302050B0404" pitchFamily="66" charset="0"/>
              </a:rPr>
              <a:t> long and straight.</a:t>
            </a:r>
            <a:r>
              <a:rPr lang="fr-FR" dirty="0"/>
              <a:t>.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6B49939-5E05-4204-8E27-CA16567E79DB}"/>
              </a:ext>
            </a:extLst>
          </p:cNvPr>
          <p:cNvSpPr/>
          <p:nvPr/>
        </p:nvSpPr>
        <p:spPr>
          <a:xfrm>
            <a:off x="3593592" y="501031"/>
            <a:ext cx="932688" cy="988977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B17050C-7294-4D48-BF78-C162CC9DFF17}"/>
              </a:ext>
            </a:extLst>
          </p:cNvPr>
          <p:cNvSpPr/>
          <p:nvPr/>
        </p:nvSpPr>
        <p:spPr>
          <a:xfrm>
            <a:off x="2058162" y="3462362"/>
            <a:ext cx="932688" cy="988977"/>
          </a:xfrm>
          <a:prstGeom prst="ellipse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E561294B-4500-4906-8E8D-C021714E3A90}"/>
              </a:ext>
            </a:extLst>
          </p:cNvPr>
          <p:cNvCxnSpPr/>
          <p:nvPr/>
        </p:nvCxnSpPr>
        <p:spPr>
          <a:xfrm>
            <a:off x="5459104" y="1255594"/>
            <a:ext cx="4776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4DBACBE6-7CA3-414C-96AE-21C380A9FAA6}"/>
              </a:ext>
            </a:extLst>
          </p:cNvPr>
          <p:cNvCxnSpPr/>
          <p:nvPr/>
        </p:nvCxnSpPr>
        <p:spPr>
          <a:xfrm>
            <a:off x="3932829" y="4274023"/>
            <a:ext cx="47767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836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8E75D-3C2F-4AEC-983E-789FBDB9A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r-FR" dirty="0" err="1">
                <a:solidFill>
                  <a:schemeClr val="bg1"/>
                </a:solidFill>
                <a:latin typeface="Cooper Black" panose="0208090404030B020404" pitchFamily="18" charset="0"/>
              </a:rPr>
              <a:t>Let’s</a:t>
            </a:r>
            <a:r>
              <a:rPr lang="fr-FR" dirty="0">
                <a:solidFill>
                  <a:schemeClr val="bg1"/>
                </a:solidFill>
                <a:latin typeface="Cooper Black" panose="0208090404030B020404" pitchFamily="18" charset="0"/>
              </a:rPr>
              <a:t> </a:t>
            </a:r>
            <a:r>
              <a:rPr lang="fr-FR" dirty="0" err="1">
                <a:solidFill>
                  <a:schemeClr val="bg1"/>
                </a:solidFill>
                <a:latin typeface="Cooper Black" panose="0208090404030B020404" pitchFamily="18" charset="0"/>
              </a:rPr>
              <a:t>recap</a:t>
            </a:r>
            <a:r>
              <a:rPr lang="fr-FR" dirty="0">
                <a:solidFill>
                  <a:schemeClr val="bg1"/>
                </a:solidFill>
                <a:latin typeface="Cooper Black" panose="0208090404030B020404" pitchFamily="18" charset="0"/>
              </a:rPr>
              <a:t>! A qui ça appartient?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CAAAC84-92BA-489D-91B9-195D8C40CD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28" y="1325562"/>
            <a:ext cx="10515600" cy="469118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m</a:t>
            </a:r>
            <a:r>
              <a:rPr lang="fr-FR" sz="4800" dirty="0">
                <a:solidFill>
                  <a:schemeClr val="bg1"/>
                </a:solidFill>
              </a:rPr>
              <a:t>oi: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toi ou à vous: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lu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i</a:t>
            </a:r>
            <a:r>
              <a:rPr lang="fr-FR" sz="4800" dirty="0">
                <a:solidFill>
                  <a:schemeClr val="bg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e</a:t>
            </a:r>
            <a:r>
              <a:rPr lang="fr-FR" sz="4800" dirty="0">
                <a:solidFill>
                  <a:schemeClr val="bg1"/>
                </a:solidFill>
              </a:rPr>
              <a:t>ll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e</a:t>
            </a:r>
            <a:r>
              <a:rPr lang="fr-FR" sz="4800" dirty="0">
                <a:solidFill>
                  <a:schemeClr val="bg1"/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n</a:t>
            </a:r>
            <a:r>
              <a:rPr lang="fr-FR" sz="4800" dirty="0">
                <a:solidFill>
                  <a:schemeClr val="bg1"/>
                </a:solidFill>
                <a:highlight>
                  <a:srgbClr val="FF0000"/>
                </a:highlight>
              </a:rPr>
              <a:t>ou</a:t>
            </a:r>
            <a:r>
              <a:rPr lang="fr-FR" sz="4800" dirty="0">
                <a:solidFill>
                  <a:schemeClr val="bg1"/>
                </a:solidFill>
              </a:rPr>
              <a:t>s: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r-FR" sz="4800" dirty="0">
                <a:solidFill>
                  <a:schemeClr val="bg1"/>
                </a:solidFill>
              </a:rPr>
              <a:t>à eux ou à elles: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F7011B5-CD62-49C4-86B0-D482A6230962}"/>
              </a:ext>
            </a:extLst>
          </p:cNvPr>
          <p:cNvSpPr txBox="1"/>
          <p:nvPr/>
        </p:nvSpPr>
        <p:spPr>
          <a:xfrm>
            <a:off x="2733920" y="1187311"/>
            <a:ext cx="2248051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  <a:highlight>
                  <a:srgbClr val="FF0000"/>
                </a:highlight>
              </a:rPr>
              <a:t>m</a:t>
            </a:r>
            <a:r>
              <a:rPr lang="fr-FR" sz="4800" b="1" dirty="0" err="1">
                <a:solidFill>
                  <a:srgbClr val="00B0F0"/>
                </a:solidFill>
              </a:rPr>
              <a:t>y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b="1" dirty="0" err="1">
                <a:solidFill>
                  <a:srgbClr val="00B0F0"/>
                </a:solidFill>
              </a:rPr>
              <a:t>eyes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5A00B83-366F-4A89-A9D4-FC7C12ED9DF2}"/>
              </a:ext>
            </a:extLst>
          </p:cNvPr>
          <p:cNvSpPr txBox="1"/>
          <p:nvPr/>
        </p:nvSpPr>
        <p:spPr>
          <a:xfrm>
            <a:off x="4848799" y="2013740"/>
            <a:ext cx="2494401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</a:rPr>
              <a:t>your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b="1" dirty="0" err="1">
                <a:solidFill>
                  <a:srgbClr val="00B0F0"/>
                </a:solidFill>
              </a:rPr>
              <a:t>hair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4B69A46-6C46-42ED-92E0-794A01C160C8}"/>
              </a:ext>
            </a:extLst>
          </p:cNvPr>
          <p:cNvSpPr txBox="1"/>
          <p:nvPr/>
        </p:nvSpPr>
        <p:spPr>
          <a:xfrm>
            <a:off x="2366739" y="2837897"/>
            <a:ext cx="2849242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</a:rPr>
              <a:t>h</a:t>
            </a:r>
            <a:r>
              <a:rPr lang="fr-FR" sz="4800" b="1" dirty="0" err="1">
                <a:solidFill>
                  <a:srgbClr val="00B0F0"/>
                </a:solidFill>
                <a:highlight>
                  <a:srgbClr val="FF0000"/>
                </a:highlight>
              </a:rPr>
              <a:t>i</a:t>
            </a:r>
            <a:r>
              <a:rPr lang="fr-FR" sz="4800" b="1" dirty="0" err="1">
                <a:solidFill>
                  <a:srgbClr val="00B0F0"/>
                </a:solidFill>
              </a:rPr>
              <a:t>s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b="1" dirty="0" err="1">
                <a:solidFill>
                  <a:srgbClr val="00B0F0"/>
                </a:solidFill>
              </a:rPr>
              <a:t>tongue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239A2D-5ABE-4E4E-BAB9-A4DF751B0DF2}"/>
              </a:ext>
            </a:extLst>
          </p:cNvPr>
          <p:cNvSpPr txBox="1"/>
          <p:nvPr/>
        </p:nvSpPr>
        <p:spPr>
          <a:xfrm>
            <a:off x="2733920" y="3596327"/>
            <a:ext cx="2975495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</a:rPr>
              <a:t>h</a:t>
            </a:r>
            <a:r>
              <a:rPr lang="fr-FR" sz="4800" b="1" dirty="0" err="1">
                <a:solidFill>
                  <a:srgbClr val="00B0F0"/>
                </a:solidFill>
                <a:highlight>
                  <a:srgbClr val="FF0000"/>
                </a:highlight>
              </a:rPr>
              <a:t>e</a:t>
            </a:r>
            <a:r>
              <a:rPr lang="fr-FR" sz="4800" b="1" dirty="0" err="1">
                <a:solidFill>
                  <a:srgbClr val="00B0F0"/>
                </a:solidFill>
              </a:rPr>
              <a:t>r</a:t>
            </a:r>
            <a:r>
              <a:rPr lang="fr-FR" sz="4800" b="1" dirty="0">
                <a:solidFill>
                  <a:srgbClr val="00B0F0"/>
                </a:solidFill>
              </a:rPr>
              <a:t> glasses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16E7AF-4699-423F-8D39-166CFEED6439}"/>
              </a:ext>
            </a:extLst>
          </p:cNvPr>
          <p:cNvSpPr txBox="1"/>
          <p:nvPr/>
        </p:nvSpPr>
        <p:spPr>
          <a:xfrm>
            <a:off x="5100815" y="5185754"/>
            <a:ext cx="2762295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</a:rPr>
              <a:t>their</a:t>
            </a:r>
            <a:r>
              <a:rPr lang="fr-FR" sz="4800" b="1" dirty="0">
                <a:solidFill>
                  <a:srgbClr val="00B0F0"/>
                </a:solidFill>
              </a:rPr>
              <a:t> </a:t>
            </a:r>
            <a:r>
              <a:rPr lang="fr-FR" sz="4800" b="1" dirty="0" err="1">
                <a:solidFill>
                  <a:srgbClr val="00B0F0"/>
                </a:solidFill>
              </a:rPr>
              <a:t>nose</a:t>
            </a:r>
            <a:endParaRPr lang="fr-FR" sz="4800" b="1" dirty="0">
              <a:solidFill>
                <a:srgbClr val="00B0F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56AEB93-E187-45E2-AAD2-C55866E0C02C}"/>
              </a:ext>
            </a:extLst>
          </p:cNvPr>
          <p:cNvSpPr txBox="1"/>
          <p:nvPr/>
        </p:nvSpPr>
        <p:spPr>
          <a:xfrm>
            <a:off x="2954143" y="4399495"/>
            <a:ext cx="2261838" cy="830997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4800" b="1" dirty="0" err="1">
                <a:solidFill>
                  <a:srgbClr val="00B0F0"/>
                </a:solidFill>
                <a:highlight>
                  <a:srgbClr val="FF0000"/>
                </a:highlight>
              </a:rPr>
              <a:t>ou</a:t>
            </a:r>
            <a:r>
              <a:rPr lang="fr-FR" sz="4800" b="1" dirty="0" err="1">
                <a:solidFill>
                  <a:srgbClr val="00B0F0"/>
                </a:solidFill>
              </a:rPr>
              <a:t>r</a:t>
            </a:r>
            <a:r>
              <a:rPr lang="fr-FR" sz="4800" b="1" dirty="0">
                <a:solidFill>
                  <a:srgbClr val="00B0F0"/>
                </a:solidFill>
              </a:rPr>
              <a:t> face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A97100A-646B-4671-B264-C00859314E81}"/>
              </a:ext>
            </a:extLst>
          </p:cNvPr>
          <p:cNvSpPr txBox="1"/>
          <p:nvPr/>
        </p:nvSpPr>
        <p:spPr>
          <a:xfrm>
            <a:off x="8479555" y="4014456"/>
            <a:ext cx="306045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800" dirty="0">
                <a:solidFill>
                  <a:schemeClr val="bg1"/>
                </a:solidFill>
              </a:rPr>
              <a:t>À qui?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1E5490F-1DB1-45A7-9C11-D924FFA0667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770" y="1313897"/>
            <a:ext cx="2271713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C85C8C-55E5-400C-99D6-8F6A4B2E4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777" y="0"/>
            <a:ext cx="6119191" cy="1079362"/>
          </a:xfrm>
        </p:spPr>
        <p:txBody>
          <a:bodyPr/>
          <a:lstStyle/>
          <a:p>
            <a:pPr algn="ctr"/>
            <a:r>
              <a:rPr lang="fr-FR" dirty="0" err="1">
                <a:solidFill>
                  <a:srgbClr val="FF33CC"/>
                </a:solidFill>
                <a:latin typeface="Cooper Black" panose="0208090404030B020404" pitchFamily="18" charset="0"/>
              </a:rPr>
              <a:t>Let’s</a:t>
            </a:r>
            <a:r>
              <a:rPr lang="fr-FR" dirty="0">
                <a:solidFill>
                  <a:srgbClr val="FF33CC"/>
                </a:solidFill>
                <a:latin typeface="Cooper Black" panose="0208090404030B020404" pitchFamily="18" charset="0"/>
              </a:rPr>
              <a:t> </a:t>
            </a:r>
            <a:r>
              <a:rPr lang="fr-FR" dirty="0" err="1">
                <a:solidFill>
                  <a:srgbClr val="FF33CC"/>
                </a:solidFill>
                <a:latin typeface="Cooper Black" panose="0208090404030B020404" pitchFamily="18" charset="0"/>
              </a:rPr>
              <a:t>practise</a:t>
            </a:r>
            <a:r>
              <a:rPr lang="fr-FR" dirty="0">
                <a:solidFill>
                  <a:srgbClr val="FF33CC"/>
                </a:solidFill>
                <a:latin typeface="Cooper Black" panose="0208090404030B020404" pitchFamily="18" charset="0"/>
              </a:rPr>
              <a:t>!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701368-D9F3-4164-A94F-448132E3A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336" y="1079362"/>
            <a:ext cx="11649456" cy="5778638"/>
          </a:xfrm>
        </p:spPr>
        <p:txBody>
          <a:bodyPr>
            <a:normAutofit/>
          </a:bodyPr>
          <a:lstStyle/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“          eyes are blue, I love them!” 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This is a photo of my sister,          hair is long and dark.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“I look like my father, we’ve got the same hair,           hair is red and curly.”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Tom has got a small nose but         nose is all red!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“Stop eating these sweets!!!              tongue is all blue now!”</a:t>
            </a:r>
          </a:p>
          <a:p>
            <a:pPr marL="0" indent="0">
              <a:lnSpc>
                <a:spcPts val="5100"/>
              </a:lnSpc>
              <a:buNone/>
            </a:pPr>
            <a:r>
              <a:rPr lang="en-GB" sz="3600" b="1" dirty="0"/>
              <a:t>My brothers are twins,             eyes are blue.</a:t>
            </a:r>
            <a:endParaRPr lang="en-GB" dirty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068FD2B-C7B9-4062-86B0-91FA52D933FB}"/>
              </a:ext>
            </a:extLst>
          </p:cNvPr>
          <p:cNvSpPr txBox="1"/>
          <p:nvPr/>
        </p:nvSpPr>
        <p:spPr>
          <a:xfrm>
            <a:off x="853770" y="1170802"/>
            <a:ext cx="806631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My</a:t>
            </a:r>
            <a:endParaRPr lang="fr-FR" sz="36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9B68021-08B8-485C-BC34-EC16F9B84EBE}"/>
              </a:ext>
            </a:extLst>
          </p:cNvPr>
          <p:cNvSpPr txBox="1"/>
          <p:nvPr/>
        </p:nvSpPr>
        <p:spPr>
          <a:xfrm>
            <a:off x="6084911" y="4156864"/>
            <a:ext cx="731290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his</a:t>
            </a:r>
            <a:endParaRPr lang="fr-FR" sz="36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81DAB5-733C-41B9-BC9D-87573EA7D7A2}"/>
              </a:ext>
            </a:extLst>
          </p:cNvPr>
          <p:cNvSpPr txBox="1"/>
          <p:nvPr/>
        </p:nvSpPr>
        <p:spPr>
          <a:xfrm>
            <a:off x="6173957" y="4920536"/>
            <a:ext cx="1048364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Your</a:t>
            </a:r>
            <a:endParaRPr lang="fr-FR" sz="36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7BE86A5-C767-4B9B-A096-FAB04E7AF9A7}"/>
              </a:ext>
            </a:extLst>
          </p:cNvPr>
          <p:cNvSpPr txBox="1"/>
          <p:nvPr/>
        </p:nvSpPr>
        <p:spPr>
          <a:xfrm>
            <a:off x="5681463" y="1932356"/>
            <a:ext cx="829073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her</a:t>
            </a:r>
            <a:endParaRPr lang="fr-FR" sz="36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D696F6-8C72-4EAA-982B-804077EE1F1C}"/>
              </a:ext>
            </a:extLst>
          </p:cNvPr>
          <p:cNvSpPr txBox="1"/>
          <p:nvPr/>
        </p:nvSpPr>
        <p:spPr>
          <a:xfrm>
            <a:off x="9486188" y="2741078"/>
            <a:ext cx="845103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our</a:t>
            </a:r>
            <a:endParaRPr lang="fr-FR" sz="36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3C55F80-9D77-4774-8379-1B7C371147A0}"/>
              </a:ext>
            </a:extLst>
          </p:cNvPr>
          <p:cNvSpPr txBox="1"/>
          <p:nvPr/>
        </p:nvSpPr>
        <p:spPr>
          <a:xfrm>
            <a:off x="4917505" y="5705486"/>
            <a:ext cx="1103187" cy="553998"/>
          </a:xfrm>
          <a:prstGeom prst="rect">
            <a:avLst/>
          </a:prstGeom>
          <a:solidFill>
            <a:srgbClr val="FFCCFF"/>
          </a:solidFill>
        </p:spPr>
        <p:txBody>
          <a:bodyPr wrap="none" tIns="0" bIns="0" rtlCol="0">
            <a:spAutoFit/>
          </a:bodyPr>
          <a:lstStyle/>
          <a:p>
            <a:r>
              <a:rPr lang="fr-FR" sz="3600" b="1" dirty="0" err="1"/>
              <a:t>their</a:t>
            </a:r>
            <a:endParaRPr lang="fr-FR" sz="36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45776F0E-2229-45A4-992F-917946DE75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541">
            <a:off x="8992520" y="5472650"/>
            <a:ext cx="771029" cy="14642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F9D1E7E-8F41-48AF-B828-5E614EEC78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64">
            <a:off x="9722490" y="5475657"/>
            <a:ext cx="758976" cy="144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8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335FF6-CCA2-4004-A0CB-31C6124288E9}"/>
              </a:ext>
            </a:extLst>
          </p:cNvPr>
          <p:cNvSpPr/>
          <p:nvPr/>
        </p:nvSpPr>
        <p:spPr>
          <a:xfrm rot="1274732">
            <a:off x="1536193" y="2665669"/>
            <a:ext cx="9532608" cy="215443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80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rgbClr val="002060"/>
                    </a:gs>
                    <a:gs pos="78000">
                      <a:srgbClr val="FF0000"/>
                    </a:gs>
                    <a:gs pos="81000">
                      <a:srgbClr val="FF0066"/>
                    </a:gs>
                    <a:gs pos="100000">
                      <a:srgbClr val="FF6600"/>
                    </a:gs>
                  </a:gsLst>
                  <a:lin ang="0" scaled="1"/>
                </a:gradFill>
                <a:effectLst>
                  <a:outerShdw dist="38100" dir="2700000" algn="bl" rotWithShape="0">
                    <a:schemeClr val="accent5"/>
                  </a:outerShdw>
                </a:effectLst>
              </a:rPr>
              <a:t>Physical description</a:t>
            </a:r>
          </a:p>
          <a:p>
            <a:pPr algn="ctr"/>
            <a:endParaRPr lang="fr-F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575FCF6-8C38-4EE9-94B3-832B6EC35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49" y="3944055"/>
            <a:ext cx="4511797" cy="22558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F5990AB-CB0C-4E02-BD29-5B06464364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36" y="383963"/>
            <a:ext cx="4915896" cy="245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778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55276-9C3B-42DD-9F01-00C5CBC97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596" y="-149942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Clothes</a:t>
            </a:r>
            <a:r>
              <a:rPr lang="fr-FR" sz="4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 and </a:t>
            </a:r>
            <a:r>
              <a:rPr lang="fr-FR" sz="4800" b="1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accessories</a:t>
            </a:r>
            <a:endParaRPr lang="fr-FR" sz="4800" b="1" dirty="0">
              <a:ln>
                <a:solidFill>
                  <a:schemeClr val="tx1"/>
                </a:solidFill>
              </a:ln>
              <a:solidFill>
                <a:schemeClr val="accent1"/>
              </a:solidFill>
              <a:latin typeface="Cooper Black" panose="0208090404030B020404" pitchFamily="18" charset="0"/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B5C98E-2097-4CE7-A267-AC981E45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96" y="4945673"/>
            <a:ext cx="1459525" cy="111744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FA8C50A-7FAE-4FB1-AB59-313C51EA4A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98" y="3436646"/>
            <a:ext cx="1459525" cy="129988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6AFBCA2-AA03-43C3-ACA2-819E5FF58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386" y="2892411"/>
            <a:ext cx="1006757" cy="201351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9E0146C-8D22-4439-B6A0-807F154BE33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0408">
            <a:off x="866774" y="1101186"/>
            <a:ext cx="2201515" cy="188848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CB4F7D9-7A20-4D72-BABB-56CB07F37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84" y="4211716"/>
            <a:ext cx="1265651" cy="148900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BF1C77F-3672-45E1-AF9D-300D5250D2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72" y="4560932"/>
            <a:ext cx="1637345" cy="1010549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994A33C2-D7C0-4E62-936A-C8FD30CAA80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1609" y="4528647"/>
            <a:ext cx="1185042" cy="101469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F0565995-0FAC-4E08-935C-77E3950708CE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01" y="1363493"/>
            <a:ext cx="1726597" cy="2188163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54B8446C-7442-4048-B841-1703310502A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207" y="1236560"/>
            <a:ext cx="2273808" cy="140336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944B927-7BBD-4332-9E81-0605EEB9E8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189" y="972689"/>
            <a:ext cx="1905782" cy="2053368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6FBD1EC-3B0A-4972-83EC-91A2371D480A}"/>
              </a:ext>
            </a:extLst>
          </p:cNvPr>
          <p:cNvSpPr txBox="1"/>
          <p:nvPr/>
        </p:nvSpPr>
        <p:spPr>
          <a:xfrm>
            <a:off x="1173565" y="2779510"/>
            <a:ext cx="1423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SHIRT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25E333D8-45E4-4480-896A-3A89CCEE10B8}"/>
              </a:ext>
            </a:extLst>
          </p:cNvPr>
          <p:cNvSpPr txBox="1"/>
          <p:nvPr/>
        </p:nvSpPr>
        <p:spPr>
          <a:xfrm>
            <a:off x="5913534" y="2551420"/>
            <a:ext cx="1380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SKIRT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199B0C0-90D3-4D01-9617-FB2C929F1AE5}"/>
              </a:ext>
            </a:extLst>
          </p:cNvPr>
          <p:cNvSpPr txBox="1"/>
          <p:nvPr/>
        </p:nvSpPr>
        <p:spPr>
          <a:xfrm>
            <a:off x="797158" y="5516866"/>
            <a:ext cx="10390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CAP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780622F-38A0-4CBD-B16B-46ADAB525E16}"/>
              </a:ext>
            </a:extLst>
          </p:cNvPr>
          <p:cNvSpPr txBox="1"/>
          <p:nvPr/>
        </p:nvSpPr>
        <p:spPr>
          <a:xfrm>
            <a:off x="6485013" y="4744448"/>
            <a:ext cx="1583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SHOES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27F97FA7-E9A7-4657-A658-96897E99358A}"/>
              </a:ext>
            </a:extLst>
          </p:cNvPr>
          <p:cNvSpPr txBox="1"/>
          <p:nvPr/>
        </p:nvSpPr>
        <p:spPr>
          <a:xfrm>
            <a:off x="7835072" y="5947232"/>
            <a:ext cx="2287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TRAINERS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59F54E6F-6E01-4BAD-A5FA-21C128E0C784}"/>
              </a:ext>
            </a:extLst>
          </p:cNvPr>
          <p:cNvSpPr txBox="1"/>
          <p:nvPr/>
        </p:nvSpPr>
        <p:spPr>
          <a:xfrm>
            <a:off x="9663267" y="4835453"/>
            <a:ext cx="2420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TROUSERS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A50FA86-32D1-4EEE-9D0C-3B78153EEA57}"/>
              </a:ext>
            </a:extLst>
          </p:cNvPr>
          <p:cNvSpPr txBox="1"/>
          <p:nvPr/>
        </p:nvSpPr>
        <p:spPr>
          <a:xfrm>
            <a:off x="3233824" y="3487396"/>
            <a:ext cx="21943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SWEATER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0EA3231F-C445-4BEF-81AA-EAD24C859809}"/>
              </a:ext>
            </a:extLst>
          </p:cNvPr>
          <p:cNvSpPr txBox="1"/>
          <p:nvPr/>
        </p:nvSpPr>
        <p:spPr>
          <a:xfrm>
            <a:off x="4173386" y="5758030"/>
            <a:ext cx="2395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HANDBAG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B147F582-EA64-420E-827E-C8D9F1C6923B}"/>
              </a:ext>
            </a:extLst>
          </p:cNvPr>
          <p:cNvSpPr txBox="1"/>
          <p:nvPr/>
        </p:nvSpPr>
        <p:spPr>
          <a:xfrm>
            <a:off x="9439572" y="1244243"/>
            <a:ext cx="15261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DRESS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8F82A645-7CB1-42FD-A089-8BE58686569E}"/>
              </a:ext>
            </a:extLst>
          </p:cNvPr>
          <p:cNvSpPr txBox="1"/>
          <p:nvPr/>
        </p:nvSpPr>
        <p:spPr>
          <a:xfrm>
            <a:off x="2592320" y="5504397"/>
            <a:ext cx="10326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HAT</a:t>
            </a:r>
          </a:p>
        </p:txBody>
      </p: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C20806B7-F67D-4E6E-A485-7B3ABCBB64D8}"/>
              </a:ext>
            </a:extLst>
          </p:cNvPr>
          <p:cNvCxnSpPr>
            <a:cxnSpLocks/>
          </p:cNvCxnSpPr>
          <p:nvPr/>
        </p:nvCxnSpPr>
        <p:spPr>
          <a:xfrm>
            <a:off x="2686156" y="6120843"/>
            <a:ext cx="331052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F51AC878-BA41-4F94-B9C0-6CE3F4E57A20}"/>
              </a:ext>
            </a:extLst>
          </p:cNvPr>
          <p:cNvCxnSpPr/>
          <p:nvPr/>
        </p:nvCxnSpPr>
        <p:spPr>
          <a:xfrm>
            <a:off x="4276151" y="6392764"/>
            <a:ext cx="331052" cy="0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47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  <p:bldP spid="35" grpId="0"/>
      <p:bldP spid="40" grpId="0"/>
      <p:bldP spid="41" grpId="0"/>
      <p:bldP spid="42" grpId="0"/>
      <p:bldP spid="4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955276-9C3B-42DD-9F01-00C5CBC97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7596" y="-149942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b="1" dirty="0" err="1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Colour</a:t>
            </a:r>
            <a:r>
              <a:rPr lang="fr-FR" sz="4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ooper Black" panose="0208090404030B020404" pitchFamily="18" charset="0"/>
              </a:rPr>
              <a:t> memory!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6B5C98E-2097-4CE7-A267-AC981E456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88" y="3358371"/>
            <a:ext cx="1459525" cy="1117449"/>
          </a:xfrm>
        </p:spPr>
      </p:pic>
      <p:grpSp>
        <p:nvGrpSpPr>
          <p:cNvPr id="51" name="Groupe 50">
            <a:extLst>
              <a:ext uri="{FF2B5EF4-FFF2-40B4-BE49-F238E27FC236}">
                <a16:creationId xmlns:a16="http://schemas.microsoft.com/office/drawing/2014/main" id="{45A71529-3B4D-401E-8336-B6B53FFB70D9}"/>
              </a:ext>
            </a:extLst>
          </p:cNvPr>
          <p:cNvGrpSpPr/>
          <p:nvPr/>
        </p:nvGrpSpPr>
        <p:grpSpPr>
          <a:xfrm>
            <a:off x="5287445" y="1097991"/>
            <a:ext cx="1891407" cy="1538740"/>
            <a:chOff x="866774" y="1101186"/>
            <a:chExt cx="2201515" cy="2386210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69E0146C-8D22-4439-B6A0-807F154BE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408">
              <a:off x="866774" y="1101186"/>
              <a:ext cx="2201515" cy="1888487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F6FBD1EC-3B0A-4972-83EC-91A2371D480A}"/>
                </a:ext>
              </a:extLst>
            </p:cNvPr>
            <p:cNvSpPr txBox="1"/>
            <p:nvPr/>
          </p:nvSpPr>
          <p:spPr>
            <a:xfrm>
              <a:off x="1173565" y="2779510"/>
              <a:ext cx="14235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SHIRT</a:t>
              </a:r>
            </a:p>
          </p:txBody>
        </p: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2A72145E-2204-4E10-85DD-319B41B1FF58}"/>
              </a:ext>
            </a:extLst>
          </p:cNvPr>
          <p:cNvGrpSpPr/>
          <p:nvPr/>
        </p:nvGrpSpPr>
        <p:grpSpPr>
          <a:xfrm>
            <a:off x="9034776" y="1134145"/>
            <a:ext cx="1905782" cy="1545783"/>
            <a:chOff x="5428207" y="1236560"/>
            <a:chExt cx="2273808" cy="2022746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54B8446C-7442-4048-B841-1703310502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207" y="1236560"/>
              <a:ext cx="2273808" cy="1403366"/>
            </a:xfrm>
            <a:prstGeom prst="rect">
              <a:avLst/>
            </a:prstGeom>
          </p:spPr>
        </p:pic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25E333D8-45E4-4480-896A-3A89CCEE10B8}"/>
                </a:ext>
              </a:extLst>
            </p:cNvPr>
            <p:cNvSpPr txBox="1"/>
            <p:nvPr/>
          </p:nvSpPr>
          <p:spPr>
            <a:xfrm>
              <a:off x="5913534" y="2551420"/>
              <a:ext cx="13803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SKIRT</a:t>
              </a: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F2B1D6C2-92DF-4026-9F10-C7B8FF807133}"/>
              </a:ext>
            </a:extLst>
          </p:cNvPr>
          <p:cNvGrpSpPr/>
          <p:nvPr/>
        </p:nvGrpSpPr>
        <p:grpSpPr>
          <a:xfrm>
            <a:off x="801709" y="3358148"/>
            <a:ext cx="1476137" cy="1386300"/>
            <a:chOff x="567772" y="4560932"/>
            <a:chExt cx="1637345" cy="1663820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BF1C77F-3672-45E1-AF9D-300D5250D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772" y="4560932"/>
              <a:ext cx="1637345" cy="1010550"/>
            </a:xfrm>
            <a:prstGeom prst="rect">
              <a:avLst/>
            </a:prstGeom>
          </p:spPr>
        </p:pic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C199B0C0-90D3-4D01-9617-FB2C929F1AE5}"/>
                </a:ext>
              </a:extLst>
            </p:cNvPr>
            <p:cNvSpPr txBox="1"/>
            <p:nvPr/>
          </p:nvSpPr>
          <p:spPr>
            <a:xfrm>
              <a:off x="797158" y="5516866"/>
              <a:ext cx="10390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CAP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E1F82F52-E15F-429E-ADFB-78117E4E3186}"/>
              </a:ext>
            </a:extLst>
          </p:cNvPr>
          <p:cNvGrpSpPr/>
          <p:nvPr/>
        </p:nvGrpSpPr>
        <p:grpSpPr>
          <a:xfrm>
            <a:off x="7655271" y="3264504"/>
            <a:ext cx="1459525" cy="1637260"/>
            <a:chOff x="6485013" y="3436646"/>
            <a:chExt cx="1583895" cy="2015688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FA8C50A-7FAE-4FB1-AB59-313C51EA4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198" y="3436646"/>
              <a:ext cx="1459525" cy="1299889"/>
            </a:xfrm>
            <a:prstGeom prst="rect">
              <a:avLst/>
            </a:prstGeom>
          </p:spPr>
        </p:pic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780622F-38A0-4CBD-B16B-46ADAB525E16}"/>
                </a:ext>
              </a:extLst>
            </p:cNvPr>
            <p:cNvSpPr txBox="1"/>
            <p:nvPr/>
          </p:nvSpPr>
          <p:spPr>
            <a:xfrm>
              <a:off x="6485013" y="4744448"/>
              <a:ext cx="158389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SHOES</a:t>
              </a:r>
            </a:p>
          </p:txBody>
        </p:sp>
      </p:grpSp>
      <p:sp>
        <p:nvSpPr>
          <p:cNvPr id="34" name="ZoneTexte 33">
            <a:extLst>
              <a:ext uri="{FF2B5EF4-FFF2-40B4-BE49-F238E27FC236}">
                <a16:creationId xmlns:a16="http://schemas.microsoft.com/office/drawing/2014/main" id="{27F97FA7-E9A7-4657-A658-96897E99358A}"/>
              </a:ext>
            </a:extLst>
          </p:cNvPr>
          <p:cNvSpPr txBox="1"/>
          <p:nvPr/>
        </p:nvSpPr>
        <p:spPr>
          <a:xfrm>
            <a:off x="2375660" y="4614270"/>
            <a:ext cx="2287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/>
              <a:t>TRAINERS</a:t>
            </a:r>
          </a:p>
        </p:txBody>
      </p:sp>
      <p:grpSp>
        <p:nvGrpSpPr>
          <p:cNvPr id="61" name="Groupe 60">
            <a:extLst>
              <a:ext uri="{FF2B5EF4-FFF2-40B4-BE49-F238E27FC236}">
                <a16:creationId xmlns:a16="http://schemas.microsoft.com/office/drawing/2014/main" id="{C903FD3C-D5A1-4DDC-A7CF-D14E23E55F51}"/>
              </a:ext>
            </a:extLst>
          </p:cNvPr>
          <p:cNvGrpSpPr/>
          <p:nvPr/>
        </p:nvGrpSpPr>
        <p:grpSpPr>
          <a:xfrm>
            <a:off x="9663268" y="2892411"/>
            <a:ext cx="1727024" cy="2053262"/>
            <a:chOff x="9663267" y="2892411"/>
            <a:chExt cx="2420471" cy="265092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6AFBCA2-AA03-43C3-ACA2-819E5FF58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3386" y="2892411"/>
              <a:ext cx="1006757" cy="2013514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59F54E6F-6E01-4BAD-A5FA-21C128E0C784}"/>
                </a:ext>
              </a:extLst>
            </p:cNvPr>
            <p:cNvSpPr txBox="1"/>
            <p:nvPr/>
          </p:nvSpPr>
          <p:spPr>
            <a:xfrm>
              <a:off x="9663267" y="4835453"/>
              <a:ext cx="2420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TROUSERS</a:t>
              </a:r>
            </a:p>
          </p:txBody>
        </p: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1A75A887-F143-4085-954B-F02001999AC2}"/>
              </a:ext>
            </a:extLst>
          </p:cNvPr>
          <p:cNvGrpSpPr/>
          <p:nvPr/>
        </p:nvGrpSpPr>
        <p:grpSpPr>
          <a:xfrm>
            <a:off x="4944371" y="2867952"/>
            <a:ext cx="1595140" cy="2000459"/>
            <a:chOff x="3233824" y="1363493"/>
            <a:chExt cx="2194383" cy="2831789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0565995-0FAC-4E08-935C-77E395070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1501" y="1363493"/>
              <a:ext cx="1726597" cy="2188163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6A50FA86-32D1-4EEE-9D0C-3B78153EEA57}"/>
                </a:ext>
              </a:extLst>
            </p:cNvPr>
            <p:cNvSpPr txBox="1"/>
            <p:nvPr/>
          </p:nvSpPr>
          <p:spPr>
            <a:xfrm>
              <a:off x="3233824" y="3487396"/>
              <a:ext cx="219438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SWEATER</a:t>
              </a:r>
            </a:p>
          </p:txBody>
        </p:sp>
      </p:grp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8FE18423-F1B4-468F-88E3-ED201CDF76E1}"/>
              </a:ext>
            </a:extLst>
          </p:cNvPr>
          <p:cNvGrpSpPr/>
          <p:nvPr/>
        </p:nvGrpSpPr>
        <p:grpSpPr>
          <a:xfrm>
            <a:off x="304145" y="1225793"/>
            <a:ext cx="2065577" cy="1703549"/>
            <a:chOff x="4173386" y="4211716"/>
            <a:chExt cx="2395143" cy="2254200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CB4F7D9-7A20-4D72-BABB-56CB07F37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2584" y="4211716"/>
              <a:ext cx="1265651" cy="1489001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0EA3231F-C445-4BEF-81AA-EAD24C859809}"/>
                </a:ext>
              </a:extLst>
            </p:cNvPr>
            <p:cNvSpPr txBox="1"/>
            <p:nvPr/>
          </p:nvSpPr>
          <p:spPr>
            <a:xfrm>
              <a:off x="4173386" y="5758030"/>
              <a:ext cx="23951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HANDBAG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0A248C0A-538A-4EF9-9A40-39D6936278FB}"/>
              </a:ext>
            </a:extLst>
          </p:cNvPr>
          <p:cNvGrpSpPr/>
          <p:nvPr/>
        </p:nvGrpSpPr>
        <p:grpSpPr>
          <a:xfrm>
            <a:off x="3439948" y="887801"/>
            <a:ext cx="1378613" cy="1919844"/>
            <a:chOff x="8058404" y="972689"/>
            <a:chExt cx="1955567" cy="2600653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4944B927-7BBD-4332-9E81-0605EEB9E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8189" y="972689"/>
              <a:ext cx="1905782" cy="2053368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B147F582-EA64-420E-827E-C8D9F1C6923B}"/>
                </a:ext>
              </a:extLst>
            </p:cNvPr>
            <p:cNvSpPr txBox="1"/>
            <p:nvPr/>
          </p:nvSpPr>
          <p:spPr>
            <a:xfrm>
              <a:off x="8058404" y="2865456"/>
              <a:ext cx="15261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DRESS</a:t>
              </a:r>
            </a:p>
          </p:txBody>
        </p:sp>
      </p:grpSp>
      <p:grpSp>
        <p:nvGrpSpPr>
          <p:cNvPr id="58" name="Groupe 57">
            <a:extLst>
              <a:ext uri="{FF2B5EF4-FFF2-40B4-BE49-F238E27FC236}">
                <a16:creationId xmlns:a16="http://schemas.microsoft.com/office/drawing/2014/main" id="{34227C75-FA07-4012-A87E-16A34BFB32E7}"/>
              </a:ext>
            </a:extLst>
          </p:cNvPr>
          <p:cNvGrpSpPr/>
          <p:nvPr/>
        </p:nvGrpSpPr>
        <p:grpSpPr>
          <a:xfrm>
            <a:off x="7629848" y="1123100"/>
            <a:ext cx="1090720" cy="1409988"/>
            <a:chOff x="2580341" y="4617988"/>
            <a:chExt cx="1185042" cy="1594295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994A33C2-D7C0-4E62-936A-C8FD30CAA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0341" y="4617988"/>
              <a:ext cx="1185042" cy="1014692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8F82A645-7CB1-42FD-A089-8BE58686569E}"/>
                </a:ext>
              </a:extLst>
            </p:cNvPr>
            <p:cNvSpPr txBox="1"/>
            <p:nvPr/>
          </p:nvSpPr>
          <p:spPr>
            <a:xfrm>
              <a:off x="2592320" y="5504397"/>
              <a:ext cx="10326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/>
                <a:t>HAT</a:t>
              </a:r>
            </a:p>
          </p:txBody>
        </p:sp>
      </p:grpSp>
      <p:sp>
        <p:nvSpPr>
          <p:cNvPr id="62" name="Rectangle : coins arrondis 61">
            <a:extLst>
              <a:ext uri="{FF2B5EF4-FFF2-40B4-BE49-F238E27FC236}">
                <a16:creationId xmlns:a16="http://schemas.microsoft.com/office/drawing/2014/main" id="{84A874E3-5153-4FAB-9BDF-D7094BC55E14}"/>
              </a:ext>
            </a:extLst>
          </p:cNvPr>
          <p:cNvSpPr/>
          <p:nvPr/>
        </p:nvSpPr>
        <p:spPr>
          <a:xfrm>
            <a:off x="1725737" y="1584357"/>
            <a:ext cx="688838" cy="381214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Rectangle : coins arrondis 62">
            <a:extLst>
              <a:ext uri="{FF2B5EF4-FFF2-40B4-BE49-F238E27FC236}">
                <a16:creationId xmlns:a16="http://schemas.microsoft.com/office/drawing/2014/main" id="{ECFC4D0C-39AF-4ED4-B565-D860240AA29A}"/>
              </a:ext>
            </a:extLst>
          </p:cNvPr>
          <p:cNvSpPr/>
          <p:nvPr/>
        </p:nvSpPr>
        <p:spPr>
          <a:xfrm>
            <a:off x="3057220" y="1106116"/>
            <a:ext cx="688838" cy="3812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Rectangle : coins arrondis 63">
            <a:extLst>
              <a:ext uri="{FF2B5EF4-FFF2-40B4-BE49-F238E27FC236}">
                <a16:creationId xmlns:a16="http://schemas.microsoft.com/office/drawing/2014/main" id="{F3AA48DE-E5FB-4392-BBB5-7E87759C7A26}"/>
              </a:ext>
            </a:extLst>
          </p:cNvPr>
          <p:cNvSpPr/>
          <p:nvPr/>
        </p:nvSpPr>
        <p:spPr>
          <a:xfrm>
            <a:off x="6690797" y="943538"/>
            <a:ext cx="688838" cy="381214"/>
          </a:xfrm>
          <a:prstGeom prst="roundRect">
            <a:avLst/>
          </a:prstGeom>
          <a:solidFill>
            <a:schemeClr val="bg1"/>
          </a:solid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Rectangle : coins arrondis 64">
            <a:extLst>
              <a:ext uri="{FF2B5EF4-FFF2-40B4-BE49-F238E27FC236}">
                <a16:creationId xmlns:a16="http://schemas.microsoft.com/office/drawing/2014/main" id="{2F38294F-0CB4-4633-AD24-08A4B92724A5}"/>
              </a:ext>
            </a:extLst>
          </p:cNvPr>
          <p:cNvSpPr/>
          <p:nvPr/>
        </p:nvSpPr>
        <p:spPr>
          <a:xfrm>
            <a:off x="8408280" y="825080"/>
            <a:ext cx="688838" cy="381214"/>
          </a:xfrm>
          <a:prstGeom prst="roundRect">
            <a:avLst/>
          </a:prstGeom>
          <a:solidFill>
            <a:srgbClr val="FFAB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Rectangle : coins arrondis 65">
            <a:extLst>
              <a:ext uri="{FF2B5EF4-FFF2-40B4-BE49-F238E27FC236}">
                <a16:creationId xmlns:a16="http://schemas.microsoft.com/office/drawing/2014/main" id="{CE1B358C-7F49-4513-A47C-CB952AA20AFA}"/>
              </a:ext>
            </a:extLst>
          </p:cNvPr>
          <p:cNvSpPr/>
          <p:nvPr/>
        </p:nvSpPr>
        <p:spPr>
          <a:xfrm>
            <a:off x="10695160" y="1298989"/>
            <a:ext cx="688838" cy="381214"/>
          </a:xfrm>
          <a:prstGeom prst="roundRect">
            <a:avLst/>
          </a:prstGeom>
          <a:solidFill>
            <a:srgbClr val="5F7B5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A8DB0278-5055-4537-8D69-B5EDA33CBC1D}"/>
              </a:ext>
            </a:extLst>
          </p:cNvPr>
          <p:cNvSpPr/>
          <p:nvPr/>
        </p:nvSpPr>
        <p:spPr>
          <a:xfrm>
            <a:off x="648095" y="4806021"/>
            <a:ext cx="688838" cy="381214"/>
          </a:xfrm>
          <a:prstGeom prst="roundRect">
            <a:avLst/>
          </a:prstGeom>
          <a:solidFill>
            <a:srgbClr val="8080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Rectangle : coins arrondis 67">
            <a:extLst>
              <a:ext uri="{FF2B5EF4-FFF2-40B4-BE49-F238E27FC236}">
                <a16:creationId xmlns:a16="http://schemas.microsoft.com/office/drawing/2014/main" id="{CE46F56D-E54A-49D3-8FFD-193EA51AB91C}"/>
              </a:ext>
            </a:extLst>
          </p:cNvPr>
          <p:cNvSpPr/>
          <p:nvPr/>
        </p:nvSpPr>
        <p:spPr>
          <a:xfrm>
            <a:off x="3036496" y="5187235"/>
            <a:ext cx="688838" cy="381214"/>
          </a:xfrm>
          <a:prstGeom prst="roundRect">
            <a:avLst/>
          </a:prstGeom>
          <a:solidFill>
            <a:srgbClr val="FFBC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57DA6B3F-E324-4BD8-B8A7-75F2674880FF}"/>
              </a:ext>
            </a:extLst>
          </p:cNvPr>
          <p:cNvSpPr/>
          <p:nvPr/>
        </p:nvSpPr>
        <p:spPr>
          <a:xfrm>
            <a:off x="3697332" y="5187235"/>
            <a:ext cx="688838" cy="381214"/>
          </a:xfrm>
          <a:prstGeom prst="roundRect">
            <a:avLst/>
          </a:prstGeom>
          <a:solidFill>
            <a:srgbClr val="B0F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Rectangle : coins arrondis 69">
            <a:extLst>
              <a:ext uri="{FF2B5EF4-FFF2-40B4-BE49-F238E27FC236}">
                <a16:creationId xmlns:a16="http://schemas.microsoft.com/office/drawing/2014/main" id="{458F95A5-622A-469A-BEDE-42C78E790B11}"/>
              </a:ext>
            </a:extLst>
          </p:cNvPr>
          <p:cNvSpPr/>
          <p:nvPr/>
        </p:nvSpPr>
        <p:spPr>
          <a:xfrm>
            <a:off x="5622647" y="4996628"/>
            <a:ext cx="688838" cy="381214"/>
          </a:xfrm>
          <a:prstGeom prst="roundRect">
            <a:avLst/>
          </a:prstGeom>
          <a:solidFill>
            <a:srgbClr val="505F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91067A63-77F9-45B2-93B4-3260D03A308B}"/>
              </a:ext>
            </a:extLst>
          </p:cNvPr>
          <p:cNvSpPr/>
          <p:nvPr/>
        </p:nvSpPr>
        <p:spPr>
          <a:xfrm>
            <a:off x="8175208" y="5051766"/>
            <a:ext cx="688838" cy="381214"/>
          </a:xfrm>
          <a:prstGeom prst="roundRect">
            <a:avLst/>
          </a:prstGeom>
          <a:solidFill>
            <a:srgbClr val="5D3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Rectangle : coins arrondis 71">
            <a:extLst>
              <a:ext uri="{FF2B5EF4-FFF2-40B4-BE49-F238E27FC236}">
                <a16:creationId xmlns:a16="http://schemas.microsoft.com/office/drawing/2014/main" id="{70BA93A7-EADB-42F3-AAFE-6C410D7AD3F4}"/>
              </a:ext>
            </a:extLst>
          </p:cNvPr>
          <p:cNvSpPr/>
          <p:nvPr/>
        </p:nvSpPr>
        <p:spPr>
          <a:xfrm>
            <a:off x="10095535" y="5051766"/>
            <a:ext cx="688838" cy="381214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303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1DAB477-E77E-4CE6-A8A0-C746E7124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23" y="683174"/>
            <a:ext cx="2250497" cy="508946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A76A25-938A-4DA3-B9A6-EA5560AB2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75" y="705940"/>
            <a:ext cx="2921841" cy="49601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8E2176-5271-465C-BB57-EF1B3A684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20" y="728472"/>
            <a:ext cx="2415540" cy="48310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9E9922-B8CC-4CC1-AF03-9DD6C6078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9" y="599397"/>
            <a:ext cx="2495578" cy="49601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35F1-A759-4B82-9578-4783E1889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25" y="728472"/>
            <a:ext cx="2068306" cy="48310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44D0E77-4716-42DF-BA5C-800F583FC31D}"/>
              </a:ext>
            </a:extLst>
          </p:cNvPr>
          <p:cNvSpPr txBox="1"/>
          <p:nvPr/>
        </p:nvSpPr>
        <p:spPr>
          <a:xfrm>
            <a:off x="7589520" y="5463683"/>
            <a:ext cx="13003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Alan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82E3AD-9C61-4815-9E57-D633AF1FC030}"/>
              </a:ext>
            </a:extLst>
          </p:cNvPr>
          <p:cNvSpPr txBox="1"/>
          <p:nvPr/>
        </p:nvSpPr>
        <p:spPr>
          <a:xfrm>
            <a:off x="4197595" y="-136440"/>
            <a:ext cx="396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/>
              <a:t>Listen</a:t>
            </a:r>
            <a:r>
              <a:rPr lang="fr-FR" sz="4800" dirty="0"/>
              <a:t> and spot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EB448AF-B3BE-4237-B31A-E18BB6166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990" y="1984513"/>
            <a:ext cx="1580322" cy="15803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C749A8-2FED-48E7-A7BA-CF8C64E44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360" y="1848678"/>
            <a:ext cx="1580322" cy="15803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9583AE-5C16-4E7E-AC81-EE2B901AC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93" y="1984513"/>
            <a:ext cx="1580322" cy="1580322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8DC0D198-6267-426D-85A9-2DB7A2CA93B6}"/>
              </a:ext>
            </a:extLst>
          </p:cNvPr>
          <p:cNvSpPr/>
          <p:nvPr/>
        </p:nvSpPr>
        <p:spPr>
          <a:xfrm rot="20557255">
            <a:off x="7326698" y="4717225"/>
            <a:ext cx="1696064" cy="8555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801EDDB-A286-4985-A392-483CAA5C3403}"/>
              </a:ext>
            </a:extLst>
          </p:cNvPr>
          <p:cNvSpPr/>
          <p:nvPr/>
        </p:nvSpPr>
        <p:spPr>
          <a:xfrm rot="20557255">
            <a:off x="7270367" y="1427840"/>
            <a:ext cx="1696064" cy="1373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E63ED36-9FCD-42F8-96A9-7E1B18D0B749}"/>
              </a:ext>
            </a:extLst>
          </p:cNvPr>
          <p:cNvCxnSpPr/>
          <p:nvPr/>
        </p:nvCxnSpPr>
        <p:spPr>
          <a:xfrm>
            <a:off x="1431235" y="318052"/>
            <a:ext cx="331304" cy="5283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EE024F1-D229-4766-9E70-302983DEB90F}"/>
              </a:ext>
            </a:extLst>
          </p:cNvPr>
          <p:cNvCxnSpPr/>
          <p:nvPr/>
        </p:nvCxnSpPr>
        <p:spPr>
          <a:xfrm flipH="1">
            <a:off x="8415130" y="492854"/>
            <a:ext cx="291548" cy="4215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01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41DAB477-E77E-4CE6-A8A0-C746E7124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023" y="683174"/>
            <a:ext cx="2250497" cy="5089464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BA76A25-938A-4DA3-B9A6-EA5560AB2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675" y="705940"/>
            <a:ext cx="2921841" cy="496015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38E2176-5271-465C-BB57-EF1B3A684C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820" y="728472"/>
            <a:ext cx="2415540" cy="483108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99E9922-B8CC-4CC1-AF03-9DD6C6078B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39" y="599397"/>
            <a:ext cx="2495578" cy="496015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7B535F1-A759-4B82-9578-4783E1889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325" y="728472"/>
            <a:ext cx="2068306" cy="4831080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44D0E77-4716-42DF-BA5C-800F583FC31D}"/>
              </a:ext>
            </a:extLst>
          </p:cNvPr>
          <p:cNvSpPr txBox="1"/>
          <p:nvPr/>
        </p:nvSpPr>
        <p:spPr>
          <a:xfrm>
            <a:off x="5631770" y="5922725"/>
            <a:ext cx="13001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Amy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2382E3AD-9C61-4815-9E57-D633AF1FC030}"/>
              </a:ext>
            </a:extLst>
          </p:cNvPr>
          <p:cNvSpPr txBox="1"/>
          <p:nvPr/>
        </p:nvSpPr>
        <p:spPr>
          <a:xfrm>
            <a:off x="4197595" y="-136440"/>
            <a:ext cx="39654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/>
              <a:t>Listen</a:t>
            </a:r>
            <a:r>
              <a:rPr lang="fr-FR" sz="4800" dirty="0"/>
              <a:t> and spot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CEB448AF-B3BE-4237-B31A-E18BB6166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36" y="1848678"/>
            <a:ext cx="1580322" cy="158032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12C749A8-2FED-48E7-A7BA-CF8C64E44A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554" y="1894631"/>
            <a:ext cx="1580322" cy="158032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B9583AE-5C16-4E7E-AC81-EE2B901AC0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84" y="2114675"/>
            <a:ext cx="1580322" cy="1580322"/>
          </a:xfrm>
          <a:prstGeom prst="rect">
            <a:avLst/>
          </a:prstGeom>
        </p:spPr>
      </p:pic>
      <p:sp>
        <p:nvSpPr>
          <p:cNvPr id="29" name="Ellipse 28">
            <a:extLst>
              <a:ext uri="{FF2B5EF4-FFF2-40B4-BE49-F238E27FC236}">
                <a16:creationId xmlns:a16="http://schemas.microsoft.com/office/drawing/2014/main" id="{8DC0D198-6267-426D-85A9-2DB7A2CA93B6}"/>
              </a:ext>
            </a:extLst>
          </p:cNvPr>
          <p:cNvSpPr/>
          <p:nvPr/>
        </p:nvSpPr>
        <p:spPr>
          <a:xfrm rot="459019">
            <a:off x="9370691" y="4848767"/>
            <a:ext cx="1696064" cy="8555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801EDDB-A286-4985-A392-483CAA5C3403}"/>
              </a:ext>
            </a:extLst>
          </p:cNvPr>
          <p:cNvSpPr/>
          <p:nvPr/>
        </p:nvSpPr>
        <p:spPr>
          <a:xfrm rot="20557255">
            <a:off x="5510731" y="4589710"/>
            <a:ext cx="1696064" cy="137367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3E63ED36-9FCD-42F8-96A9-7E1B18D0B749}"/>
              </a:ext>
            </a:extLst>
          </p:cNvPr>
          <p:cNvCxnSpPr/>
          <p:nvPr/>
        </p:nvCxnSpPr>
        <p:spPr>
          <a:xfrm>
            <a:off x="5519365" y="1320331"/>
            <a:ext cx="331304" cy="52834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7EE024F1-D229-4766-9E70-302983DEB90F}"/>
              </a:ext>
            </a:extLst>
          </p:cNvPr>
          <p:cNvCxnSpPr/>
          <p:nvPr/>
        </p:nvCxnSpPr>
        <p:spPr>
          <a:xfrm flipH="1">
            <a:off x="10827116" y="995120"/>
            <a:ext cx="291548" cy="42154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avec flèche 2">
            <a:extLst>
              <a:ext uri="{FF2B5EF4-FFF2-40B4-BE49-F238E27FC236}">
                <a16:creationId xmlns:a16="http://schemas.microsoft.com/office/drawing/2014/main" id="{E2B2A906-21C4-44A9-910D-A27209C8E3F2}"/>
              </a:ext>
            </a:extLst>
          </p:cNvPr>
          <p:cNvCxnSpPr/>
          <p:nvPr/>
        </p:nvCxnSpPr>
        <p:spPr>
          <a:xfrm flipH="1">
            <a:off x="6831296" y="1584504"/>
            <a:ext cx="478258" cy="5301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A8393B8-017B-49C1-A4CB-77848BEBC49F}"/>
              </a:ext>
            </a:extLst>
          </p:cNvPr>
          <p:cNvCxnSpPr/>
          <p:nvPr/>
        </p:nvCxnSpPr>
        <p:spPr>
          <a:xfrm flipH="1" flipV="1">
            <a:off x="6646110" y="995120"/>
            <a:ext cx="663444" cy="5893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5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 animBg="1"/>
      <p:bldP spid="3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77512861-54D5-4153-8092-F7DAD4357A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760"/>
            <a:ext cx="3048000" cy="6096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6F3F3822-F82D-4D06-B68E-92F0ED37E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75" y="4824417"/>
            <a:ext cx="1308354" cy="153924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0DDCE77-5984-4296-B659-F6AA1D5F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4942" y="-148142"/>
            <a:ext cx="6330059" cy="1080138"/>
          </a:xfrm>
        </p:spPr>
        <p:txBody>
          <a:bodyPr/>
          <a:lstStyle/>
          <a:p>
            <a:r>
              <a:rPr lang="fr-FR" dirty="0" err="1">
                <a:latin typeface="Cooper Black" panose="0208090404030B020404" pitchFamily="18" charset="0"/>
              </a:rPr>
              <a:t>Describe</a:t>
            </a:r>
            <a:r>
              <a:rPr lang="fr-FR" dirty="0">
                <a:latin typeface="Cooper Black" panose="0208090404030B020404" pitchFamily="18" charset="0"/>
              </a:rPr>
              <a:t> Rebecca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F6B8EE9B-6A84-469A-871E-AB3EC673BC32}"/>
              </a:ext>
            </a:extLst>
          </p:cNvPr>
          <p:cNvCxnSpPr>
            <a:cxnSpLocks/>
          </p:cNvCxnSpPr>
          <p:nvPr/>
        </p:nvCxnSpPr>
        <p:spPr>
          <a:xfrm flipV="1">
            <a:off x="1082040" y="1482852"/>
            <a:ext cx="755904" cy="63652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E52EF0D1-C5BC-4662-92E6-28EC7998757F}"/>
              </a:ext>
            </a:extLst>
          </p:cNvPr>
          <p:cNvCxnSpPr>
            <a:cxnSpLocks/>
          </p:cNvCxnSpPr>
          <p:nvPr/>
        </p:nvCxnSpPr>
        <p:spPr>
          <a:xfrm>
            <a:off x="548640" y="121920"/>
            <a:ext cx="1426464" cy="5181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43A67DE3-B549-4D99-B3BE-459DB1558CC7}"/>
              </a:ext>
            </a:extLst>
          </p:cNvPr>
          <p:cNvCxnSpPr>
            <a:cxnSpLocks/>
          </p:cNvCxnSpPr>
          <p:nvPr/>
        </p:nvCxnSpPr>
        <p:spPr>
          <a:xfrm flipV="1">
            <a:off x="502920" y="1122318"/>
            <a:ext cx="1426464" cy="64312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BBBE9D3-526A-4987-90D5-D840FFBFDDC8}"/>
              </a:ext>
            </a:extLst>
          </p:cNvPr>
          <p:cNvCxnSpPr/>
          <p:nvPr/>
        </p:nvCxnSpPr>
        <p:spPr>
          <a:xfrm>
            <a:off x="548640" y="3636265"/>
            <a:ext cx="1426464" cy="12801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86530AED-4C43-461C-B8AE-FD29159372F6}"/>
              </a:ext>
            </a:extLst>
          </p:cNvPr>
          <p:cNvCxnSpPr>
            <a:cxnSpLocks/>
          </p:cNvCxnSpPr>
          <p:nvPr/>
        </p:nvCxnSpPr>
        <p:spPr>
          <a:xfrm>
            <a:off x="548640" y="5998464"/>
            <a:ext cx="1591056" cy="2194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ECACB165-E9E8-419B-9399-67B872D6C02C}"/>
              </a:ext>
            </a:extLst>
          </p:cNvPr>
          <p:cNvSpPr txBox="1"/>
          <p:nvPr/>
        </p:nvSpPr>
        <p:spPr>
          <a:xfrm>
            <a:off x="3368585" y="3731625"/>
            <a:ext cx="84587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hair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long straight and </a:t>
            </a:r>
            <a:r>
              <a:rPr lang="fr-FR" sz="4000" dirty="0" err="1"/>
              <a:t>fair</a:t>
            </a:r>
            <a:r>
              <a:rPr lang="fr-FR" sz="4000" dirty="0"/>
              <a:t> (blond).</a:t>
            </a: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A9E7DF45-DBAB-4064-A7DA-F23E3EF7036F}"/>
              </a:ext>
            </a:extLst>
          </p:cNvPr>
          <p:cNvCxnSpPr/>
          <p:nvPr/>
        </p:nvCxnSpPr>
        <p:spPr>
          <a:xfrm>
            <a:off x="3273552" y="4339988"/>
            <a:ext cx="0" cy="147395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ZoneTexte 29">
            <a:extLst>
              <a:ext uri="{FF2B5EF4-FFF2-40B4-BE49-F238E27FC236}">
                <a16:creationId xmlns:a16="http://schemas.microsoft.com/office/drawing/2014/main" id="{42DF4D3D-95FD-4A47-BA55-AAAC3AB299A6}"/>
              </a:ext>
            </a:extLst>
          </p:cNvPr>
          <p:cNvSpPr txBox="1"/>
          <p:nvPr/>
        </p:nvSpPr>
        <p:spPr>
          <a:xfrm>
            <a:off x="3273552" y="1685815"/>
            <a:ext cx="5050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hat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big and </a:t>
            </a:r>
            <a:r>
              <a:rPr lang="fr-FR" sz="4000" dirty="0" err="1"/>
              <a:t>grey</a:t>
            </a:r>
            <a:r>
              <a:rPr lang="fr-FR" sz="4000" dirty="0"/>
              <a:t>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9B0EF3A-FA52-4873-9C28-F39278ABF528}"/>
              </a:ext>
            </a:extLst>
          </p:cNvPr>
          <p:cNvSpPr txBox="1"/>
          <p:nvPr/>
        </p:nvSpPr>
        <p:spPr>
          <a:xfrm>
            <a:off x="3273552" y="1016326"/>
            <a:ext cx="46341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name</a:t>
            </a:r>
            <a:r>
              <a:rPr lang="fr-FR" sz="4000" dirty="0"/>
              <a:t> </a:t>
            </a:r>
            <a:r>
              <a:rPr lang="fr-FR" sz="4000" dirty="0" err="1"/>
              <a:t>is</a:t>
            </a:r>
            <a:r>
              <a:rPr lang="fr-FR" sz="4000" dirty="0"/>
              <a:t> Rebecca.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0C314CD5-F648-4621-BF5E-AE76E10B4363}"/>
              </a:ext>
            </a:extLst>
          </p:cNvPr>
          <p:cNvSpPr txBox="1"/>
          <p:nvPr/>
        </p:nvSpPr>
        <p:spPr>
          <a:xfrm>
            <a:off x="3273552" y="2343632"/>
            <a:ext cx="8981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eyes</a:t>
            </a:r>
            <a:r>
              <a:rPr lang="fr-FR" sz="4000" dirty="0"/>
              <a:t> are green. (</a:t>
            </a:r>
            <a:r>
              <a:rPr lang="fr-FR" sz="4000" dirty="0" err="1"/>
              <a:t>She’s</a:t>
            </a:r>
            <a:r>
              <a:rPr lang="fr-FR" sz="4000" dirty="0"/>
              <a:t> </a:t>
            </a:r>
            <a:r>
              <a:rPr lang="fr-FR" sz="4000" dirty="0" err="1"/>
              <a:t>got</a:t>
            </a:r>
            <a:r>
              <a:rPr lang="fr-FR" sz="4000" dirty="0"/>
              <a:t> green </a:t>
            </a:r>
            <a:r>
              <a:rPr lang="fr-FR" sz="4000" dirty="0" err="1"/>
              <a:t>eyes</a:t>
            </a:r>
            <a:r>
              <a:rPr lang="fr-FR" sz="4000" dirty="0"/>
              <a:t>.)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13518B08-A60E-4859-BEC5-61AC890F5461}"/>
              </a:ext>
            </a:extLst>
          </p:cNvPr>
          <p:cNvCxnSpPr/>
          <p:nvPr/>
        </p:nvCxnSpPr>
        <p:spPr>
          <a:xfrm>
            <a:off x="548640" y="878478"/>
            <a:ext cx="1289304" cy="3592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690436AE-A5A6-4EB2-9D8B-47C855103036}"/>
              </a:ext>
            </a:extLst>
          </p:cNvPr>
          <p:cNvSpPr txBox="1"/>
          <p:nvPr/>
        </p:nvSpPr>
        <p:spPr>
          <a:xfrm>
            <a:off x="3368585" y="3051518"/>
            <a:ext cx="7932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glasses are big, black and square.</a:t>
            </a:r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6E73F005-3C5D-4F0B-B8BA-42B96A450300}"/>
              </a:ext>
            </a:extLst>
          </p:cNvPr>
          <p:cNvSpPr txBox="1"/>
          <p:nvPr/>
        </p:nvSpPr>
        <p:spPr>
          <a:xfrm>
            <a:off x="4157498" y="4516993"/>
            <a:ext cx="57824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She’s</a:t>
            </a:r>
            <a:r>
              <a:rPr lang="fr-FR" sz="4000" dirty="0"/>
              <a:t> </a:t>
            </a:r>
            <a:r>
              <a:rPr lang="fr-FR" sz="4000" dirty="0" err="1"/>
              <a:t>got</a:t>
            </a:r>
            <a:r>
              <a:rPr lang="fr-FR" sz="4000" dirty="0"/>
              <a:t> a long </a:t>
            </a:r>
            <a:r>
              <a:rPr lang="fr-FR" sz="4000" dirty="0" err="1"/>
              <a:t>blue</a:t>
            </a:r>
            <a:r>
              <a:rPr lang="fr-FR" sz="4000" dirty="0"/>
              <a:t> </a:t>
            </a:r>
            <a:r>
              <a:rPr lang="fr-FR" sz="4000" dirty="0" err="1"/>
              <a:t>dress</a:t>
            </a:r>
            <a:r>
              <a:rPr lang="fr-FR" sz="4000" dirty="0"/>
              <a:t>.</a:t>
            </a: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7AB4FA9-10DE-45DF-B856-32BA63B588DE}"/>
              </a:ext>
            </a:extLst>
          </p:cNvPr>
          <p:cNvSpPr txBox="1"/>
          <p:nvPr/>
        </p:nvSpPr>
        <p:spPr>
          <a:xfrm>
            <a:off x="5042401" y="5141392"/>
            <a:ext cx="43617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/>
              <a:t>Her </a:t>
            </a:r>
            <a:r>
              <a:rPr lang="fr-FR" sz="4000" dirty="0" err="1"/>
              <a:t>shoes</a:t>
            </a:r>
            <a:r>
              <a:rPr lang="fr-FR" sz="4000" dirty="0"/>
              <a:t> are black.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59F3BF43-526B-4E4A-8525-83BD0222C877}"/>
              </a:ext>
            </a:extLst>
          </p:cNvPr>
          <p:cNvSpPr txBox="1"/>
          <p:nvPr/>
        </p:nvSpPr>
        <p:spPr>
          <a:xfrm>
            <a:off x="5936842" y="5813946"/>
            <a:ext cx="5928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/>
              <a:t>She’s</a:t>
            </a:r>
            <a:r>
              <a:rPr lang="fr-FR" sz="4000" dirty="0"/>
              <a:t> </a:t>
            </a:r>
            <a:r>
              <a:rPr lang="fr-FR" sz="4000" dirty="0" err="1"/>
              <a:t>got</a:t>
            </a:r>
            <a:r>
              <a:rPr lang="fr-FR" sz="4000" dirty="0"/>
              <a:t> a </a:t>
            </a:r>
            <a:r>
              <a:rPr lang="fr-FR" sz="4000" dirty="0" err="1"/>
              <a:t>purple</a:t>
            </a:r>
            <a:r>
              <a:rPr lang="fr-FR" sz="4000" dirty="0"/>
              <a:t> </a:t>
            </a:r>
            <a:r>
              <a:rPr lang="fr-FR" sz="4000" dirty="0" err="1"/>
              <a:t>handbag</a:t>
            </a:r>
            <a:r>
              <a:rPr lang="fr-FR" sz="4000" dirty="0"/>
              <a:t>.</a:t>
            </a: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4A62CF0D-7F93-4592-915C-B6AA8778C46E}"/>
              </a:ext>
            </a:extLst>
          </p:cNvPr>
          <p:cNvCxnSpPr/>
          <p:nvPr/>
        </p:nvCxnSpPr>
        <p:spPr>
          <a:xfrm flipV="1">
            <a:off x="10424160" y="733624"/>
            <a:ext cx="0" cy="56540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18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1" grpId="0"/>
      <p:bldP spid="32" grpId="0"/>
      <p:bldP spid="36" grpId="0"/>
      <p:bldP spid="37" grpId="0"/>
      <p:bldP spid="38" grpId="0"/>
      <p:bldP spid="3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CF7AC-7B26-4880-BD70-92BECF23E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/>
              <a:t>Do </a:t>
            </a:r>
            <a:r>
              <a:rPr lang="fr-FR" b="1" dirty="0" err="1"/>
              <a:t>you</a:t>
            </a:r>
            <a:r>
              <a:rPr lang="fr-FR" b="1" dirty="0"/>
              <a:t> </a:t>
            </a:r>
            <a:r>
              <a:rPr lang="fr-FR" b="1" dirty="0" err="1"/>
              <a:t>remember</a:t>
            </a:r>
            <a:r>
              <a:rPr lang="fr-FR" b="1" dirty="0"/>
              <a:t> Tim, the </a:t>
            </a:r>
            <a:r>
              <a:rPr lang="fr-FR" b="1" dirty="0" err="1"/>
              <a:t>terror</a:t>
            </a:r>
            <a:r>
              <a:rPr lang="fr-FR" b="1" dirty="0"/>
              <a:t>?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92538BD9-2A01-4DB4-BC86-E61F6E2D0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74" y="1825625"/>
            <a:ext cx="58732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1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5A336-3180-4908-9B33-04A007ABB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/>
              <a:t>Discover Ellie and Ella.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346C9DD-3881-4108-A8BE-0E448A7610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31" y="1435583"/>
            <a:ext cx="3263503" cy="4351338"/>
          </a:xfrm>
        </p:spPr>
      </p:pic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55647AB4-3E52-4224-AA32-5BF84A7B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72116" y="1491905"/>
            <a:ext cx="3092649" cy="435133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8FD96F5-B24F-4129-A980-CE0418EF2BB8}"/>
              </a:ext>
            </a:extLst>
          </p:cNvPr>
          <p:cNvSpPr txBox="1"/>
          <p:nvPr/>
        </p:nvSpPr>
        <p:spPr>
          <a:xfrm>
            <a:off x="4989072" y="1491905"/>
            <a:ext cx="714294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err="1">
                <a:highlight>
                  <a:srgbClr val="00FFFF"/>
                </a:highlight>
              </a:rPr>
              <a:t>Their</a:t>
            </a:r>
            <a:r>
              <a:rPr lang="fr-FR" sz="5400" dirty="0"/>
              <a:t> </a:t>
            </a:r>
            <a:r>
              <a:rPr lang="fr-FR" sz="5400" dirty="0" err="1"/>
              <a:t>hair</a:t>
            </a:r>
            <a:r>
              <a:rPr lang="fr-FR" sz="5400" dirty="0"/>
              <a:t> </a:t>
            </a:r>
            <a:r>
              <a:rPr lang="fr-FR" sz="5400" dirty="0" err="1"/>
              <a:t>is</a:t>
            </a:r>
            <a:r>
              <a:rPr lang="fr-FR" sz="5400" dirty="0"/>
              <a:t> </a:t>
            </a:r>
            <a:r>
              <a:rPr lang="fr-FR" sz="5400" dirty="0" err="1"/>
              <a:t>pink</a:t>
            </a:r>
            <a:r>
              <a:rPr lang="fr-FR" sz="5400" dirty="0"/>
              <a:t>, </a:t>
            </a:r>
            <a:r>
              <a:rPr lang="fr-FR" sz="5400" dirty="0" err="1">
                <a:highlight>
                  <a:srgbClr val="00FFFF"/>
                </a:highlight>
              </a:rPr>
              <a:t>their</a:t>
            </a:r>
            <a:r>
              <a:rPr lang="fr-FR" sz="5400" dirty="0"/>
              <a:t> </a:t>
            </a:r>
            <a:r>
              <a:rPr lang="fr-FR" sz="5400" dirty="0" err="1"/>
              <a:t>eyes</a:t>
            </a:r>
            <a:r>
              <a:rPr lang="fr-FR" sz="5400" dirty="0"/>
              <a:t> are </a:t>
            </a:r>
            <a:r>
              <a:rPr lang="fr-FR" sz="5400" dirty="0" err="1"/>
              <a:t>brown</a:t>
            </a:r>
            <a:r>
              <a:rPr lang="fr-FR" sz="5400" dirty="0"/>
              <a:t>. </a:t>
            </a:r>
            <a:r>
              <a:rPr lang="fr-FR" sz="5400" u="sng" dirty="0" err="1"/>
              <a:t>They’ve</a:t>
            </a:r>
            <a:r>
              <a:rPr lang="fr-FR" sz="5400" u="sng" dirty="0"/>
              <a:t> </a:t>
            </a:r>
            <a:r>
              <a:rPr lang="fr-FR" sz="5400" u="sng" dirty="0" err="1"/>
              <a:t>got</a:t>
            </a:r>
            <a:r>
              <a:rPr lang="fr-FR" sz="5400" u="sng" dirty="0"/>
              <a:t> </a:t>
            </a:r>
            <a:r>
              <a:rPr lang="fr-FR" sz="5400" dirty="0"/>
              <a:t>a white </a:t>
            </a:r>
            <a:r>
              <a:rPr lang="fr-FR" sz="5400" dirty="0" err="1"/>
              <a:t>dress</a:t>
            </a:r>
            <a:r>
              <a:rPr lang="fr-FR" sz="5400" dirty="0"/>
              <a:t> and </a:t>
            </a:r>
            <a:r>
              <a:rPr lang="fr-FR" sz="5400" dirty="0" err="1">
                <a:highlight>
                  <a:srgbClr val="00FFFF"/>
                </a:highlight>
              </a:rPr>
              <a:t>their</a:t>
            </a:r>
            <a:r>
              <a:rPr lang="fr-FR" sz="5400" dirty="0"/>
              <a:t> </a:t>
            </a:r>
            <a:r>
              <a:rPr lang="fr-FR" sz="5400" dirty="0" err="1"/>
              <a:t>shoes</a:t>
            </a:r>
            <a:r>
              <a:rPr lang="fr-FR" sz="5400" dirty="0"/>
              <a:t> are </a:t>
            </a:r>
            <a:r>
              <a:rPr lang="fr-FR" sz="5400" dirty="0" err="1"/>
              <a:t>pink</a:t>
            </a:r>
            <a:r>
              <a:rPr lang="fr-FR" sz="5400" dirty="0"/>
              <a:t>!</a:t>
            </a:r>
          </a:p>
          <a:p>
            <a:r>
              <a:rPr lang="fr-FR" sz="5400" dirty="0" err="1"/>
              <a:t>They’re</a:t>
            </a:r>
            <a:r>
              <a:rPr lang="fr-FR" sz="5400" dirty="0"/>
              <a:t> </a:t>
            </a:r>
            <a:r>
              <a:rPr lang="fr-FR" sz="5400" dirty="0" err="1"/>
              <a:t>cute</a:t>
            </a:r>
            <a:r>
              <a:rPr lang="fr-FR" sz="5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4230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66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C78E185-935B-4747-A80F-F90A1F30EEE4}"/>
              </a:ext>
            </a:extLst>
          </p:cNvPr>
          <p:cNvSpPr txBox="1"/>
          <p:nvPr/>
        </p:nvSpPr>
        <p:spPr>
          <a:xfrm>
            <a:off x="2705100" y="537523"/>
            <a:ext cx="70734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b="1" dirty="0"/>
              <a:t>Dans ce cours tu as appris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185A1F5-A848-4C07-AB34-0A103BD27E23}"/>
              </a:ext>
            </a:extLst>
          </p:cNvPr>
          <p:cNvSpPr txBox="1"/>
          <p:nvPr/>
        </p:nvSpPr>
        <p:spPr>
          <a:xfrm>
            <a:off x="1280514" y="1727558"/>
            <a:ext cx="10771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Du vocabulaire pour décrire quelqu’un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8D87D23-C9BA-44C4-A974-581FC294B8AE}"/>
              </a:ext>
            </a:extLst>
          </p:cNvPr>
          <p:cNvSpPr txBox="1"/>
          <p:nvPr/>
        </p:nvSpPr>
        <p:spPr>
          <a:xfrm>
            <a:off x="1280514" y="3099116"/>
            <a:ext cx="9630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Les déterminants possessifs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1F8EB01-C53C-440F-8093-DC54D97102D3}"/>
              </a:ext>
            </a:extLst>
          </p:cNvPr>
          <p:cNvSpPr txBox="1"/>
          <p:nvPr/>
        </p:nvSpPr>
        <p:spPr>
          <a:xfrm>
            <a:off x="1280514" y="4470674"/>
            <a:ext cx="10771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fr-FR" sz="4800" b="1" dirty="0"/>
              <a:t>À faire et à comprendre la description d’une personne</a:t>
            </a:r>
          </a:p>
        </p:txBody>
      </p:sp>
    </p:spTree>
    <p:extLst>
      <p:ext uri="{BB962C8B-B14F-4D97-AF65-F5344CB8AC3E}">
        <p14:creationId xmlns:p14="http://schemas.microsoft.com/office/powerpoint/2010/main" val="30514942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2BE09D6-BCFE-4701-982E-C279557BEABE}"/>
              </a:ext>
            </a:extLst>
          </p:cNvPr>
          <p:cNvSpPr txBox="1"/>
          <p:nvPr/>
        </p:nvSpPr>
        <p:spPr>
          <a:xfrm>
            <a:off x="1776702" y="878541"/>
            <a:ext cx="90027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noProof="1">
                <a:latin typeface="Aharoni" panose="02010803020104030203" pitchFamily="2" charset="-79"/>
                <a:cs typeface="Aharoni" panose="02010803020104030203" pitchFamily="2" charset="-79"/>
              </a:rPr>
              <a:t>Thank you very much, see you soon!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052378-D800-409C-BF76-2638FD501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095" y="1586427"/>
            <a:ext cx="7977809" cy="4876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321C465-6383-486D-A935-6D57980A40CB}"/>
              </a:ext>
            </a:extLst>
          </p:cNvPr>
          <p:cNvSpPr txBox="1"/>
          <p:nvPr/>
        </p:nvSpPr>
        <p:spPr>
          <a:xfrm>
            <a:off x="4412285" y="3105834"/>
            <a:ext cx="2317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STAY SAFE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86049-7C71-4BC6-A4A9-0B9CC41FFC49}"/>
              </a:ext>
            </a:extLst>
          </p:cNvPr>
          <p:cNvSpPr/>
          <p:nvPr/>
        </p:nvSpPr>
        <p:spPr>
          <a:xfrm rot="21405859">
            <a:off x="4262323" y="4208718"/>
            <a:ext cx="2986615" cy="64633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fr-FR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Practise</a:t>
            </a:r>
            <a:r>
              <a:rPr lang="fr-F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fr-FR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your</a:t>
            </a:r>
            <a:r>
              <a:rPr lang="fr-FR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English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79D51E-727D-47B1-A2A9-FD4BC987880A}"/>
              </a:ext>
            </a:extLst>
          </p:cNvPr>
          <p:cNvSpPr txBox="1"/>
          <p:nvPr/>
        </p:nvSpPr>
        <p:spPr>
          <a:xfrm>
            <a:off x="4887222" y="3873172"/>
            <a:ext cx="11576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b="1" dirty="0"/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5871660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E6C4CB7-FC03-4DA0-946A-F9E40CE5D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39" y="751524"/>
            <a:ext cx="3904633" cy="289282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969B969-8897-4EBC-B350-B7785A2575D4}"/>
              </a:ext>
            </a:extLst>
          </p:cNvPr>
          <p:cNvSpPr txBox="1"/>
          <p:nvPr/>
        </p:nvSpPr>
        <p:spPr>
          <a:xfrm>
            <a:off x="6096000" y="1311965"/>
            <a:ext cx="5484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À imprimer format photo qui rentre dans une enveloppe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C00C633-F0ED-4BEA-A4FB-63DCD34C74E8}"/>
              </a:ext>
            </a:extLst>
          </p:cNvPr>
          <p:cNvSpPr txBox="1"/>
          <p:nvPr/>
        </p:nvSpPr>
        <p:spPr>
          <a:xfrm>
            <a:off x="5638800" y="2975113"/>
            <a:ext cx="577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Toutes les images sont issues de PIXABAY libres de droits et usage commercial autorisé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63655E-C680-41A1-8FFF-FA98041014E8}"/>
              </a:ext>
            </a:extLst>
          </p:cNvPr>
          <p:cNvSpPr txBox="1"/>
          <p:nvPr/>
        </p:nvSpPr>
        <p:spPr>
          <a:xfrm>
            <a:off x="5526157" y="3856383"/>
            <a:ext cx="577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Toutes les images sont issues de PIXABAY libres de droits et usage commercial autorisé</a:t>
            </a:r>
          </a:p>
        </p:txBody>
      </p:sp>
    </p:spTree>
    <p:extLst>
      <p:ext uri="{BB962C8B-B14F-4D97-AF65-F5344CB8AC3E}">
        <p14:creationId xmlns:p14="http://schemas.microsoft.com/office/powerpoint/2010/main" val="3959853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81506E2-D200-4057-ACC9-C36C5651D56F}"/>
              </a:ext>
            </a:extLst>
          </p:cNvPr>
          <p:cNvSpPr txBox="1"/>
          <p:nvPr/>
        </p:nvSpPr>
        <p:spPr>
          <a:xfrm>
            <a:off x="1033648" y="408357"/>
            <a:ext cx="3874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Dans ce cours,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723F66C-12B9-4EB7-837D-2AAB20CF8CCB}"/>
              </a:ext>
            </a:extLst>
          </p:cNvPr>
          <p:cNvGrpSpPr/>
          <p:nvPr/>
        </p:nvGrpSpPr>
        <p:grpSpPr>
          <a:xfrm>
            <a:off x="1033648" y="1483770"/>
            <a:ext cx="3771610" cy="2724672"/>
            <a:chOff x="1033648" y="1483770"/>
            <a:chExt cx="3771610" cy="2724672"/>
          </a:xfrm>
        </p:grpSpPr>
        <p:sp>
          <p:nvSpPr>
            <p:cNvPr id="3" name="Nuage 2">
              <a:extLst>
                <a:ext uri="{FF2B5EF4-FFF2-40B4-BE49-F238E27FC236}">
                  <a16:creationId xmlns:a16="http://schemas.microsoft.com/office/drawing/2014/main" id="{4ED4C59F-7C44-475B-B872-7BB4BBE6751C}"/>
                </a:ext>
              </a:extLst>
            </p:cNvPr>
            <p:cNvSpPr/>
            <p:nvPr/>
          </p:nvSpPr>
          <p:spPr>
            <a:xfrm>
              <a:off x="1033648" y="1483770"/>
              <a:ext cx="3771610" cy="2724672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AEB8DD74-B6EF-44FF-AF23-4770F47D0A35}"/>
                </a:ext>
              </a:extLst>
            </p:cNvPr>
            <p:cNvSpPr txBox="1"/>
            <p:nvPr/>
          </p:nvSpPr>
          <p:spPr>
            <a:xfrm>
              <a:off x="1291403" y="1664505"/>
              <a:ext cx="288985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dirty="0">
                  <a:latin typeface="Arial Rounded MT Bold" panose="020F0704030504030204" pitchFamily="34" charset="0"/>
                </a:rPr>
                <a:t> Du vocabulaire pour décrire une personne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AE07DCB8-7F2F-476F-BE58-76E4B8F2C235}"/>
              </a:ext>
            </a:extLst>
          </p:cNvPr>
          <p:cNvSpPr txBox="1"/>
          <p:nvPr/>
        </p:nvSpPr>
        <p:spPr>
          <a:xfrm>
            <a:off x="1998813" y="2540252"/>
            <a:ext cx="1847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sz="3200" dirty="0">
              <a:latin typeface="Arial Rounded MT Bold" panose="020F0704030504030204" pitchFamily="34" charset="0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C8458E37-065B-4114-9FB7-8563774DFF1C}"/>
              </a:ext>
            </a:extLst>
          </p:cNvPr>
          <p:cNvGrpSpPr/>
          <p:nvPr/>
        </p:nvGrpSpPr>
        <p:grpSpPr>
          <a:xfrm>
            <a:off x="6554107" y="4548801"/>
            <a:ext cx="3771610" cy="1676873"/>
            <a:chOff x="6554107" y="4548801"/>
            <a:chExt cx="3771610" cy="1676873"/>
          </a:xfrm>
        </p:grpSpPr>
        <p:sp>
          <p:nvSpPr>
            <p:cNvPr id="19" name="Nuage 18">
              <a:extLst>
                <a:ext uri="{FF2B5EF4-FFF2-40B4-BE49-F238E27FC236}">
                  <a16:creationId xmlns:a16="http://schemas.microsoft.com/office/drawing/2014/main" id="{4E708005-A68C-4E24-B244-64EECA10F2ED}"/>
                </a:ext>
              </a:extLst>
            </p:cNvPr>
            <p:cNvSpPr/>
            <p:nvPr/>
          </p:nvSpPr>
          <p:spPr>
            <a:xfrm rot="375338">
              <a:off x="6554107" y="4548801"/>
              <a:ext cx="3771610" cy="1676873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3F2C907-6C59-4256-A2A4-D9332B466435}"/>
                </a:ext>
              </a:extLst>
            </p:cNvPr>
            <p:cNvSpPr txBox="1"/>
            <p:nvPr/>
          </p:nvSpPr>
          <p:spPr>
            <a:xfrm>
              <a:off x="7360899" y="4747026"/>
              <a:ext cx="251197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Arial Rounded MT Bold" panose="020F0704030504030204" pitchFamily="34" charset="0"/>
                </a:rPr>
                <a:t>Décrire quelqu’un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CDAAE474-D7D6-4946-8F15-DC510E8B104B}"/>
              </a:ext>
            </a:extLst>
          </p:cNvPr>
          <p:cNvGrpSpPr/>
          <p:nvPr/>
        </p:nvGrpSpPr>
        <p:grpSpPr>
          <a:xfrm>
            <a:off x="1062633" y="4585620"/>
            <a:ext cx="4612781" cy="1891220"/>
            <a:chOff x="1062633" y="4585620"/>
            <a:chExt cx="4612781" cy="1891220"/>
          </a:xfrm>
        </p:grpSpPr>
        <p:sp>
          <p:nvSpPr>
            <p:cNvPr id="18" name="Nuage 17">
              <a:extLst>
                <a:ext uri="{FF2B5EF4-FFF2-40B4-BE49-F238E27FC236}">
                  <a16:creationId xmlns:a16="http://schemas.microsoft.com/office/drawing/2014/main" id="{206720A3-B697-4B0A-B526-AEC9F8BA5AAF}"/>
                </a:ext>
              </a:extLst>
            </p:cNvPr>
            <p:cNvSpPr/>
            <p:nvPr/>
          </p:nvSpPr>
          <p:spPr>
            <a:xfrm>
              <a:off x="1062633" y="4585620"/>
              <a:ext cx="4612781" cy="1891220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1AA921D0-B5EA-4E25-A3AE-280F7428D0DF}"/>
                </a:ext>
              </a:extLst>
            </p:cNvPr>
            <p:cNvSpPr txBox="1"/>
            <p:nvPr/>
          </p:nvSpPr>
          <p:spPr>
            <a:xfrm>
              <a:off x="1715474" y="4966517"/>
              <a:ext cx="33071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Arial Rounded MT Bold" panose="020F0704030504030204" pitchFamily="34" charset="0"/>
                </a:rPr>
                <a:t>Comprendre une description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BB29E786-54FD-43B8-802F-1240ADA6F09D}"/>
              </a:ext>
            </a:extLst>
          </p:cNvPr>
          <p:cNvGrpSpPr/>
          <p:nvPr/>
        </p:nvGrpSpPr>
        <p:grpSpPr>
          <a:xfrm>
            <a:off x="5710179" y="1608008"/>
            <a:ext cx="4485382" cy="2110069"/>
            <a:chOff x="5710179" y="1608008"/>
            <a:chExt cx="4485382" cy="2110069"/>
          </a:xfrm>
        </p:grpSpPr>
        <p:sp>
          <p:nvSpPr>
            <p:cNvPr id="17" name="Nuage 16">
              <a:extLst>
                <a:ext uri="{FF2B5EF4-FFF2-40B4-BE49-F238E27FC236}">
                  <a16:creationId xmlns:a16="http://schemas.microsoft.com/office/drawing/2014/main" id="{A6E3482A-7D24-4CDB-A5E1-8445B5545755}"/>
                </a:ext>
              </a:extLst>
            </p:cNvPr>
            <p:cNvSpPr/>
            <p:nvPr/>
          </p:nvSpPr>
          <p:spPr>
            <a:xfrm rot="504440">
              <a:off x="5710179" y="1608008"/>
              <a:ext cx="4485382" cy="2110069"/>
            </a:xfrm>
            <a:prstGeom prst="cloud">
              <a:avLst/>
            </a:prstGeom>
            <a:solidFill>
              <a:schemeClr val="accent1">
                <a:lumMod val="60000"/>
                <a:lumOff val="40000"/>
              </a:schemeClr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E3947CB-4B8C-48A4-8770-13BAB66D386D}"/>
                </a:ext>
              </a:extLst>
            </p:cNvPr>
            <p:cNvSpPr txBox="1"/>
            <p:nvPr/>
          </p:nvSpPr>
          <p:spPr>
            <a:xfrm>
              <a:off x="6421577" y="2104004"/>
              <a:ext cx="377161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dirty="0">
                  <a:latin typeface="Arial Rounded MT Bold" panose="020F0704030504030204" pitchFamily="34" charset="0"/>
                </a:rPr>
                <a:t> Les déterminants possessifs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67FFC04E-25AE-4122-897B-C180174A4EF0}"/>
              </a:ext>
            </a:extLst>
          </p:cNvPr>
          <p:cNvSpPr txBox="1"/>
          <p:nvPr/>
        </p:nvSpPr>
        <p:spPr>
          <a:xfrm>
            <a:off x="4726657" y="759975"/>
            <a:ext cx="3389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tu vas revoir: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FC2C4AEF-FD6A-47B6-B4A4-0ED30FD25AE9}"/>
              </a:ext>
            </a:extLst>
          </p:cNvPr>
          <p:cNvSpPr txBox="1"/>
          <p:nvPr/>
        </p:nvSpPr>
        <p:spPr>
          <a:xfrm>
            <a:off x="4181261" y="3840915"/>
            <a:ext cx="50206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>
                <a:latin typeface="Arial Rounded MT Bold" panose="020F0704030504030204" pitchFamily="34" charset="0"/>
              </a:rPr>
              <a:t>tu vas t’entraîner à:</a:t>
            </a:r>
          </a:p>
        </p:txBody>
      </p:sp>
    </p:spTree>
    <p:extLst>
      <p:ext uri="{BB962C8B-B14F-4D97-AF65-F5344CB8AC3E}">
        <p14:creationId xmlns:p14="http://schemas.microsoft.com/office/powerpoint/2010/main" val="244912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1605D60-4589-431E-BBB6-4144CF0E2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213" y="847602"/>
            <a:ext cx="6776139" cy="5020235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D2EAF5CB-575E-47C1-8768-3BFADDDAF722}"/>
              </a:ext>
            </a:extLst>
          </p:cNvPr>
          <p:cNvGrpSpPr/>
          <p:nvPr/>
        </p:nvGrpSpPr>
        <p:grpSpPr>
          <a:xfrm>
            <a:off x="4625789" y="702545"/>
            <a:ext cx="5951446" cy="2765488"/>
            <a:chOff x="4625789" y="702545"/>
            <a:chExt cx="5951446" cy="2765488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5BD632D-9E00-4DB9-8765-F1AF7ED18360}"/>
                </a:ext>
              </a:extLst>
            </p:cNvPr>
            <p:cNvSpPr txBox="1"/>
            <p:nvPr/>
          </p:nvSpPr>
          <p:spPr>
            <a:xfrm>
              <a:off x="9534834" y="702545"/>
              <a:ext cx="10424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rgbClr val="FF33CC"/>
                  </a:solidFill>
                </a:rPr>
                <a:t>eyes</a:t>
              </a:r>
              <a:endParaRPr lang="fr-FR" sz="3600" b="1" dirty="0">
                <a:solidFill>
                  <a:srgbClr val="FF33CC"/>
                </a:solidFill>
              </a:endParaRPr>
            </a:p>
          </p:txBody>
        </p: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F55F8DC9-742C-4076-92AB-4B8119FDC2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6347" y="1094470"/>
              <a:ext cx="3153417" cy="2186079"/>
            </a:xfrm>
            <a:prstGeom prst="straightConnector1">
              <a:avLst/>
            </a:prstGeom>
            <a:ln w="762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F73B107D-6E3F-400D-8236-3CE4463ACF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5789" y="1094470"/>
              <a:ext cx="4803975" cy="2373563"/>
            </a:xfrm>
            <a:prstGeom prst="straightConnector1">
              <a:avLst/>
            </a:prstGeom>
            <a:ln w="76200">
              <a:solidFill>
                <a:srgbClr val="FF33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5BA60DD-531C-4F92-A534-C37011EA9987}"/>
              </a:ext>
            </a:extLst>
          </p:cNvPr>
          <p:cNvGrpSpPr/>
          <p:nvPr/>
        </p:nvGrpSpPr>
        <p:grpSpPr>
          <a:xfrm>
            <a:off x="5699820" y="3389967"/>
            <a:ext cx="5116586" cy="646331"/>
            <a:chOff x="5699820" y="3389967"/>
            <a:chExt cx="5116586" cy="646331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BC613C2-EC73-4DB3-81C7-4EFFB0A36D79}"/>
                </a:ext>
              </a:extLst>
            </p:cNvPr>
            <p:cNvSpPr txBox="1"/>
            <p:nvPr/>
          </p:nvSpPr>
          <p:spPr>
            <a:xfrm>
              <a:off x="9718028" y="3389967"/>
              <a:ext cx="10983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/>
                <a:t>nose</a:t>
              </a:r>
              <a:endParaRPr lang="fr-FR" sz="3600" b="1" dirty="0"/>
            </a:p>
          </p:txBody>
        </p: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834E116C-53E3-48EA-A389-E0B3CF5B413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99820" y="3812121"/>
              <a:ext cx="3896396" cy="30126"/>
            </a:xfrm>
            <a:prstGeom prst="straightConnector1">
              <a:avLst/>
            </a:prstGeom>
            <a:ln w="825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32E75864-8A26-4A52-8284-050BD0DB2F10}"/>
              </a:ext>
            </a:extLst>
          </p:cNvPr>
          <p:cNvGrpSpPr/>
          <p:nvPr/>
        </p:nvGrpSpPr>
        <p:grpSpPr>
          <a:xfrm>
            <a:off x="6096000" y="4531876"/>
            <a:ext cx="5031337" cy="977248"/>
            <a:chOff x="6096000" y="4531876"/>
            <a:chExt cx="5031337" cy="977248"/>
          </a:xfrm>
        </p:grpSpPr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BA7397F-3917-4214-B90C-691D7C301108}"/>
                </a:ext>
              </a:extLst>
            </p:cNvPr>
            <p:cNvSpPr txBox="1"/>
            <p:nvPr/>
          </p:nvSpPr>
          <p:spPr>
            <a:xfrm>
              <a:off x="9661871" y="4862793"/>
              <a:ext cx="14654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rgbClr val="0033CC"/>
                  </a:solidFill>
                </a:rPr>
                <a:t>mouth</a:t>
              </a:r>
              <a:endParaRPr lang="fr-FR" sz="3600" b="1" dirty="0">
                <a:solidFill>
                  <a:srgbClr val="0033CC"/>
                </a:solidFill>
              </a:endParaRPr>
            </a:p>
          </p:txBody>
        </p: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051EAFDC-5F52-4011-93CF-6FC559C9AE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096000" y="4531876"/>
              <a:ext cx="3467176" cy="696728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3D48F57-A2A8-4887-8E98-304CB835294D}"/>
              </a:ext>
            </a:extLst>
          </p:cNvPr>
          <p:cNvGrpSpPr/>
          <p:nvPr/>
        </p:nvGrpSpPr>
        <p:grpSpPr>
          <a:xfrm>
            <a:off x="416334" y="4239340"/>
            <a:ext cx="5283486" cy="646331"/>
            <a:chOff x="416334" y="4239340"/>
            <a:chExt cx="5283486" cy="646331"/>
          </a:xfrm>
        </p:grpSpPr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804C2AB7-4E0F-4EC7-B4DF-42EB85AAD90A}"/>
                </a:ext>
              </a:extLst>
            </p:cNvPr>
            <p:cNvSpPr txBox="1"/>
            <p:nvPr/>
          </p:nvSpPr>
          <p:spPr>
            <a:xfrm>
              <a:off x="416334" y="4239340"/>
              <a:ext cx="153792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rgbClr val="7030A0"/>
                  </a:solidFill>
                </a:rPr>
                <a:t>tongue</a:t>
              </a:r>
              <a:endParaRPr lang="fr-FR" sz="36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C0C2B248-23A9-4E1C-A2A8-B6CAEE1F73E0}"/>
                </a:ext>
              </a:extLst>
            </p:cNvPr>
            <p:cNvCxnSpPr>
              <a:cxnSpLocks/>
              <a:stCxn id="14" idx="3"/>
            </p:cNvCxnSpPr>
            <p:nvPr/>
          </p:nvCxnSpPr>
          <p:spPr>
            <a:xfrm>
              <a:off x="1954256" y="4562506"/>
              <a:ext cx="3745564" cy="118595"/>
            </a:xfrm>
            <a:prstGeom prst="straightConnector1">
              <a:avLst/>
            </a:prstGeom>
            <a:ln w="762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9D4A2664-B41E-4D54-B5B5-D38EC60CDEFA}"/>
              </a:ext>
            </a:extLst>
          </p:cNvPr>
          <p:cNvGrpSpPr/>
          <p:nvPr/>
        </p:nvGrpSpPr>
        <p:grpSpPr>
          <a:xfrm flipH="1">
            <a:off x="4102140" y="5122408"/>
            <a:ext cx="3088655" cy="1600278"/>
            <a:chOff x="1465753" y="3150990"/>
            <a:chExt cx="1521471" cy="1600278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C31BD00-1135-4333-9B59-69ACAD28F2C0}"/>
                </a:ext>
              </a:extLst>
            </p:cNvPr>
            <p:cNvSpPr txBox="1"/>
            <p:nvPr/>
          </p:nvSpPr>
          <p:spPr>
            <a:xfrm>
              <a:off x="2146639" y="4104937"/>
              <a:ext cx="4813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rgbClr val="FF0000"/>
                  </a:solidFill>
                </a:rPr>
                <a:t>face</a:t>
              </a:r>
            </a:p>
          </p:txBody>
        </p: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71E16918-38EC-440A-87C0-09BF76DB714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244153" y="3598741"/>
              <a:ext cx="108059" cy="544546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Accolade ouvrante 28">
              <a:extLst>
                <a:ext uri="{FF2B5EF4-FFF2-40B4-BE49-F238E27FC236}">
                  <a16:creationId xmlns:a16="http://schemas.microsoft.com/office/drawing/2014/main" id="{C9319273-4254-4663-96B7-DE727CB859F2}"/>
                </a:ext>
              </a:extLst>
            </p:cNvPr>
            <p:cNvSpPr/>
            <p:nvPr/>
          </p:nvSpPr>
          <p:spPr>
            <a:xfrm rot="16200000">
              <a:off x="2019971" y="2596772"/>
              <a:ext cx="413035" cy="1521471"/>
            </a:xfrm>
            <a:prstGeom prst="leftBrace">
              <a:avLst>
                <a:gd name="adj1" fmla="val 8333"/>
                <a:gd name="adj2" fmla="val 51369"/>
              </a:avLst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31A20A68-A323-45F5-8EE5-95100679E6ED}"/>
              </a:ext>
            </a:extLst>
          </p:cNvPr>
          <p:cNvGrpSpPr/>
          <p:nvPr/>
        </p:nvGrpSpPr>
        <p:grpSpPr>
          <a:xfrm>
            <a:off x="205632" y="1729545"/>
            <a:ext cx="4420156" cy="1424614"/>
            <a:chOff x="205632" y="1729545"/>
            <a:chExt cx="4420156" cy="1424614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C4A53BE-1029-4699-A025-8FC7B7380D5D}"/>
                </a:ext>
              </a:extLst>
            </p:cNvPr>
            <p:cNvSpPr txBox="1"/>
            <p:nvPr/>
          </p:nvSpPr>
          <p:spPr>
            <a:xfrm>
              <a:off x="205632" y="1729545"/>
              <a:ext cx="15311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chemeClr val="bg1">
                      <a:lumMod val="65000"/>
                    </a:schemeClr>
                  </a:solidFill>
                </a:rPr>
                <a:t>glasses</a:t>
              </a:r>
            </a:p>
          </p:txBody>
        </p:sp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DB7E9F97-4774-48B0-82A1-31FB680D1D15}"/>
                </a:ext>
              </a:extLst>
            </p:cNvPr>
            <p:cNvCxnSpPr/>
            <p:nvPr/>
          </p:nvCxnSpPr>
          <p:spPr>
            <a:xfrm>
              <a:off x="1764479" y="2145631"/>
              <a:ext cx="2861309" cy="1008528"/>
            </a:xfrm>
            <a:prstGeom prst="straightConnector1">
              <a:avLst/>
            </a:prstGeom>
            <a:ln w="7620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0E2D18D-CEDD-4A4C-BCCC-4AA0843EC424}"/>
              </a:ext>
            </a:extLst>
          </p:cNvPr>
          <p:cNvGrpSpPr/>
          <p:nvPr/>
        </p:nvGrpSpPr>
        <p:grpSpPr>
          <a:xfrm>
            <a:off x="719616" y="850285"/>
            <a:ext cx="3249497" cy="979278"/>
            <a:chOff x="719616" y="850285"/>
            <a:chExt cx="3249497" cy="979278"/>
          </a:xfrm>
        </p:grpSpPr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AE23B66-FB16-4F3B-B352-AFAEDAA0E420}"/>
                </a:ext>
              </a:extLst>
            </p:cNvPr>
            <p:cNvSpPr txBox="1"/>
            <p:nvPr/>
          </p:nvSpPr>
          <p:spPr>
            <a:xfrm>
              <a:off x="719616" y="850285"/>
              <a:ext cx="9380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 err="1">
                  <a:solidFill>
                    <a:schemeClr val="accent5">
                      <a:lumMod val="50000"/>
                    </a:schemeClr>
                  </a:solidFill>
                </a:rPr>
                <a:t>hair</a:t>
              </a:r>
              <a:endParaRPr lang="fr-FR" sz="3600" b="1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41C21F20-6AB3-4874-9774-E0221A2E029F}"/>
                </a:ext>
              </a:extLst>
            </p:cNvPr>
            <p:cNvCxnSpPr>
              <a:cxnSpLocks/>
            </p:cNvCxnSpPr>
            <p:nvPr/>
          </p:nvCxnSpPr>
          <p:spPr>
            <a:xfrm>
              <a:off x="1639236" y="1259539"/>
              <a:ext cx="2329877" cy="570024"/>
            </a:xfrm>
            <a:prstGeom prst="straightConnector1">
              <a:avLst/>
            </a:prstGeom>
            <a:ln w="7620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8BE9460D-3511-499D-9524-B52A53A57BAB}"/>
              </a:ext>
            </a:extLst>
          </p:cNvPr>
          <p:cNvSpPr txBox="1"/>
          <p:nvPr/>
        </p:nvSpPr>
        <p:spPr>
          <a:xfrm>
            <a:off x="4896056" y="65491"/>
            <a:ext cx="105990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Tim</a:t>
            </a:r>
          </a:p>
        </p:txBody>
      </p:sp>
    </p:spTree>
    <p:extLst>
      <p:ext uri="{BB962C8B-B14F-4D97-AF65-F5344CB8AC3E}">
        <p14:creationId xmlns:p14="http://schemas.microsoft.com/office/powerpoint/2010/main" val="1898517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447510-552C-45A8-8207-764C6ADCE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918" y="990600"/>
            <a:ext cx="1308847" cy="6544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A8136F-C106-4ECB-99EE-1D3503F33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0" y="1111624"/>
            <a:ext cx="686641" cy="8033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5961D54-5B06-47AA-85A6-9996A61B9F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016" y="549788"/>
            <a:ext cx="2613751" cy="218493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7E2E29-9785-4F85-A3F1-5610E5802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141" y="3764135"/>
            <a:ext cx="2357718" cy="117885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AAE0955A-696B-4817-AA77-6AAB31FC99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942" y="3988250"/>
            <a:ext cx="1408438" cy="73062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5B5C460-5FB5-4203-AED7-F1C2C4515F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895" y="1111624"/>
            <a:ext cx="1649506" cy="82475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0DC6B5B-012D-4114-95D3-2195372B4C3B}"/>
              </a:ext>
            </a:extLst>
          </p:cNvPr>
          <p:cNvSpPr txBox="1"/>
          <p:nvPr/>
        </p:nvSpPr>
        <p:spPr>
          <a:xfrm>
            <a:off x="1133943" y="1873232"/>
            <a:ext cx="13632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EYES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BA5C6CFD-25E5-460D-AF5C-8A9B3EB3C6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1" y="2972498"/>
            <a:ext cx="2574460" cy="318695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47FF4B12-4D82-45C2-9DB0-0E3A0F6F4A94}"/>
              </a:ext>
            </a:extLst>
          </p:cNvPr>
          <p:cNvSpPr txBox="1"/>
          <p:nvPr/>
        </p:nvSpPr>
        <p:spPr>
          <a:xfrm>
            <a:off x="3824806" y="1915007"/>
            <a:ext cx="23282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GLASSES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E97A79B-01E8-4613-92A6-515FCC656AC2}"/>
              </a:ext>
            </a:extLst>
          </p:cNvPr>
          <p:cNvSpPr txBox="1"/>
          <p:nvPr/>
        </p:nvSpPr>
        <p:spPr>
          <a:xfrm>
            <a:off x="6677622" y="1936377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NOSE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3A2B204-116F-4D5C-A548-750B0C6BF6CF}"/>
              </a:ext>
            </a:extLst>
          </p:cNvPr>
          <p:cNvSpPr txBox="1"/>
          <p:nvPr/>
        </p:nvSpPr>
        <p:spPr>
          <a:xfrm>
            <a:off x="9641683" y="1873231"/>
            <a:ext cx="14141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HAIR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64AAA6B-8303-4159-8488-19CA293DA337}"/>
              </a:ext>
            </a:extLst>
          </p:cNvPr>
          <p:cNvSpPr/>
          <p:nvPr/>
        </p:nvSpPr>
        <p:spPr>
          <a:xfrm>
            <a:off x="304800" y="4942994"/>
            <a:ext cx="3453095" cy="1275246"/>
          </a:xfrm>
          <a:prstGeom prst="rect">
            <a:avLst/>
          </a:prstGeom>
          <a:solidFill>
            <a:srgbClr val="FF7C80"/>
          </a:solidFill>
          <a:ln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BAB39EC9-9242-4F7D-B2C5-393B300D28C6}"/>
              </a:ext>
            </a:extLst>
          </p:cNvPr>
          <p:cNvSpPr txBox="1"/>
          <p:nvPr/>
        </p:nvSpPr>
        <p:spPr>
          <a:xfrm>
            <a:off x="1324551" y="5060233"/>
            <a:ext cx="14135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FACE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3176155A-B222-4F62-9088-D1CDB04BDB16}"/>
              </a:ext>
            </a:extLst>
          </p:cNvPr>
          <p:cNvSpPr txBox="1"/>
          <p:nvPr/>
        </p:nvSpPr>
        <p:spPr>
          <a:xfrm>
            <a:off x="4971010" y="4812372"/>
            <a:ext cx="2194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MOUTH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B384C27-196A-4396-8D76-D58970D6528D}"/>
              </a:ext>
            </a:extLst>
          </p:cNvPr>
          <p:cNvSpPr txBox="1"/>
          <p:nvPr/>
        </p:nvSpPr>
        <p:spPr>
          <a:xfrm>
            <a:off x="8487974" y="4790049"/>
            <a:ext cx="2355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TONGUE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108B504-AEF7-4938-97F7-E1DC6C04213B}"/>
              </a:ext>
            </a:extLst>
          </p:cNvPr>
          <p:cNvSpPr txBox="1"/>
          <p:nvPr/>
        </p:nvSpPr>
        <p:spPr>
          <a:xfrm>
            <a:off x="5198729" y="2619423"/>
            <a:ext cx="8739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solidFill>
                  <a:srgbClr val="FF0000"/>
                </a:solidFill>
              </a:rPr>
              <a:t>/IZ/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1E675963-134B-4EF8-81A5-99C89E581B32}"/>
              </a:ext>
            </a:extLst>
          </p:cNvPr>
          <p:cNvGrpSpPr/>
          <p:nvPr/>
        </p:nvGrpSpPr>
        <p:grpSpPr>
          <a:xfrm>
            <a:off x="6423707" y="5346339"/>
            <a:ext cx="1722632" cy="1345267"/>
            <a:chOff x="6423707" y="5346339"/>
            <a:chExt cx="1722632" cy="134526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84FDA7C-6413-4ED9-92CD-4E64E396B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629879">
              <a:off x="6769991" y="5228433"/>
              <a:ext cx="1258442" cy="1494254"/>
            </a:xfrm>
            <a:prstGeom prst="rect">
              <a:avLst/>
            </a:prstGeom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9E287116-802F-4EB1-8E1C-67B1E096D9A4}"/>
                </a:ext>
              </a:extLst>
            </p:cNvPr>
            <p:cNvCxnSpPr/>
            <p:nvPr/>
          </p:nvCxnSpPr>
          <p:spPr>
            <a:xfrm flipH="1">
              <a:off x="6677622" y="5621046"/>
              <a:ext cx="1058202" cy="105407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D760566-16EF-4AB9-B211-DAC1F1508DE3}"/>
                </a:ext>
              </a:extLst>
            </p:cNvPr>
            <p:cNvCxnSpPr/>
            <p:nvPr/>
          </p:nvCxnSpPr>
          <p:spPr>
            <a:xfrm>
              <a:off x="6423707" y="5643369"/>
              <a:ext cx="1696165" cy="1048237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42583657-D782-4C3A-9C0E-70F20CDA3DD8}"/>
              </a:ext>
            </a:extLst>
          </p:cNvPr>
          <p:cNvSpPr txBox="1"/>
          <p:nvPr/>
        </p:nvSpPr>
        <p:spPr>
          <a:xfrm>
            <a:off x="1095862" y="2557673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/</a:t>
            </a:r>
            <a:r>
              <a:rPr lang="fr-FR" sz="2400" b="1" dirty="0">
                <a:solidFill>
                  <a:srgbClr val="FF0000"/>
                </a:solidFill>
              </a:rPr>
              <a:t>a</a:t>
            </a:r>
            <a:r>
              <a:rPr lang="fr-FR" b="1" dirty="0">
                <a:solidFill>
                  <a:srgbClr val="FF0000"/>
                </a:solidFill>
                <a:latin typeface="Symbol" panose="05050102010706020507" pitchFamily="18" charset="2"/>
                <a:cs typeface="Lucida Sans Unicode" panose="020B0602030504020204" pitchFamily="34" charset="0"/>
                <a:sym typeface="Symbol" panose="05050102010706020507" pitchFamily="18" charset="2"/>
              </a:rPr>
              <a:t></a:t>
            </a:r>
            <a:r>
              <a:rPr lang="fr-FR" b="1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26301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3" grpId="0"/>
      <p:bldP spid="24" grpId="0"/>
      <p:bldP spid="25" grpId="0"/>
      <p:bldP spid="26" grpId="0"/>
      <p:bldP spid="27" grpId="0"/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Ellipse 46">
            <a:extLst>
              <a:ext uri="{FF2B5EF4-FFF2-40B4-BE49-F238E27FC236}">
                <a16:creationId xmlns:a16="http://schemas.microsoft.com/office/drawing/2014/main" id="{8BC70BD2-D47D-4DD9-952A-8612E23AD676}"/>
              </a:ext>
            </a:extLst>
          </p:cNvPr>
          <p:cNvSpPr/>
          <p:nvPr/>
        </p:nvSpPr>
        <p:spPr>
          <a:xfrm>
            <a:off x="5012081" y="2021047"/>
            <a:ext cx="3381960" cy="3281086"/>
          </a:xfrm>
          <a:prstGeom prst="ellipse">
            <a:avLst/>
          </a:prstGeom>
          <a:solidFill>
            <a:srgbClr val="CC66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88A5A686-99F4-400B-B676-43A6296BF03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529" y="1566420"/>
            <a:ext cx="3784145" cy="3287722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969E7B8A-1CD3-456F-A48C-9913E4CF53B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942" y="3344092"/>
            <a:ext cx="533354" cy="742555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ADBAAED1-8F78-4950-A8D5-881C3EE3A03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074" y="4275653"/>
            <a:ext cx="1021091" cy="790277"/>
          </a:xfrm>
          <a:prstGeom prst="rect">
            <a:avLst/>
          </a:prstGeom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5C4F7A62-0B53-4302-999D-252F78129C6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518" y="2714173"/>
            <a:ext cx="2617085" cy="1308543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A1E54670-10A0-46CB-876A-65831DD6B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07" y="2785428"/>
            <a:ext cx="2866390" cy="143319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6493F8F-820A-4D17-AFA5-CE0C125CD815}"/>
              </a:ext>
            </a:extLst>
          </p:cNvPr>
          <p:cNvSpPr txBox="1"/>
          <p:nvPr/>
        </p:nvSpPr>
        <p:spPr>
          <a:xfrm>
            <a:off x="3085446" y="-187"/>
            <a:ext cx="49989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err="1">
                <a:latin typeface="Cooper Black" panose="0208090404030B020404" pitchFamily="18" charset="0"/>
              </a:rPr>
              <a:t>Listen</a:t>
            </a:r>
            <a:r>
              <a:rPr lang="fr-FR" sz="4400" dirty="0">
                <a:latin typeface="Cooper Black" panose="0208090404030B020404" pitchFamily="18" charset="0"/>
              </a:rPr>
              <a:t> and </a:t>
            </a:r>
            <a:r>
              <a:rPr lang="fr-FR" sz="4400" dirty="0" err="1">
                <a:latin typeface="Cooper Black" panose="0208090404030B020404" pitchFamily="18" charset="0"/>
              </a:rPr>
              <a:t>draw</a:t>
            </a:r>
            <a:r>
              <a:rPr lang="fr-FR" sz="4400" dirty="0">
                <a:latin typeface="Cooper Black" panose="0208090404030B020404" pitchFamily="18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E59D24B-5818-452D-8123-A6F511305C5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3" y="2303109"/>
            <a:ext cx="3691837" cy="271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llipse 9">
            <a:extLst>
              <a:ext uri="{FF2B5EF4-FFF2-40B4-BE49-F238E27FC236}">
                <a16:creationId xmlns:a16="http://schemas.microsoft.com/office/drawing/2014/main" id="{A3A292A7-9422-4BDE-8707-B685F10BBBDD}"/>
              </a:ext>
            </a:extLst>
          </p:cNvPr>
          <p:cNvSpPr/>
          <p:nvPr/>
        </p:nvSpPr>
        <p:spPr>
          <a:xfrm>
            <a:off x="4102538" y="1810810"/>
            <a:ext cx="3225088" cy="3619832"/>
          </a:xfrm>
          <a:prstGeom prst="ellipse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6633F54-49A0-4783-A93A-436CD8F75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1968" y="278025"/>
            <a:ext cx="4839268" cy="1325563"/>
          </a:xfrm>
        </p:spPr>
        <p:txBody>
          <a:bodyPr/>
          <a:lstStyle/>
          <a:p>
            <a:r>
              <a:rPr lang="fr-FR" b="1" dirty="0" err="1"/>
              <a:t>Singular</a:t>
            </a:r>
            <a:r>
              <a:rPr lang="fr-FR" b="1" dirty="0"/>
              <a:t> or plural?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076CFC-E6BF-41AA-8C64-64999BA85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22" y="4257471"/>
            <a:ext cx="1021091" cy="79027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C66F66-173C-44EF-9928-A416ADFF9D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655" y="3540723"/>
            <a:ext cx="527404" cy="7342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16A8072-CE59-48C7-9A68-E06A6CEDD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314" y="2948655"/>
            <a:ext cx="3049272" cy="11196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AA51BFC-E148-4CED-B6AA-6CBFEB8A7B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386" y="1615852"/>
            <a:ext cx="3703127" cy="328772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6212350-F87D-4122-9023-89B9EAF9467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539" y="2741433"/>
            <a:ext cx="2617085" cy="1308543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3B0E6A-D90C-44EC-BD9C-3FAB1277BEB9}"/>
              </a:ext>
            </a:extLst>
          </p:cNvPr>
          <p:cNvSpPr txBox="1"/>
          <p:nvPr/>
        </p:nvSpPr>
        <p:spPr>
          <a:xfrm>
            <a:off x="1290917" y="543064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85999FE-BE03-48BE-A0AD-3217A50E80BD}"/>
              </a:ext>
            </a:extLst>
          </p:cNvPr>
          <p:cNvSpPr txBox="1"/>
          <p:nvPr/>
        </p:nvSpPr>
        <p:spPr>
          <a:xfrm>
            <a:off x="9545205" y="543064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/>
              <a:t>1</a:t>
            </a: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A069548F-D2F9-4746-953F-E28BDEC0F649}"/>
              </a:ext>
            </a:extLst>
          </p:cNvPr>
          <p:cNvCxnSpPr/>
          <p:nvPr/>
        </p:nvCxnSpPr>
        <p:spPr>
          <a:xfrm flipH="1" flipV="1">
            <a:off x="6327648" y="4903574"/>
            <a:ext cx="530352" cy="802282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4F8577C-D033-443F-BAE0-F50B119DB42C}"/>
              </a:ext>
            </a:extLst>
          </p:cNvPr>
          <p:cNvCxnSpPr/>
          <p:nvPr/>
        </p:nvCxnSpPr>
        <p:spPr>
          <a:xfrm flipV="1">
            <a:off x="3820386" y="4087367"/>
            <a:ext cx="1731254" cy="828471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6CE1E37-ABC5-476B-962F-A4B83E7F0723}"/>
              </a:ext>
            </a:extLst>
          </p:cNvPr>
          <p:cNvCxnSpPr>
            <a:cxnSpLocks/>
          </p:cNvCxnSpPr>
          <p:nvPr/>
        </p:nvCxnSpPr>
        <p:spPr>
          <a:xfrm flipV="1">
            <a:off x="3511296" y="3429000"/>
            <a:ext cx="1523505" cy="35261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AC15E26-92FC-48C7-8943-8880BD0FDDCD}"/>
              </a:ext>
            </a:extLst>
          </p:cNvPr>
          <p:cNvCxnSpPr/>
          <p:nvPr/>
        </p:nvCxnSpPr>
        <p:spPr>
          <a:xfrm flipV="1">
            <a:off x="4686013" y="4652609"/>
            <a:ext cx="865627" cy="1162753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88B0F69-C59C-4E8E-ABC5-5F10777562ED}"/>
              </a:ext>
            </a:extLst>
          </p:cNvPr>
          <p:cNvCxnSpPr>
            <a:cxnSpLocks/>
            <a:endCxn id="9" idx="3"/>
          </p:cNvCxnSpPr>
          <p:nvPr/>
        </p:nvCxnSpPr>
        <p:spPr>
          <a:xfrm flipH="1">
            <a:off x="7023624" y="2208127"/>
            <a:ext cx="803890" cy="1187578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CA6E4940-36E5-4DF9-BC27-8F0A29CF704A}"/>
              </a:ext>
            </a:extLst>
          </p:cNvPr>
          <p:cNvCxnSpPr/>
          <p:nvPr/>
        </p:nvCxnSpPr>
        <p:spPr>
          <a:xfrm>
            <a:off x="3511296" y="2208127"/>
            <a:ext cx="895243" cy="22417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64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6 -0.0169 L 0.18906 -0.01667 C 0.1957 -0.0162 0.20247 -0.01505 0.20911 -0.01505 C 0.24167 -0.01505 0.2375 -0.01458 0.25729 -0.01898 C 0.26745 -0.025 0.25625 -0.01898 0.28073 -0.02292 C 0.28229 -0.02315 0.28372 -0.02407 0.28516 -0.02477 C 0.28633 -0.02546 0.28737 -0.02662 0.28854 -0.02685 C 0.29453 -0.02801 0.30651 -0.0287 0.30651 -0.02847 L 0.30651 -0.0287 " pathEditMode="relative" rAng="0" ptsTypes="AAAAA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72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84 0.04329 L 0.09284 0.04352 C 0.12253 0.0463 0.12552 0.04746 0.16445 0.04329 C 0.16602 0.04306 0.16732 0.04028 0.16888 0.03935 C 0.17109 0.03773 0.17318 0.03565 0.17565 0.03519 L 0.18672 0.03334 C 0.18815 0.03264 0.19609 0.02963 0.19909 0.02732 C 0.20065 0.02616 0.20195 0.02431 0.20352 0.02338 C 0.20495 0.02246 0.20651 0.02199 0.20807 0.0213 C 0.20912 0.02084 0.21029 0.01991 0.21146 0.01945 C 0.21328 0.01852 0.21523 0.01852 0.21706 0.01736 C 0.2362 0.00602 0.22096 0.01366 0.2349 0.00347 C 0.23997 -0.00023 0.24427 -0.00139 0.24948 -0.00463 C 0.2513 -0.00578 0.25313 -0.00764 0.25508 -0.00856 C 0.2569 -0.00949 0.25885 -0.00972 0.26068 -0.01065 C 0.26172 -0.01111 0.26289 -0.01203 0.26393 -0.0125 C 0.26615 -0.01342 0.26849 -0.01366 0.2707 -0.01458 C 0.27188 -0.01504 0.27292 -0.01597 0.27409 -0.01643 C 0.27552 -0.01736 0.27708 -0.01782 0.27852 -0.01852 C 0.28984 -0.02847 0.27565 -0.01666 0.28867 -0.02453 C 0.29141 -0.02616 0.29401 -0.02963 0.29648 -0.03241 C 0.29779 -0.03981 0.29635 -0.03842 0.29987 -0.03842 L 0.29987 -0.03819 " pathEditMode="relative" rAng="0" ptsTypes="AAAAAAAAAAAAAAAAAAAAA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2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26 0.13541 L 0.07526 0.13564 C 0.07852 0.13819 0.08178 0.14143 0.08529 0.14351 C 0.08737 0.14467 0.08972 0.1449 0.09193 0.14537 L 0.11771 0.15138 L 0.13789 0.15532 C 0.14948 0.15787 0.14388 0.15671 0.15469 0.15949 L 0.20287 0.1574 C 0.2043 0.15717 0.20586 0.15601 0.2073 0.15532 C 0.20912 0.15463 0.21107 0.15416 0.21289 0.15347 C 0.21446 0.15208 0.21576 0.15046 0.21732 0.1493 C 0.21888 0.14838 0.22032 0.14814 0.22188 0.14745 C 0.22305 0.14676 0.22409 0.14583 0.22526 0.14537 C 0.22709 0.14467 0.22891 0.14421 0.23086 0.14351 C 0.23191 0.14305 0.23308 0.14189 0.23412 0.14143 C 0.23868 0.13935 0.24323 0.13819 0.24766 0.13541 L 0.25769 0.12939 L 0.26107 0.12754 C 0.26875 0.10694 0.25704 0.13888 0.2655 0.11365 C 0.26693 0.10949 0.26849 0.10555 0.27006 0.10162 L 0.27227 0.0956 C 0.27292 0.09375 0.27409 0.09189 0.27448 0.08958 C 0.27735 0.07476 0.27344 0.09328 0.27787 0.07777 C 0.27839 0.07592 0.27852 0.07361 0.27891 0.07176 C 0.27956 0.06898 0.28047 0.06643 0.28125 0.06388 C 0.28373 0.04097 0.28178 0.05 0.28568 0.03588 C 0.28724 0.0199 0.28607 0.02777 0.28907 0.01203 C 0.28946 0.00995 0.28946 0.00787 0.29011 0.00601 L 0.29467 -0.00579 C 0.29727 -0.02014 0.29558 -0.01436 0.29909 -0.02385 C 0.29948 -0.0257 0.29974 -0.02778 0.30026 -0.02963 C 0.30079 -0.03195 0.30183 -0.03357 0.30248 -0.03565 C 0.30287 -0.03704 0.30326 -0.03843 0.30365 -0.03959 L 0.30365 -0.03936 " pathEditMode="relative" rAng="0" ptsTypes="A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-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807 0.00417 L -0.10807 0.0044 C -0.11263 0.00139 -0.11706 -0.00139 -0.12161 -0.00394 C -0.12305 -0.00486 -0.12448 -0.00556 -0.12604 -0.00602 C -0.13125 -0.00695 -0.13646 -0.00718 -0.14167 -0.00787 C -0.14544 -0.00857 -0.14922 -0.00926 -0.15286 -0.00995 C -0.15586 -0.01042 -0.15885 -0.01088 -0.16185 -0.01181 C -0.16758 -0.01389 -0.16953 -0.01505 -0.17422 -0.01783 C -0.18086 -0.02593 -0.17487 -0.02014 -0.18763 -0.02384 C -0.1888 -0.02431 -0.18984 -0.02546 -0.19102 -0.02593 C -0.19596 -0.02778 -0.20286 -0.02894 -0.20781 -0.02986 C -0.21094 -0.03125 -0.21628 -0.03333 -0.21901 -0.03588 C -0.22044 -0.03727 -0.22187 -0.03889 -0.22344 -0.03982 C -0.22982 -0.04329 -0.22917 -0.04028 -0.23464 -0.04375 C -0.2362 -0.04491 -0.2375 -0.04653 -0.23906 -0.04792 C -0.24023 -0.04861 -0.24128 -0.04931 -0.24245 -0.04977 C -0.24544 -0.05116 -0.25143 -0.0537 -0.25143 -0.05347 C -0.25677 -0.06019 -0.25352 -0.05695 -0.26146 -0.06181 L -0.26484 -0.06366 C -0.27422 -0.05972 -0.26497 -0.06458 -0.27266 -0.05787 C -0.27786 -0.05324 -0.27461 -0.05833 -0.27708 -0.0537 L -0.27708 -0.05347 " pathEditMode="relative" rAng="0" ptsTypes="AAAAAAAAAAAAAAAAAAAA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826 0.06227 L 0.17826 0.0625 C 0.1849 0.0588 0.19154 0.05509 0.19831 0.05208 C 0.20209 0.05046 0.20599 0.05046 0.20951 0.04815 C 0.21133 0.04699 0.21237 0.04398 0.21407 0.04213 C 0.21615 0.04005 0.21849 0.03843 0.22071 0.03634 C 0.23633 0.02083 0.20821 0.04699 0.22852 0.02639 C 0.22956 0.02523 0.23073 0.025 0.23191 0.02431 C 0.23308 0.02292 0.23412 0.0213 0.23529 0.02037 C 0.23633 0.01945 0.23763 0.01968 0.23868 0.01829 C 0.24115 0.01482 0.2431 0.01042 0.24532 0.00648 C 0.24688 0.00371 0.24779 -0.00046 0.24987 -0.00162 C 0.25092 -0.00231 0.25209 -0.00254 0.25313 -0.00347 C 0.25495 -0.00509 0.25977 -0.01204 0.26107 -0.01342 C 0.26316 -0.0162 0.26511 -0.01991 0.26771 -0.02153 C 0.26888 -0.02222 0.27006 -0.02245 0.2711 -0.02338 C 0.27526 -0.02708 0.27409 -0.02801 0.27774 -0.03333 C 0.28073 -0.03773 0.28112 -0.0375 0.28451 -0.03935 C 0.28529 -0.04143 0.28581 -0.04375 0.28672 -0.04537 C 0.28894 -0.0493 0.29076 -0.04977 0.29349 -0.05139 C 0.30105 -0.06042 0.29831 -0.05602 0.30248 -0.06319 L 0.30248 -0.06296 " pathEditMode="relative" rAng="0" ptsTypes="AAAAAAAAAAAAAAAAAAAA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708 0.09769 L -0.12708 0.09792 C -0.12981 0.10162 -0.13203 0.10625 -0.13502 0.10949 C -0.13632 0.11112 -0.13802 0.11042 -0.13945 0.11158 C -0.14062 0.1125 -0.14153 0.11459 -0.14283 0.11551 C -0.14921 0.12061 -0.15612 0.12176 -0.16289 0.12362 C -0.17304 0.12292 -0.18307 0.12269 -0.19309 0.12153 C -0.19544 0.1213 -0.19765 0.12014 -0.19987 0.11945 C -0.20325 0.11875 -0.20651 0.11783 -0.20989 0.1176 C -0.21809 0.11667 -0.2263 0.11621 -0.2345 0.11551 C -0.24661 0.10834 -0.24062 0.11112 -0.26692 0.11551 C -0.27161 0.11621 -0.27369 0.11945 -0.27708 0.12362 C -0.28476 0.1213 -0.28216 0.12431 -0.28593 0.1176 L -0.28593 0.11783 " pathEditMode="relative" rAng="0" ptsTypes="AAAAAAAAAAAAAA">
                                      <p:cBhvr>
                                        <p:cTn id="5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43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71E91F5-8AC7-41C9-BA6D-966D1C4F5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0" y="1500905"/>
            <a:ext cx="4764191" cy="4351338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D7BCD0-4A90-46FE-AFE2-0922BAD7D1C2}"/>
              </a:ext>
            </a:extLst>
          </p:cNvPr>
          <p:cNvSpPr txBox="1"/>
          <p:nvPr/>
        </p:nvSpPr>
        <p:spPr>
          <a:xfrm>
            <a:off x="5357592" y="1575479"/>
            <a:ext cx="6349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Cooper Black" panose="0208090404030B020404" pitchFamily="18" charset="0"/>
              </a:rPr>
              <a:t>I’ve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solidFill>
                  <a:schemeClr val="accent2">
                    <a:lumMod val="75000"/>
                  </a:schemeClr>
                </a:solidFill>
                <a:latin typeface="Cooper Black" panose="0208090404030B020404" pitchFamily="18" charset="0"/>
              </a:rPr>
              <a:t>brown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eyes</a:t>
            </a:r>
            <a:r>
              <a:rPr lang="fr-FR" sz="5400" dirty="0"/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13B82A-B7F1-4AB6-BBB3-C73D4C391B50}"/>
              </a:ext>
            </a:extLst>
          </p:cNvPr>
          <p:cNvSpPr txBox="1"/>
          <p:nvPr/>
        </p:nvSpPr>
        <p:spPr>
          <a:xfrm>
            <a:off x="5107651" y="3344529"/>
            <a:ext cx="6527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Cooper Black" panose="0208090404030B020404" pitchFamily="18" charset="0"/>
              </a:rPr>
              <a:t>He ha</a:t>
            </a:r>
            <a:r>
              <a:rPr lang="fr-FR" sz="4800" u="sng" dirty="0">
                <a:latin typeface="Cooper Black" panose="0208090404030B020404" pitchFamily="18" charset="0"/>
              </a:rPr>
              <a:t>s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solidFill>
                  <a:srgbClr val="0070C0"/>
                </a:solidFill>
                <a:latin typeface="Cooper Black" panose="0208090404030B020404" pitchFamily="18" charset="0"/>
              </a:rPr>
              <a:t>blue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eyes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0E929CD-B116-4104-BAAB-F0E34874F2F2}"/>
              </a:ext>
            </a:extLst>
          </p:cNvPr>
          <p:cNvSpPr txBox="1"/>
          <p:nvPr/>
        </p:nvSpPr>
        <p:spPr>
          <a:xfrm>
            <a:off x="4912437" y="5021246"/>
            <a:ext cx="64595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err="1">
                <a:latin typeface="Cooper Black" panose="0208090404030B020404" pitchFamily="18" charset="0"/>
              </a:rPr>
              <a:t>She’</a:t>
            </a:r>
            <a:r>
              <a:rPr lang="fr-FR" sz="4800" u="sng" dirty="0" err="1">
                <a:latin typeface="Cooper Black" panose="0208090404030B020404" pitchFamily="18" charset="0"/>
              </a:rPr>
              <a:t>s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got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</a:rPr>
              <a:t>green</a:t>
            </a:r>
            <a:r>
              <a:rPr lang="fr-FR" sz="4800" dirty="0">
                <a:latin typeface="Cooper Black" panose="0208090404030B020404" pitchFamily="18" charset="0"/>
              </a:rPr>
              <a:t> </a:t>
            </a:r>
            <a:r>
              <a:rPr lang="fr-FR" sz="4800" dirty="0" err="1">
                <a:latin typeface="Cooper Black" panose="0208090404030B020404" pitchFamily="18" charset="0"/>
              </a:rPr>
              <a:t>eyes</a:t>
            </a:r>
            <a:r>
              <a:rPr lang="fr-FR" sz="4800" dirty="0">
                <a:latin typeface="Cooper Black" panose="0208090404030B020404" pitchFamily="18" charset="0"/>
              </a:rPr>
              <a:t>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EE147A-BC29-42BC-8658-DBC797E3FF6C}"/>
              </a:ext>
            </a:extLst>
          </p:cNvPr>
          <p:cNvSpPr txBox="1"/>
          <p:nvPr/>
        </p:nvSpPr>
        <p:spPr>
          <a:xfrm>
            <a:off x="3406589" y="350720"/>
            <a:ext cx="37160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6600" dirty="0">
                <a:latin typeface="Algerian" panose="04020705040A02060702" pitchFamily="82" charset="0"/>
              </a:rPr>
              <a:t>COLOURS</a:t>
            </a:r>
          </a:p>
        </p:txBody>
      </p:sp>
    </p:spTree>
    <p:extLst>
      <p:ext uri="{BB962C8B-B14F-4D97-AF65-F5344CB8AC3E}">
        <p14:creationId xmlns:p14="http://schemas.microsoft.com/office/powerpoint/2010/main" val="186826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4DBA6-E8D5-4734-9CC7-AC1409D1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667" y="10188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6600" dirty="0">
                <a:gradFill>
                  <a:gsLst>
                    <a:gs pos="41000">
                      <a:srgbClr val="FF0000"/>
                    </a:gs>
                    <a:gs pos="88000">
                      <a:schemeClr val="tx1"/>
                    </a:gs>
                    <a:gs pos="83000">
                      <a:schemeClr val="tx1"/>
                    </a:gs>
                    <a:gs pos="100000">
                      <a:schemeClr val="tx1"/>
                    </a:gs>
                  </a:gsLst>
                  <a:lin ang="0" scaled="1"/>
                </a:gradFill>
                <a:latin typeface="Algerian" panose="04020705040A02060702" pitchFamily="82" charset="0"/>
              </a:rPr>
              <a:t>COLOURS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1522F34-84BE-4450-8625-597153AF5424}"/>
              </a:ext>
            </a:extLst>
          </p:cNvPr>
          <p:cNvSpPr txBox="1"/>
          <p:nvPr/>
        </p:nvSpPr>
        <p:spPr>
          <a:xfrm>
            <a:off x="461039" y="4466632"/>
            <a:ext cx="1199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RED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5C99EF-3572-41D3-BC56-922FF70A0501}"/>
              </a:ext>
            </a:extLst>
          </p:cNvPr>
          <p:cNvSpPr txBox="1"/>
          <p:nvPr/>
        </p:nvSpPr>
        <p:spPr>
          <a:xfrm>
            <a:off x="940507" y="2413948"/>
            <a:ext cx="38130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/>
              <a:t>DARK/BROWN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B64D1EE-057A-4DC5-9C55-56D28B855DCD}"/>
              </a:ext>
            </a:extLst>
          </p:cNvPr>
          <p:cNvSpPr txBox="1"/>
          <p:nvPr/>
        </p:nvSpPr>
        <p:spPr>
          <a:xfrm>
            <a:off x="8047760" y="4958077"/>
            <a:ext cx="45008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BLOND/ FAIR</a:t>
            </a:r>
          </a:p>
        </p:txBody>
      </p:sp>
      <p:pic>
        <p:nvPicPr>
          <p:cNvPr id="4098" name="Picture 2" descr="Red Hair Woman Park - Free photo on Pixabay">
            <a:extLst>
              <a:ext uri="{FF2B5EF4-FFF2-40B4-BE49-F238E27FC236}">
                <a16:creationId xmlns:a16="http://schemas.microsoft.com/office/drawing/2014/main" id="{6BB65597-BBCF-45FA-9F8C-06B602BFBA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333" y="3383140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lond Blonde Hair - Free photo on Pixabay">
            <a:extLst>
              <a:ext uri="{FF2B5EF4-FFF2-40B4-BE49-F238E27FC236}">
                <a16:creationId xmlns:a16="http://schemas.microsoft.com/office/drawing/2014/main" id="{F4C1CEE1-D9C6-408F-B018-7E809E302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7720" y="2958816"/>
            <a:ext cx="292608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oiffeur Cheveux Fonds - Photo gratuite sur Pixabay">
            <a:extLst>
              <a:ext uri="{FF2B5EF4-FFF2-40B4-BE49-F238E27FC236}">
                <a16:creationId xmlns:a16="http://schemas.microsoft.com/office/drawing/2014/main" id="{92D2A7A0-59F9-4598-AADF-A6D82D763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18" y="369995"/>
            <a:ext cx="3065929" cy="204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ead Hair Grey - Free photo on Pixabay">
            <a:extLst>
              <a:ext uri="{FF2B5EF4-FFF2-40B4-BE49-F238E27FC236}">
                <a16:creationId xmlns:a16="http://schemas.microsoft.com/office/drawing/2014/main" id="{727CCE16-E227-4920-90C5-6F91C7F2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380" y="2808963"/>
            <a:ext cx="2446083" cy="163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Beauty Women Rear View Young - Free photo on Pixabay">
            <a:extLst>
              <a:ext uri="{FF2B5EF4-FFF2-40B4-BE49-F238E27FC236}">
                <a16:creationId xmlns:a16="http://schemas.microsoft.com/office/drawing/2014/main" id="{7D1E57DF-8976-4947-B6F2-90FCE6E48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9432" y="572530"/>
            <a:ext cx="1407459" cy="2111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57DAB02-D111-422E-ACB3-215FA03E7DE1}"/>
              </a:ext>
            </a:extLst>
          </p:cNvPr>
          <p:cNvSpPr txBox="1"/>
          <p:nvPr/>
        </p:nvSpPr>
        <p:spPr>
          <a:xfrm>
            <a:off x="10298164" y="1212625"/>
            <a:ext cx="42582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BLACK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DF8BBB5-987A-421C-9BA7-A47A3E9118C5}"/>
              </a:ext>
            </a:extLst>
          </p:cNvPr>
          <p:cNvSpPr txBox="1"/>
          <p:nvPr/>
        </p:nvSpPr>
        <p:spPr>
          <a:xfrm>
            <a:off x="5345033" y="4398216"/>
            <a:ext cx="2056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/>
              <a:t>GREY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FD120398-0527-4F3A-926C-6BD019EED65E}"/>
              </a:ext>
            </a:extLst>
          </p:cNvPr>
          <p:cNvSpPr txBox="1"/>
          <p:nvPr/>
        </p:nvSpPr>
        <p:spPr>
          <a:xfrm>
            <a:off x="940507" y="5858602"/>
            <a:ext cx="10438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>
                <a:latin typeface="Cooper Black" panose="0208090404030B020404" pitchFamily="18" charset="0"/>
              </a:rPr>
              <a:t>I have </a:t>
            </a:r>
            <a:r>
              <a:rPr lang="fr-FR" sz="3600" dirty="0" err="1">
                <a:latin typeface="Cooper Black" panose="0208090404030B020404" pitchFamily="18" charset="0"/>
              </a:rPr>
              <a:t>got</a:t>
            </a:r>
            <a:r>
              <a:rPr lang="fr-FR" sz="3600" dirty="0">
                <a:latin typeface="Cooper Black" panose="0208090404030B020404" pitchFamily="18" charset="0"/>
              </a:rPr>
              <a:t> </a:t>
            </a:r>
            <a:r>
              <a:rPr lang="fr-FR" sz="3600" dirty="0" err="1">
                <a:solidFill>
                  <a:srgbClr val="663300"/>
                </a:solidFill>
                <a:latin typeface="Cooper Black" panose="0208090404030B020404" pitchFamily="18" charset="0"/>
              </a:rPr>
              <a:t>dark</a:t>
            </a:r>
            <a:r>
              <a:rPr lang="fr-FR" sz="3600" dirty="0">
                <a:latin typeface="Cooper Black" panose="0208090404030B020404" pitchFamily="18" charset="0"/>
              </a:rPr>
              <a:t> </a:t>
            </a:r>
            <a:r>
              <a:rPr lang="fr-FR" sz="3600" dirty="0" err="1">
                <a:latin typeface="Cooper Black" panose="0208090404030B020404" pitchFamily="18" charset="0"/>
              </a:rPr>
              <a:t>hair</a:t>
            </a:r>
            <a:r>
              <a:rPr lang="fr-FR" sz="3600" dirty="0">
                <a:latin typeface="Cooper Black" panose="0208090404030B020404" pitchFamily="18" charset="0"/>
              </a:rPr>
              <a:t>.      </a:t>
            </a:r>
            <a:r>
              <a:rPr lang="fr-FR" sz="3600" dirty="0" err="1">
                <a:latin typeface="Cooper Black" panose="0208090404030B020404" pitchFamily="18" charset="0"/>
              </a:rPr>
              <a:t>She</a:t>
            </a:r>
            <a:r>
              <a:rPr lang="fr-FR" sz="3600" dirty="0">
                <a:latin typeface="Cooper Black" panose="0208090404030B020404" pitchFamily="18" charset="0"/>
              </a:rPr>
              <a:t> has </a:t>
            </a:r>
            <a:r>
              <a:rPr lang="fr-FR" sz="3600" dirty="0" err="1">
                <a:latin typeface="Cooper Black" panose="0208090404030B020404" pitchFamily="18" charset="0"/>
              </a:rPr>
              <a:t>got</a:t>
            </a:r>
            <a:r>
              <a:rPr lang="fr-FR" sz="3600" dirty="0">
                <a:latin typeface="Cooper Black" panose="0208090404030B020404" pitchFamily="18" charset="0"/>
              </a:rPr>
              <a:t> </a:t>
            </a:r>
            <a:r>
              <a:rPr lang="fr-FR" sz="3600" dirty="0" err="1">
                <a:solidFill>
                  <a:srgbClr val="FF3300"/>
                </a:solidFill>
                <a:latin typeface="Cooper Black" panose="0208090404030B020404" pitchFamily="18" charset="0"/>
              </a:rPr>
              <a:t>red</a:t>
            </a:r>
            <a:r>
              <a:rPr lang="fr-FR" sz="3600" dirty="0">
                <a:latin typeface="Cooper Black" panose="0208090404030B020404" pitchFamily="18" charset="0"/>
              </a:rPr>
              <a:t> </a:t>
            </a:r>
            <a:r>
              <a:rPr lang="fr-FR" sz="3600" dirty="0" err="1">
                <a:latin typeface="Cooper Black" panose="0208090404030B020404" pitchFamily="18" charset="0"/>
              </a:rPr>
              <a:t>hair</a:t>
            </a:r>
            <a:r>
              <a:rPr lang="fr-FR" sz="3600" dirty="0">
                <a:latin typeface="Cooper Black" panose="0208090404030B020404" pitchFamily="18" charset="0"/>
              </a:rPr>
              <a:t>.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1575947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6" grpId="0"/>
      <p:bldP spid="17" grpId="0"/>
      <p:bldP spid="11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27436</TotalTime>
  <Words>657</Words>
  <Application>Microsoft Office PowerPoint</Application>
  <PresentationFormat>Grand écran</PresentationFormat>
  <Paragraphs>168</Paragraphs>
  <Slides>29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2" baseType="lpstr">
      <vt:lpstr>Aharoni</vt:lpstr>
      <vt:lpstr>Algerian</vt:lpstr>
      <vt:lpstr>Arial</vt:lpstr>
      <vt:lpstr>Arial Black</vt:lpstr>
      <vt:lpstr>Arial Rounded MT Bold</vt:lpstr>
      <vt:lpstr>Calibri</vt:lpstr>
      <vt:lpstr>Calibri Light</vt:lpstr>
      <vt:lpstr>Cooper Black</vt:lpstr>
      <vt:lpstr>Freestyle Script</vt:lpstr>
      <vt:lpstr>Ink Free</vt:lpstr>
      <vt:lpstr>Symbol</vt:lpstr>
      <vt:lpstr>Wingdings</vt:lpstr>
      <vt:lpstr>Thème Office</vt:lpstr>
      <vt:lpstr>KEEP CALM AND SPEAK  ENGLISH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Singular or plural?</vt:lpstr>
      <vt:lpstr>Présentation PowerPoint</vt:lpstr>
      <vt:lpstr>COLOURS</vt:lpstr>
      <vt:lpstr>LENGTHS</vt:lpstr>
      <vt:lpstr>SHAPES</vt:lpstr>
      <vt:lpstr>CHECK YOUR ADJECTIVES</vt:lpstr>
      <vt:lpstr>SHAPES</vt:lpstr>
      <vt:lpstr>LET’S OBSERVE</vt:lpstr>
      <vt:lpstr>Présentation PowerPoint</vt:lpstr>
      <vt:lpstr>Whose hair?</vt:lpstr>
      <vt:lpstr>Présentation PowerPoint</vt:lpstr>
      <vt:lpstr>Let’s recap! A qui ça appartient?</vt:lpstr>
      <vt:lpstr>Let’s practise!</vt:lpstr>
      <vt:lpstr>Clothes and accessories</vt:lpstr>
      <vt:lpstr>Colour memory!</vt:lpstr>
      <vt:lpstr>Présentation PowerPoint</vt:lpstr>
      <vt:lpstr>Présentation PowerPoint</vt:lpstr>
      <vt:lpstr>Describe Rebecca</vt:lpstr>
      <vt:lpstr>Do you remember Tim, the terror?</vt:lpstr>
      <vt:lpstr>Discover Ellie and Ella.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Hollinka Natalie</dc:creator>
  <cp:lastModifiedBy>Promethean</cp:lastModifiedBy>
  <cp:revision>471</cp:revision>
  <dcterms:created xsi:type="dcterms:W3CDTF">2020-04-01T17:22:35Z</dcterms:created>
  <dcterms:modified xsi:type="dcterms:W3CDTF">2020-05-12T10:41:35Z</dcterms:modified>
</cp:coreProperties>
</file>