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7"/>
  </p:notesMasterIdLst>
  <p:sldIdLst>
    <p:sldId id="1651" r:id="rId2"/>
    <p:sldId id="1649" r:id="rId3"/>
    <p:sldId id="2099" r:id="rId4"/>
    <p:sldId id="1877" r:id="rId5"/>
    <p:sldId id="1804" r:id="rId6"/>
    <p:sldId id="1878" r:id="rId7"/>
    <p:sldId id="1806" r:id="rId8"/>
    <p:sldId id="1879" r:id="rId9"/>
    <p:sldId id="1805" r:id="rId10"/>
    <p:sldId id="1880" r:id="rId11"/>
    <p:sldId id="1807" r:id="rId12"/>
    <p:sldId id="1881" r:id="rId13"/>
    <p:sldId id="1808" r:id="rId14"/>
    <p:sldId id="1888" r:id="rId15"/>
    <p:sldId id="1809" r:id="rId16"/>
    <p:sldId id="1882" r:id="rId17"/>
    <p:sldId id="1810" r:id="rId18"/>
    <p:sldId id="1883" r:id="rId19"/>
    <p:sldId id="2103" r:id="rId20"/>
    <p:sldId id="2080" r:id="rId21"/>
    <p:sldId id="2082" r:id="rId22"/>
    <p:sldId id="2081" r:id="rId23"/>
    <p:sldId id="2180" r:id="rId24"/>
    <p:sldId id="2135" r:id="rId25"/>
    <p:sldId id="1788" r:id="rId26"/>
    <p:sldId id="2167" r:id="rId27"/>
    <p:sldId id="2168" r:id="rId28"/>
    <p:sldId id="2170" r:id="rId29"/>
    <p:sldId id="2172" r:id="rId30"/>
    <p:sldId id="2174" r:id="rId31"/>
    <p:sldId id="2176" r:id="rId32"/>
    <p:sldId id="2179" r:id="rId33"/>
    <p:sldId id="2108" r:id="rId34"/>
    <p:sldId id="2136" r:id="rId35"/>
    <p:sldId id="2131" r:id="rId3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CC"/>
    <a:srgbClr val="7CA8EA"/>
    <a:srgbClr val="FF0D0D"/>
    <a:srgbClr val="808080"/>
    <a:srgbClr val="FF767B"/>
    <a:srgbClr val="FFCCFF"/>
    <a:srgbClr val="FF3300"/>
    <a:srgbClr val="A6C9E8"/>
    <a:srgbClr val="FFFFFF"/>
    <a:srgbClr val="2C4E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587"/>
    <p:restoredTop sz="94627"/>
  </p:normalViewPr>
  <p:slideViewPr>
    <p:cSldViewPr snapToGrid="0" snapToObjects="1">
      <p:cViewPr>
        <p:scale>
          <a:sx n="77" d="100"/>
          <a:sy n="77" d="100"/>
        </p:scale>
        <p:origin x="-384" y="-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D35E0D-C1A7-E44B-8449-24CEDFDBDC38}" type="datetimeFigureOut">
              <a:rPr lang="fr-FR" smtClean="0"/>
              <a:t>18/06/2020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2E6BC0-E079-514B-9CF8-A69BDCFDAD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25458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PlaceHolder 1"/>
          <p:cNvSpPr>
            <a:spLocks noGrp="1"/>
          </p:cNvSpPr>
          <p:nvPr>
            <p:ph type="body"/>
          </p:nvPr>
        </p:nvSpPr>
        <p:spPr>
          <a:xfrm>
            <a:off x="914400" y="3300480"/>
            <a:ext cx="7314240" cy="269973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Partage </a:t>
            </a:r>
            <a:r>
              <a:rPr lang="fr-FR" sz="2000" b="1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équitable</a:t>
            </a:r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- autant chacun</a:t>
            </a:r>
          </a:p>
        </p:txBody>
      </p:sp>
      <p:sp>
        <p:nvSpPr>
          <p:cNvPr id="852" name="CustomShape 2"/>
          <p:cNvSpPr/>
          <p:nvPr/>
        </p:nvSpPr>
        <p:spPr>
          <a:xfrm>
            <a:off x="5179680" y="6514020"/>
            <a:ext cx="3961440" cy="343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D8F9976A-F086-42B8-AB2A-4EF983069F67}" type="slidenum">
              <a:rPr lang="fr-FR" sz="1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3</a:t>
            </a:fld>
            <a:endParaRPr lang="fr-F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842691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PlaceHolder 1"/>
          <p:cNvSpPr>
            <a:spLocks noGrp="1"/>
          </p:cNvSpPr>
          <p:nvPr>
            <p:ph type="body"/>
          </p:nvPr>
        </p:nvSpPr>
        <p:spPr>
          <a:xfrm>
            <a:off x="914400" y="3300480"/>
            <a:ext cx="7314240" cy="269973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Partage </a:t>
            </a:r>
            <a:r>
              <a:rPr lang="fr-FR" sz="2000" b="1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équitable</a:t>
            </a:r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- autant chacun</a:t>
            </a:r>
          </a:p>
        </p:txBody>
      </p:sp>
      <p:sp>
        <p:nvSpPr>
          <p:cNvPr id="852" name="CustomShape 2"/>
          <p:cNvSpPr/>
          <p:nvPr/>
        </p:nvSpPr>
        <p:spPr>
          <a:xfrm>
            <a:off x="5179680" y="6514020"/>
            <a:ext cx="3961440" cy="343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D8F9976A-F086-42B8-AB2A-4EF983069F67}" type="slidenum">
              <a:rPr lang="fr-FR" sz="1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12</a:t>
            </a:fld>
            <a:endParaRPr lang="fr-F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544430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PlaceHolder 1"/>
          <p:cNvSpPr>
            <a:spLocks noGrp="1"/>
          </p:cNvSpPr>
          <p:nvPr>
            <p:ph type="body"/>
          </p:nvPr>
        </p:nvSpPr>
        <p:spPr>
          <a:xfrm>
            <a:off x="914400" y="3300480"/>
            <a:ext cx="7314240" cy="269973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Partage </a:t>
            </a:r>
            <a:r>
              <a:rPr lang="fr-FR" sz="2000" b="1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équitable</a:t>
            </a:r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- autant chacun</a:t>
            </a:r>
          </a:p>
        </p:txBody>
      </p:sp>
      <p:sp>
        <p:nvSpPr>
          <p:cNvPr id="852" name="CustomShape 2"/>
          <p:cNvSpPr/>
          <p:nvPr/>
        </p:nvSpPr>
        <p:spPr>
          <a:xfrm>
            <a:off x="5179680" y="6514020"/>
            <a:ext cx="3961440" cy="343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D8F9976A-F086-42B8-AB2A-4EF983069F67}" type="slidenum">
              <a:rPr lang="fr-FR" sz="1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13</a:t>
            </a:fld>
            <a:endParaRPr lang="fr-F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970157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PlaceHolder 1"/>
          <p:cNvSpPr>
            <a:spLocks noGrp="1"/>
          </p:cNvSpPr>
          <p:nvPr>
            <p:ph type="body"/>
          </p:nvPr>
        </p:nvSpPr>
        <p:spPr>
          <a:xfrm>
            <a:off x="914400" y="3300480"/>
            <a:ext cx="7314240" cy="269973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Partage </a:t>
            </a:r>
            <a:r>
              <a:rPr lang="fr-FR" sz="2000" b="1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équitable</a:t>
            </a:r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- autant chacun</a:t>
            </a:r>
          </a:p>
        </p:txBody>
      </p:sp>
      <p:sp>
        <p:nvSpPr>
          <p:cNvPr id="852" name="CustomShape 2"/>
          <p:cNvSpPr/>
          <p:nvPr/>
        </p:nvSpPr>
        <p:spPr>
          <a:xfrm>
            <a:off x="5179680" y="6514020"/>
            <a:ext cx="3961440" cy="343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D8F9976A-F086-42B8-AB2A-4EF983069F67}" type="slidenum">
              <a:rPr lang="fr-FR" sz="1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14</a:t>
            </a:fld>
            <a:endParaRPr lang="fr-F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970157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PlaceHolder 1"/>
          <p:cNvSpPr>
            <a:spLocks noGrp="1"/>
          </p:cNvSpPr>
          <p:nvPr>
            <p:ph type="body"/>
          </p:nvPr>
        </p:nvSpPr>
        <p:spPr>
          <a:xfrm>
            <a:off x="914400" y="3300480"/>
            <a:ext cx="7314240" cy="269973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Partage </a:t>
            </a:r>
            <a:r>
              <a:rPr lang="fr-FR" sz="2000" b="1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équitable</a:t>
            </a:r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- autant chacun</a:t>
            </a:r>
          </a:p>
        </p:txBody>
      </p:sp>
      <p:sp>
        <p:nvSpPr>
          <p:cNvPr id="852" name="CustomShape 2"/>
          <p:cNvSpPr/>
          <p:nvPr/>
        </p:nvSpPr>
        <p:spPr>
          <a:xfrm>
            <a:off x="5179680" y="6514020"/>
            <a:ext cx="3961440" cy="343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D8F9976A-F086-42B8-AB2A-4EF983069F67}" type="slidenum">
              <a:rPr lang="fr-FR" sz="1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15</a:t>
            </a:fld>
            <a:endParaRPr lang="fr-F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070047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PlaceHolder 1"/>
          <p:cNvSpPr>
            <a:spLocks noGrp="1"/>
          </p:cNvSpPr>
          <p:nvPr>
            <p:ph type="body"/>
          </p:nvPr>
        </p:nvSpPr>
        <p:spPr>
          <a:xfrm>
            <a:off x="914400" y="3300480"/>
            <a:ext cx="7314240" cy="269973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Partage </a:t>
            </a:r>
            <a:r>
              <a:rPr lang="fr-FR" sz="2000" b="1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équitable</a:t>
            </a:r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- autant chacun</a:t>
            </a:r>
          </a:p>
        </p:txBody>
      </p:sp>
      <p:sp>
        <p:nvSpPr>
          <p:cNvPr id="852" name="CustomShape 2"/>
          <p:cNvSpPr/>
          <p:nvPr/>
        </p:nvSpPr>
        <p:spPr>
          <a:xfrm>
            <a:off x="5179680" y="6514020"/>
            <a:ext cx="3961440" cy="343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D8F9976A-F086-42B8-AB2A-4EF983069F67}" type="slidenum">
              <a:rPr lang="fr-FR" sz="1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16</a:t>
            </a:fld>
            <a:endParaRPr lang="fr-F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900592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PlaceHolder 1"/>
          <p:cNvSpPr>
            <a:spLocks noGrp="1"/>
          </p:cNvSpPr>
          <p:nvPr>
            <p:ph type="body"/>
          </p:nvPr>
        </p:nvSpPr>
        <p:spPr>
          <a:xfrm>
            <a:off x="914400" y="3300480"/>
            <a:ext cx="7314240" cy="269973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Partage </a:t>
            </a:r>
            <a:r>
              <a:rPr lang="fr-FR" sz="2000" b="1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équitable</a:t>
            </a:r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- autant chacun</a:t>
            </a:r>
          </a:p>
        </p:txBody>
      </p:sp>
      <p:sp>
        <p:nvSpPr>
          <p:cNvPr id="852" name="CustomShape 2"/>
          <p:cNvSpPr/>
          <p:nvPr/>
        </p:nvSpPr>
        <p:spPr>
          <a:xfrm>
            <a:off x="5179680" y="6514020"/>
            <a:ext cx="3961440" cy="343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D8F9976A-F086-42B8-AB2A-4EF983069F67}" type="slidenum">
              <a:rPr lang="fr-FR" sz="1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17</a:t>
            </a:fld>
            <a:endParaRPr lang="fr-F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229761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PlaceHolder 1"/>
          <p:cNvSpPr>
            <a:spLocks noGrp="1"/>
          </p:cNvSpPr>
          <p:nvPr>
            <p:ph type="body"/>
          </p:nvPr>
        </p:nvSpPr>
        <p:spPr>
          <a:xfrm>
            <a:off x="914400" y="3300480"/>
            <a:ext cx="7314240" cy="269973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Partage </a:t>
            </a:r>
            <a:r>
              <a:rPr lang="fr-FR" sz="2000" b="1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équitable</a:t>
            </a:r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- autant chacun</a:t>
            </a:r>
          </a:p>
        </p:txBody>
      </p:sp>
      <p:sp>
        <p:nvSpPr>
          <p:cNvPr id="852" name="CustomShape 2"/>
          <p:cNvSpPr/>
          <p:nvPr/>
        </p:nvSpPr>
        <p:spPr>
          <a:xfrm>
            <a:off x="5179680" y="6514020"/>
            <a:ext cx="3961440" cy="343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D8F9976A-F086-42B8-AB2A-4EF983069F67}" type="slidenum">
              <a:rPr lang="fr-FR" sz="1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18</a:t>
            </a:fld>
            <a:endParaRPr lang="fr-F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764562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PlaceHolder 1"/>
          <p:cNvSpPr>
            <a:spLocks noGrp="1"/>
          </p:cNvSpPr>
          <p:nvPr>
            <p:ph type="body"/>
          </p:nvPr>
        </p:nvSpPr>
        <p:spPr>
          <a:xfrm>
            <a:off x="914400" y="3300480"/>
            <a:ext cx="7314240" cy="269973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Partage </a:t>
            </a:r>
            <a:r>
              <a:rPr lang="fr-FR" sz="2000" b="1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équitable</a:t>
            </a:r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- autant chacun</a:t>
            </a:r>
          </a:p>
        </p:txBody>
      </p:sp>
      <p:sp>
        <p:nvSpPr>
          <p:cNvPr id="852" name="CustomShape 2"/>
          <p:cNvSpPr/>
          <p:nvPr/>
        </p:nvSpPr>
        <p:spPr>
          <a:xfrm>
            <a:off x="5179680" y="6514020"/>
            <a:ext cx="3961440" cy="343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D8F9976A-F086-42B8-AB2A-4EF983069F67}" type="slidenum">
              <a:rPr lang="fr-FR" sz="1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4</a:t>
            </a:fld>
            <a:endParaRPr lang="fr-F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269045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PlaceHolder 1"/>
          <p:cNvSpPr>
            <a:spLocks noGrp="1"/>
          </p:cNvSpPr>
          <p:nvPr>
            <p:ph type="body"/>
          </p:nvPr>
        </p:nvSpPr>
        <p:spPr>
          <a:xfrm>
            <a:off x="914400" y="3300480"/>
            <a:ext cx="7314240" cy="269973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Partage </a:t>
            </a:r>
            <a:r>
              <a:rPr lang="fr-FR" sz="2000" b="1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équitable</a:t>
            </a:r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- autant chacun</a:t>
            </a:r>
          </a:p>
        </p:txBody>
      </p:sp>
      <p:sp>
        <p:nvSpPr>
          <p:cNvPr id="852" name="CustomShape 2"/>
          <p:cNvSpPr/>
          <p:nvPr/>
        </p:nvSpPr>
        <p:spPr>
          <a:xfrm>
            <a:off x="5179680" y="6514020"/>
            <a:ext cx="3961440" cy="343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D8F9976A-F086-42B8-AB2A-4EF983069F67}" type="slidenum">
              <a:rPr lang="fr-FR" sz="1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5</a:t>
            </a:fld>
            <a:endParaRPr lang="fr-F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680869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PlaceHolder 1"/>
          <p:cNvSpPr>
            <a:spLocks noGrp="1"/>
          </p:cNvSpPr>
          <p:nvPr>
            <p:ph type="body"/>
          </p:nvPr>
        </p:nvSpPr>
        <p:spPr>
          <a:xfrm>
            <a:off x="914400" y="3300480"/>
            <a:ext cx="7314240" cy="269973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Partage </a:t>
            </a:r>
            <a:r>
              <a:rPr lang="fr-FR" sz="2000" b="1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équitable</a:t>
            </a:r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- autant chacun</a:t>
            </a:r>
          </a:p>
        </p:txBody>
      </p:sp>
      <p:sp>
        <p:nvSpPr>
          <p:cNvPr id="852" name="CustomShape 2"/>
          <p:cNvSpPr/>
          <p:nvPr/>
        </p:nvSpPr>
        <p:spPr>
          <a:xfrm>
            <a:off x="5179680" y="6514020"/>
            <a:ext cx="3961440" cy="343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D8F9976A-F086-42B8-AB2A-4EF983069F67}" type="slidenum">
              <a:rPr lang="fr-FR" sz="1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6</a:t>
            </a:fld>
            <a:endParaRPr lang="fr-F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842008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PlaceHolder 1"/>
          <p:cNvSpPr>
            <a:spLocks noGrp="1"/>
          </p:cNvSpPr>
          <p:nvPr>
            <p:ph type="body"/>
          </p:nvPr>
        </p:nvSpPr>
        <p:spPr>
          <a:xfrm>
            <a:off x="914400" y="3300480"/>
            <a:ext cx="7314240" cy="269973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Partage </a:t>
            </a:r>
            <a:r>
              <a:rPr lang="fr-FR" sz="2000" b="1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équitable</a:t>
            </a:r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- autant chacun</a:t>
            </a:r>
          </a:p>
        </p:txBody>
      </p:sp>
      <p:sp>
        <p:nvSpPr>
          <p:cNvPr id="852" name="CustomShape 2"/>
          <p:cNvSpPr/>
          <p:nvPr/>
        </p:nvSpPr>
        <p:spPr>
          <a:xfrm>
            <a:off x="5179680" y="6514020"/>
            <a:ext cx="3961440" cy="343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D8F9976A-F086-42B8-AB2A-4EF983069F67}" type="slidenum">
              <a:rPr lang="fr-FR" sz="1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7</a:t>
            </a:fld>
            <a:endParaRPr lang="fr-F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86259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PlaceHolder 1"/>
          <p:cNvSpPr>
            <a:spLocks noGrp="1"/>
          </p:cNvSpPr>
          <p:nvPr>
            <p:ph type="body"/>
          </p:nvPr>
        </p:nvSpPr>
        <p:spPr>
          <a:xfrm>
            <a:off x="914400" y="3300480"/>
            <a:ext cx="7314240" cy="269973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Partage </a:t>
            </a:r>
            <a:r>
              <a:rPr lang="fr-FR" sz="2000" b="1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équitable</a:t>
            </a:r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- autant chacun</a:t>
            </a:r>
          </a:p>
        </p:txBody>
      </p:sp>
      <p:sp>
        <p:nvSpPr>
          <p:cNvPr id="852" name="CustomShape 2"/>
          <p:cNvSpPr/>
          <p:nvPr/>
        </p:nvSpPr>
        <p:spPr>
          <a:xfrm>
            <a:off x="5179680" y="6514020"/>
            <a:ext cx="3961440" cy="343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D8F9976A-F086-42B8-AB2A-4EF983069F67}" type="slidenum">
              <a:rPr lang="fr-FR" sz="1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8</a:t>
            </a:fld>
            <a:endParaRPr lang="fr-F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472496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PlaceHolder 1"/>
          <p:cNvSpPr>
            <a:spLocks noGrp="1"/>
          </p:cNvSpPr>
          <p:nvPr>
            <p:ph type="body"/>
          </p:nvPr>
        </p:nvSpPr>
        <p:spPr>
          <a:xfrm>
            <a:off x="914400" y="3300480"/>
            <a:ext cx="7314240" cy="269973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Partage </a:t>
            </a:r>
            <a:r>
              <a:rPr lang="fr-FR" sz="2000" b="1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équitable</a:t>
            </a:r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- autant chacun</a:t>
            </a:r>
          </a:p>
        </p:txBody>
      </p:sp>
      <p:sp>
        <p:nvSpPr>
          <p:cNvPr id="852" name="CustomShape 2"/>
          <p:cNvSpPr/>
          <p:nvPr/>
        </p:nvSpPr>
        <p:spPr>
          <a:xfrm>
            <a:off x="5179680" y="6514020"/>
            <a:ext cx="3961440" cy="343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D8F9976A-F086-42B8-AB2A-4EF983069F67}" type="slidenum">
              <a:rPr lang="fr-FR" sz="1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9</a:t>
            </a:fld>
            <a:endParaRPr lang="fr-F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009930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PlaceHolder 1"/>
          <p:cNvSpPr>
            <a:spLocks noGrp="1"/>
          </p:cNvSpPr>
          <p:nvPr>
            <p:ph type="body"/>
          </p:nvPr>
        </p:nvSpPr>
        <p:spPr>
          <a:xfrm>
            <a:off x="914400" y="3300480"/>
            <a:ext cx="7314240" cy="269973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Partage </a:t>
            </a:r>
            <a:r>
              <a:rPr lang="fr-FR" sz="2000" b="1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équitable</a:t>
            </a:r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- autant chacun</a:t>
            </a:r>
          </a:p>
        </p:txBody>
      </p:sp>
      <p:sp>
        <p:nvSpPr>
          <p:cNvPr id="852" name="CustomShape 2"/>
          <p:cNvSpPr/>
          <p:nvPr/>
        </p:nvSpPr>
        <p:spPr>
          <a:xfrm>
            <a:off x="5179680" y="6514020"/>
            <a:ext cx="3961440" cy="343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D8F9976A-F086-42B8-AB2A-4EF983069F67}" type="slidenum">
              <a:rPr lang="fr-FR" sz="1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10</a:t>
            </a:fld>
            <a:endParaRPr lang="fr-F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95622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PlaceHolder 1"/>
          <p:cNvSpPr>
            <a:spLocks noGrp="1"/>
          </p:cNvSpPr>
          <p:nvPr>
            <p:ph type="body"/>
          </p:nvPr>
        </p:nvSpPr>
        <p:spPr>
          <a:xfrm>
            <a:off x="914400" y="3300480"/>
            <a:ext cx="7314240" cy="269973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Partage </a:t>
            </a:r>
            <a:r>
              <a:rPr lang="fr-FR" sz="2000" b="1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équitable</a:t>
            </a:r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- autant chacun</a:t>
            </a:r>
          </a:p>
        </p:txBody>
      </p:sp>
      <p:sp>
        <p:nvSpPr>
          <p:cNvPr id="852" name="CustomShape 2"/>
          <p:cNvSpPr/>
          <p:nvPr/>
        </p:nvSpPr>
        <p:spPr>
          <a:xfrm>
            <a:off x="5179680" y="6514020"/>
            <a:ext cx="3961440" cy="343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D8F9976A-F086-42B8-AB2A-4EF983069F67}" type="slidenum">
              <a:rPr lang="fr-FR" sz="1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11</a:t>
            </a:fld>
            <a:endParaRPr lang="fr-F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265661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9E886828-974D-CC44-9701-9B0B967251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="" xmlns:a16="http://schemas.microsoft.com/office/drawing/2014/main" id="{597910AF-A1D6-464F-8903-AE84B836C2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A30EF0A7-3EF0-9F43-AA96-0FACE3CF9D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95143-FFF9-7B42-B7AA-4B53DE0A4B38}" type="datetimeFigureOut">
              <a:rPr lang="fr-FR" smtClean="0"/>
              <a:t>18/06/2020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92153B84-23ED-3947-BFB1-CE7873B86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072F03A1-21DD-B54F-B293-5F304AED0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FE001-2C2D-184F-BAC8-5A54561758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2217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FB2DDD2B-9340-8346-A42C-80B3A3D449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="" xmlns:a16="http://schemas.microsoft.com/office/drawing/2014/main" id="{E1730D49-3E94-9346-BE0B-DC5B2F4DB7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085D2CB2-C75E-684D-9D4B-1ED7F644AD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95143-FFF9-7B42-B7AA-4B53DE0A4B38}" type="datetimeFigureOut">
              <a:rPr lang="fr-FR" smtClean="0"/>
              <a:t>18/06/2020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AFAF009A-6411-314F-93A3-838EC65946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C41D3C80-43B6-374A-BB98-0DCFE71345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FE001-2C2D-184F-BAC8-5A54561758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27961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="" xmlns:a16="http://schemas.microsoft.com/office/drawing/2014/main" id="{484AFBA3-15D8-3A43-BA9A-58172CE225B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="" xmlns:a16="http://schemas.microsoft.com/office/drawing/2014/main" id="{5EEC34B7-FFC1-EF49-AF53-3B2664C0A1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0A3954BD-3F39-A241-96AE-51FF386D2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95143-FFF9-7B42-B7AA-4B53DE0A4B38}" type="datetimeFigureOut">
              <a:rPr lang="fr-FR" smtClean="0"/>
              <a:t>18/06/2020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91470936-71C8-D443-B3BF-A2BBBA391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919B9EE2-DBB7-4841-9821-6A34C2F8B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FE001-2C2D-184F-BAC8-5A54561758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15833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837973" y="365040"/>
            <a:ext cx="1051495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733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837973" y="1825560"/>
            <a:ext cx="10514950" cy="43509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686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2A4ED06E-8608-9C42-A769-F293E802C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C7218B6D-D59D-1F43-B822-7703FA0943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A9D5BA73-291A-F04A-B83A-318208161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95143-FFF9-7B42-B7AA-4B53DE0A4B38}" type="datetimeFigureOut">
              <a:rPr lang="fr-FR" smtClean="0"/>
              <a:t>18/06/2020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D18ED678-351F-C140-88FA-90BACA80E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FE2923DA-81EE-CE4B-89D4-CD6538396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FE001-2C2D-184F-BAC8-5A54561758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0638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61674C73-3A73-8B47-8C25-D05D8D0E2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="" xmlns:a16="http://schemas.microsoft.com/office/drawing/2014/main" id="{47EC18DB-8360-F942-BC1D-5748C469E3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41B65A99-2C25-C94E-AE5D-849A70FE55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95143-FFF9-7B42-B7AA-4B53DE0A4B38}" type="datetimeFigureOut">
              <a:rPr lang="fr-FR" smtClean="0"/>
              <a:t>18/06/2020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03B25D75-A2B3-BA49-B5DE-389A2D85D5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96EE6DFE-283A-E641-8928-661ECFA10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FE001-2C2D-184F-BAC8-5A54561758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3207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715C0DB1-F4B5-D947-BD8E-73313EF20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11734F6B-B095-1D49-8A82-8263D3A408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="" xmlns:a16="http://schemas.microsoft.com/office/drawing/2014/main" id="{ED1496B5-BEBA-8147-8251-DD1634A2D2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="" xmlns:a16="http://schemas.microsoft.com/office/drawing/2014/main" id="{1A10D572-47F1-3D48-AB29-B9379E6F6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95143-FFF9-7B42-B7AA-4B53DE0A4B38}" type="datetimeFigureOut">
              <a:rPr lang="fr-FR" smtClean="0"/>
              <a:t>18/06/2020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="" xmlns:a16="http://schemas.microsoft.com/office/drawing/2014/main" id="{0BCA4C3E-E216-0C41-BB8D-6946944F47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="" xmlns:a16="http://schemas.microsoft.com/office/drawing/2014/main" id="{C5CAF5CA-F86F-D64F-838F-9487F0680D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FE001-2C2D-184F-BAC8-5A54561758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53737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236C5343-FA70-A94B-8E92-D377FCD23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="" xmlns:a16="http://schemas.microsoft.com/office/drawing/2014/main" id="{2F9E439B-D43B-0F4E-9F1F-70BC0CF029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="" xmlns:a16="http://schemas.microsoft.com/office/drawing/2014/main" id="{86187C67-C4C1-9640-8668-A1E1FEE01B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="" xmlns:a16="http://schemas.microsoft.com/office/drawing/2014/main" id="{23F083E0-34AA-8048-B40C-1EC268ABFA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="" xmlns:a16="http://schemas.microsoft.com/office/drawing/2014/main" id="{02EB4043-61E9-F940-B16A-953AA663FE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="" xmlns:a16="http://schemas.microsoft.com/office/drawing/2014/main" id="{9CA33FB5-4D0B-794E-ADA7-748CB36CAD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95143-FFF9-7B42-B7AA-4B53DE0A4B38}" type="datetimeFigureOut">
              <a:rPr lang="fr-FR" smtClean="0"/>
              <a:t>18/06/2020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="" xmlns:a16="http://schemas.microsoft.com/office/drawing/2014/main" id="{90199A0B-9FAC-964F-A9DA-D80AD8305F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="" xmlns:a16="http://schemas.microsoft.com/office/drawing/2014/main" id="{B395D3F5-06A4-3941-96F9-1621A2F83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FE001-2C2D-184F-BAC8-5A54561758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5750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58A7DDEA-656B-044A-82E7-168D326CA8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="" xmlns:a16="http://schemas.microsoft.com/office/drawing/2014/main" id="{766B2B12-8846-1C42-BBFB-C7356EFF71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95143-FFF9-7B42-B7AA-4B53DE0A4B38}" type="datetimeFigureOut">
              <a:rPr lang="fr-FR" smtClean="0"/>
              <a:t>18/06/2020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="" xmlns:a16="http://schemas.microsoft.com/office/drawing/2014/main" id="{B88F1411-6900-E24E-AF44-9BFDD84262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="" xmlns:a16="http://schemas.microsoft.com/office/drawing/2014/main" id="{7C2BD963-C93C-7749-9689-D257AFE86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FE001-2C2D-184F-BAC8-5A54561758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3610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="" xmlns:a16="http://schemas.microsoft.com/office/drawing/2014/main" id="{890F82E5-9F45-9D4B-8270-7A0FA4C8FE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95143-FFF9-7B42-B7AA-4B53DE0A4B38}" type="datetimeFigureOut">
              <a:rPr lang="fr-FR" smtClean="0"/>
              <a:t>18/06/2020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="" xmlns:a16="http://schemas.microsoft.com/office/drawing/2014/main" id="{3C3AC3F6-0741-C341-B9F4-3E4ABC767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="" xmlns:a16="http://schemas.microsoft.com/office/drawing/2014/main" id="{AA60558F-666C-9D4F-812D-56707F22A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FE001-2C2D-184F-BAC8-5A54561758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0440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59C8DE9C-D568-0E4B-8AC6-2E37783FC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5DD9F506-5D7A-F348-893F-FA405140F2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="" xmlns:a16="http://schemas.microsoft.com/office/drawing/2014/main" id="{27981735-C2FE-1940-897B-4CD92ACCE2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="" xmlns:a16="http://schemas.microsoft.com/office/drawing/2014/main" id="{D674A5B2-C0AF-8441-8C1C-0786CE6FBF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95143-FFF9-7B42-B7AA-4B53DE0A4B38}" type="datetimeFigureOut">
              <a:rPr lang="fr-FR" smtClean="0"/>
              <a:t>18/06/2020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="" xmlns:a16="http://schemas.microsoft.com/office/drawing/2014/main" id="{EA709442-37B9-B840-B04A-B6DDDA9423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="" xmlns:a16="http://schemas.microsoft.com/office/drawing/2014/main" id="{E8F6ED76-60DC-8342-A129-2AD262946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FE001-2C2D-184F-BAC8-5A54561758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80280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A96B8512-1E28-7646-8829-EB1F9A704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="" xmlns:a16="http://schemas.microsoft.com/office/drawing/2014/main" id="{FC2611EB-7042-8640-A9CF-1A9F2CD8FA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="" xmlns:a16="http://schemas.microsoft.com/office/drawing/2014/main" id="{2E20FEA3-F1BF-394D-8584-2B39448CD2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="" xmlns:a16="http://schemas.microsoft.com/office/drawing/2014/main" id="{763D867F-86A6-4644-8C64-B16A54CBBA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95143-FFF9-7B42-B7AA-4B53DE0A4B38}" type="datetimeFigureOut">
              <a:rPr lang="fr-FR" smtClean="0"/>
              <a:t>18/06/2020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="" xmlns:a16="http://schemas.microsoft.com/office/drawing/2014/main" id="{FDAB8423-0B71-B64A-84C6-DE23F3AC0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="" xmlns:a16="http://schemas.microsoft.com/office/drawing/2014/main" id="{BE0AE5F9-5A20-064E-AD3B-FB2BD5FCFE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FE001-2C2D-184F-BAC8-5A54561758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2571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="" xmlns:a16="http://schemas.microsoft.com/office/drawing/2014/main" id="{9739A79B-4E36-A245-B118-3630B6E586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="" xmlns:a16="http://schemas.microsoft.com/office/drawing/2014/main" id="{60AF001C-3812-9D4B-B82C-2D1685337B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637DA02A-9B9D-704A-81AE-E5EA9F594E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A95143-FFF9-7B42-B7AA-4B53DE0A4B38}" type="datetimeFigureOut">
              <a:rPr lang="fr-FR" smtClean="0"/>
              <a:t>18/06/2020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A7F3EB28-FF77-F147-A8C2-8D5FE981BC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1B197D5B-1872-5F4B-B082-29ECACF3D3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8FE001-2C2D-184F-BAC8-5A54561758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4060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CustomShape 1"/>
          <p:cNvSpPr/>
          <p:nvPr/>
        </p:nvSpPr>
        <p:spPr>
          <a:xfrm>
            <a:off x="838658" y="365439"/>
            <a:ext cx="10513222" cy="132462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9975" tIns="44989" rIns="89975" bIns="44989" anchor="ctr"/>
          <a:lstStyle/>
          <a:p>
            <a:pPr>
              <a:lnSpc>
                <a:spcPct val="90000"/>
              </a:lnSpc>
            </a:pPr>
            <a:r>
              <a:rPr lang="fr-FR" sz="44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Vendredi 3 juillet séance 3 CM2</a:t>
            </a:r>
            <a:endParaRPr lang="fr-FR" sz="4800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7" name="CustomShape 2"/>
          <p:cNvSpPr/>
          <p:nvPr/>
        </p:nvSpPr>
        <p:spPr>
          <a:xfrm>
            <a:off x="701531" y="1524128"/>
            <a:ext cx="10711170" cy="4951515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5560">
            <a:solidFill>
              <a:schemeClr val="accent2">
                <a:lumMod val="75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1286618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CustomShape 1">
            <a:extLst>
              <a:ext uri="{FF2B5EF4-FFF2-40B4-BE49-F238E27FC236}">
                <a16:creationId xmlns="" xmlns:a16="http://schemas.microsoft.com/office/drawing/2014/main" id="{E93F1DE0-E2F3-9347-A360-A34F1FD48100}"/>
              </a:ext>
            </a:extLst>
          </p:cNvPr>
          <p:cNvSpPr/>
          <p:nvPr/>
        </p:nvSpPr>
        <p:spPr>
          <a:xfrm>
            <a:off x="4671677" y="873901"/>
            <a:ext cx="3080078" cy="118712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1" name="Titre 1">
            <a:extLst>
              <a:ext uri="{FF2B5EF4-FFF2-40B4-BE49-F238E27FC236}">
                <a16:creationId xmlns="" xmlns:a16="http://schemas.microsoft.com/office/drawing/2014/main" id="{F8B80FE2-63EE-4C47-9B69-0A836E430C3C}"/>
              </a:ext>
            </a:extLst>
          </p:cNvPr>
          <p:cNvSpPr txBox="1">
            <a:spLocks/>
          </p:cNvSpPr>
          <p:nvPr/>
        </p:nvSpPr>
        <p:spPr>
          <a:xfrm>
            <a:off x="3838245" y="488306"/>
            <a:ext cx="5264812" cy="80289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b="1" dirty="0"/>
          </a:p>
        </p:txBody>
      </p:sp>
      <p:sp>
        <p:nvSpPr>
          <p:cNvPr id="62" name="Espace réservé du contenu 4">
            <a:extLst>
              <a:ext uri="{FF2B5EF4-FFF2-40B4-BE49-F238E27FC236}">
                <a16:creationId xmlns="" xmlns:a16="http://schemas.microsoft.com/office/drawing/2014/main" id="{CC103755-3393-1540-9CCC-37BA932C83E4}"/>
              </a:ext>
            </a:extLst>
          </p:cNvPr>
          <p:cNvSpPr txBox="1">
            <a:spLocks/>
          </p:cNvSpPr>
          <p:nvPr/>
        </p:nvSpPr>
        <p:spPr>
          <a:xfrm>
            <a:off x="543571" y="2061026"/>
            <a:ext cx="4426540" cy="756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3600" dirty="0"/>
              <a:t>7,1 + </a:t>
            </a:r>
            <a:r>
              <a:rPr lang="fr-FR" sz="3600" dirty="0">
                <a:solidFill>
                  <a:srgbClr val="C00000"/>
                </a:solidFill>
              </a:rPr>
              <a:t>0,9</a:t>
            </a:r>
            <a:r>
              <a:rPr lang="fr-FR" sz="3600" dirty="0"/>
              <a:t> = 8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DC570EF0-3FD3-4C36-B1CC-2E04961BA5E8}"/>
              </a:ext>
            </a:extLst>
          </p:cNvPr>
          <p:cNvSpPr/>
          <p:nvPr/>
        </p:nvSpPr>
        <p:spPr>
          <a:xfrm>
            <a:off x="92764" y="213979"/>
            <a:ext cx="1239078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fr-FR" sz="3200" dirty="0">
                <a:solidFill>
                  <a:srgbClr val="7030A0"/>
                </a:solidFill>
              </a:rPr>
              <a:t>Trouver rapidement le complément d’un nombre décimal à l’entier supérieur</a:t>
            </a:r>
          </a:p>
        </p:txBody>
      </p:sp>
    </p:spTree>
    <p:extLst>
      <p:ext uri="{BB962C8B-B14F-4D97-AF65-F5344CB8AC3E}">
        <p14:creationId xmlns:p14="http://schemas.microsoft.com/office/powerpoint/2010/main" val="2786815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CustomShape 1">
            <a:extLst>
              <a:ext uri="{FF2B5EF4-FFF2-40B4-BE49-F238E27FC236}">
                <a16:creationId xmlns="" xmlns:a16="http://schemas.microsoft.com/office/drawing/2014/main" id="{E93F1DE0-E2F3-9347-A360-A34F1FD48100}"/>
              </a:ext>
            </a:extLst>
          </p:cNvPr>
          <p:cNvSpPr/>
          <p:nvPr/>
        </p:nvSpPr>
        <p:spPr>
          <a:xfrm>
            <a:off x="4671677" y="873901"/>
            <a:ext cx="3080078" cy="118712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1" name="Titre 1">
            <a:extLst>
              <a:ext uri="{FF2B5EF4-FFF2-40B4-BE49-F238E27FC236}">
                <a16:creationId xmlns="" xmlns:a16="http://schemas.microsoft.com/office/drawing/2014/main" id="{F8B80FE2-63EE-4C47-9B69-0A836E430C3C}"/>
              </a:ext>
            </a:extLst>
          </p:cNvPr>
          <p:cNvSpPr txBox="1">
            <a:spLocks/>
          </p:cNvSpPr>
          <p:nvPr/>
        </p:nvSpPr>
        <p:spPr>
          <a:xfrm>
            <a:off x="3838245" y="488306"/>
            <a:ext cx="5264812" cy="80289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b="1" dirty="0"/>
          </a:p>
        </p:txBody>
      </p:sp>
      <p:sp>
        <p:nvSpPr>
          <p:cNvPr id="62" name="Espace réservé du contenu 4">
            <a:extLst>
              <a:ext uri="{FF2B5EF4-FFF2-40B4-BE49-F238E27FC236}">
                <a16:creationId xmlns="" xmlns:a16="http://schemas.microsoft.com/office/drawing/2014/main" id="{CC103755-3393-1540-9CCC-37BA932C83E4}"/>
              </a:ext>
            </a:extLst>
          </p:cNvPr>
          <p:cNvSpPr txBox="1">
            <a:spLocks/>
          </p:cNvSpPr>
          <p:nvPr/>
        </p:nvSpPr>
        <p:spPr>
          <a:xfrm>
            <a:off x="543571" y="2061026"/>
            <a:ext cx="4426540" cy="756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3600" dirty="0"/>
              <a:t>6,75 +  …  =  7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DC570EF0-3FD3-4C36-B1CC-2E04961BA5E8}"/>
              </a:ext>
            </a:extLst>
          </p:cNvPr>
          <p:cNvSpPr/>
          <p:nvPr/>
        </p:nvSpPr>
        <p:spPr>
          <a:xfrm>
            <a:off x="92764" y="213979"/>
            <a:ext cx="1239078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fr-FR" sz="3200" dirty="0">
                <a:solidFill>
                  <a:srgbClr val="7030A0"/>
                </a:solidFill>
              </a:rPr>
              <a:t>Trouver rapidement le complément d’un nombre décimal à l’entier supérieur</a:t>
            </a:r>
          </a:p>
        </p:txBody>
      </p:sp>
    </p:spTree>
    <p:extLst>
      <p:ext uri="{BB962C8B-B14F-4D97-AF65-F5344CB8AC3E}">
        <p14:creationId xmlns:p14="http://schemas.microsoft.com/office/powerpoint/2010/main" val="4125058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uiExpand="1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CustomShape 1">
            <a:extLst>
              <a:ext uri="{FF2B5EF4-FFF2-40B4-BE49-F238E27FC236}">
                <a16:creationId xmlns="" xmlns:a16="http://schemas.microsoft.com/office/drawing/2014/main" id="{E93F1DE0-E2F3-9347-A360-A34F1FD48100}"/>
              </a:ext>
            </a:extLst>
          </p:cNvPr>
          <p:cNvSpPr/>
          <p:nvPr/>
        </p:nvSpPr>
        <p:spPr>
          <a:xfrm>
            <a:off x="4671677" y="873901"/>
            <a:ext cx="3080078" cy="118712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1" name="Titre 1">
            <a:extLst>
              <a:ext uri="{FF2B5EF4-FFF2-40B4-BE49-F238E27FC236}">
                <a16:creationId xmlns="" xmlns:a16="http://schemas.microsoft.com/office/drawing/2014/main" id="{F8B80FE2-63EE-4C47-9B69-0A836E430C3C}"/>
              </a:ext>
            </a:extLst>
          </p:cNvPr>
          <p:cNvSpPr txBox="1">
            <a:spLocks/>
          </p:cNvSpPr>
          <p:nvPr/>
        </p:nvSpPr>
        <p:spPr>
          <a:xfrm>
            <a:off x="3838245" y="488306"/>
            <a:ext cx="5264812" cy="80289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b="1" dirty="0"/>
          </a:p>
        </p:txBody>
      </p:sp>
      <p:sp>
        <p:nvSpPr>
          <p:cNvPr id="62" name="Espace réservé du contenu 4">
            <a:extLst>
              <a:ext uri="{FF2B5EF4-FFF2-40B4-BE49-F238E27FC236}">
                <a16:creationId xmlns="" xmlns:a16="http://schemas.microsoft.com/office/drawing/2014/main" id="{CC103755-3393-1540-9CCC-37BA932C83E4}"/>
              </a:ext>
            </a:extLst>
          </p:cNvPr>
          <p:cNvSpPr txBox="1">
            <a:spLocks/>
          </p:cNvSpPr>
          <p:nvPr/>
        </p:nvSpPr>
        <p:spPr>
          <a:xfrm>
            <a:off x="543571" y="2061026"/>
            <a:ext cx="4426540" cy="756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3600" dirty="0"/>
              <a:t>6,75 + </a:t>
            </a:r>
            <a:r>
              <a:rPr lang="fr-FR" sz="3600" dirty="0">
                <a:solidFill>
                  <a:srgbClr val="C00000"/>
                </a:solidFill>
              </a:rPr>
              <a:t>0,25</a:t>
            </a:r>
            <a:r>
              <a:rPr lang="fr-FR" sz="3600" dirty="0"/>
              <a:t> = 7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DC570EF0-3FD3-4C36-B1CC-2E04961BA5E8}"/>
              </a:ext>
            </a:extLst>
          </p:cNvPr>
          <p:cNvSpPr/>
          <p:nvPr/>
        </p:nvSpPr>
        <p:spPr>
          <a:xfrm>
            <a:off x="92764" y="213979"/>
            <a:ext cx="1239078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fr-FR" sz="3200" dirty="0">
                <a:solidFill>
                  <a:srgbClr val="7030A0"/>
                </a:solidFill>
              </a:rPr>
              <a:t>Trouver rapidement le complément d’un nombre décimal à l’entier supérieur</a:t>
            </a:r>
          </a:p>
        </p:txBody>
      </p:sp>
    </p:spTree>
    <p:extLst>
      <p:ext uri="{BB962C8B-B14F-4D97-AF65-F5344CB8AC3E}">
        <p14:creationId xmlns:p14="http://schemas.microsoft.com/office/powerpoint/2010/main" val="867319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CustomShape 1">
            <a:extLst>
              <a:ext uri="{FF2B5EF4-FFF2-40B4-BE49-F238E27FC236}">
                <a16:creationId xmlns="" xmlns:a16="http://schemas.microsoft.com/office/drawing/2014/main" id="{E93F1DE0-E2F3-9347-A360-A34F1FD48100}"/>
              </a:ext>
            </a:extLst>
          </p:cNvPr>
          <p:cNvSpPr/>
          <p:nvPr/>
        </p:nvSpPr>
        <p:spPr>
          <a:xfrm>
            <a:off x="4671677" y="873901"/>
            <a:ext cx="3080078" cy="118712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1" name="Titre 1">
            <a:extLst>
              <a:ext uri="{FF2B5EF4-FFF2-40B4-BE49-F238E27FC236}">
                <a16:creationId xmlns="" xmlns:a16="http://schemas.microsoft.com/office/drawing/2014/main" id="{F8B80FE2-63EE-4C47-9B69-0A836E430C3C}"/>
              </a:ext>
            </a:extLst>
          </p:cNvPr>
          <p:cNvSpPr txBox="1">
            <a:spLocks/>
          </p:cNvSpPr>
          <p:nvPr/>
        </p:nvSpPr>
        <p:spPr>
          <a:xfrm>
            <a:off x="3838245" y="488306"/>
            <a:ext cx="5264812" cy="80289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b="1" dirty="0"/>
          </a:p>
        </p:txBody>
      </p:sp>
      <p:sp>
        <p:nvSpPr>
          <p:cNvPr id="62" name="Espace réservé du contenu 4">
            <a:extLst>
              <a:ext uri="{FF2B5EF4-FFF2-40B4-BE49-F238E27FC236}">
                <a16:creationId xmlns="" xmlns:a16="http://schemas.microsoft.com/office/drawing/2014/main" id="{CC103755-3393-1540-9CCC-37BA932C83E4}"/>
              </a:ext>
            </a:extLst>
          </p:cNvPr>
          <p:cNvSpPr txBox="1">
            <a:spLocks/>
          </p:cNvSpPr>
          <p:nvPr/>
        </p:nvSpPr>
        <p:spPr>
          <a:xfrm>
            <a:off x="543571" y="2061026"/>
            <a:ext cx="4426540" cy="756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3600" dirty="0"/>
              <a:t>2,95  + …  =  3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DC570EF0-3FD3-4C36-B1CC-2E04961BA5E8}"/>
              </a:ext>
            </a:extLst>
          </p:cNvPr>
          <p:cNvSpPr/>
          <p:nvPr/>
        </p:nvSpPr>
        <p:spPr>
          <a:xfrm>
            <a:off x="92764" y="213979"/>
            <a:ext cx="1239078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fr-FR" sz="3200" dirty="0">
                <a:solidFill>
                  <a:srgbClr val="7030A0"/>
                </a:solidFill>
              </a:rPr>
              <a:t>Trouver rapidement le complément d’un nombre décimal à l’entier supérieur</a:t>
            </a:r>
          </a:p>
        </p:txBody>
      </p:sp>
    </p:spTree>
    <p:extLst>
      <p:ext uri="{BB962C8B-B14F-4D97-AF65-F5344CB8AC3E}">
        <p14:creationId xmlns:p14="http://schemas.microsoft.com/office/powerpoint/2010/main" val="1906933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CustomShape 1">
            <a:extLst>
              <a:ext uri="{FF2B5EF4-FFF2-40B4-BE49-F238E27FC236}">
                <a16:creationId xmlns="" xmlns:a16="http://schemas.microsoft.com/office/drawing/2014/main" id="{E93F1DE0-E2F3-9347-A360-A34F1FD48100}"/>
              </a:ext>
            </a:extLst>
          </p:cNvPr>
          <p:cNvSpPr/>
          <p:nvPr/>
        </p:nvSpPr>
        <p:spPr>
          <a:xfrm>
            <a:off x="4671677" y="873901"/>
            <a:ext cx="3080078" cy="118712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1" name="Titre 1">
            <a:extLst>
              <a:ext uri="{FF2B5EF4-FFF2-40B4-BE49-F238E27FC236}">
                <a16:creationId xmlns="" xmlns:a16="http://schemas.microsoft.com/office/drawing/2014/main" id="{F8B80FE2-63EE-4C47-9B69-0A836E430C3C}"/>
              </a:ext>
            </a:extLst>
          </p:cNvPr>
          <p:cNvSpPr txBox="1">
            <a:spLocks/>
          </p:cNvSpPr>
          <p:nvPr/>
        </p:nvSpPr>
        <p:spPr>
          <a:xfrm>
            <a:off x="3838245" y="488306"/>
            <a:ext cx="5264812" cy="80289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b="1" dirty="0"/>
          </a:p>
        </p:txBody>
      </p:sp>
      <p:sp>
        <p:nvSpPr>
          <p:cNvPr id="62" name="Espace réservé du contenu 4">
            <a:extLst>
              <a:ext uri="{FF2B5EF4-FFF2-40B4-BE49-F238E27FC236}">
                <a16:creationId xmlns="" xmlns:a16="http://schemas.microsoft.com/office/drawing/2014/main" id="{CC103755-3393-1540-9CCC-37BA932C83E4}"/>
              </a:ext>
            </a:extLst>
          </p:cNvPr>
          <p:cNvSpPr txBox="1">
            <a:spLocks/>
          </p:cNvSpPr>
          <p:nvPr/>
        </p:nvSpPr>
        <p:spPr>
          <a:xfrm>
            <a:off x="543571" y="2061026"/>
            <a:ext cx="4426540" cy="756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3600" dirty="0"/>
              <a:t>2,95 + </a:t>
            </a:r>
            <a:r>
              <a:rPr lang="fr-FR" sz="3600" dirty="0">
                <a:solidFill>
                  <a:srgbClr val="C00000"/>
                </a:solidFill>
              </a:rPr>
              <a:t>0,05</a:t>
            </a:r>
            <a:r>
              <a:rPr lang="fr-FR" sz="3600" dirty="0"/>
              <a:t> = 3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DC570EF0-3FD3-4C36-B1CC-2E04961BA5E8}"/>
              </a:ext>
            </a:extLst>
          </p:cNvPr>
          <p:cNvSpPr/>
          <p:nvPr/>
        </p:nvSpPr>
        <p:spPr>
          <a:xfrm>
            <a:off x="92764" y="213979"/>
            <a:ext cx="1239078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fr-FR" sz="3200" dirty="0">
                <a:solidFill>
                  <a:srgbClr val="7030A0"/>
                </a:solidFill>
              </a:rPr>
              <a:t>Trouver rapidement le complément d’un nombre décimal à l’entier supérieur</a:t>
            </a:r>
          </a:p>
        </p:txBody>
      </p:sp>
    </p:spTree>
    <p:extLst>
      <p:ext uri="{BB962C8B-B14F-4D97-AF65-F5344CB8AC3E}">
        <p14:creationId xmlns:p14="http://schemas.microsoft.com/office/powerpoint/2010/main" val="2710252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CustomShape 1">
            <a:extLst>
              <a:ext uri="{FF2B5EF4-FFF2-40B4-BE49-F238E27FC236}">
                <a16:creationId xmlns="" xmlns:a16="http://schemas.microsoft.com/office/drawing/2014/main" id="{E93F1DE0-E2F3-9347-A360-A34F1FD48100}"/>
              </a:ext>
            </a:extLst>
          </p:cNvPr>
          <p:cNvSpPr/>
          <p:nvPr/>
        </p:nvSpPr>
        <p:spPr>
          <a:xfrm>
            <a:off x="4671677" y="873901"/>
            <a:ext cx="3080078" cy="118712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1" name="Titre 1">
            <a:extLst>
              <a:ext uri="{FF2B5EF4-FFF2-40B4-BE49-F238E27FC236}">
                <a16:creationId xmlns="" xmlns:a16="http://schemas.microsoft.com/office/drawing/2014/main" id="{F8B80FE2-63EE-4C47-9B69-0A836E430C3C}"/>
              </a:ext>
            </a:extLst>
          </p:cNvPr>
          <p:cNvSpPr txBox="1">
            <a:spLocks/>
          </p:cNvSpPr>
          <p:nvPr/>
        </p:nvSpPr>
        <p:spPr>
          <a:xfrm>
            <a:off x="3838245" y="488306"/>
            <a:ext cx="5264812" cy="80289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b="1" dirty="0"/>
          </a:p>
        </p:txBody>
      </p:sp>
      <p:sp>
        <p:nvSpPr>
          <p:cNvPr id="62" name="Espace réservé du contenu 4">
            <a:extLst>
              <a:ext uri="{FF2B5EF4-FFF2-40B4-BE49-F238E27FC236}">
                <a16:creationId xmlns="" xmlns:a16="http://schemas.microsoft.com/office/drawing/2014/main" id="{CC103755-3393-1540-9CCC-37BA932C83E4}"/>
              </a:ext>
            </a:extLst>
          </p:cNvPr>
          <p:cNvSpPr txBox="1">
            <a:spLocks/>
          </p:cNvSpPr>
          <p:nvPr/>
        </p:nvSpPr>
        <p:spPr>
          <a:xfrm>
            <a:off x="543571" y="2061026"/>
            <a:ext cx="4426540" cy="756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3600" dirty="0"/>
              <a:t>…  +  0,25  =  1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DC570EF0-3FD3-4C36-B1CC-2E04961BA5E8}"/>
              </a:ext>
            </a:extLst>
          </p:cNvPr>
          <p:cNvSpPr/>
          <p:nvPr/>
        </p:nvSpPr>
        <p:spPr>
          <a:xfrm>
            <a:off x="92764" y="213979"/>
            <a:ext cx="1239078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fr-FR" sz="3200" dirty="0">
                <a:solidFill>
                  <a:srgbClr val="7030A0"/>
                </a:solidFill>
              </a:rPr>
              <a:t>Trouver rapidement le complément d’un nombre décimal à l’entier supérieur</a:t>
            </a:r>
          </a:p>
        </p:txBody>
      </p:sp>
    </p:spTree>
    <p:extLst>
      <p:ext uri="{BB962C8B-B14F-4D97-AF65-F5344CB8AC3E}">
        <p14:creationId xmlns:p14="http://schemas.microsoft.com/office/powerpoint/2010/main" val="117231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uiExpand="1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CustomShape 1">
            <a:extLst>
              <a:ext uri="{FF2B5EF4-FFF2-40B4-BE49-F238E27FC236}">
                <a16:creationId xmlns="" xmlns:a16="http://schemas.microsoft.com/office/drawing/2014/main" id="{E93F1DE0-E2F3-9347-A360-A34F1FD48100}"/>
              </a:ext>
            </a:extLst>
          </p:cNvPr>
          <p:cNvSpPr/>
          <p:nvPr/>
        </p:nvSpPr>
        <p:spPr>
          <a:xfrm>
            <a:off x="4671677" y="873901"/>
            <a:ext cx="3080078" cy="118712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1" name="Titre 1">
            <a:extLst>
              <a:ext uri="{FF2B5EF4-FFF2-40B4-BE49-F238E27FC236}">
                <a16:creationId xmlns="" xmlns:a16="http://schemas.microsoft.com/office/drawing/2014/main" id="{F8B80FE2-63EE-4C47-9B69-0A836E430C3C}"/>
              </a:ext>
            </a:extLst>
          </p:cNvPr>
          <p:cNvSpPr txBox="1">
            <a:spLocks/>
          </p:cNvSpPr>
          <p:nvPr/>
        </p:nvSpPr>
        <p:spPr>
          <a:xfrm>
            <a:off x="3838245" y="488306"/>
            <a:ext cx="5264812" cy="80289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b="1" dirty="0"/>
          </a:p>
        </p:txBody>
      </p:sp>
      <p:sp>
        <p:nvSpPr>
          <p:cNvPr id="62" name="Espace réservé du contenu 4">
            <a:extLst>
              <a:ext uri="{FF2B5EF4-FFF2-40B4-BE49-F238E27FC236}">
                <a16:creationId xmlns="" xmlns:a16="http://schemas.microsoft.com/office/drawing/2014/main" id="{CC103755-3393-1540-9CCC-37BA932C83E4}"/>
              </a:ext>
            </a:extLst>
          </p:cNvPr>
          <p:cNvSpPr txBox="1">
            <a:spLocks/>
          </p:cNvSpPr>
          <p:nvPr/>
        </p:nvSpPr>
        <p:spPr>
          <a:xfrm>
            <a:off x="543571" y="2061026"/>
            <a:ext cx="4426540" cy="756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3600" dirty="0">
                <a:solidFill>
                  <a:srgbClr val="C00000"/>
                </a:solidFill>
              </a:rPr>
              <a:t>0,75</a:t>
            </a:r>
            <a:r>
              <a:rPr lang="fr-FR" sz="3600" dirty="0"/>
              <a:t> + 0,25  = 1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DC570EF0-3FD3-4C36-B1CC-2E04961BA5E8}"/>
              </a:ext>
            </a:extLst>
          </p:cNvPr>
          <p:cNvSpPr/>
          <p:nvPr/>
        </p:nvSpPr>
        <p:spPr>
          <a:xfrm>
            <a:off x="92764" y="213979"/>
            <a:ext cx="1239078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fr-FR" sz="3200" dirty="0">
                <a:solidFill>
                  <a:srgbClr val="7030A0"/>
                </a:solidFill>
              </a:rPr>
              <a:t>Trouver rapidement le complément d’un nombre décimal à l’entier supérieur</a:t>
            </a:r>
          </a:p>
        </p:txBody>
      </p:sp>
    </p:spTree>
    <p:extLst>
      <p:ext uri="{BB962C8B-B14F-4D97-AF65-F5344CB8AC3E}">
        <p14:creationId xmlns:p14="http://schemas.microsoft.com/office/powerpoint/2010/main" val="2018135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CustomShape 1">
            <a:extLst>
              <a:ext uri="{FF2B5EF4-FFF2-40B4-BE49-F238E27FC236}">
                <a16:creationId xmlns="" xmlns:a16="http://schemas.microsoft.com/office/drawing/2014/main" id="{E93F1DE0-E2F3-9347-A360-A34F1FD48100}"/>
              </a:ext>
            </a:extLst>
          </p:cNvPr>
          <p:cNvSpPr/>
          <p:nvPr/>
        </p:nvSpPr>
        <p:spPr>
          <a:xfrm>
            <a:off x="4671677" y="873901"/>
            <a:ext cx="3080078" cy="118712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1" name="Titre 1">
            <a:extLst>
              <a:ext uri="{FF2B5EF4-FFF2-40B4-BE49-F238E27FC236}">
                <a16:creationId xmlns="" xmlns:a16="http://schemas.microsoft.com/office/drawing/2014/main" id="{F8B80FE2-63EE-4C47-9B69-0A836E430C3C}"/>
              </a:ext>
            </a:extLst>
          </p:cNvPr>
          <p:cNvSpPr txBox="1">
            <a:spLocks/>
          </p:cNvSpPr>
          <p:nvPr/>
        </p:nvSpPr>
        <p:spPr>
          <a:xfrm>
            <a:off x="3838245" y="488306"/>
            <a:ext cx="5264812" cy="80289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b="1" dirty="0"/>
          </a:p>
        </p:txBody>
      </p:sp>
      <p:sp>
        <p:nvSpPr>
          <p:cNvPr id="62" name="Espace réservé du contenu 4">
            <a:extLst>
              <a:ext uri="{FF2B5EF4-FFF2-40B4-BE49-F238E27FC236}">
                <a16:creationId xmlns="" xmlns:a16="http://schemas.microsoft.com/office/drawing/2014/main" id="{CC103755-3393-1540-9CCC-37BA932C83E4}"/>
              </a:ext>
            </a:extLst>
          </p:cNvPr>
          <p:cNvSpPr txBox="1">
            <a:spLocks/>
          </p:cNvSpPr>
          <p:nvPr/>
        </p:nvSpPr>
        <p:spPr>
          <a:xfrm>
            <a:off x="543571" y="2061026"/>
            <a:ext cx="4426540" cy="756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3600" dirty="0"/>
              <a:t>8,99 +  …   =  9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DC570EF0-3FD3-4C36-B1CC-2E04961BA5E8}"/>
              </a:ext>
            </a:extLst>
          </p:cNvPr>
          <p:cNvSpPr/>
          <p:nvPr/>
        </p:nvSpPr>
        <p:spPr>
          <a:xfrm>
            <a:off x="92764" y="213979"/>
            <a:ext cx="1239078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fr-FR" sz="3200" dirty="0">
                <a:solidFill>
                  <a:srgbClr val="7030A0"/>
                </a:solidFill>
              </a:rPr>
              <a:t>Trouver rapidement le complément d’un nombre décimal à l’entier supérieur</a:t>
            </a:r>
          </a:p>
        </p:txBody>
      </p:sp>
    </p:spTree>
    <p:extLst>
      <p:ext uri="{BB962C8B-B14F-4D97-AF65-F5344CB8AC3E}">
        <p14:creationId xmlns:p14="http://schemas.microsoft.com/office/powerpoint/2010/main" val="4219809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uiExpand="1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CustomShape 1">
            <a:extLst>
              <a:ext uri="{FF2B5EF4-FFF2-40B4-BE49-F238E27FC236}">
                <a16:creationId xmlns="" xmlns:a16="http://schemas.microsoft.com/office/drawing/2014/main" id="{E93F1DE0-E2F3-9347-A360-A34F1FD48100}"/>
              </a:ext>
            </a:extLst>
          </p:cNvPr>
          <p:cNvSpPr/>
          <p:nvPr/>
        </p:nvSpPr>
        <p:spPr>
          <a:xfrm>
            <a:off x="4671677" y="873901"/>
            <a:ext cx="3080078" cy="118712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1" name="Titre 1">
            <a:extLst>
              <a:ext uri="{FF2B5EF4-FFF2-40B4-BE49-F238E27FC236}">
                <a16:creationId xmlns="" xmlns:a16="http://schemas.microsoft.com/office/drawing/2014/main" id="{F8B80FE2-63EE-4C47-9B69-0A836E430C3C}"/>
              </a:ext>
            </a:extLst>
          </p:cNvPr>
          <p:cNvSpPr txBox="1">
            <a:spLocks/>
          </p:cNvSpPr>
          <p:nvPr/>
        </p:nvSpPr>
        <p:spPr>
          <a:xfrm>
            <a:off x="3838245" y="488306"/>
            <a:ext cx="5264812" cy="80289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b="1" dirty="0"/>
          </a:p>
        </p:txBody>
      </p:sp>
      <p:sp>
        <p:nvSpPr>
          <p:cNvPr id="62" name="Espace réservé du contenu 4">
            <a:extLst>
              <a:ext uri="{FF2B5EF4-FFF2-40B4-BE49-F238E27FC236}">
                <a16:creationId xmlns="" xmlns:a16="http://schemas.microsoft.com/office/drawing/2014/main" id="{CC103755-3393-1540-9CCC-37BA932C83E4}"/>
              </a:ext>
            </a:extLst>
          </p:cNvPr>
          <p:cNvSpPr txBox="1">
            <a:spLocks/>
          </p:cNvSpPr>
          <p:nvPr/>
        </p:nvSpPr>
        <p:spPr>
          <a:xfrm>
            <a:off x="543571" y="2061026"/>
            <a:ext cx="4426540" cy="756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3600" dirty="0"/>
              <a:t>8,99 + </a:t>
            </a:r>
            <a:r>
              <a:rPr lang="fr-FR" sz="3600" dirty="0">
                <a:solidFill>
                  <a:srgbClr val="C00000"/>
                </a:solidFill>
              </a:rPr>
              <a:t>0,01</a:t>
            </a:r>
            <a:r>
              <a:rPr lang="fr-FR" sz="3600" dirty="0"/>
              <a:t>  = 9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DC570EF0-3FD3-4C36-B1CC-2E04961BA5E8}"/>
              </a:ext>
            </a:extLst>
          </p:cNvPr>
          <p:cNvSpPr/>
          <p:nvPr/>
        </p:nvSpPr>
        <p:spPr>
          <a:xfrm>
            <a:off x="92764" y="213979"/>
            <a:ext cx="1239078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fr-FR" sz="3200" dirty="0">
                <a:solidFill>
                  <a:srgbClr val="7030A0"/>
                </a:solidFill>
              </a:rPr>
              <a:t>Trouver rapidement le complément d’un nombre décimal à l’entier supérieur</a:t>
            </a:r>
          </a:p>
        </p:txBody>
      </p:sp>
    </p:spTree>
    <p:extLst>
      <p:ext uri="{BB962C8B-B14F-4D97-AF65-F5344CB8AC3E}">
        <p14:creationId xmlns:p14="http://schemas.microsoft.com/office/powerpoint/2010/main" val="842415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465694" y="761258"/>
            <a:ext cx="9446141" cy="2386978"/>
          </a:xfrm>
        </p:spPr>
        <p:txBody>
          <a:bodyPr>
            <a:normAutofit/>
          </a:bodyPr>
          <a:lstStyle/>
          <a:p>
            <a:r>
              <a:rPr lang="fr-FR" sz="7998" dirty="0">
                <a:solidFill>
                  <a:srgbClr val="7030A0"/>
                </a:solidFill>
                <a:latin typeface="Comic Sans MS" panose="030F0702030302020204" pitchFamily="66" charset="0"/>
              </a:rPr>
              <a:t>Grandeurs et mesures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0" y="3601994"/>
            <a:ext cx="11958918" cy="1655330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fr-FR" sz="3600" dirty="0"/>
              <a:t>Distinguer aire et périmètre</a:t>
            </a:r>
          </a:p>
        </p:txBody>
      </p:sp>
    </p:spTree>
    <p:extLst>
      <p:ext uri="{BB962C8B-B14F-4D97-AF65-F5344CB8AC3E}">
        <p14:creationId xmlns:p14="http://schemas.microsoft.com/office/powerpoint/2010/main" val="3720232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674128"/>
            <a:ext cx="9144000" cy="2387600"/>
          </a:xfrm>
        </p:spPr>
        <p:txBody>
          <a:bodyPr>
            <a:normAutofit/>
          </a:bodyPr>
          <a:lstStyle/>
          <a:p>
            <a:r>
              <a:rPr lang="fr-FR" sz="7999" dirty="0">
                <a:solidFill>
                  <a:srgbClr val="7030A0"/>
                </a:solidFill>
                <a:latin typeface="Comic Sans MS" panose="030F0702030302020204" pitchFamily="66" charset="0"/>
              </a:rPr>
              <a:t>Calcul mental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277305" y="3602016"/>
            <a:ext cx="9573059" cy="165554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fr-FR" sz="3600" dirty="0"/>
              <a:t>Trouver rapidement le complément d’un nombre décimal à l’entier supérieur</a:t>
            </a:r>
          </a:p>
        </p:txBody>
      </p:sp>
    </p:spTree>
    <p:extLst>
      <p:ext uri="{BB962C8B-B14F-4D97-AF65-F5344CB8AC3E}">
        <p14:creationId xmlns:p14="http://schemas.microsoft.com/office/powerpoint/2010/main" val="546980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4">
            <a:extLst>
              <a:ext uri="{FF2B5EF4-FFF2-40B4-BE49-F238E27FC236}">
                <a16:creationId xmlns="" xmlns:a16="http://schemas.microsoft.com/office/drawing/2014/main" id="{B83EADE4-C43B-4671-964C-573D854C1E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609525"/>
              </p:ext>
            </p:extLst>
          </p:nvPr>
        </p:nvGraphicFramePr>
        <p:xfrm>
          <a:off x="791558" y="2492471"/>
          <a:ext cx="2937600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7200">
                  <a:extLst>
                    <a:ext uri="{9D8B030D-6E8A-4147-A177-3AD203B41FA5}">
                      <a16:colId xmlns="" xmlns:a16="http://schemas.microsoft.com/office/drawing/2014/main" val="194683818"/>
                    </a:ext>
                  </a:extLst>
                </a:gridCol>
                <a:gridCol w="367200">
                  <a:extLst>
                    <a:ext uri="{9D8B030D-6E8A-4147-A177-3AD203B41FA5}">
                      <a16:colId xmlns="" xmlns:a16="http://schemas.microsoft.com/office/drawing/2014/main" val="4111993720"/>
                    </a:ext>
                  </a:extLst>
                </a:gridCol>
                <a:gridCol w="367200">
                  <a:extLst>
                    <a:ext uri="{9D8B030D-6E8A-4147-A177-3AD203B41FA5}">
                      <a16:colId xmlns="" xmlns:a16="http://schemas.microsoft.com/office/drawing/2014/main" val="788364928"/>
                    </a:ext>
                  </a:extLst>
                </a:gridCol>
                <a:gridCol w="367200">
                  <a:extLst>
                    <a:ext uri="{9D8B030D-6E8A-4147-A177-3AD203B41FA5}">
                      <a16:colId xmlns="" xmlns:a16="http://schemas.microsoft.com/office/drawing/2014/main" val="1876628455"/>
                    </a:ext>
                  </a:extLst>
                </a:gridCol>
                <a:gridCol w="367200">
                  <a:extLst>
                    <a:ext uri="{9D8B030D-6E8A-4147-A177-3AD203B41FA5}">
                      <a16:colId xmlns="" xmlns:a16="http://schemas.microsoft.com/office/drawing/2014/main" val="2312318492"/>
                    </a:ext>
                  </a:extLst>
                </a:gridCol>
                <a:gridCol w="367200">
                  <a:extLst>
                    <a:ext uri="{9D8B030D-6E8A-4147-A177-3AD203B41FA5}">
                      <a16:colId xmlns="" xmlns:a16="http://schemas.microsoft.com/office/drawing/2014/main" val="994536002"/>
                    </a:ext>
                  </a:extLst>
                </a:gridCol>
                <a:gridCol w="367200">
                  <a:extLst>
                    <a:ext uri="{9D8B030D-6E8A-4147-A177-3AD203B41FA5}">
                      <a16:colId xmlns="" xmlns:a16="http://schemas.microsoft.com/office/drawing/2014/main" val="3070255651"/>
                    </a:ext>
                  </a:extLst>
                </a:gridCol>
                <a:gridCol w="367200">
                  <a:extLst>
                    <a:ext uri="{9D8B030D-6E8A-4147-A177-3AD203B41FA5}">
                      <a16:colId xmlns="" xmlns:a16="http://schemas.microsoft.com/office/drawing/2014/main" val="821739634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550729388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73372352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914584239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61203746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35117819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538372351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936CAF32-11CA-451F-9CCF-3FA1BE7D610F}"/>
              </a:ext>
            </a:extLst>
          </p:cNvPr>
          <p:cNvSpPr/>
          <p:nvPr/>
        </p:nvSpPr>
        <p:spPr>
          <a:xfrm>
            <a:off x="464344" y="4814023"/>
            <a:ext cx="35344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Les carreaux de la figure font 1 cm².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1E69B81E-5A10-472F-94C7-4DF4005363C6}"/>
              </a:ext>
            </a:extLst>
          </p:cNvPr>
          <p:cNvSpPr/>
          <p:nvPr/>
        </p:nvSpPr>
        <p:spPr>
          <a:xfrm>
            <a:off x="836860" y="913684"/>
            <a:ext cx="57111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/>
              <a:t>Détermine le périmètre de la figure A.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="" xmlns:a16="http://schemas.microsoft.com/office/drawing/2014/main" id="{961D458E-9626-495B-A83F-DB8117635BF4}"/>
              </a:ext>
            </a:extLst>
          </p:cNvPr>
          <p:cNvSpPr txBox="1"/>
          <p:nvPr/>
        </p:nvSpPr>
        <p:spPr>
          <a:xfrm>
            <a:off x="4552955" y="1422378"/>
            <a:ext cx="7420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rgbClr val="0070C0"/>
                </a:solidFill>
              </a:rPr>
              <a:t>Le périmètre de la figure est la longueur de son contour.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="" xmlns:a16="http://schemas.microsoft.com/office/drawing/2014/main" id="{B7ADDC6E-675E-4A1A-9DE3-CBD6EBAC6A47}"/>
              </a:ext>
            </a:extLst>
          </p:cNvPr>
          <p:cNvSpPr txBox="1"/>
          <p:nvPr/>
        </p:nvSpPr>
        <p:spPr>
          <a:xfrm>
            <a:off x="4552955" y="2015671"/>
            <a:ext cx="548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rgbClr val="0070C0"/>
                </a:solidFill>
              </a:rPr>
              <a:t>La longueur du rectangle est 8 cm.</a:t>
            </a:r>
          </a:p>
          <a:p>
            <a:r>
              <a:rPr lang="fr-FR" sz="2400" dirty="0">
                <a:solidFill>
                  <a:srgbClr val="0070C0"/>
                </a:solidFill>
              </a:rPr>
              <a:t>L = 8 cm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="" xmlns:a16="http://schemas.microsoft.com/office/drawing/2014/main" id="{44D16E54-1393-4AE3-BFC9-22BB4057836D}"/>
              </a:ext>
            </a:extLst>
          </p:cNvPr>
          <p:cNvSpPr txBox="1"/>
          <p:nvPr/>
        </p:nvSpPr>
        <p:spPr>
          <a:xfrm>
            <a:off x="4549774" y="2978297"/>
            <a:ext cx="548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rgbClr val="0070C0"/>
                </a:solidFill>
              </a:rPr>
              <a:t>La largeur du rectangle est 6 cm.</a:t>
            </a:r>
          </a:p>
          <a:p>
            <a:r>
              <a:rPr lang="fr-FR" sz="2400" dirty="0">
                <a:solidFill>
                  <a:srgbClr val="0070C0"/>
                </a:solidFill>
              </a:rPr>
              <a:t>l = 6 cm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="" xmlns:a16="http://schemas.microsoft.com/office/drawing/2014/main" id="{FC2DDFC4-D2B6-456A-AE44-1E1A770C1997}"/>
              </a:ext>
            </a:extLst>
          </p:cNvPr>
          <p:cNvSpPr txBox="1"/>
          <p:nvPr/>
        </p:nvSpPr>
        <p:spPr>
          <a:xfrm>
            <a:off x="4546028" y="3755420"/>
            <a:ext cx="75905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rgbClr val="0070C0"/>
                </a:solidFill>
              </a:rPr>
              <a:t>Périmètre du rectangle = Longueur + largeur + Longueur + largeur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="" xmlns:a16="http://schemas.microsoft.com/office/drawing/2014/main" id="{D7891289-61F6-4F77-B7A5-CCA82663D2E7}"/>
              </a:ext>
            </a:extLst>
          </p:cNvPr>
          <p:cNvSpPr txBox="1"/>
          <p:nvPr/>
        </p:nvSpPr>
        <p:spPr>
          <a:xfrm>
            <a:off x="4546028" y="4233855"/>
            <a:ext cx="69642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rgbClr val="0070C0"/>
                </a:solidFill>
              </a:rPr>
              <a:t>Périmètre du rectangle = 2 x Longueur + 2 x largeur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="" xmlns:a16="http://schemas.microsoft.com/office/drawing/2014/main" id="{A2F3AAF8-4887-400C-8FC2-35636C31AC68}"/>
              </a:ext>
            </a:extLst>
          </p:cNvPr>
          <p:cNvSpPr txBox="1"/>
          <p:nvPr/>
        </p:nvSpPr>
        <p:spPr>
          <a:xfrm>
            <a:off x="4546028" y="4721052"/>
            <a:ext cx="57116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rgbClr val="0070C0"/>
                </a:solidFill>
              </a:rPr>
              <a:t>2 x 8 cm + 2 x 6 cm = 16 cm + 12 cm = 28 cm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="" xmlns:a16="http://schemas.microsoft.com/office/drawing/2014/main" id="{04C560DB-6EBE-43C2-B62F-214680259D4A}"/>
              </a:ext>
            </a:extLst>
          </p:cNvPr>
          <p:cNvSpPr txBox="1"/>
          <p:nvPr/>
        </p:nvSpPr>
        <p:spPr>
          <a:xfrm>
            <a:off x="4552955" y="5514282"/>
            <a:ext cx="63205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rgbClr val="0070C0"/>
                </a:solidFill>
              </a:rPr>
              <a:t>Le périmètre du rectangle est 28 cm.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="" xmlns:a16="http://schemas.microsoft.com/office/drawing/2014/main" id="{A5B86232-831D-4C6C-B38F-E317D5345655}"/>
              </a:ext>
            </a:extLst>
          </p:cNvPr>
          <p:cNvSpPr txBox="1"/>
          <p:nvPr/>
        </p:nvSpPr>
        <p:spPr>
          <a:xfrm>
            <a:off x="1151506" y="1884043"/>
            <a:ext cx="2160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rgbClr val="0070C0"/>
                </a:solidFill>
                <a:latin typeface="Yu Mincho" panose="02020400000000000000" pitchFamily="18" charset="-128"/>
                <a:ea typeface="Yu Mincho" panose="02020400000000000000" pitchFamily="18" charset="-128"/>
              </a:rPr>
              <a:t>Figure A</a:t>
            </a:r>
          </a:p>
        </p:txBody>
      </p:sp>
      <p:sp>
        <p:nvSpPr>
          <p:cNvPr id="16" name="Sous-titre 2">
            <a:extLst>
              <a:ext uri="{FF2B5EF4-FFF2-40B4-BE49-F238E27FC236}">
                <a16:creationId xmlns="" xmlns:a16="http://schemas.microsoft.com/office/drawing/2014/main" id="{4F6989F5-764F-4390-8BAD-08B2D571BB21}"/>
              </a:ext>
            </a:extLst>
          </p:cNvPr>
          <p:cNvSpPr txBox="1">
            <a:spLocks/>
          </p:cNvSpPr>
          <p:nvPr/>
        </p:nvSpPr>
        <p:spPr>
          <a:xfrm>
            <a:off x="3137647" y="86994"/>
            <a:ext cx="11958918" cy="74836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30000"/>
              </a:lnSpc>
              <a:buNone/>
            </a:pPr>
            <a:r>
              <a:rPr lang="fr-FR" dirty="0">
                <a:solidFill>
                  <a:srgbClr val="7030A0"/>
                </a:solidFill>
              </a:rPr>
              <a:t>Distinguer aire et périmètre</a:t>
            </a:r>
          </a:p>
        </p:txBody>
      </p:sp>
    </p:spTree>
    <p:extLst>
      <p:ext uri="{BB962C8B-B14F-4D97-AF65-F5344CB8AC3E}">
        <p14:creationId xmlns:p14="http://schemas.microsoft.com/office/powerpoint/2010/main" val="3345492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4">
            <a:extLst>
              <a:ext uri="{FF2B5EF4-FFF2-40B4-BE49-F238E27FC236}">
                <a16:creationId xmlns="" xmlns:a16="http://schemas.microsoft.com/office/drawing/2014/main" id="{B83EADE4-C43B-4671-964C-573D854C1E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8762786"/>
              </p:ext>
            </p:extLst>
          </p:nvPr>
        </p:nvGraphicFramePr>
        <p:xfrm>
          <a:off x="1187950" y="2153327"/>
          <a:ext cx="2937600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7200">
                  <a:extLst>
                    <a:ext uri="{9D8B030D-6E8A-4147-A177-3AD203B41FA5}">
                      <a16:colId xmlns="" xmlns:a16="http://schemas.microsoft.com/office/drawing/2014/main" val="194683818"/>
                    </a:ext>
                  </a:extLst>
                </a:gridCol>
                <a:gridCol w="367200">
                  <a:extLst>
                    <a:ext uri="{9D8B030D-6E8A-4147-A177-3AD203B41FA5}">
                      <a16:colId xmlns="" xmlns:a16="http://schemas.microsoft.com/office/drawing/2014/main" val="4111993720"/>
                    </a:ext>
                  </a:extLst>
                </a:gridCol>
                <a:gridCol w="367200">
                  <a:extLst>
                    <a:ext uri="{9D8B030D-6E8A-4147-A177-3AD203B41FA5}">
                      <a16:colId xmlns="" xmlns:a16="http://schemas.microsoft.com/office/drawing/2014/main" val="788364928"/>
                    </a:ext>
                  </a:extLst>
                </a:gridCol>
                <a:gridCol w="367200">
                  <a:extLst>
                    <a:ext uri="{9D8B030D-6E8A-4147-A177-3AD203B41FA5}">
                      <a16:colId xmlns="" xmlns:a16="http://schemas.microsoft.com/office/drawing/2014/main" val="1876628455"/>
                    </a:ext>
                  </a:extLst>
                </a:gridCol>
                <a:gridCol w="367200">
                  <a:extLst>
                    <a:ext uri="{9D8B030D-6E8A-4147-A177-3AD203B41FA5}">
                      <a16:colId xmlns="" xmlns:a16="http://schemas.microsoft.com/office/drawing/2014/main" val="2312318492"/>
                    </a:ext>
                  </a:extLst>
                </a:gridCol>
                <a:gridCol w="367200">
                  <a:extLst>
                    <a:ext uri="{9D8B030D-6E8A-4147-A177-3AD203B41FA5}">
                      <a16:colId xmlns="" xmlns:a16="http://schemas.microsoft.com/office/drawing/2014/main" val="994536002"/>
                    </a:ext>
                  </a:extLst>
                </a:gridCol>
                <a:gridCol w="367200">
                  <a:extLst>
                    <a:ext uri="{9D8B030D-6E8A-4147-A177-3AD203B41FA5}">
                      <a16:colId xmlns="" xmlns:a16="http://schemas.microsoft.com/office/drawing/2014/main" val="3070255651"/>
                    </a:ext>
                  </a:extLst>
                </a:gridCol>
                <a:gridCol w="367200">
                  <a:extLst>
                    <a:ext uri="{9D8B030D-6E8A-4147-A177-3AD203B41FA5}">
                      <a16:colId xmlns="" xmlns:a16="http://schemas.microsoft.com/office/drawing/2014/main" val="821739634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550729388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73372352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914584239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61203746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35117819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538372351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936CAF32-11CA-451F-9CCF-3FA1BE7D610F}"/>
              </a:ext>
            </a:extLst>
          </p:cNvPr>
          <p:cNvSpPr/>
          <p:nvPr/>
        </p:nvSpPr>
        <p:spPr>
          <a:xfrm>
            <a:off x="860736" y="4569346"/>
            <a:ext cx="35344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Les carreaux de la figure font 1 cm².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1E69B81E-5A10-472F-94C7-4DF4005363C6}"/>
              </a:ext>
            </a:extLst>
          </p:cNvPr>
          <p:cNvSpPr/>
          <p:nvPr/>
        </p:nvSpPr>
        <p:spPr>
          <a:xfrm>
            <a:off x="836860" y="913684"/>
            <a:ext cx="46113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/>
              <a:t>Détermine l’aire de la figure A.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="" xmlns:a16="http://schemas.microsoft.com/office/drawing/2014/main" id="{961D458E-9626-495B-A83F-DB8117635BF4}"/>
              </a:ext>
            </a:extLst>
          </p:cNvPr>
          <p:cNvSpPr txBox="1"/>
          <p:nvPr/>
        </p:nvSpPr>
        <p:spPr>
          <a:xfrm>
            <a:off x="4989335" y="1615370"/>
            <a:ext cx="62285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rgbClr val="0070C0"/>
                </a:solidFill>
              </a:rPr>
              <a:t>L’aire est la mesure d’une surface.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="" xmlns:a16="http://schemas.microsoft.com/office/drawing/2014/main" id="{B7ADDC6E-675E-4A1A-9DE3-CBD6EBAC6A47}"/>
              </a:ext>
            </a:extLst>
          </p:cNvPr>
          <p:cNvSpPr txBox="1"/>
          <p:nvPr/>
        </p:nvSpPr>
        <p:spPr>
          <a:xfrm>
            <a:off x="4989335" y="2402960"/>
            <a:ext cx="6964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rgbClr val="0070C0"/>
                </a:solidFill>
              </a:rPr>
              <a:t>Le rectangle est composé de 6 lignes de 8 carrés de 1 cm de côté.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="" xmlns:a16="http://schemas.microsoft.com/office/drawing/2014/main" id="{44D16E54-1393-4AE3-BFC9-22BB4057836D}"/>
              </a:ext>
            </a:extLst>
          </p:cNvPr>
          <p:cNvSpPr txBox="1"/>
          <p:nvPr/>
        </p:nvSpPr>
        <p:spPr>
          <a:xfrm>
            <a:off x="4989335" y="3192741"/>
            <a:ext cx="548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rgbClr val="0070C0"/>
                </a:solidFill>
              </a:rPr>
              <a:t>Il y a donc 48 carrés d’aire 1 cm².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="" xmlns:a16="http://schemas.microsoft.com/office/drawing/2014/main" id="{04C560DB-6EBE-43C2-B62F-214680259D4A}"/>
              </a:ext>
            </a:extLst>
          </p:cNvPr>
          <p:cNvSpPr txBox="1"/>
          <p:nvPr/>
        </p:nvSpPr>
        <p:spPr>
          <a:xfrm>
            <a:off x="4989335" y="4011506"/>
            <a:ext cx="51153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rgbClr val="0070C0"/>
                </a:solidFill>
              </a:rPr>
              <a:t>Le rectangle a une aire de 48 cm².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="" xmlns:a16="http://schemas.microsoft.com/office/drawing/2014/main" id="{8BE96949-8CB8-46CB-BA80-109D9DD73572}"/>
              </a:ext>
            </a:extLst>
          </p:cNvPr>
          <p:cNvSpPr txBox="1"/>
          <p:nvPr/>
        </p:nvSpPr>
        <p:spPr>
          <a:xfrm>
            <a:off x="1576698" y="1408648"/>
            <a:ext cx="2160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rgbClr val="0070C0"/>
                </a:solidFill>
                <a:latin typeface="Yu Mincho" panose="02020400000000000000" pitchFamily="18" charset="-128"/>
                <a:ea typeface="Yu Mincho" panose="02020400000000000000" pitchFamily="18" charset="-128"/>
              </a:rPr>
              <a:t>Figure A</a:t>
            </a:r>
          </a:p>
        </p:txBody>
      </p:sp>
      <p:sp>
        <p:nvSpPr>
          <p:cNvPr id="11" name="Sous-titre 2">
            <a:extLst>
              <a:ext uri="{FF2B5EF4-FFF2-40B4-BE49-F238E27FC236}">
                <a16:creationId xmlns="" xmlns:a16="http://schemas.microsoft.com/office/drawing/2014/main" id="{A3892524-A74B-4ABF-A2CD-C1FFDE82EED9}"/>
              </a:ext>
            </a:extLst>
          </p:cNvPr>
          <p:cNvSpPr txBox="1">
            <a:spLocks/>
          </p:cNvSpPr>
          <p:nvPr/>
        </p:nvSpPr>
        <p:spPr>
          <a:xfrm>
            <a:off x="3137647" y="86994"/>
            <a:ext cx="11958918" cy="74836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30000"/>
              </a:lnSpc>
              <a:buNone/>
            </a:pPr>
            <a:r>
              <a:rPr lang="fr-FR" dirty="0">
                <a:solidFill>
                  <a:srgbClr val="7030A0"/>
                </a:solidFill>
              </a:rPr>
              <a:t>Distinguer aire et périmètre</a:t>
            </a:r>
          </a:p>
        </p:txBody>
      </p:sp>
    </p:spTree>
    <p:extLst>
      <p:ext uri="{BB962C8B-B14F-4D97-AF65-F5344CB8AC3E}">
        <p14:creationId xmlns:p14="http://schemas.microsoft.com/office/powerpoint/2010/main" val="3453846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1E69B81E-5A10-472F-94C7-4DF4005363C6}"/>
              </a:ext>
            </a:extLst>
          </p:cNvPr>
          <p:cNvSpPr/>
          <p:nvPr/>
        </p:nvSpPr>
        <p:spPr>
          <a:xfrm>
            <a:off x="443479" y="847355"/>
            <a:ext cx="6965946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/>
              <a:t>Détermine le périmètre et l’aire  de la figure B.</a:t>
            </a:r>
          </a:p>
          <a:p>
            <a:endParaRPr lang="fr-FR" sz="2800" dirty="0"/>
          </a:p>
        </p:txBody>
      </p:sp>
      <p:graphicFrame>
        <p:nvGraphicFramePr>
          <p:cNvPr id="3" name="Tableau 7">
            <a:extLst>
              <a:ext uri="{FF2B5EF4-FFF2-40B4-BE49-F238E27FC236}">
                <a16:creationId xmlns="" xmlns:a16="http://schemas.microsoft.com/office/drawing/2014/main" id="{A9FC3E91-FF66-450F-8915-85A8A000A1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0692109"/>
              </p:ext>
            </p:extLst>
          </p:nvPr>
        </p:nvGraphicFramePr>
        <p:xfrm>
          <a:off x="443479" y="2408979"/>
          <a:ext cx="4320000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00">
                  <a:extLst>
                    <a:ext uri="{9D8B030D-6E8A-4147-A177-3AD203B41FA5}">
                      <a16:colId xmlns="" xmlns:a16="http://schemas.microsoft.com/office/drawing/2014/main" val="3245319337"/>
                    </a:ext>
                  </a:extLst>
                </a:gridCol>
                <a:gridCol w="360000">
                  <a:extLst>
                    <a:ext uri="{9D8B030D-6E8A-4147-A177-3AD203B41FA5}">
                      <a16:colId xmlns="" xmlns:a16="http://schemas.microsoft.com/office/drawing/2014/main" val="2906020098"/>
                    </a:ext>
                  </a:extLst>
                </a:gridCol>
                <a:gridCol w="360000">
                  <a:extLst>
                    <a:ext uri="{9D8B030D-6E8A-4147-A177-3AD203B41FA5}">
                      <a16:colId xmlns="" xmlns:a16="http://schemas.microsoft.com/office/drawing/2014/main" val="3300190110"/>
                    </a:ext>
                  </a:extLst>
                </a:gridCol>
                <a:gridCol w="360000">
                  <a:extLst>
                    <a:ext uri="{9D8B030D-6E8A-4147-A177-3AD203B41FA5}">
                      <a16:colId xmlns="" xmlns:a16="http://schemas.microsoft.com/office/drawing/2014/main" val="3588548314"/>
                    </a:ext>
                  </a:extLst>
                </a:gridCol>
                <a:gridCol w="360000">
                  <a:extLst>
                    <a:ext uri="{9D8B030D-6E8A-4147-A177-3AD203B41FA5}">
                      <a16:colId xmlns="" xmlns:a16="http://schemas.microsoft.com/office/drawing/2014/main" val="1507336083"/>
                    </a:ext>
                  </a:extLst>
                </a:gridCol>
                <a:gridCol w="360000">
                  <a:extLst>
                    <a:ext uri="{9D8B030D-6E8A-4147-A177-3AD203B41FA5}">
                      <a16:colId xmlns="" xmlns:a16="http://schemas.microsoft.com/office/drawing/2014/main" val="3097001977"/>
                    </a:ext>
                  </a:extLst>
                </a:gridCol>
                <a:gridCol w="360000">
                  <a:extLst>
                    <a:ext uri="{9D8B030D-6E8A-4147-A177-3AD203B41FA5}">
                      <a16:colId xmlns="" xmlns:a16="http://schemas.microsoft.com/office/drawing/2014/main" val="3199548802"/>
                    </a:ext>
                  </a:extLst>
                </a:gridCol>
                <a:gridCol w="360000">
                  <a:extLst>
                    <a:ext uri="{9D8B030D-6E8A-4147-A177-3AD203B41FA5}">
                      <a16:colId xmlns="" xmlns:a16="http://schemas.microsoft.com/office/drawing/2014/main" val="2373875588"/>
                    </a:ext>
                  </a:extLst>
                </a:gridCol>
                <a:gridCol w="360000">
                  <a:extLst>
                    <a:ext uri="{9D8B030D-6E8A-4147-A177-3AD203B41FA5}">
                      <a16:colId xmlns="" xmlns:a16="http://schemas.microsoft.com/office/drawing/2014/main" val="1017934519"/>
                    </a:ext>
                  </a:extLst>
                </a:gridCol>
                <a:gridCol w="360000">
                  <a:extLst>
                    <a:ext uri="{9D8B030D-6E8A-4147-A177-3AD203B41FA5}">
                      <a16:colId xmlns="" xmlns:a16="http://schemas.microsoft.com/office/drawing/2014/main" val="1802211813"/>
                    </a:ext>
                  </a:extLst>
                </a:gridCol>
                <a:gridCol w="360000">
                  <a:extLst>
                    <a:ext uri="{9D8B030D-6E8A-4147-A177-3AD203B41FA5}">
                      <a16:colId xmlns="" xmlns:a16="http://schemas.microsoft.com/office/drawing/2014/main" val="1335464581"/>
                    </a:ext>
                  </a:extLst>
                </a:gridCol>
                <a:gridCol w="360000">
                  <a:extLst>
                    <a:ext uri="{9D8B030D-6E8A-4147-A177-3AD203B41FA5}">
                      <a16:colId xmlns="" xmlns:a16="http://schemas.microsoft.com/office/drawing/2014/main" val="3149936957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401062237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621291492"/>
                  </a:ext>
                </a:extLst>
              </a:tr>
            </a:tbl>
          </a:graphicData>
        </a:graphic>
      </p:graphicFrame>
      <p:sp>
        <p:nvSpPr>
          <p:cNvPr id="9" name="ZoneTexte 8">
            <a:extLst>
              <a:ext uri="{FF2B5EF4-FFF2-40B4-BE49-F238E27FC236}">
                <a16:creationId xmlns="" xmlns:a16="http://schemas.microsoft.com/office/drawing/2014/main" id="{71210D59-884F-4018-A8F7-53A72AD14380}"/>
              </a:ext>
            </a:extLst>
          </p:cNvPr>
          <p:cNvSpPr txBox="1"/>
          <p:nvPr/>
        </p:nvSpPr>
        <p:spPr>
          <a:xfrm>
            <a:off x="1523427" y="1634464"/>
            <a:ext cx="2160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rgbClr val="FF0000"/>
                </a:solidFill>
                <a:latin typeface="Yu Mincho" panose="02020400000000000000" pitchFamily="18" charset="-128"/>
                <a:ea typeface="Yu Mincho" panose="02020400000000000000" pitchFamily="18" charset="-128"/>
              </a:rPr>
              <a:t>Figure B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073DB9B3-75C0-41E1-B3CB-40224DB6D604}"/>
              </a:ext>
            </a:extLst>
          </p:cNvPr>
          <p:cNvSpPr/>
          <p:nvPr/>
        </p:nvSpPr>
        <p:spPr>
          <a:xfrm>
            <a:off x="733081" y="3244334"/>
            <a:ext cx="34767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Les carreaux de la figure font 1 cm²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="" xmlns:a16="http://schemas.microsoft.com/office/drawing/2014/main" id="{33134EE8-AFE8-4A3D-B11F-D9ED0542CB92}"/>
              </a:ext>
            </a:extLst>
          </p:cNvPr>
          <p:cNvSpPr txBox="1"/>
          <p:nvPr/>
        </p:nvSpPr>
        <p:spPr>
          <a:xfrm>
            <a:off x="5119323" y="1733958"/>
            <a:ext cx="64140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rgbClr val="FF0000"/>
                </a:solidFill>
              </a:rPr>
              <a:t>Périmètre du rectangle = 2 x Longueur + 2 x largeur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="" xmlns:a16="http://schemas.microsoft.com/office/drawing/2014/main" id="{CC786DEA-F1AA-4627-8703-A2B04900174C}"/>
              </a:ext>
            </a:extLst>
          </p:cNvPr>
          <p:cNvSpPr txBox="1"/>
          <p:nvPr/>
        </p:nvSpPr>
        <p:spPr>
          <a:xfrm>
            <a:off x="5119323" y="2096296"/>
            <a:ext cx="57116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rgbClr val="FF0000"/>
                </a:solidFill>
              </a:rPr>
              <a:t>2 x 12 cm + 2 x 2 cm = 24 cm + 4 cm = 28 cm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="" xmlns:a16="http://schemas.microsoft.com/office/drawing/2014/main" id="{A3F77583-77ED-4FB1-938B-273E01C01C2C}"/>
              </a:ext>
            </a:extLst>
          </p:cNvPr>
          <p:cNvSpPr txBox="1"/>
          <p:nvPr/>
        </p:nvSpPr>
        <p:spPr>
          <a:xfrm>
            <a:off x="5119323" y="2620281"/>
            <a:ext cx="51153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rgbClr val="FF0000"/>
                </a:solidFill>
              </a:rPr>
              <a:t>Le périmètre de la figure B est 28 cm.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="" xmlns:a16="http://schemas.microsoft.com/office/drawing/2014/main" id="{50BB5ED0-7C98-439E-914A-14EF3A580E87}"/>
              </a:ext>
            </a:extLst>
          </p:cNvPr>
          <p:cNvSpPr txBox="1"/>
          <p:nvPr/>
        </p:nvSpPr>
        <p:spPr>
          <a:xfrm>
            <a:off x="5067448" y="3188138"/>
            <a:ext cx="71355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rgbClr val="FF0000"/>
                </a:solidFill>
              </a:rPr>
              <a:t>Le rectangle est composé de 2 lignes de 12 carrés de 1 cm de côté.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="" xmlns:a16="http://schemas.microsoft.com/office/drawing/2014/main" id="{86A995C3-9DB1-435C-BBC3-27CCA57E87E5}"/>
              </a:ext>
            </a:extLst>
          </p:cNvPr>
          <p:cNvSpPr txBox="1"/>
          <p:nvPr/>
        </p:nvSpPr>
        <p:spPr>
          <a:xfrm>
            <a:off x="5067448" y="3643521"/>
            <a:ext cx="548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rgbClr val="FF0000"/>
                </a:solidFill>
              </a:rPr>
              <a:t>Il y a donc 24 carrés d’aire 1 cm².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="" xmlns:a16="http://schemas.microsoft.com/office/drawing/2014/main" id="{747C4DD3-16AF-4A2F-9525-F0E41DC6D908}"/>
              </a:ext>
            </a:extLst>
          </p:cNvPr>
          <p:cNvSpPr txBox="1"/>
          <p:nvPr/>
        </p:nvSpPr>
        <p:spPr>
          <a:xfrm>
            <a:off x="5067448" y="4166494"/>
            <a:ext cx="51153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rgbClr val="FF0000"/>
                </a:solidFill>
              </a:rPr>
              <a:t>Le rectangle a une aire de 24 cm².</a:t>
            </a:r>
          </a:p>
        </p:txBody>
      </p:sp>
      <p:sp>
        <p:nvSpPr>
          <p:cNvPr id="19" name="Sous-titre 2">
            <a:extLst>
              <a:ext uri="{FF2B5EF4-FFF2-40B4-BE49-F238E27FC236}">
                <a16:creationId xmlns="" xmlns:a16="http://schemas.microsoft.com/office/drawing/2014/main" id="{AED6DA87-44ED-4B51-A635-F8A603490B29}"/>
              </a:ext>
            </a:extLst>
          </p:cNvPr>
          <p:cNvSpPr txBox="1">
            <a:spLocks/>
          </p:cNvSpPr>
          <p:nvPr/>
        </p:nvSpPr>
        <p:spPr>
          <a:xfrm>
            <a:off x="3137647" y="86994"/>
            <a:ext cx="6615953" cy="74836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30000"/>
              </a:lnSpc>
              <a:buNone/>
            </a:pPr>
            <a:r>
              <a:rPr lang="fr-FR" dirty="0">
                <a:solidFill>
                  <a:srgbClr val="7030A0"/>
                </a:solidFill>
              </a:rPr>
              <a:t>Distinguer aire et périmètre</a:t>
            </a:r>
          </a:p>
        </p:txBody>
      </p:sp>
    </p:spTree>
    <p:extLst>
      <p:ext uri="{BB962C8B-B14F-4D97-AF65-F5344CB8AC3E}">
        <p14:creationId xmlns:p14="http://schemas.microsoft.com/office/powerpoint/2010/main" val="2667600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4">
            <a:extLst>
              <a:ext uri="{FF2B5EF4-FFF2-40B4-BE49-F238E27FC236}">
                <a16:creationId xmlns="" xmlns:a16="http://schemas.microsoft.com/office/drawing/2014/main" id="{B83EADE4-C43B-4671-964C-573D854C1E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5215494"/>
              </p:ext>
            </p:extLst>
          </p:nvPr>
        </p:nvGraphicFramePr>
        <p:xfrm>
          <a:off x="809318" y="1954179"/>
          <a:ext cx="2880000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00">
                  <a:extLst>
                    <a:ext uri="{9D8B030D-6E8A-4147-A177-3AD203B41FA5}">
                      <a16:colId xmlns="" xmlns:a16="http://schemas.microsoft.com/office/drawing/2014/main" val="194683818"/>
                    </a:ext>
                  </a:extLst>
                </a:gridCol>
                <a:gridCol w="360000">
                  <a:extLst>
                    <a:ext uri="{9D8B030D-6E8A-4147-A177-3AD203B41FA5}">
                      <a16:colId xmlns="" xmlns:a16="http://schemas.microsoft.com/office/drawing/2014/main" val="4111993720"/>
                    </a:ext>
                  </a:extLst>
                </a:gridCol>
                <a:gridCol w="360000">
                  <a:extLst>
                    <a:ext uri="{9D8B030D-6E8A-4147-A177-3AD203B41FA5}">
                      <a16:colId xmlns="" xmlns:a16="http://schemas.microsoft.com/office/drawing/2014/main" val="788364928"/>
                    </a:ext>
                  </a:extLst>
                </a:gridCol>
                <a:gridCol w="360000">
                  <a:extLst>
                    <a:ext uri="{9D8B030D-6E8A-4147-A177-3AD203B41FA5}">
                      <a16:colId xmlns="" xmlns:a16="http://schemas.microsoft.com/office/drawing/2014/main" val="1876628455"/>
                    </a:ext>
                  </a:extLst>
                </a:gridCol>
                <a:gridCol w="360000">
                  <a:extLst>
                    <a:ext uri="{9D8B030D-6E8A-4147-A177-3AD203B41FA5}">
                      <a16:colId xmlns="" xmlns:a16="http://schemas.microsoft.com/office/drawing/2014/main" val="2312318492"/>
                    </a:ext>
                  </a:extLst>
                </a:gridCol>
                <a:gridCol w="360000">
                  <a:extLst>
                    <a:ext uri="{9D8B030D-6E8A-4147-A177-3AD203B41FA5}">
                      <a16:colId xmlns="" xmlns:a16="http://schemas.microsoft.com/office/drawing/2014/main" val="994536002"/>
                    </a:ext>
                  </a:extLst>
                </a:gridCol>
                <a:gridCol w="360000">
                  <a:extLst>
                    <a:ext uri="{9D8B030D-6E8A-4147-A177-3AD203B41FA5}">
                      <a16:colId xmlns="" xmlns:a16="http://schemas.microsoft.com/office/drawing/2014/main" val="3070255651"/>
                    </a:ext>
                  </a:extLst>
                </a:gridCol>
                <a:gridCol w="360000">
                  <a:extLst>
                    <a:ext uri="{9D8B030D-6E8A-4147-A177-3AD203B41FA5}">
                      <a16:colId xmlns="" xmlns:a16="http://schemas.microsoft.com/office/drawing/2014/main" val="821739634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550729388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73372352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914584239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61203746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35117819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538372351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936CAF32-11CA-451F-9CCF-3FA1BE7D610F}"/>
              </a:ext>
            </a:extLst>
          </p:cNvPr>
          <p:cNvSpPr/>
          <p:nvPr/>
        </p:nvSpPr>
        <p:spPr>
          <a:xfrm>
            <a:off x="687219" y="4174839"/>
            <a:ext cx="34767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Les carreaux de la figure font 1 cm²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1E69B81E-5A10-472F-94C7-4DF4005363C6}"/>
              </a:ext>
            </a:extLst>
          </p:cNvPr>
          <p:cNvSpPr/>
          <p:nvPr/>
        </p:nvSpPr>
        <p:spPr>
          <a:xfrm>
            <a:off x="809318" y="-27787"/>
            <a:ext cx="7931595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fr-FR" sz="2800" dirty="0"/>
          </a:p>
          <a:p>
            <a:r>
              <a:rPr lang="fr-FR" sz="2800" dirty="0"/>
              <a:t>Compare les aires et les périmètres des deux figures. </a:t>
            </a:r>
          </a:p>
          <a:p>
            <a:r>
              <a:rPr lang="fr-FR" sz="2800" dirty="0"/>
              <a:t>Que remarques-tu?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="" xmlns:a16="http://schemas.microsoft.com/office/drawing/2014/main" id="{8B78537B-1D54-4274-A10C-E477AC0A00BF}"/>
              </a:ext>
            </a:extLst>
          </p:cNvPr>
          <p:cNvSpPr txBox="1"/>
          <p:nvPr/>
        </p:nvSpPr>
        <p:spPr>
          <a:xfrm>
            <a:off x="1169266" y="1422637"/>
            <a:ext cx="2160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rgbClr val="0070C0"/>
                </a:solidFill>
                <a:latin typeface="Yu Mincho" panose="02020400000000000000" pitchFamily="18" charset="-128"/>
                <a:ea typeface="Yu Mincho" panose="02020400000000000000" pitchFamily="18" charset="-128"/>
              </a:rPr>
              <a:t>Figure A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="" xmlns:a16="http://schemas.microsoft.com/office/drawing/2014/main" id="{107CB2EF-8A69-4EB9-81D3-048B82D7619B}"/>
              </a:ext>
            </a:extLst>
          </p:cNvPr>
          <p:cNvSpPr txBox="1"/>
          <p:nvPr/>
        </p:nvSpPr>
        <p:spPr>
          <a:xfrm>
            <a:off x="687219" y="4570271"/>
            <a:ext cx="46912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rgbClr val="0070C0"/>
                </a:solidFill>
              </a:rPr>
              <a:t>Périmètre = 28 cm</a:t>
            </a:r>
          </a:p>
          <a:p>
            <a:r>
              <a:rPr lang="fr-FR" sz="2000" dirty="0">
                <a:solidFill>
                  <a:srgbClr val="0070C0"/>
                </a:solidFill>
              </a:rPr>
              <a:t>Aire = 48 cm²</a:t>
            </a:r>
          </a:p>
        </p:txBody>
      </p:sp>
      <p:graphicFrame>
        <p:nvGraphicFramePr>
          <p:cNvPr id="3" name="Tableau 7">
            <a:extLst>
              <a:ext uri="{FF2B5EF4-FFF2-40B4-BE49-F238E27FC236}">
                <a16:creationId xmlns="" xmlns:a16="http://schemas.microsoft.com/office/drawing/2014/main" id="{A9FC3E91-FF66-450F-8915-85A8A000A1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5743675"/>
              </p:ext>
            </p:extLst>
          </p:nvPr>
        </p:nvGraphicFramePr>
        <p:xfrm>
          <a:off x="6192982" y="1992509"/>
          <a:ext cx="4320000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00">
                  <a:extLst>
                    <a:ext uri="{9D8B030D-6E8A-4147-A177-3AD203B41FA5}">
                      <a16:colId xmlns="" xmlns:a16="http://schemas.microsoft.com/office/drawing/2014/main" val="3245319337"/>
                    </a:ext>
                  </a:extLst>
                </a:gridCol>
                <a:gridCol w="360000">
                  <a:extLst>
                    <a:ext uri="{9D8B030D-6E8A-4147-A177-3AD203B41FA5}">
                      <a16:colId xmlns="" xmlns:a16="http://schemas.microsoft.com/office/drawing/2014/main" val="2906020098"/>
                    </a:ext>
                  </a:extLst>
                </a:gridCol>
                <a:gridCol w="360000">
                  <a:extLst>
                    <a:ext uri="{9D8B030D-6E8A-4147-A177-3AD203B41FA5}">
                      <a16:colId xmlns="" xmlns:a16="http://schemas.microsoft.com/office/drawing/2014/main" val="3300190110"/>
                    </a:ext>
                  </a:extLst>
                </a:gridCol>
                <a:gridCol w="360000">
                  <a:extLst>
                    <a:ext uri="{9D8B030D-6E8A-4147-A177-3AD203B41FA5}">
                      <a16:colId xmlns="" xmlns:a16="http://schemas.microsoft.com/office/drawing/2014/main" val="3588548314"/>
                    </a:ext>
                  </a:extLst>
                </a:gridCol>
                <a:gridCol w="360000">
                  <a:extLst>
                    <a:ext uri="{9D8B030D-6E8A-4147-A177-3AD203B41FA5}">
                      <a16:colId xmlns="" xmlns:a16="http://schemas.microsoft.com/office/drawing/2014/main" val="1507336083"/>
                    </a:ext>
                  </a:extLst>
                </a:gridCol>
                <a:gridCol w="360000">
                  <a:extLst>
                    <a:ext uri="{9D8B030D-6E8A-4147-A177-3AD203B41FA5}">
                      <a16:colId xmlns="" xmlns:a16="http://schemas.microsoft.com/office/drawing/2014/main" val="3097001977"/>
                    </a:ext>
                  </a:extLst>
                </a:gridCol>
                <a:gridCol w="360000">
                  <a:extLst>
                    <a:ext uri="{9D8B030D-6E8A-4147-A177-3AD203B41FA5}">
                      <a16:colId xmlns="" xmlns:a16="http://schemas.microsoft.com/office/drawing/2014/main" val="3199548802"/>
                    </a:ext>
                  </a:extLst>
                </a:gridCol>
                <a:gridCol w="360000">
                  <a:extLst>
                    <a:ext uri="{9D8B030D-6E8A-4147-A177-3AD203B41FA5}">
                      <a16:colId xmlns="" xmlns:a16="http://schemas.microsoft.com/office/drawing/2014/main" val="2373875588"/>
                    </a:ext>
                  </a:extLst>
                </a:gridCol>
                <a:gridCol w="360000">
                  <a:extLst>
                    <a:ext uri="{9D8B030D-6E8A-4147-A177-3AD203B41FA5}">
                      <a16:colId xmlns="" xmlns:a16="http://schemas.microsoft.com/office/drawing/2014/main" val="1017934519"/>
                    </a:ext>
                  </a:extLst>
                </a:gridCol>
                <a:gridCol w="360000">
                  <a:extLst>
                    <a:ext uri="{9D8B030D-6E8A-4147-A177-3AD203B41FA5}">
                      <a16:colId xmlns="" xmlns:a16="http://schemas.microsoft.com/office/drawing/2014/main" val="1802211813"/>
                    </a:ext>
                  </a:extLst>
                </a:gridCol>
                <a:gridCol w="360000">
                  <a:extLst>
                    <a:ext uri="{9D8B030D-6E8A-4147-A177-3AD203B41FA5}">
                      <a16:colId xmlns="" xmlns:a16="http://schemas.microsoft.com/office/drawing/2014/main" val="1335464581"/>
                    </a:ext>
                  </a:extLst>
                </a:gridCol>
                <a:gridCol w="360000">
                  <a:extLst>
                    <a:ext uri="{9D8B030D-6E8A-4147-A177-3AD203B41FA5}">
                      <a16:colId xmlns="" xmlns:a16="http://schemas.microsoft.com/office/drawing/2014/main" val="3149936957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401062237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621291492"/>
                  </a:ext>
                </a:extLst>
              </a:tr>
            </a:tbl>
          </a:graphicData>
        </a:graphic>
      </p:graphicFrame>
      <p:sp>
        <p:nvSpPr>
          <p:cNvPr id="9" name="ZoneTexte 8">
            <a:extLst>
              <a:ext uri="{FF2B5EF4-FFF2-40B4-BE49-F238E27FC236}">
                <a16:creationId xmlns="" xmlns:a16="http://schemas.microsoft.com/office/drawing/2014/main" id="{71210D59-884F-4018-A8F7-53A72AD14380}"/>
              </a:ext>
            </a:extLst>
          </p:cNvPr>
          <p:cNvSpPr txBox="1"/>
          <p:nvPr/>
        </p:nvSpPr>
        <p:spPr>
          <a:xfrm>
            <a:off x="7152799" y="1458530"/>
            <a:ext cx="2160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rgbClr val="FF0000"/>
                </a:solidFill>
                <a:latin typeface="Yu Mincho" panose="02020400000000000000" pitchFamily="18" charset="-128"/>
                <a:ea typeface="Yu Mincho" panose="02020400000000000000" pitchFamily="18" charset="-128"/>
              </a:rPr>
              <a:t>Figure B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073DB9B3-75C0-41E1-B3CB-40224DB6D604}"/>
              </a:ext>
            </a:extLst>
          </p:cNvPr>
          <p:cNvSpPr/>
          <p:nvPr/>
        </p:nvSpPr>
        <p:spPr>
          <a:xfrm>
            <a:off x="6614621" y="2817373"/>
            <a:ext cx="34767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Les carreaux de la figure font 1 cm²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="" xmlns:a16="http://schemas.microsoft.com/office/drawing/2014/main" id="{33134EE8-AFE8-4A3D-B11F-D9ED0542CB92}"/>
              </a:ext>
            </a:extLst>
          </p:cNvPr>
          <p:cNvSpPr txBox="1"/>
          <p:nvPr/>
        </p:nvSpPr>
        <p:spPr>
          <a:xfrm>
            <a:off x="6105876" y="3538697"/>
            <a:ext cx="64140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rgbClr val="FF0000"/>
                </a:solidFill>
              </a:rPr>
              <a:t>Périmètre  = 28 cm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="" xmlns:a16="http://schemas.microsoft.com/office/drawing/2014/main" id="{747C4DD3-16AF-4A2F-9525-F0E41DC6D908}"/>
              </a:ext>
            </a:extLst>
          </p:cNvPr>
          <p:cNvSpPr txBox="1"/>
          <p:nvPr/>
        </p:nvSpPr>
        <p:spPr>
          <a:xfrm>
            <a:off x="6086125" y="3842694"/>
            <a:ext cx="27284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rgbClr val="FF0000"/>
                </a:solidFill>
              </a:rPr>
              <a:t>Aire = 24 cm²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="" xmlns:a16="http://schemas.microsoft.com/office/drawing/2014/main" id="{71E4C8B1-CB63-4FEE-9D00-32C5A21968B6}"/>
              </a:ext>
            </a:extLst>
          </p:cNvPr>
          <p:cNvSpPr txBox="1"/>
          <p:nvPr/>
        </p:nvSpPr>
        <p:spPr>
          <a:xfrm>
            <a:off x="275567" y="5435363"/>
            <a:ext cx="126781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dirty="0"/>
              <a:t>Le rectangle de la figure B a le même périmètre que celui de la figure A mais il n’ a pas la même aire.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="" xmlns:a16="http://schemas.microsoft.com/office/drawing/2014/main" id="{C1C2B27C-09E2-4722-9AF0-58C3153EAF00}"/>
              </a:ext>
            </a:extLst>
          </p:cNvPr>
          <p:cNvSpPr txBox="1"/>
          <p:nvPr/>
        </p:nvSpPr>
        <p:spPr>
          <a:xfrm>
            <a:off x="626919" y="6027082"/>
            <a:ext cx="109381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/>
              <a:t>Des figures peuvent avoir le même périmètre mais des aires différentes.</a:t>
            </a:r>
          </a:p>
        </p:txBody>
      </p:sp>
      <p:sp>
        <p:nvSpPr>
          <p:cNvPr id="19" name="Sous-titre 2">
            <a:extLst>
              <a:ext uri="{FF2B5EF4-FFF2-40B4-BE49-F238E27FC236}">
                <a16:creationId xmlns="" xmlns:a16="http://schemas.microsoft.com/office/drawing/2014/main" id="{CE4730BA-2814-49A4-B602-50D356613418}"/>
              </a:ext>
            </a:extLst>
          </p:cNvPr>
          <p:cNvSpPr txBox="1">
            <a:spLocks/>
          </p:cNvSpPr>
          <p:nvPr/>
        </p:nvSpPr>
        <p:spPr>
          <a:xfrm>
            <a:off x="4163940" y="-167193"/>
            <a:ext cx="6175256" cy="74836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30000"/>
              </a:lnSpc>
              <a:buNone/>
            </a:pPr>
            <a:r>
              <a:rPr lang="fr-FR" sz="2400" dirty="0">
                <a:solidFill>
                  <a:srgbClr val="7030A0"/>
                </a:solidFill>
              </a:rPr>
              <a:t>Distinguer aire et périmètre</a:t>
            </a:r>
          </a:p>
        </p:txBody>
      </p:sp>
    </p:spTree>
    <p:extLst>
      <p:ext uri="{BB962C8B-B14F-4D97-AF65-F5344CB8AC3E}">
        <p14:creationId xmlns:p14="http://schemas.microsoft.com/office/powerpoint/2010/main" val="360482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6" grpId="0"/>
      <p:bldP spid="17" grpId="0"/>
      <p:bldP spid="1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="" xmlns:a16="http://schemas.microsoft.com/office/drawing/2014/main" id="{168259BA-80AA-47DB-865F-ECFC825792EE}"/>
              </a:ext>
            </a:extLst>
          </p:cNvPr>
          <p:cNvSpPr txBox="1"/>
          <p:nvPr/>
        </p:nvSpPr>
        <p:spPr>
          <a:xfrm>
            <a:off x="838200" y="323850"/>
            <a:ext cx="100012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rgbClr val="7030A0"/>
                </a:solidFill>
              </a:rPr>
              <a:t>Distinguer aire et périmètre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="" xmlns:a16="http://schemas.microsoft.com/office/drawing/2014/main" id="{7D886CBD-DE01-4AF5-BF54-3B0460536EB6}"/>
              </a:ext>
            </a:extLst>
          </p:cNvPr>
          <p:cNvSpPr txBox="1"/>
          <p:nvPr/>
        </p:nvSpPr>
        <p:spPr>
          <a:xfrm>
            <a:off x="342900" y="866120"/>
            <a:ext cx="118491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Les jardins des Perez et des Lacour sont de formes différentes. </a:t>
            </a:r>
          </a:p>
          <a:p>
            <a:r>
              <a:rPr lang="fr-FR" sz="2400" dirty="0"/>
              <a:t>M. Lacour se plaint d’avoir plus de travail lorsqu’il doit tailler la haie ou tondre la pelouse.</a:t>
            </a:r>
          </a:p>
          <a:p>
            <a:r>
              <a:rPr lang="fr-FR" sz="2400" dirty="0"/>
              <a:t>M. Lacour a-t-il raison? </a:t>
            </a:r>
          </a:p>
          <a:p>
            <a:r>
              <a:rPr lang="fr-FR" sz="2400" dirty="0"/>
              <a:t>Calcule les périmètres et les aires de chaque terrain pour vérifier.</a:t>
            </a:r>
          </a:p>
        </p:txBody>
      </p:sp>
      <p:graphicFrame>
        <p:nvGraphicFramePr>
          <p:cNvPr id="4" name="Tableau 4">
            <a:extLst>
              <a:ext uri="{FF2B5EF4-FFF2-40B4-BE49-F238E27FC236}">
                <a16:creationId xmlns="" xmlns:a16="http://schemas.microsoft.com/office/drawing/2014/main" id="{551820EA-F33D-450E-B4DA-59D9654CAD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5467813"/>
              </p:ext>
            </p:extLst>
          </p:nvPr>
        </p:nvGraphicFramePr>
        <p:xfrm>
          <a:off x="838200" y="2804273"/>
          <a:ext cx="8100000" cy="324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0000">
                  <a:extLst>
                    <a:ext uri="{9D8B030D-6E8A-4147-A177-3AD203B41FA5}">
                      <a16:colId xmlns="" xmlns:a16="http://schemas.microsoft.com/office/drawing/2014/main" val="299184831"/>
                    </a:ext>
                  </a:extLst>
                </a:gridCol>
                <a:gridCol w="540000">
                  <a:extLst>
                    <a:ext uri="{9D8B030D-6E8A-4147-A177-3AD203B41FA5}">
                      <a16:colId xmlns="" xmlns:a16="http://schemas.microsoft.com/office/drawing/2014/main" val="2160309836"/>
                    </a:ext>
                  </a:extLst>
                </a:gridCol>
                <a:gridCol w="540000">
                  <a:extLst>
                    <a:ext uri="{9D8B030D-6E8A-4147-A177-3AD203B41FA5}">
                      <a16:colId xmlns="" xmlns:a16="http://schemas.microsoft.com/office/drawing/2014/main" val="2691855837"/>
                    </a:ext>
                  </a:extLst>
                </a:gridCol>
                <a:gridCol w="540000">
                  <a:extLst>
                    <a:ext uri="{9D8B030D-6E8A-4147-A177-3AD203B41FA5}">
                      <a16:colId xmlns="" xmlns:a16="http://schemas.microsoft.com/office/drawing/2014/main" val="412619838"/>
                    </a:ext>
                  </a:extLst>
                </a:gridCol>
                <a:gridCol w="540000">
                  <a:extLst>
                    <a:ext uri="{9D8B030D-6E8A-4147-A177-3AD203B41FA5}">
                      <a16:colId xmlns="" xmlns:a16="http://schemas.microsoft.com/office/drawing/2014/main" val="2088314962"/>
                    </a:ext>
                  </a:extLst>
                </a:gridCol>
                <a:gridCol w="540000">
                  <a:extLst>
                    <a:ext uri="{9D8B030D-6E8A-4147-A177-3AD203B41FA5}">
                      <a16:colId xmlns="" xmlns:a16="http://schemas.microsoft.com/office/drawing/2014/main" val="230240637"/>
                    </a:ext>
                  </a:extLst>
                </a:gridCol>
                <a:gridCol w="540000">
                  <a:extLst>
                    <a:ext uri="{9D8B030D-6E8A-4147-A177-3AD203B41FA5}">
                      <a16:colId xmlns="" xmlns:a16="http://schemas.microsoft.com/office/drawing/2014/main" val="4004936708"/>
                    </a:ext>
                  </a:extLst>
                </a:gridCol>
                <a:gridCol w="540000">
                  <a:extLst>
                    <a:ext uri="{9D8B030D-6E8A-4147-A177-3AD203B41FA5}">
                      <a16:colId xmlns="" xmlns:a16="http://schemas.microsoft.com/office/drawing/2014/main" val="525798600"/>
                    </a:ext>
                  </a:extLst>
                </a:gridCol>
                <a:gridCol w="540000">
                  <a:extLst>
                    <a:ext uri="{9D8B030D-6E8A-4147-A177-3AD203B41FA5}">
                      <a16:colId xmlns="" xmlns:a16="http://schemas.microsoft.com/office/drawing/2014/main" val="593224084"/>
                    </a:ext>
                  </a:extLst>
                </a:gridCol>
                <a:gridCol w="540000">
                  <a:extLst>
                    <a:ext uri="{9D8B030D-6E8A-4147-A177-3AD203B41FA5}">
                      <a16:colId xmlns="" xmlns:a16="http://schemas.microsoft.com/office/drawing/2014/main" val="2280940441"/>
                    </a:ext>
                  </a:extLst>
                </a:gridCol>
                <a:gridCol w="540000">
                  <a:extLst>
                    <a:ext uri="{9D8B030D-6E8A-4147-A177-3AD203B41FA5}">
                      <a16:colId xmlns="" xmlns:a16="http://schemas.microsoft.com/office/drawing/2014/main" val="1882580349"/>
                    </a:ext>
                  </a:extLst>
                </a:gridCol>
                <a:gridCol w="540000">
                  <a:extLst>
                    <a:ext uri="{9D8B030D-6E8A-4147-A177-3AD203B41FA5}">
                      <a16:colId xmlns="" xmlns:a16="http://schemas.microsoft.com/office/drawing/2014/main" val="3176364940"/>
                    </a:ext>
                  </a:extLst>
                </a:gridCol>
                <a:gridCol w="540000">
                  <a:extLst>
                    <a:ext uri="{9D8B030D-6E8A-4147-A177-3AD203B41FA5}">
                      <a16:colId xmlns="" xmlns:a16="http://schemas.microsoft.com/office/drawing/2014/main" val="732807956"/>
                    </a:ext>
                  </a:extLst>
                </a:gridCol>
                <a:gridCol w="540000">
                  <a:extLst>
                    <a:ext uri="{9D8B030D-6E8A-4147-A177-3AD203B41FA5}">
                      <a16:colId xmlns="" xmlns:a16="http://schemas.microsoft.com/office/drawing/2014/main" val="4203260994"/>
                    </a:ext>
                  </a:extLst>
                </a:gridCol>
                <a:gridCol w="540000">
                  <a:extLst>
                    <a:ext uri="{9D8B030D-6E8A-4147-A177-3AD203B41FA5}">
                      <a16:colId xmlns="" xmlns:a16="http://schemas.microsoft.com/office/drawing/2014/main" val="2190966120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063745957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solidFill>
                          <a:srgbClr val="7CA8EA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CA8EA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CA8EA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226672642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CA8EA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CA8EA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603611352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CA8EA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CA8EA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CA8EA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CA8EA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872030377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CA8EA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CA8EA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CA8EA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CA8EA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953296052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803075155"/>
                  </a:ext>
                </a:extLst>
              </a:tr>
            </a:tbl>
          </a:graphicData>
        </a:graphic>
      </p:graphicFrame>
      <p:sp>
        <p:nvSpPr>
          <p:cNvPr id="7" name="ZoneTexte 6">
            <a:extLst>
              <a:ext uri="{FF2B5EF4-FFF2-40B4-BE49-F238E27FC236}">
                <a16:creationId xmlns="" xmlns:a16="http://schemas.microsoft.com/office/drawing/2014/main" id="{502C5949-EC7F-4FB7-9215-62420326609A}"/>
              </a:ext>
            </a:extLst>
          </p:cNvPr>
          <p:cNvSpPr txBox="1"/>
          <p:nvPr/>
        </p:nvSpPr>
        <p:spPr>
          <a:xfrm>
            <a:off x="2734541" y="5490866"/>
            <a:ext cx="1543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/>
              <a:t>Lacour</a:t>
            </a:r>
          </a:p>
        </p:txBody>
      </p:sp>
      <p:cxnSp>
        <p:nvCxnSpPr>
          <p:cNvPr id="11" name="Connecteur droit 10">
            <a:extLst>
              <a:ext uri="{FF2B5EF4-FFF2-40B4-BE49-F238E27FC236}">
                <a16:creationId xmlns="" xmlns:a16="http://schemas.microsoft.com/office/drawing/2014/main" id="{AD86FD75-1C35-4AB6-BFE2-E1F89A5BE2C6}"/>
              </a:ext>
            </a:extLst>
          </p:cNvPr>
          <p:cNvCxnSpPr>
            <a:cxnSpLocks/>
          </p:cNvCxnSpPr>
          <p:nvPr/>
        </p:nvCxnSpPr>
        <p:spPr>
          <a:xfrm>
            <a:off x="1219200" y="2802221"/>
            <a:ext cx="0" cy="523633"/>
          </a:xfrm>
          <a:prstGeom prst="line">
            <a:avLst/>
          </a:prstGeom>
          <a:ln w="412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>
            <a:extLst>
              <a:ext uri="{FF2B5EF4-FFF2-40B4-BE49-F238E27FC236}">
                <a16:creationId xmlns="" xmlns:a16="http://schemas.microsoft.com/office/drawing/2014/main" id="{46AAF659-18CF-487D-848E-8E381C735BFE}"/>
              </a:ext>
            </a:extLst>
          </p:cNvPr>
          <p:cNvSpPr txBox="1"/>
          <p:nvPr/>
        </p:nvSpPr>
        <p:spPr>
          <a:xfrm>
            <a:off x="266703" y="2802634"/>
            <a:ext cx="9524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FF0000"/>
                </a:solidFill>
              </a:rPr>
              <a:t>10 m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="" xmlns:a16="http://schemas.microsoft.com/office/drawing/2014/main" id="{20291728-289F-4003-A2E1-D5200CE38917}"/>
              </a:ext>
            </a:extLst>
          </p:cNvPr>
          <p:cNvSpPr txBox="1"/>
          <p:nvPr/>
        </p:nvSpPr>
        <p:spPr>
          <a:xfrm>
            <a:off x="266703" y="6210300"/>
            <a:ext cx="109727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/>
              <a:t>Des figures peuvent avoir la même aire, mais des périmètres différents.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="" xmlns:a16="http://schemas.microsoft.com/office/drawing/2014/main" id="{EB50EAEA-A25D-47EE-874D-61F224926E6A}"/>
              </a:ext>
            </a:extLst>
          </p:cNvPr>
          <p:cNvSpPr txBox="1"/>
          <p:nvPr/>
        </p:nvSpPr>
        <p:spPr>
          <a:xfrm>
            <a:off x="9628909" y="2802221"/>
            <a:ext cx="22963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7CA8EA"/>
                </a:solidFill>
              </a:rPr>
              <a:t>P = 20 m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="" xmlns:a16="http://schemas.microsoft.com/office/drawing/2014/main" id="{15E370B7-3012-4462-8527-2608010F1859}"/>
              </a:ext>
            </a:extLst>
          </p:cNvPr>
          <p:cNvSpPr txBox="1"/>
          <p:nvPr/>
        </p:nvSpPr>
        <p:spPr>
          <a:xfrm>
            <a:off x="9628908" y="3132450"/>
            <a:ext cx="22963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7CA8EA"/>
                </a:solidFill>
              </a:rPr>
              <a:t>A = 12 m²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="" xmlns:a16="http://schemas.microsoft.com/office/drawing/2014/main" id="{5E33E5C7-5DA4-418C-9AA0-1189752F269D}"/>
              </a:ext>
            </a:extLst>
          </p:cNvPr>
          <p:cNvSpPr txBox="1"/>
          <p:nvPr/>
        </p:nvSpPr>
        <p:spPr>
          <a:xfrm>
            <a:off x="9628909" y="3861374"/>
            <a:ext cx="22963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FFC000"/>
                </a:solidFill>
              </a:rPr>
              <a:t>P = 16 m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="" xmlns:a16="http://schemas.microsoft.com/office/drawing/2014/main" id="{DC38D2AA-FC63-413C-9904-16609027A20C}"/>
              </a:ext>
            </a:extLst>
          </p:cNvPr>
          <p:cNvSpPr txBox="1"/>
          <p:nvPr/>
        </p:nvSpPr>
        <p:spPr>
          <a:xfrm>
            <a:off x="9628908" y="4209710"/>
            <a:ext cx="22963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FFC000"/>
                </a:solidFill>
              </a:rPr>
              <a:t>A = 12 m²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="" xmlns:a16="http://schemas.microsoft.com/office/drawing/2014/main" id="{423091A1-BFCC-4852-A701-805C2FC3A23B}"/>
              </a:ext>
            </a:extLst>
          </p:cNvPr>
          <p:cNvSpPr txBox="1"/>
          <p:nvPr/>
        </p:nvSpPr>
        <p:spPr>
          <a:xfrm>
            <a:off x="6090661" y="5472351"/>
            <a:ext cx="1543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/>
              <a:t>Perez</a:t>
            </a:r>
          </a:p>
        </p:txBody>
      </p:sp>
    </p:spTree>
    <p:extLst>
      <p:ext uri="{BB962C8B-B14F-4D97-AF65-F5344CB8AC3E}">
        <p14:creationId xmlns:p14="http://schemas.microsoft.com/office/powerpoint/2010/main" val="978490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5" grpId="0"/>
      <p:bldP spid="13" grpId="0"/>
      <p:bldP spid="15" grpId="0"/>
      <p:bldP spid="1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33559" y="565431"/>
            <a:ext cx="9142810" cy="2387289"/>
          </a:xfrm>
        </p:spPr>
        <p:txBody>
          <a:bodyPr>
            <a:normAutofit/>
          </a:bodyPr>
          <a:lstStyle/>
          <a:p>
            <a:r>
              <a:rPr lang="fr-FR" sz="7999" dirty="0">
                <a:solidFill>
                  <a:srgbClr val="7030A0"/>
                </a:solidFill>
                <a:latin typeface="Comic Sans MS" panose="030F0702030302020204" pitchFamily="66" charset="0"/>
              </a:rPr>
              <a:t>Problèmes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="" xmlns:a16="http://schemas.microsoft.com/office/drawing/2014/main" id="{41F69165-5C0F-4965-A523-10E74D4E8240}"/>
              </a:ext>
            </a:extLst>
          </p:cNvPr>
          <p:cNvSpPr txBox="1"/>
          <p:nvPr/>
        </p:nvSpPr>
        <p:spPr>
          <a:xfrm>
            <a:off x="1433945" y="3276600"/>
            <a:ext cx="93241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dirty="0"/>
              <a:t>Calculer des aires et des périmètres</a:t>
            </a:r>
          </a:p>
        </p:txBody>
      </p:sp>
    </p:spTree>
    <p:extLst>
      <p:ext uri="{BB962C8B-B14F-4D97-AF65-F5344CB8AC3E}">
        <p14:creationId xmlns:p14="http://schemas.microsoft.com/office/powerpoint/2010/main" val="34031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813F0358-E335-44E0-8BF4-A8056BC272DD}"/>
              </a:ext>
            </a:extLst>
          </p:cNvPr>
          <p:cNvSpPr txBox="1">
            <a:spLocks/>
          </p:cNvSpPr>
          <p:nvPr/>
        </p:nvSpPr>
        <p:spPr>
          <a:xfrm>
            <a:off x="839069" y="250180"/>
            <a:ext cx="10513863" cy="104853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altLang="fr-FR" sz="7255">
                <a:solidFill>
                  <a:srgbClr val="7030A0"/>
                </a:solidFill>
                <a:latin typeface="Script cole" pitchFamily="2" charset="0"/>
              </a:rPr>
              <a:t>Le quiz du jour</a:t>
            </a:r>
            <a:r>
              <a:rPr lang="fr-FR" altLang="fr-FR" sz="5320">
                <a:solidFill>
                  <a:srgbClr val="7030A0"/>
                </a:solidFill>
                <a:latin typeface="Century Gothic" pitchFamily="34" charset="0"/>
              </a:rPr>
              <a:t/>
            </a:r>
            <a:br>
              <a:rPr lang="fr-FR" altLang="fr-FR" sz="5320">
                <a:solidFill>
                  <a:srgbClr val="7030A0"/>
                </a:solidFill>
                <a:latin typeface="Century Gothic" pitchFamily="34" charset="0"/>
              </a:rPr>
            </a:br>
            <a:endParaRPr lang="fr-FR" altLang="fr-FR" sz="3144" dirty="0">
              <a:latin typeface="Century Gothic" pitchFamily="34" charset="0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="" xmlns:a16="http://schemas.microsoft.com/office/drawing/2014/main" id="{9AC3D175-ECE2-4A6D-951C-50F865D2AD0F}"/>
              </a:ext>
            </a:extLst>
          </p:cNvPr>
          <p:cNvSpPr txBox="1"/>
          <p:nvPr/>
        </p:nvSpPr>
        <p:spPr>
          <a:xfrm>
            <a:off x="482287" y="2013228"/>
            <a:ext cx="112274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dirty="0"/>
              <a:t>Aire ou périmètre ?</a:t>
            </a:r>
          </a:p>
        </p:txBody>
      </p:sp>
    </p:spTree>
    <p:extLst>
      <p:ext uri="{BB962C8B-B14F-4D97-AF65-F5344CB8AC3E}">
        <p14:creationId xmlns:p14="http://schemas.microsoft.com/office/powerpoint/2010/main" val="1516138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813F0358-E335-44E0-8BF4-A8056BC272DD}"/>
              </a:ext>
            </a:extLst>
          </p:cNvPr>
          <p:cNvSpPr txBox="1">
            <a:spLocks/>
          </p:cNvSpPr>
          <p:nvPr/>
        </p:nvSpPr>
        <p:spPr>
          <a:xfrm>
            <a:off x="839069" y="250180"/>
            <a:ext cx="10513863" cy="104853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altLang="fr-FR" sz="7255">
                <a:solidFill>
                  <a:srgbClr val="7030A0"/>
                </a:solidFill>
                <a:latin typeface="Script cole" pitchFamily="2" charset="0"/>
              </a:rPr>
              <a:t>Le quiz du jour</a:t>
            </a:r>
            <a:r>
              <a:rPr lang="fr-FR" altLang="fr-FR" sz="5320">
                <a:solidFill>
                  <a:srgbClr val="7030A0"/>
                </a:solidFill>
                <a:latin typeface="Century Gothic" pitchFamily="34" charset="0"/>
              </a:rPr>
              <a:t/>
            </a:r>
            <a:br>
              <a:rPr lang="fr-FR" altLang="fr-FR" sz="5320">
                <a:solidFill>
                  <a:srgbClr val="7030A0"/>
                </a:solidFill>
                <a:latin typeface="Century Gothic" pitchFamily="34" charset="0"/>
              </a:rPr>
            </a:br>
            <a:endParaRPr lang="fr-FR" altLang="fr-FR" sz="3144" dirty="0">
              <a:latin typeface="Century Gothic" pitchFamily="34" charset="0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="" xmlns:a16="http://schemas.microsoft.com/office/drawing/2014/main" id="{9AC3D175-ECE2-4A6D-951C-50F865D2AD0F}"/>
              </a:ext>
            </a:extLst>
          </p:cNvPr>
          <p:cNvSpPr txBox="1"/>
          <p:nvPr/>
        </p:nvSpPr>
        <p:spPr>
          <a:xfrm>
            <a:off x="579269" y="2305615"/>
            <a:ext cx="112274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/>
              <a:t>Calculer la longueur du tour de la cour, c’est calculer …. 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="" xmlns:a16="http://schemas.microsoft.com/office/drawing/2014/main" id="{BBB0D64C-4DE8-4BA9-BA5D-85373E11610E}"/>
              </a:ext>
            </a:extLst>
          </p:cNvPr>
          <p:cNvSpPr txBox="1"/>
          <p:nvPr/>
        </p:nvSpPr>
        <p:spPr>
          <a:xfrm>
            <a:off x="4225636" y="3616036"/>
            <a:ext cx="58327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>
                <a:solidFill>
                  <a:srgbClr val="C00000"/>
                </a:solidFill>
              </a:rPr>
              <a:t>le périmètre</a:t>
            </a:r>
          </a:p>
        </p:txBody>
      </p:sp>
    </p:spTree>
    <p:extLst>
      <p:ext uri="{BB962C8B-B14F-4D97-AF65-F5344CB8AC3E}">
        <p14:creationId xmlns:p14="http://schemas.microsoft.com/office/powerpoint/2010/main" val="1601485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813F0358-E335-44E0-8BF4-A8056BC272DD}"/>
              </a:ext>
            </a:extLst>
          </p:cNvPr>
          <p:cNvSpPr txBox="1">
            <a:spLocks/>
          </p:cNvSpPr>
          <p:nvPr/>
        </p:nvSpPr>
        <p:spPr>
          <a:xfrm>
            <a:off x="839069" y="250180"/>
            <a:ext cx="10513863" cy="104853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altLang="fr-FR" sz="7255">
                <a:solidFill>
                  <a:srgbClr val="7030A0"/>
                </a:solidFill>
                <a:latin typeface="Script cole" pitchFamily="2" charset="0"/>
              </a:rPr>
              <a:t>Le quiz du jour</a:t>
            </a:r>
            <a:r>
              <a:rPr lang="fr-FR" altLang="fr-FR" sz="5320">
                <a:solidFill>
                  <a:srgbClr val="7030A0"/>
                </a:solidFill>
                <a:latin typeface="Century Gothic" pitchFamily="34" charset="0"/>
              </a:rPr>
              <a:t/>
            </a:r>
            <a:br>
              <a:rPr lang="fr-FR" altLang="fr-FR" sz="5320">
                <a:solidFill>
                  <a:srgbClr val="7030A0"/>
                </a:solidFill>
                <a:latin typeface="Century Gothic" pitchFamily="34" charset="0"/>
              </a:rPr>
            </a:br>
            <a:endParaRPr lang="fr-FR" altLang="fr-FR" sz="3144" dirty="0">
              <a:latin typeface="Century Gothic" pitchFamily="34" charset="0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="" xmlns:a16="http://schemas.microsoft.com/office/drawing/2014/main" id="{9AC3D175-ECE2-4A6D-951C-50F865D2AD0F}"/>
              </a:ext>
            </a:extLst>
          </p:cNvPr>
          <p:cNvSpPr txBox="1"/>
          <p:nvPr/>
        </p:nvSpPr>
        <p:spPr>
          <a:xfrm>
            <a:off x="579269" y="2305615"/>
            <a:ext cx="112274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/>
              <a:t>Calculer le contour d’un tableau, c’est calculer …. 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="" xmlns:a16="http://schemas.microsoft.com/office/drawing/2014/main" id="{3E14D51C-EE23-42C3-BBA3-33AA7EC1B9E2}"/>
              </a:ext>
            </a:extLst>
          </p:cNvPr>
          <p:cNvSpPr txBox="1"/>
          <p:nvPr/>
        </p:nvSpPr>
        <p:spPr>
          <a:xfrm>
            <a:off x="4225636" y="3616036"/>
            <a:ext cx="58327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>
                <a:solidFill>
                  <a:srgbClr val="C00000"/>
                </a:solidFill>
              </a:rPr>
              <a:t>le périmètre</a:t>
            </a:r>
          </a:p>
        </p:txBody>
      </p:sp>
    </p:spTree>
    <p:extLst>
      <p:ext uri="{BB962C8B-B14F-4D97-AF65-F5344CB8AC3E}">
        <p14:creationId xmlns:p14="http://schemas.microsoft.com/office/powerpoint/2010/main" val="3525637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813F0358-E335-44E0-8BF4-A8056BC272DD}"/>
              </a:ext>
            </a:extLst>
          </p:cNvPr>
          <p:cNvSpPr txBox="1">
            <a:spLocks/>
          </p:cNvSpPr>
          <p:nvPr/>
        </p:nvSpPr>
        <p:spPr>
          <a:xfrm>
            <a:off x="839069" y="250180"/>
            <a:ext cx="10513863" cy="104853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altLang="fr-FR" sz="7255">
                <a:solidFill>
                  <a:srgbClr val="7030A0"/>
                </a:solidFill>
                <a:latin typeface="Script cole" pitchFamily="2" charset="0"/>
              </a:rPr>
              <a:t>Le quiz du jour</a:t>
            </a:r>
            <a:r>
              <a:rPr lang="fr-FR" altLang="fr-FR" sz="5320">
                <a:solidFill>
                  <a:srgbClr val="7030A0"/>
                </a:solidFill>
                <a:latin typeface="Century Gothic" pitchFamily="34" charset="0"/>
              </a:rPr>
              <a:t/>
            </a:r>
            <a:br>
              <a:rPr lang="fr-FR" altLang="fr-FR" sz="5320">
                <a:solidFill>
                  <a:srgbClr val="7030A0"/>
                </a:solidFill>
                <a:latin typeface="Century Gothic" pitchFamily="34" charset="0"/>
              </a:rPr>
            </a:br>
            <a:endParaRPr lang="fr-FR" altLang="fr-FR" sz="3144" dirty="0">
              <a:latin typeface="Century Gothic" pitchFamily="34" charset="0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="" xmlns:a16="http://schemas.microsoft.com/office/drawing/2014/main" id="{9AC3D175-ECE2-4A6D-951C-50F865D2AD0F}"/>
              </a:ext>
            </a:extLst>
          </p:cNvPr>
          <p:cNvSpPr txBox="1"/>
          <p:nvPr/>
        </p:nvSpPr>
        <p:spPr>
          <a:xfrm>
            <a:off x="579269" y="2305615"/>
            <a:ext cx="112274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/>
              <a:t>Calculer la surface d’un appartement, c’est calculer …. 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="" xmlns:a16="http://schemas.microsoft.com/office/drawing/2014/main" id="{67CA2D98-023D-42E8-B697-AEE9EFC40877}"/>
              </a:ext>
            </a:extLst>
          </p:cNvPr>
          <p:cNvSpPr txBox="1"/>
          <p:nvPr/>
        </p:nvSpPr>
        <p:spPr>
          <a:xfrm>
            <a:off x="5347854" y="3582890"/>
            <a:ext cx="58327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>
                <a:solidFill>
                  <a:srgbClr val="C00000"/>
                </a:solidFill>
              </a:rPr>
              <a:t>l’aire</a:t>
            </a:r>
          </a:p>
        </p:txBody>
      </p:sp>
    </p:spTree>
    <p:extLst>
      <p:ext uri="{BB962C8B-B14F-4D97-AF65-F5344CB8AC3E}">
        <p14:creationId xmlns:p14="http://schemas.microsoft.com/office/powerpoint/2010/main" val="1116026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CustomShape 1">
            <a:extLst>
              <a:ext uri="{FF2B5EF4-FFF2-40B4-BE49-F238E27FC236}">
                <a16:creationId xmlns="" xmlns:a16="http://schemas.microsoft.com/office/drawing/2014/main" id="{E93F1DE0-E2F3-9347-A360-A34F1FD48100}"/>
              </a:ext>
            </a:extLst>
          </p:cNvPr>
          <p:cNvSpPr/>
          <p:nvPr/>
        </p:nvSpPr>
        <p:spPr>
          <a:xfrm>
            <a:off x="4671677" y="873901"/>
            <a:ext cx="3080078" cy="118712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1" name="Titre 1">
            <a:extLst>
              <a:ext uri="{FF2B5EF4-FFF2-40B4-BE49-F238E27FC236}">
                <a16:creationId xmlns="" xmlns:a16="http://schemas.microsoft.com/office/drawing/2014/main" id="{F8B80FE2-63EE-4C47-9B69-0A836E430C3C}"/>
              </a:ext>
            </a:extLst>
          </p:cNvPr>
          <p:cNvSpPr txBox="1">
            <a:spLocks/>
          </p:cNvSpPr>
          <p:nvPr/>
        </p:nvSpPr>
        <p:spPr>
          <a:xfrm>
            <a:off x="3838245" y="488306"/>
            <a:ext cx="5264812" cy="80289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b="1" dirty="0"/>
          </a:p>
        </p:txBody>
      </p:sp>
      <p:sp>
        <p:nvSpPr>
          <p:cNvPr id="62" name="Espace réservé du contenu 4">
            <a:extLst>
              <a:ext uri="{FF2B5EF4-FFF2-40B4-BE49-F238E27FC236}">
                <a16:creationId xmlns="" xmlns:a16="http://schemas.microsoft.com/office/drawing/2014/main" id="{CC103755-3393-1540-9CCC-37BA932C83E4}"/>
              </a:ext>
            </a:extLst>
          </p:cNvPr>
          <p:cNvSpPr txBox="1">
            <a:spLocks/>
          </p:cNvSpPr>
          <p:nvPr/>
        </p:nvSpPr>
        <p:spPr>
          <a:xfrm>
            <a:off x="543571" y="2062800"/>
            <a:ext cx="4426540" cy="756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3600" dirty="0"/>
              <a:t>1,3 +  …  =  2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DC570EF0-3FD3-4C36-B1CC-2E04961BA5E8}"/>
              </a:ext>
            </a:extLst>
          </p:cNvPr>
          <p:cNvSpPr/>
          <p:nvPr/>
        </p:nvSpPr>
        <p:spPr>
          <a:xfrm>
            <a:off x="-277090" y="213979"/>
            <a:ext cx="1276063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fr-FR" sz="3200" dirty="0">
                <a:solidFill>
                  <a:srgbClr val="7030A0"/>
                </a:solidFill>
              </a:rPr>
              <a:t>Trouver rapidement le complément d’un nombre décimal à l’entier supérieur</a:t>
            </a:r>
          </a:p>
        </p:txBody>
      </p:sp>
    </p:spTree>
    <p:extLst>
      <p:ext uri="{BB962C8B-B14F-4D97-AF65-F5344CB8AC3E}">
        <p14:creationId xmlns:p14="http://schemas.microsoft.com/office/powerpoint/2010/main" val="2686352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uiExpand="1" build="p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813F0358-E335-44E0-8BF4-A8056BC272DD}"/>
              </a:ext>
            </a:extLst>
          </p:cNvPr>
          <p:cNvSpPr txBox="1">
            <a:spLocks/>
          </p:cNvSpPr>
          <p:nvPr/>
        </p:nvSpPr>
        <p:spPr>
          <a:xfrm>
            <a:off x="839069" y="250180"/>
            <a:ext cx="10513863" cy="104853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altLang="fr-FR" sz="7255">
                <a:solidFill>
                  <a:srgbClr val="7030A0"/>
                </a:solidFill>
                <a:latin typeface="Script cole" pitchFamily="2" charset="0"/>
              </a:rPr>
              <a:t>Le quiz du jour</a:t>
            </a:r>
            <a:r>
              <a:rPr lang="fr-FR" altLang="fr-FR" sz="5320">
                <a:solidFill>
                  <a:srgbClr val="7030A0"/>
                </a:solidFill>
                <a:latin typeface="Century Gothic" pitchFamily="34" charset="0"/>
              </a:rPr>
              <a:t/>
            </a:r>
            <a:br>
              <a:rPr lang="fr-FR" altLang="fr-FR" sz="5320">
                <a:solidFill>
                  <a:srgbClr val="7030A0"/>
                </a:solidFill>
                <a:latin typeface="Century Gothic" pitchFamily="34" charset="0"/>
              </a:rPr>
            </a:br>
            <a:endParaRPr lang="fr-FR" altLang="fr-FR" sz="3144" dirty="0">
              <a:latin typeface="Century Gothic" pitchFamily="34" charset="0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="" xmlns:a16="http://schemas.microsoft.com/office/drawing/2014/main" id="{9AC3D175-ECE2-4A6D-951C-50F865D2AD0F}"/>
              </a:ext>
            </a:extLst>
          </p:cNvPr>
          <p:cNvSpPr txBox="1"/>
          <p:nvPr/>
        </p:nvSpPr>
        <p:spPr>
          <a:xfrm>
            <a:off x="579269" y="2305615"/>
            <a:ext cx="112274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/>
              <a:t>Calculer la longueur de la clôture d’un champ, c’est calculer …. 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="" xmlns:a16="http://schemas.microsoft.com/office/drawing/2014/main" id="{0A079079-3858-41AF-8776-B79ADA145F7F}"/>
              </a:ext>
            </a:extLst>
          </p:cNvPr>
          <p:cNvSpPr txBox="1"/>
          <p:nvPr/>
        </p:nvSpPr>
        <p:spPr>
          <a:xfrm>
            <a:off x="4225636" y="3616036"/>
            <a:ext cx="58327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>
                <a:solidFill>
                  <a:srgbClr val="C00000"/>
                </a:solidFill>
              </a:rPr>
              <a:t>le périmètre</a:t>
            </a:r>
          </a:p>
        </p:txBody>
      </p:sp>
    </p:spTree>
    <p:extLst>
      <p:ext uri="{BB962C8B-B14F-4D97-AF65-F5344CB8AC3E}">
        <p14:creationId xmlns:p14="http://schemas.microsoft.com/office/powerpoint/2010/main" val="1225331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813F0358-E335-44E0-8BF4-A8056BC272DD}"/>
              </a:ext>
            </a:extLst>
          </p:cNvPr>
          <p:cNvSpPr txBox="1">
            <a:spLocks/>
          </p:cNvSpPr>
          <p:nvPr/>
        </p:nvSpPr>
        <p:spPr>
          <a:xfrm>
            <a:off x="839069" y="250180"/>
            <a:ext cx="10513863" cy="104853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altLang="fr-FR" sz="7255">
                <a:solidFill>
                  <a:srgbClr val="7030A0"/>
                </a:solidFill>
                <a:latin typeface="Script cole" pitchFamily="2" charset="0"/>
              </a:rPr>
              <a:t>Le quiz du jour</a:t>
            </a:r>
            <a:r>
              <a:rPr lang="fr-FR" altLang="fr-FR" sz="5320">
                <a:solidFill>
                  <a:srgbClr val="7030A0"/>
                </a:solidFill>
                <a:latin typeface="Century Gothic" pitchFamily="34" charset="0"/>
              </a:rPr>
              <a:t/>
            </a:r>
            <a:br>
              <a:rPr lang="fr-FR" altLang="fr-FR" sz="5320">
                <a:solidFill>
                  <a:srgbClr val="7030A0"/>
                </a:solidFill>
                <a:latin typeface="Century Gothic" pitchFamily="34" charset="0"/>
              </a:rPr>
            </a:br>
            <a:endParaRPr lang="fr-FR" altLang="fr-FR" sz="3144" dirty="0">
              <a:latin typeface="Century Gothic" pitchFamily="34" charset="0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="" xmlns:a16="http://schemas.microsoft.com/office/drawing/2014/main" id="{9AC3D175-ECE2-4A6D-951C-50F865D2AD0F}"/>
              </a:ext>
            </a:extLst>
          </p:cNvPr>
          <p:cNvSpPr txBox="1"/>
          <p:nvPr/>
        </p:nvSpPr>
        <p:spPr>
          <a:xfrm>
            <a:off x="579269" y="2305615"/>
            <a:ext cx="112274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/>
              <a:t>Calculer le nombre de carreaux pour carreler la salle de bain ,</a:t>
            </a:r>
          </a:p>
          <a:p>
            <a:pPr algn="ctr"/>
            <a:r>
              <a:rPr lang="fr-FR" sz="3200" dirty="0"/>
              <a:t> c’est calculer …. 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="" xmlns:a16="http://schemas.microsoft.com/office/drawing/2014/main" id="{38AE74B1-10F4-45C5-A7D6-F56C19F1710C}"/>
              </a:ext>
            </a:extLst>
          </p:cNvPr>
          <p:cNvSpPr txBox="1"/>
          <p:nvPr/>
        </p:nvSpPr>
        <p:spPr>
          <a:xfrm>
            <a:off x="5347854" y="3582890"/>
            <a:ext cx="58327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>
                <a:solidFill>
                  <a:srgbClr val="C00000"/>
                </a:solidFill>
              </a:rPr>
              <a:t>l’aire</a:t>
            </a:r>
          </a:p>
        </p:txBody>
      </p:sp>
    </p:spTree>
    <p:extLst>
      <p:ext uri="{BB962C8B-B14F-4D97-AF65-F5344CB8AC3E}">
        <p14:creationId xmlns:p14="http://schemas.microsoft.com/office/powerpoint/2010/main" val="4257083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31369324-6135-4065-A65E-6998B357A807}"/>
              </a:ext>
            </a:extLst>
          </p:cNvPr>
          <p:cNvSpPr/>
          <p:nvPr/>
        </p:nvSpPr>
        <p:spPr>
          <a:xfrm>
            <a:off x="358587" y="954741"/>
            <a:ext cx="865990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/>
              <a:t>Henri veut préparer un enclos pour que son chien ait de la place pour courir. Il prévoit un terrain de 23 m sur 16 m. De quelle aire le chien disposera-t-il pour jouer ?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="" xmlns:a16="http://schemas.microsoft.com/office/drawing/2014/main" id="{6838F7BC-1CF5-4FB6-8647-5BCEC6E66AC6}"/>
              </a:ext>
            </a:extLst>
          </p:cNvPr>
          <p:cNvSpPr txBox="1"/>
          <p:nvPr/>
        </p:nvSpPr>
        <p:spPr>
          <a:xfrm>
            <a:off x="2043953" y="304800"/>
            <a:ext cx="60601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rgbClr val="7030A0"/>
                </a:solidFill>
              </a:rPr>
              <a:t>Correction du problème donné : Enclos</a:t>
            </a:r>
          </a:p>
        </p:txBody>
      </p:sp>
      <p:pic>
        <p:nvPicPr>
          <p:cNvPr id="7170" name="Picture 2">
            <a:extLst>
              <a:ext uri="{FF2B5EF4-FFF2-40B4-BE49-F238E27FC236}">
                <a16:creationId xmlns="" xmlns:a16="http://schemas.microsoft.com/office/drawing/2014/main" id="{1E4E6A10-6D74-4A95-8695-6F87CDE810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2000" y="0"/>
            <a:ext cx="2880000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>
            <a:extLst>
              <a:ext uri="{FF2B5EF4-FFF2-40B4-BE49-F238E27FC236}">
                <a16:creationId xmlns="" xmlns:a16="http://schemas.microsoft.com/office/drawing/2014/main" id="{78A7B8BA-FC74-4554-8AD9-E2CAAA322458}"/>
              </a:ext>
            </a:extLst>
          </p:cNvPr>
          <p:cNvSpPr txBox="1"/>
          <p:nvPr/>
        </p:nvSpPr>
        <p:spPr>
          <a:xfrm>
            <a:off x="555812" y="2599765"/>
            <a:ext cx="69207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rgbClr val="0070C0"/>
                </a:solidFill>
              </a:rPr>
              <a:t>Aire = 23 x 16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="" xmlns:a16="http://schemas.microsoft.com/office/drawing/2014/main" id="{1C3B29B1-7159-46DF-8728-52E8F3A01ED7}"/>
              </a:ext>
            </a:extLst>
          </p:cNvPr>
          <p:cNvSpPr txBox="1"/>
          <p:nvPr/>
        </p:nvSpPr>
        <p:spPr>
          <a:xfrm>
            <a:off x="537883" y="3090626"/>
            <a:ext cx="69207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rgbClr val="0070C0"/>
                </a:solidFill>
              </a:rPr>
              <a:t>Aire = 23 x (10 + 6)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="" xmlns:a16="http://schemas.microsoft.com/office/drawing/2014/main" id="{FC12BCDC-4194-4BCB-9CDC-3E442786A078}"/>
              </a:ext>
            </a:extLst>
          </p:cNvPr>
          <p:cNvSpPr txBox="1"/>
          <p:nvPr/>
        </p:nvSpPr>
        <p:spPr>
          <a:xfrm>
            <a:off x="358586" y="4980051"/>
            <a:ext cx="69207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rgbClr val="0070C0"/>
                </a:solidFill>
              </a:rPr>
              <a:t>Le chien disposera d’une aire de 368 m².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="" xmlns:a16="http://schemas.microsoft.com/office/drawing/2014/main" id="{B80EBBE0-D4BF-455B-A6E0-EDB774786ED2}"/>
              </a:ext>
            </a:extLst>
          </p:cNvPr>
          <p:cNvSpPr txBox="1"/>
          <p:nvPr/>
        </p:nvSpPr>
        <p:spPr>
          <a:xfrm>
            <a:off x="537882" y="3581487"/>
            <a:ext cx="69207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rgbClr val="0070C0"/>
                </a:solidFill>
              </a:rPr>
              <a:t>Aire = (23 x 10) + (23 x 6)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="" xmlns:a16="http://schemas.microsoft.com/office/drawing/2014/main" id="{B7D7A6C7-0190-4EA1-8ADF-77A6341979F2}"/>
              </a:ext>
            </a:extLst>
          </p:cNvPr>
          <p:cNvSpPr txBox="1"/>
          <p:nvPr/>
        </p:nvSpPr>
        <p:spPr>
          <a:xfrm>
            <a:off x="537881" y="4072348"/>
            <a:ext cx="69207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rgbClr val="0070C0"/>
                </a:solidFill>
              </a:rPr>
              <a:t>Aire = 230 + 138 = 368</a:t>
            </a:r>
          </a:p>
        </p:txBody>
      </p:sp>
    </p:spTree>
    <p:extLst>
      <p:ext uri="{BB962C8B-B14F-4D97-AF65-F5344CB8AC3E}">
        <p14:creationId xmlns:p14="http://schemas.microsoft.com/office/powerpoint/2010/main" val="4190333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FFCBE644-B6CD-4AD1-91A6-10CC9F906143}"/>
              </a:ext>
            </a:extLst>
          </p:cNvPr>
          <p:cNvSpPr/>
          <p:nvPr/>
        </p:nvSpPr>
        <p:spPr>
          <a:xfrm>
            <a:off x="1318838" y="4195482"/>
            <a:ext cx="7774020" cy="15251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F2E4C535-23EE-4B08-9EF2-EDDA800D9491}"/>
              </a:ext>
            </a:extLst>
          </p:cNvPr>
          <p:cNvSpPr/>
          <p:nvPr/>
        </p:nvSpPr>
        <p:spPr>
          <a:xfrm>
            <a:off x="1303554" y="2703655"/>
            <a:ext cx="5611901" cy="303586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5" name="Connecteur droit 4">
            <a:extLst>
              <a:ext uri="{FF2B5EF4-FFF2-40B4-BE49-F238E27FC236}">
                <a16:creationId xmlns="" xmlns:a16="http://schemas.microsoft.com/office/drawing/2014/main" id="{2FBDBDD1-6C54-4C45-8DBB-1E037804CF8F}"/>
              </a:ext>
            </a:extLst>
          </p:cNvPr>
          <p:cNvCxnSpPr/>
          <p:nvPr/>
        </p:nvCxnSpPr>
        <p:spPr>
          <a:xfrm>
            <a:off x="1272988" y="2671482"/>
            <a:ext cx="5611906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Connecteur droit 6">
            <a:extLst>
              <a:ext uri="{FF2B5EF4-FFF2-40B4-BE49-F238E27FC236}">
                <a16:creationId xmlns="" xmlns:a16="http://schemas.microsoft.com/office/drawing/2014/main" id="{5639D175-CA87-4768-B840-FAF77824ED39}"/>
              </a:ext>
            </a:extLst>
          </p:cNvPr>
          <p:cNvCxnSpPr/>
          <p:nvPr/>
        </p:nvCxnSpPr>
        <p:spPr>
          <a:xfrm>
            <a:off x="6884894" y="2671482"/>
            <a:ext cx="0" cy="152400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Connecteur droit 8">
            <a:extLst>
              <a:ext uri="{FF2B5EF4-FFF2-40B4-BE49-F238E27FC236}">
                <a16:creationId xmlns="" xmlns:a16="http://schemas.microsoft.com/office/drawing/2014/main" id="{23699C28-6C11-445F-994C-9D9BDEA1B59B}"/>
              </a:ext>
            </a:extLst>
          </p:cNvPr>
          <p:cNvCxnSpPr/>
          <p:nvPr/>
        </p:nvCxnSpPr>
        <p:spPr>
          <a:xfrm>
            <a:off x="6884894" y="4195482"/>
            <a:ext cx="2223247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Connecteur droit 10">
            <a:extLst>
              <a:ext uri="{FF2B5EF4-FFF2-40B4-BE49-F238E27FC236}">
                <a16:creationId xmlns="" xmlns:a16="http://schemas.microsoft.com/office/drawing/2014/main" id="{D6F60132-8F26-4E03-9444-257A776BACA7}"/>
              </a:ext>
            </a:extLst>
          </p:cNvPr>
          <p:cNvCxnSpPr>
            <a:cxnSpLocks/>
          </p:cNvCxnSpPr>
          <p:nvPr/>
        </p:nvCxnSpPr>
        <p:spPr>
          <a:xfrm>
            <a:off x="9108141" y="4195482"/>
            <a:ext cx="0" cy="154519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Connecteur droit 12">
            <a:extLst>
              <a:ext uri="{FF2B5EF4-FFF2-40B4-BE49-F238E27FC236}">
                <a16:creationId xmlns="" xmlns:a16="http://schemas.microsoft.com/office/drawing/2014/main" id="{9C535F98-050B-493D-871D-8A80F638DC9A}"/>
              </a:ext>
            </a:extLst>
          </p:cNvPr>
          <p:cNvCxnSpPr/>
          <p:nvPr/>
        </p:nvCxnSpPr>
        <p:spPr>
          <a:xfrm flipH="1">
            <a:off x="1272988" y="5730076"/>
            <a:ext cx="7835153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Connecteur droit 14">
            <a:extLst>
              <a:ext uri="{FF2B5EF4-FFF2-40B4-BE49-F238E27FC236}">
                <a16:creationId xmlns="" xmlns:a16="http://schemas.microsoft.com/office/drawing/2014/main" id="{468EF1EF-2D96-4C71-AE1C-C67138982C57}"/>
              </a:ext>
            </a:extLst>
          </p:cNvPr>
          <p:cNvCxnSpPr>
            <a:cxnSpLocks/>
          </p:cNvCxnSpPr>
          <p:nvPr/>
        </p:nvCxnSpPr>
        <p:spPr>
          <a:xfrm flipV="1">
            <a:off x="1272988" y="2671484"/>
            <a:ext cx="0" cy="3068037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241DA982-50A7-4D9A-B1BA-081BE740BB6E}"/>
              </a:ext>
            </a:extLst>
          </p:cNvPr>
          <p:cNvSpPr/>
          <p:nvPr/>
        </p:nvSpPr>
        <p:spPr>
          <a:xfrm>
            <a:off x="3092420" y="3563780"/>
            <a:ext cx="1296000" cy="12960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ZoneTexte 18">
            <a:extLst>
              <a:ext uri="{FF2B5EF4-FFF2-40B4-BE49-F238E27FC236}">
                <a16:creationId xmlns="" xmlns:a16="http://schemas.microsoft.com/office/drawing/2014/main" id="{BB44E2C2-E5D6-4670-AB9A-567EA50D8A0D}"/>
              </a:ext>
            </a:extLst>
          </p:cNvPr>
          <p:cNvSpPr txBox="1"/>
          <p:nvPr/>
        </p:nvSpPr>
        <p:spPr>
          <a:xfrm>
            <a:off x="498764" y="249382"/>
            <a:ext cx="94210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La famille Lopez vient visiter une propriété qu’elle envisage d’acheter.</a:t>
            </a:r>
          </a:p>
          <a:p>
            <a:r>
              <a:rPr lang="fr-FR" sz="2400" dirty="0"/>
              <a:t>a. Quel est le périmètre de la propriété ?</a:t>
            </a:r>
          </a:p>
          <a:p>
            <a:r>
              <a:rPr lang="fr-FR" sz="2400" dirty="0"/>
              <a:t>b. Quelle est la surface de la maison ?</a:t>
            </a:r>
          </a:p>
          <a:p>
            <a:pPr marL="342900" indent="-342900">
              <a:buAutoNum type="alphaLcPeriod"/>
            </a:pPr>
            <a:endParaRPr lang="fr-FR" sz="2400" dirty="0"/>
          </a:p>
        </p:txBody>
      </p:sp>
      <p:sp>
        <p:nvSpPr>
          <p:cNvPr id="20" name="ZoneTexte 19">
            <a:extLst>
              <a:ext uri="{FF2B5EF4-FFF2-40B4-BE49-F238E27FC236}">
                <a16:creationId xmlns="" xmlns:a16="http://schemas.microsoft.com/office/drawing/2014/main" id="{65CA4620-3C7C-4DAC-8B11-11F874DD1943}"/>
              </a:ext>
            </a:extLst>
          </p:cNvPr>
          <p:cNvSpPr txBox="1"/>
          <p:nvPr/>
        </p:nvSpPr>
        <p:spPr>
          <a:xfrm>
            <a:off x="3122989" y="3924908"/>
            <a:ext cx="12959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/>
              <a:t>Maison</a:t>
            </a:r>
          </a:p>
        </p:txBody>
      </p:sp>
      <p:cxnSp>
        <p:nvCxnSpPr>
          <p:cNvPr id="22" name="Connecteur droit avec flèche 21">
            <a:extLst>
              <a:ext uri="{FF2B5EF4-FFF2-40B4-BE49-F238E27FC236}">
                <a16:creationId xmlns="" xmlns:a16="http://schemas.microsoft.com/office/drawing/2014/main" id="{50BFF155-52B6-4D6C-B062-316FBD4670D3}"/>
              </a:ext>
            </a:extLst>
          </p:cNvPr>
          <p:cNvCxnSpPr/>
          <p:nvPr/>
        </p:nvCxnSpPr>
        <p:spPr>
          <a:xfrm>
            <a:off x="1272988" y="2507673"/>
            <a:ext cx="5581334" cy="0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4" name="Connecteur droit avec flèche 23">
            <a:extLst>
              <a:ext uri="{FF2B5EF4-FFF2-40B4-BE49-F238E27FC236}">
                <a16:creationId xmlns="" xmlns:a16="http://schemas.microsoft.com/office/drawing/2014/main" id="{1707B0D8-E308-4930-B2BF-38DA5EE92049}"/>
              </a:ext>
            </a:extLst>
          </p:cNvPr>
          <p:cNvCxnSpPr>
            <a:cxnSpLocks/>
          </p:cNvCxnSpPr>
          <p:nvPr/>
        </p:nvCxnSpPr>
        <p:spPr>
          <a:xfrm>
            <a:off x="6747163" y="2741977"/>
            <a:ext cx="0" cy="1469803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6" name="Connecteur droit avec flèche 25">
            <a:extLst>
              <a:ext uri="{FF2B5EF4-FFF2-40B4-BE49-F238E27FC236}">
                <a16:creationId xmlns="" xmlns:a16="http://schemas.microsoft.com/office/drawing/2014/main" id="{3722AC45-A29A-479B-ADF5-2D4F64105E86}"/>
              </a:ext>
            </a:extLst>
          </p:cNvPr>
          <p:cNvCxnSpPr>
            <a:cxnSpLocks/>
          </p:cNvCxnSpPr>
          <p:nvPr/>
        </p:nvCxnSpPr>
        <p:spPr>
          <a:xfrm>
            <a:off x="6915455" y="4045527"/>
            <a:ext cx="2192681" cy="0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avec flèche 29">
            <a:extLst>
              <a:ext uri="{FF2B5EF4-FFF2-40B4-BE49-F238E27FC236}">
                <a16:creationId xmlns="" xmlns:a16="http://schemas.microsoft.com/office/drawing/2014/main" id="{9A4B1F32-FB62-4AF1-BF2C-05CA758824D1}"/>
              </a:ext>
            </a:extLst>
          </p:cNvPr>
          <p:cNvCxnSpPr>
            <a:cxnSpLocks/>
          </p:cNvCxnSpPr>
          <p:nvPr/>
        </p:nvCxnSpPr>
        <p:spPr>
          <a:xfrm>
            <a:off x="9213273" y="4211780"/>
            <a:ext cx="0" cy="1528892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avec flèche 35">
            <a:extLst>
              <a:ext uri="{FF2B5EF4-FFF2-40B4-BE49-F238E27FC236}">
                <a16:creationId xmlns="" xmlns:a16="http://schemas.microsoft.com/office/drawing/2014/main" id="{BCD7113D-FE83-4393-BD88-6795E7B1ACD0}"/>
              </a:ext>
            </a:extLst>
          </p:cNvPr>
          <p:cNvCxnSpPr/>
          <p:nvPr/>
        </p:nvCxnSpPr>
        <p:spPr>
          <a:xfrm>
            <a:off x="3092420" y="4980709"/>
            <a:ext cx="1296000" cy="0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avec flèche 37">
            <a:extLst>
              <a:ext uri="{FF2B5EF4-FFF2-40B4-BE49-F238E27FC236}">
                <a16:creationId xmlns="" xmlns:a16="http://schemas.microsoft.com/office/drawing/2014/main" id="{E12153FF-3A44-4FFD-BD80-54CBFE557EC9}"/>
              </a:ext>
            </a:extLst>
          </p:cNvPr>
          <p:cNvCxnSpPr/>
          <p:nvPr/>
        </p:nvCxnSpPr>
        <p:spPr>
          <a:xfrm>
            <a:off x="3020260" y="3563780"/>
            <a:ext cx="0" cy="1296000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ZoneTexte 38">
            <a:extLst>
              <a:ext uri="{FF2B5EF4-FFF2-40B4-BE49-F238E27FC236}">
                <a16:creationId xmlns="" xmlns:a16="http://schemas.microsoft.com/office/drawing/2014/main" id="{C1F2A198-8219-4F25-A9BD-82566869E8EF}"/>
              </a:ext>
            </a:extLst>
          </p:cNvPr>
          <p:cNvSpPr txBox="1"/>
          <p:nvPr/>
        </p:nvSpPr>
        <p:spPr>
          <a:xfrm>
            <a:off x="5557739" y="4402959"/>
            <a:ext cx="13993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solidFill>
                  <a:schemeClr val="bg1"/>
                </a:solidFill>
              </a:rPr>
              <a:t>jardin</a:t>
            </a:r>
          </a:p>
        </p:txBody>
      </p:sp>
      <p:sp>
        <p:nvSpPr>
          <p:cNvPr id="40" name="ZoneTexte 39">
            <a:extLst>
              <a:ext uri="{FF2B5EF4-FFF2-40B4-BE49-F238E27FC236}">
                <a16:creationId xmlns="" xmlns:a16="http://schemas.microsoft.com/office/drawing/2014/main" id="{962A57E9-BFC3-4E65-9380-7043FD5AFA66}"/>
              </a:ext>
            </a:extLst>
          </p:cNvPr>
          <p:cNvSpPr txBox="1"/>
          <p:nvPr/>
        </p:nvSpPr>
        <p:spPr>
          <a:xfrm>
            <a:off x="3255818" y="2078182"/>
            <a:ext cx="19950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rgbClr val="FF0000"/>
                </a:solidFill>
              </a:rPr>
              <a:t>90 m</a:t>
            </a:r>
          </a:p>
        </p:txBody>
      </p:sp>
      <p:sp>
        <p:nvSpPr>
          <p:cNvPr id="41" name="ZoneTexte 40">
            <a:extLst>
              <a:ext uri="{FF2B5EF4-FFF2-40B4-BE49-F238E27FC236}">
                <a16:creationId xmlns="" xmlns:a16="http://schemas.microsoft.com/office/drawing/2014/main" id="{42372E6D-97B2-4115-B2F6-20C48DBE92CE}"/>
              </a:ext>
            </a:extLst>
          </p:cNvPr>
          <p:cNvSpPr txBox="1"/>
          <p:nvPr/>
        </p:nvSpPr>
        <p:spPr>
          <a:xfrm>
            <a:off x="6257393" y="3157642"/>
            <a:ext cx="19950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rgbClr val="FF0000"/>
                </a:solidFill>
              </a:rPr>
              <a:t>30 m</a:t>
            </a:r>
          </a:p>
        </p:txBody>
      </p:sp>
      <p:sp>
        <p:nvSpPr>
          <p:cNvPr id="42" name="ZoneTexte 41">
            <a:extLst>
              <a:ext uri="{FF2B5EF4-FFF2-40B4-BE49-F238E27FC236}">
                <a16:creationId xmlns="" xmlns:a16="http://schemas.microsoft.com/office/drawing/2014/main" id="{1B88236C-D730-46A6-B556-2D5F0E9C0A75}"/>
              </a:ext>
            </a:extLst>
          </p:cNvPr>
          <p:cNvSpPr txBox="1"/>
          <p:nvPr/>
        </p:nvSpPr>
        <p:spPr>
          <a:xfrm>
            <a:off x="6998987" y="3538428"/>
            <a:ext cx="19950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rgbClr val="FF0000"/>
                </a:solidFill>
              </a:rPr>
              <a:t>40 m</a:t>
            </a:r>
          </a:p>
        </p:txBody>
      </p:sp>
      <p:sp>
        <p:nvSpPr>
          <p:cNvPr id="43" name="ZoneTexte 42">
            <a:extLst>
              <a:ext uri="{FF2B5EF4-FFF2-40B4-BE49-F238E27FC236}">
                <a16:creationId xmlns="" xmlns:a16="http://schemas.microsoft.com/office/drawing/2014/main" id="{FA08E64A-E9FB-4017-9D86-CE6E246BB062}"/>
              </a:ext>
            </a:extLst>
          </p:cNvPr>
          <p:cNvSpPr txBox="1"/>
          <p:nvPr/>
        </p:nvSpPr>
        <p:spPr>
          <a:xfrm>
            <a:off x="8690465" y="4859780"/>
            <a:ext cx="19950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rgbClr val="FF0000"/>
                </a:solidFill>
              </a:rPr>
              <a:t>30 m</a:t>
            </a:r>
          </a:p>
        </p:txBody>
      </p:sp>
      <p:sp>
        <p:nvSpPr>
          <p:cNvPr id="50" name="ZoneTexte 49">
            <a:extLst>
              <a:ext uri="{FF2B5EF4-FFF2-40B4-BE49-F238E27FC236}">
                <a16:creationId xmlns="" xmlns:a16="http://schemas.microsoft.com/office/drawing/2014/main" id="{0EDDC016-36A1-4138-A9BD-9018CA84D323}"/>
              </a:ext>
            </a:extLst>
          </p:cNvPr>
          <p:cNvSpPr txBox="1"/>
          <p:nvPr/>
        </p:nvSpPr>
        <p:spPr>
          <a:xfrm>
            <a:off x="2725268" y="4958057"/>
            <a:ext cx="19950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rgbClr val="FF0000"/>
                </a:solidFill>
              </a:rPr>
              <a:t>30 m</a:t>
            </a:r>
          </a:p>
        </p:txBody>
      </p:sp>
      <p:sp>
        <p:nvSpPr>
          <p:cNvPr id="51" name="ZoneTexte 50">
            <a:extLst>
              <a:ext uri="{FF2B5EF4-FFF2-40B4-BE49-F238E27FC236}">
                <a16:creationId xmlns="" xmlns:a16="http://schemas.microsoft.com/office/drawing/2014/main" id="{63237EF7-879C-4234-B0AA-5EAECCA9B947}"/>
              </a:ext>
            </a:extLst>
          </p:cNvPr>
          <p:cNvSpPr txBox="1"/>
          <p:nvPr/>
        </p:nvSpPr>
        <p:spPr>
          <a:xfrm>
            <a:off x="1575752" y="3961457"/>
            <a:ext cx="19950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rgbClr val="FF0000"/>
                </a:solidFill>
              </a:rPr>
              <a:t>30 m</a:t>
            </a:r>
          </a:p>
        </p:txBody>
      </p:sp>
    </p:spTree>
    <p:extLst>
      <p:ext uri="{BB962C8B-B14F-4D97-AF65-F5344CB8AC3E}">
        <p14:creationId xmlns:p14="http://schemas.microsoft.com/office/powerpoint/2010/main" val="3628012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="" xmlns:a16="http://schemas.microsoft.com/office/drawing/2014/main" id="{9258367B-E549-494F-8DC5-726686ABFCB3}"/>
              </a:ext>
            </a:extLst>
          </p:cNvPr>
          <p:cNvSpPr txBox="1"/>
          <p:nvPr/>
        </p:nvSpPr>
        <p:spPr>
          <a:xfrm>
            <a:off x="2355273" y="136919"/>
            <a:ext cx="47105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rgbClr val="7030A0"/>
                </a:solidFill>
              </a:rPr>
              <a:t>Vide grenier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="" xmlns:a16="http://schemas.microsoft.com/office/drawing/2014/main" id="{68B64C30-2A75-420C-9FD5-CFD59232E29C}"/>
              </a:ext>
            </a:extLst>
          </p:cNvPr>
          <p:cNvSpPr txBox="1"/>
          <p:nvPr/>
        </p:nvSpPr>
        <p:spPr>
          <a:xfrm>
            <a:off x="193964" y="775855"/>
            <a:ext cx="77498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Pour participer à un vide grenier, Nicolas a loué une tente rectangulaire dont les côtés mesurent 3,5 m et 2 m. </a:t>
            </a:r>
          </a:p>
          <a:p>
            <a:r>
              <a:rPr lang="fr-FR" sz="2400" dirty="0"/>
              <a:t>a. Calcule le périmètre de son emplacement.</a:t>
            </a:r>
          </a:p>
          <a:p>
            <a:r>
              <a:rPr lang="fr-FR" sz="2400" dirty="0"/>
              <a:t>b. Calcule l’aire dont il dispose.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="" xmlns:a16="http://schemas.microsoft.com/office/drawing/2014/main" id="{38FF98D7-7206-40E5-912E-ADF37EC6D3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250" y="0"/>
            <a:ext cx="4038750" cy="27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9616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="" xmlns:a16="http://schemas.microsoft.com/office/drawing/2014/main" id="{95DFA866-9306-4A3C-B94C-FC661AF891B8}"/>
              </a:ext>
            </a:extLst>
          </p:cNvPr>
          <p:cNvSpPr txBox="1"/>
          <p:nvPr/>
        </p:nvSpPr>
        <p:spPr>
          <a:xfrm>
            <a:off x="5805054" y="232275"/>
            <a:ext cx="39346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rgbClr val="7030A0"/>
                </a:solidFill>
              </a:rPr>
              <a:t>Panneaux publicitaires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="" xmlns:a16="http://schemas.microsoft.com/office/drawing/2014/main" id="{69F2A78E-3E52-4207-B08E-9C75D7377948}"/>
              </a:ext>
            </a:extLst>
          </p:cNvPr>
          <p:cNvSpPr txBox="1"/>
          <p:nvPr/>
        </p:nvSpPr>
        <p:spPr>
          <a:xfrm>
            <a:off x="2832000" y="801155"/>
            <a:ext cx="9448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Un architecte doit poser des panneaux publicitaires de 2 mètres de long chacun tout autour d’un stade. Il peut poser 40 panneaux et doit laisser 4 passages de 3,20 mètres chacun pour que les joueurs puissent circuler.</a:t>
            </a:r>
          </a:p>
          <a:p>
            <a:r>
              <a:rPr lang="fr-FR" sz="2400" dirty="0"/>
              <a:t>Quel est le périmètre du terrain ?</a:t>
            </a:r>
          </a:p>
        </p:txBody>
      </p:sp>
      <p:pic>
        <p:nvPicPr>
          <p:cNvPr id="19458" name="Picture 2">
            <a:extLst>
              <a:ext uri="{FF2B5EF4-FFF2-40B4-BE49-F238E27FC236}">
                <a16:creationId xmlns="" xmlns:a16="http://schemas.microsoft.com/office/drawing/2014/main" id="{C8C997D8-F15A-4D66-AB3D-91A3BBC67E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832000" cy="21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3913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CustomShape 1">
            <a:extLst>
              <a:ext uri="{FF2B5EF4-FFF2-40B4-BE49-F238E27FC236}">
                <a16:creationId xmlns="" xmlns:a16="http://schemas.microsoft.com/office/drawing/2014/main" id="{E93F1DE0-E2F3-9347-A360-A34F1FD48100}"/>
              </a:ext>
            </a:extLst>
          </p:cNvPr>
          <p:cNvSpPr/>
          <p:nvPr/>
        </p:nvSpPr>
        <p:spPr>
          <a:xfrm>
            <a:off x="4671677" y="873901"/>
            <a:ext cx="3080078" cy="118712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1" name="Titre 1">
            <a:extLst>
              <a:ext uri="{FF2B5EF4-FFF2-40B4-BE49-F238E27FC236}">
                <a16:creationId xmlns="" xmlns:a16="http://schemas.microsoft.com/office/drawing/2014/main" id="{F8B80FE2-63EE-4C47-9B69-0A836E430C3C}"/>
              </a:ext>
            </a:extLst>
          </p:cNvPr>
          <p:cNvSpPr txBox="1">
            <a:spLocks/>
          </p:cNvSpPr>
          <p:nvPr/>
        </p:nvSpPr>
        <p:spPr>
          <a:xfrm>
            <a:off x="3838245" y="488306"/>
            <a:ext cx="5264812" cy="80289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b="1" dirty="0"/>
          </a:p>
        </p:txBody>
      </p:sp>
      <p:sp>
        <p:nvSpPr>
          <p:cNvPr id="62" name="Espace réservé du contenu 4">
            <a:extLst>
              <a:ext uri="{FF2B5EF4-FFF2-40B4-BE49-F238E27FC236}">
                <a16:creationId xmlns="" xmlns:a16="http://schemas.microsoft.com/office/drawing/2014/main" id="{CC103755-3393-1540-9CCC-37BA932C83E4}"/>
              </a:ext>
            </a:extLst>
          </p:cNvPr>
          <p:cNvSpPr txBox="1">
            <a:spLocks/>
          </p:cNvSpPr>
          <p:nvPr/>
        </p:nvSpPr>
        <p:spPr>
          <a:xfrm>
            <a:off x="543571" y="2062800"/>
            <a:ext cx="4426540" cy="756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3600" dirty="0"/>
              <a:t>1,3 + </a:t>
            </a:r>
            <a:r>
              <a:rPr lang="fr-FR" sz="3600" dirty="0">
                <a:solidFill>
                  <a:srgbClr val="C00000"/>
                </a:solidFill>
              </a:rPr>
              <a:t>0,7</a:t>
            </a:r>
            <a:r>
              <a:rPr lang="fr-FR" sz="3600" dirty="0"/>
              <a:t> = 2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DC570EF0-3FD3-4C36-B1CC-2E04961BA5E8}"/>
              </a:ext>
            </a:extLst>
          </p:cNvPr>
          <p:cNvSpPr/>
          <p:nvPr/>
        </p:nvSpPr>
        <p:spPr>
          <a:xfrm>
            <a:off x="-277090" y="213979"/>
            <a:ext cx="1276063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fr-FR" sz="3200" dirty="0">
                <a:solidFill>
                  <a:srgbClr val="7030A0"/>
                </a:solidFill>
              </a:rPr>
              <a:t>Trouver rapidement le complément d’un nombre décimal à l’entier supérieur</a:t>
            </a:r>
          </a:p>
        </p:txBody>
      </p:sp>
    </p:spTree>
    <p:extLst>
      <p:ext uri="{BB962C8B-B14F-4D97-AF65-F5344CB8AC3E}">
        <p14:creationId xmlns:p14="http://schemas.microsoft.com/office/powerpoint/2010/main" val="2108487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CustomShape 1">
            <a:extLst>
              <a:ext uri="{FF2B5EF4-FFF2-40B4-BE49-F238E27FC236}">
                <a16:creationId xmlns="" xmlns:a16="http://schemas.microsoft.com/office/drawing/2014/main" id="{E93F1DE0-E2F3-9347-A360-A34F1FD48100}"/>
              </a:ext>
            </a:extLst>
          </p:cNvPr>
          <p:cNvSpPr/>
          <p:nvPr/>
        </p:nvSpPr>
        <p:spPr>
          <a:xfrm>
            <a:off x="4671677" y="873901"/>
            <a:ext cx="3080078" cy="118712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1" name="Titre 1">
            <a:extLst>
              <a:ext uri="{FF2B5EF4-FFF2-40B4-BE49-F238E27FC236}">
                <a16:creationId xmlns="" xmlns:a16="http://schemas.microsoft.com/office/drawing/2014/main" id="{F8B80FE2-63EE-4C47-9B69-0A836E430C3C}"/>
              </a:ext>
            </a:extLst>
          </p:cNvPr>
          <p:cNvSpPr txBox="1">
            <a:spLocks/>
          </p:cNvSpPr>
          <p:nvPr/>
        </p:nvSpPr>
        <p:spPr>
          <a:xfrm>
            <a:off x="3838245" y="488306"/>
            <a:ext cx="5264812" cy="80289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b="1" dirty="0"/>
          </a:p>
        </p:txBody>
      </p:sp>
      <p:sp>
        <p:nvSpPr>
          <p:cNvPr id="62" name="Espace réservé du contenu 4">
            <a:extLst>
              <a:ext uri="{FF2B5EF4-FFF2-40B4-BE49-F238E27FC236}">
                <a16:creationId xmlns="" xmlns:a16="http://schemas.microsoft.com/office/drawing/2014/main" id="{CC103755-3393-1540-9CCC-37BA932C83E4}"/>
              </a:ext>
            </a:extLst>
          </p:cNvPr>
          <p:cNvSpPr txBox="1">
            <a:spLocks/>
          </p:cNvSpPr>
          <p:nvPr/>
        </p:nvSpPr>
        <p:spPr>
          <a:xfrm>
            <a:off x="543571" y="2061026"/>
            <a:ext cx="4426540" cy="756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3600" dirty="0"/>
              <a:t>3,8 +  …  = 4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DC570EF0-3FD3-4C36-B1CC-2E04961BA5E8}"/>
              </a:ext>
            </a:extLst>
          </p:cNvPr>
          <p:cNvSpPr/>
          <p:nvPr/>
        </p:nvSpPr>
        <p:spPr>
          <a:xfrm>
            <a:off x="92764" y="213979"/>
            <a:ext cx="1239078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fr-FR" sz="3200" dirty="0">
                <a:solidFill>
                  <a:srgbClr val="7030A0"/>
                </a:solidFill>
              </a:rPr>
              <a:t>Trouver rapidement le complément d’un nombre décimal à l’entier supérieur</a:t>
            </a:r>
          </a:p>
        </p:txBody>
      </p:sp>
    </p:spTree>
    <p:extLst>
      <p:ext uri="{BB962C8B-B14F-4D97-AF65-F5344CB8AC3E}">
        <p14:creationId xmlns:p14="http://schemas.microsoft.com/office/powerpoint/2010/main" val="4227860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uiExpand="1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CustomShape 1">
            <a:extLst>
              <a:ext uri="{FF2B5EF4-FFF2-40B4-BE49-F238E27FC236}">
                <a16:creationId xmlns="" xmlns:a16="http://schemas.microsoft.com/office/drawing/2014/main" id="{E93F1DE0-E2F3-9347-A360-A34F1FD48100}"/>
              </a:ext>
            </a:extLst>
          </p:cNvPr>
          <p:cNvSpPr/>
          <p:nvPr/>
        </p:nvSpPr>
        <p:spPr>
          <a:xfrm>
            <a:off x="4671677" y="873901"/>
            <a:ext cx="3080078" cy="118712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1" name="Titre 1">
            <a:extLst>
              <a:ext uri="{FF2B5EF4-FFF2-40B4-BE49-F238E27FC236}">
                <a16:creationId xmlns="" xmlns:a16="http://schemas.microsoft.com/office/drawing/2014/main" id="{F8B80FE2-63EE-4C47-9B69-0A836E430C3C}"/>
              </a:ext>
            </a:extLst>
          </p:cNvPr>
          <p:cNvSpPr txBox="1">
            <a:spLocks/>
          </p:cNvSpPr>
          <p:nvPr/>
        </p:nvSpPr>
        <p:spPr>
          <a:xfrm>
            <a:off x="3838245" y="488306"/>
            <a:ext cx="5264812" cy="80289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b="1" dirty="0"/>
          </a:p>
        </p:txBody>
      </p:sp>
      <p:sp>
        <p:nvSpPr>
          <p:cNvPr id="62" name="Espace réservé du contenu 4">
            <a:extLst>
              <a:ext uri="{FF2B5EF4-FFF2-40B4-BE49-F238E27FC236}">
                <a16:creationId xmlns="" xmlns:a16="http://schemas.microsoft.com/office/drawing/2014/main" id="{CC103755-3393-1540-9CCC-37BA932C83E4}"/>
              </a:ext>
            </a:extLst>
          </p:cNvPr>
          <p:cNvSpPr txBox="1">
            <a:spLocks/>
          </p:cNvSpPr>
          <p:nvPr/>
        </p:nvSpPr>
        <p:spPr>
          <a:xfrm>
            <a:off x="543571" y="2061026"/>
            <a:ext cx="4426540" cy="756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3600" dirty="0"/>
              <a:t>3,8 + </a:t>
            </a:r>
            <a:r>
              <a:rPr lang="fr-FR" sz="3600" dirty="0">
                <a:solidFill>
                  <a:srgbClr val="C00000"/>
                </a:solidFill>
              </a:rPr>
              <a:t>0,2</a:t>
            </a:r>
            <a:r>
              <a:rPr lang="fr-FR" sz="3600" dirty="0"/>
              <a:t> = 4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DC570EF0-3FD3-4C36-B1CC-2E04961BA5E8}"/>
              </a:ext>
            </a:extLst>
          </p:cNvPr>
          <p:cNvSpPr/>
          <p:nvPr/>
        </p:nvSpPr>
        <p:spPr>
          <a:xfrm>
            <a:off x="92764" y="213979"/>
            <a:ext cx="1239078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fr-FR" sz="3200" dirty="0">
                <a:solidFill>
                  <a:srgbClr val="7030A0"/>
                </a:solidFill>
              </a:rPr>
              <a:t>Trouver rapidement le complément d’un nombre décimal à l’entier supérieur</a:t>
            </a:r>
          </a:p>
        </p:txBody>
      </p:sp>
    </p:spTree>
    <p:extLst>
      <p:ext uri="{BB962C8B-B14F-4D97-AF65-F5344CB8AC3E}">
        <p14:creationId xmlns:p14="http://schemas.microsoft.com/office/powerpoint/2010/main" val="553551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CustomShape 1">
            <a:extLst>
              <a:ext uri="{FF2B5EF4-FFF2-40B4-BE49-F238E27FC236}">
                <a16:creationId xmlns="" xmlns:a16="http://schemas.microsoft.com/office/drawing/2014/main" id="{E93F1DE0-E2F3-9347-A360-A34F1FD48100}"/>
              </a:ext>
            </a:extLst>
          </p:cNvPr>
          <p:cNvSpPr/>
          <p:nvPr/>
        </p:nvSpPr>
        <p:spPr>
          <a:xfrm>
            <a:off x="4671677" y="873901"/>
            <a:ext cx="3080078" cy="118712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1" name="Titre 1">
            <a:extLst>
              <a:ext uri="{FF2B5EF4-FFF2-40B4-BE49-F238E27FC236}">
                <a16:creationId xmlns="" xmlns:a16="http://schemas.microsoft.com/office/drawing/2014/main" id="{F8B80FE2-63EE-4C47-9B69-0A836E430C3C}"/>
              </a:ext>
            </a:extLst>
          </p:cNvPr>
          <p:cNvSpPr txBox="1">
            <a:spLocks/>
          </p:cNvSpPr>
          <p:nvPr/>
        </p:nvSpPr>
        <p:spPr>
          <a:xfrm>
            <a:off x="3838245" y="488306"/>
            <a:ext cx="5264812" cy="80289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b="1" dirty="0"/>
          </a:p>
        </p:txBody>
      </p:sp>
      <p:sp>
        <p:nvSpPr>
          <p:cNvPr id="62" name="Espace réservé du contenu 4">
            <a:extLst>
              <a:ext uri="{FF2B5EF4-FFF2-40B4-BE49-F238E27FC236}">
                <a16:creationId xmlns="" xmlns:a16="http://schemas.microsoft.com/office/drawing/2014/main" id="{CC103755-3393-1540-9CCC-37BA932C83E4}"/>
              </a:ext>
            </a:extLst>
          </p:cNvPr>
          <p:cNvSpPr txBox="1">
            <a:spLocks/>
          </p:cNvSpPr>
          <p:nvPr/>
        </p:nvSpPr>
        <p:spPr>
          <a:xfrm>
            <a:off x="543571" y="2061026"/>
            <a:ext cx="4426540" cy="756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3600" dirty="0"/>
              <a:t> …  + 9,4  = 10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DC570EF0-3FD3-4C36-B1CC-2E04961BA5E8}"/>
              </a:ext>
            </a:extLst>
          </p:cNvPr>
          <p:cNvSpPr/>
          <p:nvPr/>
        </p:nvSpPr>
        <p:spPr>
          <a:xfrm>
            <a:off x="92764" y="213979"/>
            <a:ext cx="1239078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fr-FR" sz="3200" dirty="0">
                <a:solidFill>
                  <a:srgbClr val="7030A0"/>
                </a:solidFill>
              </a:rPr>
              <a:t>Trouver rapidement le complément d’un nombre décimal à l’entier supérieur</a:t>
            </a:r>
          </a:p>
        </p:txBody>
      </p:sp>
    </p:spTree>
    <p:extLst>
      <p:ext uri="{BB962C8B-B14F-4D97-AF65-F5344CB8AC3E}">
        <p14:creationId xmlns:p14="http://schemas.microsoft.com/office/powerpoint/2010/main" val="438407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uiExpand="1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CustomShape 1">
            <a:extLst>
              <a:ext uri="{FF2B5EF4-FFF2-40B4-BE49-F238E27FC236}">
                <a16:creationId xmlns="" xmlns:a16="http://schemas.microsoft.com/office/drawing/2014/main" id="{E93F1DE0-E2F3-9347-A360-A34F1FD48100}"/>
              </a:ext>
            </a:extLst>
          </p:cNvPr>
          <p:cNvSpPr/>
          <p:nvPr/>
        </p:nvSpPr>
        <p:spPr>
          <a:xfrm>
            <a:off x="4671677" y="873901"/>
            <a:ext cx="3080078" cy="118712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1" name="Titre 1">
            <a:extLst>
              <a:ext uri="{FF2B5EF4-FFF2-40B4-BE49-F238E27FC236}">
                <a16:creationId xmlns="" xmlns:a16="http://schemas.microsoft.com/office/drawing/2014/main" id="{F8B80FE2-63EE-4C47-9B69-0A836E430C3C}"/>
              </a:ext>
            </a:extLst>
          </p:cNvPr>
          <p:cNvSpPr txBox="1">
            <a:spLocks/>
          </p:cNvSpPr>
          <p:nvPr/>
        </p:nvSpPr>
        <p:spPr>
          <a:xfrm>
            <a:off x="3838245" y="488306"/>
            <a:ext cx="5264812" cy="80289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b="1" dirty="0"/>
          </a:p>
        </p:txBody>
      </p:sp>
      <p:sp>
        <p:nvSpPr>
          <p:cNvPr id="62" name="Espace réservé du contenu 4">
            <a:extLst>
              <a:ext uri="{FF2B5EF4-FFF2-40B4-BE49-F238E27FC236}">
                <a16:creationId xmlns="" xmlns:a16="http://schemas.microsoft.com/office/drawing/2014/main" id="{CC103755-3393-1540-9CCC-37BA932C83E4}"/>
              </a:ext>
            </a:extLst>
          </p:cNvPr>
          <p:cNvSpPr txBox="1">
            <a:spLocks/>
          </p:cNvSpPr>
          <p:nvPr/>
        </p:nvSpPr>
        <p:spPr>
          <a:xfrm>
            <a:off x="543571" y="2061026"/>
            <a:ext cx="4426540" cy="756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3600" dirty="0">
                <a:solidFill>
                  <a:srgbClr val="C00000"/>
                </a:solidFill>
              </a:rPr>
              <a:t>0,6 </a:t>
            </a:r>
            <a:r>
              <a:rPr lang="fr-FR" sz="3600" dirty="0"/>
              <a:t>+ 9,4 = 10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DC570EF0-3FD3-4C36-B1CC-2E04961BA5E8}"/>
              </a:ext>
            </a:extLst>
          </p:cNvPr>
          <p:cNvSpPr/>
          <p:nvPr/>
        </p:nvSpPr>
        <p:spPr>
          <a:xfrm>
            <a:off x="92764" y="213979"/>
            <a:ext cx="1239078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fr-FR" sz="3200" dirty="0">
                <a:solidFill>
                  <a:srgbClr val="7030A0"/>
                </a:solidFill>
              </a:rPr>
              <a:t>Trouver rapidement le complément d’un nombre décimal à l’entier supérieur</a:t>
            </a:r>
          </a:p>
        </p:txBody>
      </p:sp>
    </p:spTree>
    <p:extLst>
      <p:ext uri="{BB962C8B-B14F-4D97-AF65-F5344CB8AC3E}">
        <p14:creationId xmlns:p14="http://schemas.microsoft.com/office/powerpoint/2010/main" val="3469096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CustomShape 1">
            <a:extLst>
              <a:ext uri="{FF2B5EF4-FFF2-40B4-BE49-F238E27FC236}">
                <a16:creationId xmlns="" xmlns:a16="http://schemas.microsoft.com/office/drawing/2014/main" id="{E93F1DE0-E2F3-9347-A360-A34F1FD48100}"/>
              </a:ext>
            </a:extLst>
          </p:cNvPr>
          <p:cNvSpPr/>
          <p:nvPr/>
        </p:nvSpPr>
        <p:spPr>
          <a:xfrm>
            <a:off x="4671677" y="873901"/>
            <a:ext cx="3080078" cy="118712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1" name="Titre 1">
            <a:extLst>
              <a:ext uri="{FF2B5EF4-FFF2-40B4-BE49-F238E27FC236}">
                <a16:creationId xmlns="" xmlns:a16="http://schemas.microsoft.com/office/drawing/2014/main" id="{F8B80FE2-63EE-4C47-9B69-0A836E430C3C}"/>
              </a:ext>
            </a:extLst>
          </p:cNvPr>
          <p:cNvSpPr txBox="1">
            <a:spLocks/>
          </p:cNvSpPr>
          <p:nvPr/>
        </p:nvSpPr>
        <p:spPr>
          <a:xfrm>
            <a:off x="3838245" y="488306"/>
            <a:ext cx="5264812" cy="80289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b="1" dirty="0"/>
          </a:p>
        </p:txBody>
      </p:sp>
      <p:sp>
        <p:nvSpPr>
          <p:cNvPr id="62" name="Espace réservé du contenu 4">
            <a:extLst>
              <a:ext uri="{FF2B5EF4-FFF2-40B4-BE49-F238E27FC236}">
                <a16:creationId xmlns="" xmlns:a16="http://schemas.microsoft.com/office/drawing/2014/main" id="{CC103755-3393-1540-9CCC-37BA932C83E4}"/>
              </a:ext>
            </a:extLst>
          </p:cNvPr>
          <p:cNvSpPr txBox="1">
            <a:spLocks/>
          </p:cNvSpPr>
          <p:nvPr/>
        </p:nvSpPr>
        <p:spPr>
          <a:xfrm>
            <a:off x="543571" y="2061026"/>
            <a:ext cx="4426540" cy="756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3600" dirty="0"/>
              <a:t>7,1 + …  =  8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DC570EF0-3FD3-4C36-B1CC-2E04961BA5E8}"/>
              </a:ext>
            </a:extLst>
          </p:cNvPr>
          <p:cNvSpPr/>
          <p:nvPr/>
        </p:nvSpPr>
        <p:spPr>
          <a:xfrm>
            <a:off x="92764" y="213979"/>
            <a:ext cx="1239078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fr-FR" sz="3200" dirty="0">
                <a:solidFill>
                  <a:srgbClr val="7030A0"/>
                </a:solidFill>
              </a:rPr>
              <a:t>Trouver rapidement le complément d’un nombre décimal à l’entier supérieur</a:t>
            </a:r>
          </a:p>
        </p:txBody>
      </p:sp>
    </p:spTree>
    <p:extLst>
      <p:ext uri="{BB962C8B-B14F-4D97-AF65-F5344CB8AC3E}">
        <p14:creationId xmlns:p14="http://schemas.microsoft.com/office/powerpoint/2010/main" val="3762482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uiExpand="1" build="p" animBg="1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16153</TotalTime>
  <Words>1129</Words>
  <Application>Microsoft Office PowerPoint</Application>
  <PresentationFormat>Personnalisé</PresentationFormat>
  <Paragraphs>172</Paragraphs>
  <Slides>35</Slides>
  <Notes>16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35</vt:i4>
      </vt:variant>
    </vt:vector>
  </HeadingPairs>
  <TitlesOfParts>
    <vt:vector size="36" baseType="lpstr">
      <vt:lpstr>Thème Office</vt:lpstr>
      <vt:lpstr>Présentation PowerPoint</vt:lpstr>
      <vt:lpstr>Calcul mental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Grandeurs et mesures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Problèmes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MEN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maison Lumni (France 4)</dc:title>
  <dc:subject>CM2 Mathématiques, émission du 3 juillet 2020</dc:subject>
  <dc:creator>Messica SOUALEM,PE et Xavier SORBE, IG</dc:creator>
  <cp:keywords>complément à l'entier supérieur, périmètre et aire</cp:keywords>
  <cp:lastModifiedBy>Xavier SORBE</cp:lastModifiedBy>
  <cp:revision>721</cp:revision>
  <dcterms:created xsi:type="dcterms:W3CDTF">2020-05-08T16:03:50Z</dcterms:created>
  <dcterms:modified xsi:type="dcterms:W3CDTF">2020-06-18T09:31:57Z</dcterms:modified>
</cp:coreProperties>
</file>