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1469" r:id="rId2"/>
    <p:sldId id="342" r:id="rId3"/>
    <p:sldId id="343" r:id="rId4"/>
    <p:sldId id="372" r:id="rId5"/>
    <p:sldId id="349" r:id="rId6"/>
    <p:sldId id="348" r:id="rId7"/>
    <p:sldId id="350" r:id="rId8"/>
    <p:sldId id="373" r:id="rId9"/>
    <p:sldId id="374" r:id="rId10"/>
    <p:sldId id="376" r:id="rId11"/>
    <p:sldId id="2098" r:id="rId12"/>
    <p:sldId id="2101" r:id="rId13"/>
    <p:sldId id="2133" r:id="rId14"/>
    <p:sldId id="2139" r:id="rId15"/>
    <p:sldId id="2140" r:id="rId16"/>
    <p:sldId id="2141" r:id="rId17"/>
    <p:sldId id="2142" r:id="rId18"/>
    <p:sldId id="2158" r:id="rId19"/>
    <p:sldId id="1771" r:id="rId20"/>
    <p:sldId id="2218" r:id="rId21"/>
    <p:sldId id="2084" r:id="rId22"/>
    <p:sldId id="2134" r:id="rId23"/>
    <p:sldId id="2162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7CA8EA"/>
    <a:srgbClr val="FF0D0D"/>
    <a:srgbClr val="808080"/>
    <a:srgbClr val="FF767B"/>
    <a:srgbClr val="FFCCFF"/>
    <a:srgbClr val="FF3300"/>
    <a:srgbClr val="A6C9E8"/>
    <a:srgbClr val="FFFFFF"/>
    <a:srgbClr val="2C4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>
        <p:scale>
          <a:sx n="77" d="100"/>
          <a:sy n="77" d="100"/>
        </p:scale>
        <p:origin x="-38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Mercredi 1 juillet Séance 2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0630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CustomShape 1"/>
          <p:cNvSpPr/>
          <p:nvPr/>
        </p:nvSpPr>
        <p:spPr>
          <a:xfrm>
            <a:off x="3019183" y="490245"/>
            <a:ext cx="5523311" cy="799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86" b="1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3386" spc="-1">
              <a:latin typeface="Arial"/>
            </a:endParaRPr>
          </a:p>
        </p:txBody>
      </p:sp>
      <p:sp>
        <p:nvSpPr>
          <p:cNvPr id="1333" name="CustomShape 3"/>
          <p:cNvSpPr/>
          <p:nvPr/>
        </p:nvSpPr>
        <p:spPr>
          <a:xfrm>
            <a:off x="338509" y="1493375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3 x 641 </a:t>
            </a:r>
            <a:endParaRPr lang="fr-FR" sz="4354" spc="-1" dirty="0">
              <a:latin typeface="Arial"/>
            </a:endParaRPr>
          </a:p>
        </p:txBody>
      </p:sp>
      <p:sp>
        <p:nvSpPr>
          <p:cNvPr id="1334" name="CustomShape 4"/>
          <p:cNvSpPr/>
          <p:nvPr/>
        </p:nvSpPr>
        <p:spPr>
          <a:xfrm>
            <a:off x="7251573" y="2404204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870" spc="-1">
              <a:latin typeface="Arial"/>
            </a:endParaRPr>
          </a:p>
        </p:txBody>
      </p:sp>
      <p:sp>
        <p:nvSpPr>
          <p:cNvPr id="1335" name="CustomShape 5"/>
          <p:cNvSpPr/>
          <p:nvPr/>
        </p:nvSpPr>
        <p:spPr>
          <a:xfrm>
            <a:off x="7263764" y="3399497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870" spc="-1">
              <a:latin typeface="Arial"/>
            </a:endParaRPr>
          </a:p>
        </p:txBody>
      </p:sp>
      <p:sp>
        <p:nvSpPr>
          <p:cNvPr id="1336" name="CustomShape 6"/>
          <p:cNvSpPr/>
          <p:nvPr/>
        </p:nvSpPr>
        <p:spPr>
          <a:xfrm>
            <a:off x="7392203" y="4323822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870" spc="-1">
              <a:latin typeface="Arial"/>
            </a:endParaRPr>
          </a:p>
        </p:txBody>
      </p:sp>
      <p:sp>
        <p:nvSpPr>
          <p:cNvPr id="1337" name="CustomShape 7"/>
          <p:cNvSpPr/>
          <p:nvPr/>
        </p:nvSpPr>
        <p:spPr>
          <a:xfrm>
            <a:off x="6432176" y="1444176"/>
            <a:ext cx="6912194" cy="6974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8" name="CustomShape 8"/>
          <p:cNvSpPr/>
          <p:nvPr/>
        </p:nvSpPr>
        <p:spPr>
          <a:xfrm>
            <a:off x="2122113" y="2753375"/>
            <a:ext cx="2012791" cy="6095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  <a:ea typeface="DejaVu Sans"/>
              </a:rPr>
              <a:t>1 923</a:t>
            </a:r>
            <a:endParaRPr lang="fr-FR" sz="4354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CustomShape 8">
            <a:extLst>
              <a:ext uri="{FF2B5EF4-FFF2-40B4-BE49-F238E27FC236}">
                <a16:creationId xmlns:a16="http://schemas.microsoft.com/office/drawing/2014/main" xmlns="" id="{8682E31D-BDAE-4440-8702-EDF540CB5521}"/>
              </a:ext>
            </a:extLst>
          </p:cNvPr>
          <p:cNvSpPr/>
          <p:nvPr/>
        </p:nvSpPr>
        <p:spPr>
          <a:xfrm>
            <a:off x="5918509" y="1553829"/>
            <a:ext cx="6912194" cy="6023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spc="-1" dirty="0">
                <a:solidFill>
                  <a:srgbClr val="2E75B6"/>
                </a:solidFill>
                <a:latin typeface="Calibri"/>
                <a:ea typeface="DejaVu Sans"/>
              </a:rPr>
              <a:t>3 x 641 = (3 x 600) + (3 x 40) + ( 3 x 1)</a:t>
            </a:r>
            <a:endParaRPr lang="fr-FR" sz="3200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xmlns="" id="{807E6067-0A0F-4358-B97D-C481FE1055FE}"/>
              </a:ext>
            </a:extLst>
          </p:cNvPr>
          <p:cNvSpPr/>
          <p:nvPr/>
        </p:nvSpPr>
        <p:spPr>
          <a:xfrm>
            <a:off x="5918509" y="2135353"/>
            <a:ext cx="6912194" cy="6023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spc="-1" dirty="0">
                <a:solidFill>
                  <a:srgbClr val="2E75B6"/>
                </a:solidFill>
                <a:latin typeface="Calibri"/>
                <a:ea typeface="DejaVu Sans"/>
              </a:rPr>
              <a:t>3 x 641 = 1 800 + 120 + 3</a:t>
            </a:r>
            <a:endParaRPr lang="fr-FR" sz="3200" spc="-1" dirty="0">
              <a:latin typeface="Arial"/>
            </a:endParaRPr>
          </a:p>
        </p:txBody>
      </p:sp>
      <p:sp>
        <p:nvSpPr>
          <p:cNvPr id="13" name="CustomShape 8">
            <a:extLst>
              <a:ext uri="{FF2B5EF4-FFF2-40B4-BE49-F238E27FC236}">
                <a16:creationId xmlns:a16="http://schemas.microsoft.com/office/drawing/2014/main" xmlns="" id="{7A7E7DA2-D34B-4F1B-913C-2385FFB82900}"/>
              </a:ext>
            </a:extLst>
          </p:cNvPr>
          <p:cNvSpPr/>
          <p:nvPr/>
        </p:nvSpPr>
        <p:spPr>
          <a:xfrm>
            <a:off x="5918509" y="2826649"/>
            <a:ext cx="6912194" cy="6023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spc="-1" dirty="0">
                <a:solidFill>
                  <a:srgbClr val="2E75B6"/>
                </a:solidFill>
                <a:latin typeface="Calibri"/>
                <a:ea typeface="DejaVu Sans"/>
              </a:rPr>
              <a:t>3 x 641 = 1 923</a:t>
            </a:r>
            <a:endParaRPr lang="fr-FR" sz="32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CustomShape 1"/>
          <p:cNvSpPr/>
          <p:nvPr/>
        </p:nvSpPr>
        <p:spPr>
          <a:xfrm>
            <a:off x="3019183" y="490245"/>
            <a:ext cx="5523311" cy="799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86" b="1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3386" spc="-1">
              <a:latin typeface="Arial"/>
            </a:endParaRPr>
          </a:p>
        </p:txBody>
      </p:sp>
      <p:sp>
        <p:nvSpPr>
          <p:cNvPr id="1333" name="CustomShape 3"/>
          <p:cNvSpPr/>
          <p:nvPr/>
        </p:nvSpPr>
        <p:spPr>
          <a:xfrm>
            <a:off x="338509" y="1493375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9 x 999 </a:t>
            </a:r>
            <a:endParaRPr lang="fr-FR" sz="4354" spc="-1" dirty="0">
              <a:latin typeface="Arial"/>
            </a:endParaRPr>
          </a:p>
        </p:txBody>
      </p:sp>
      <p:sp>
        <p:nvSpPr>
          <p:cNvPr id="1334" name="CustomShape 4"/>
          <p:cNvSpPr/>
          <p:nvPr/>
        </p:nvSpPr>
        <p:spPr>
          <a:xfrm>
            <a:off x="7251573" y="2404204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870" spc="-1">
              <a:latin typeface="Arial"/>
            </a:endParaRPr>
          </a:p>
        </p:txBody>
      </p:sp>
      <p:sp>
        <p:nvSpPr>
          <p:cNvPr id="1335" name="CustomShape 5"/>
          <p:cNvSpPr/>
          <p:nvPr/>
        </p:nvSpPr>
        <p:spPr>
          <a:xfrm>
            <a:off x="7263764" y="3399497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870" spc="-1">
              <a:latin typeface="Arial"/>
            </a:endParaRPr>
          </a:p>
        </p:txBody>
      </p:sp>
      <p:sp>
        <p:nvSpPr>
          <p:cNvPr id="1336" name="CustomShape 6"/>
          <p:cNvSpPr/>
          <p:nvPr/>
        </p:nvSpPr>
        <p:spPr>
          <a:xfrm>
            <a:off x="7392203" y="4323822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870" spc="-1">
              <a:latin typeface="Arial"/>
            </a:endParaRPr>
          </a:p>
        </p:txBody>
      </p:sp>
      <p:sp>
        <p:nvSpPr>
          <p:cNvPr id="1337" name="CustomShape 7"/>
          <p:cNvSpPr/>
          <p:nvPr/>
        </p:nvSpPr>
        <p:spPr>
          <a:xfrm>
            <a:off x="6432176" y="1444176"/>
            <a:ext cx="6912194" cy="6974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8" name="CustomShape 8"/>
          <p:cNvSpPr/>
          <p:nvPr/>
        </p:nvSpPr>
        <p:spPr>
          <a:xfrm>
            <a:off x="2122113" y="2743839"/>
            <a:ext cx="2012791" cy="6095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  <a:ea typeface="DejaVu Sans"/>
              </a:rPr>
              <a:t>8 991</a:t>
            </a:r>
            <a:endParaRPr lang="fr-FR" sz="4354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CustomShape 8">
            <a:extLst>
              <a:ext uri="{FF2B5EF4-FFF2-40B4-BE49-F238E27FC236}">
                <a16:creationId xmlns:a16="http://schemas.microsoft.com/office/drawing/2014/main" xmlns="" id="{7A7A9FA4-BFA4-49AD-ADF6-7ECF3AAD8319}"/>
              </a:ext>
            </a:extLst>
          </p:cNvPr>
          <p:cNvSpPr/>
          <p:nvPr/>
        </p:nvSpPr>
        <p:spPr>
          <a:xfrm>
            <a:off x="6404746" y="1552153"/>
            <a:ext cx="6912194" cy="6639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spc="-1" dirty="0">
                <a:solidFill>
                  <a:srgbClr val="2E75B6"/>
                </a:solidFill>
                <a:latin typeface="Calibri"/>
                <a:ea typeface="DejaVu Sans"/>
              </a:rPr>
              <a:t>9 x 999 = 9 x ( 1 000 – 1)</a:t>
            </a:r>
            <a:endParaRPr lang="fr-FR" sz="3600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xmlns="" id="{8DB82875-257E-413B-9853-85F0B759F249}"/>
              </a:ext>
            </a:extLst>
          </p:cNvPr>
          <p:cNvSpPr/>
          <p:nvPr/>
        </p:nvSpPr>
        <p:spPr>
          <a:xfrm>
            <a:off x="6404746" y="2457534"/>
            <a:ext cx="6912194" cy="6639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spc="-1" dirty="0">
                <a:solidFill>
                  <a:srgbClr val="2E75B6"/>
                </a:solidFill>
                <a:latin typeface="Calibri"/>
                <a:ea typeface="DejaVu Sans"/>
              </a:rPr>
              <a:t>9 x 999 = 9 000 - 9</a:t>
            </a:r>
            <a:endParaRPr lang="fr-FR" sz="3600" spc="-1" dirty="0">
              <a:latin typeface="Arial"/>
            </a:endParaRPr>
          </a:p>
        </p:txBody>
      </p:sp>
      <p:sp>
        <p:nvSpPr>
          <p:cNvPr id="13" name="CustomShape 8">
            <a:extLst>
              <a:ext uri="{FF2B5EF4-FFF2-40B4-BE49-F238E27FC236}">
                <a16:creationId xmlns:a16="http://schemas.microsoft.com/office/drawing/2014/main" xmlns="" id="{D3BB7AC7-99BC-43A9-8FCB-F8ECFDFEE670}"/>
              </a:ext>
            </a:extLst>
          </p:cNvPr>
          <p:cNvSpPr/>
          <p:nvPr/>
        </p:nvSpPr>
        <p:spPr>
          <a:xfrm>
            <a:off x="6432176" y="3291018"/>
            <a:ext cx="6912194" cy="6639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spc="-1" dirty="0">
                <a:solidFill>
                  <a:srgbClr val="2E75B6"/>
                </a:solidFill>
                <a:latin typeface="Calibri"/>
                <a:ea typeface="DejaVu Sans"/>
              </a:rPr>
              <a:t>9 x 999 = 8 991</a:t>
            </a:r>
            <a:endParaRPr lang="fr-FR" sz="3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7118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5694" y="761258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Grandeurs et mesures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601994"/>
            <a:ext cx="11958918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Mesurer des aires</a:t>
            </a:r>
          </a:p>
        </p:txBody>
      </p:sp>
    </p:spTree>
    <p:extLst>
      <p:ext uri="{BB962C8B-B14F-4D97-AF65-F5344CB8AC3E}">
        <p14:creationId xmlns:p14="http://schemas.microsoft.com/office/powerpoint/2010/main" val="23939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94DED9B-0881-4165-B240-ED3E11E37E6A}"/>
              </a:ext>
            </a:extLst>
          </p:cNvPr>
          <p:cNvSpPr txBox="1"/>
          <p:nvPr/>
        </p:nvSpPr>
        <p:spPr>
          <a:xfrm>
            <a:off x="166254" y="709714"/>
            <a:ext cx="11305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Détermine l’aire de la surface avec l’unité indiquée.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50109A16-A3E3-42ED-A811-17E547B48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912353"/>
              </p:ext>
            </p:extLst>
          </p:nvPr>
        </p:nvGraphicFramePr>
        <p:xfrm>
          <a:off x="140303" y="1534665"/>
          <a:ext cx="6480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6425644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630301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9685969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8270307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87610175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47077010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2751328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7342445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65961003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6439075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0728458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1993576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7227361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3844184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61041314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540644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5984738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37601251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52526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173782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09614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22686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4236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24829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114455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19188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1442217"/>
                  </a:ext>
                </a:extLst>
              </a:tr>
            </a:tbl>
          </a:graphicData>
        </a:graphic>
      </p:graphicFrame>
      <p:sp>
        <p:nvSpPr>
          <p:cNvPr id="7" name="CustomShape 2">
            <a:extLst>
              <a:ext uri="{FF2B5EF4-FFF2-40B4-BE49-F238E27FC236}">
                <a16:creationId xmlns:a16="http://schemas.microsoft.com/office/drawing/2014/main" xmlns="" id="{67B94D0D-0F70-4A9F-B7B7-FF7E12C977E5}"/>
              </a:ext>
            </a:extLst>
          </p:cNvPr>
          <p:cNvSpPr/>
          <p:nvPr/>
        </p:nvSpPr>
        <p:spPr>
          <a:xfrm>
            <a:off x="9605096" y="3354773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15E7C8ED-0452-4AF5-8BED-BA5D7DA22160}"/>
              </a:ext>
            </a:extLst>
          </p:cNvPr>
          <p:cNvSpPr txBox="1"/>
          <p:nvPr/>
        </p:nvSpPr>
        <p:spPr>
          <a:xfrm>
            <a:off x="6759755" y="4826505"/>
            <a:ext cx="5374955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Déterminer l’aire d’une figure, c’est mesurer sa surface.</a:t>
            </a:r>
          </a:p>
          <a:p>
            <a:r>
              <a:rPr lang="fr-FR" sz="2400" dirty="0"/>
              <a:t>Pour la déterminer, on utilise une unité que l’on choisit. </a:t>
            </a:r>
          </a:p>
          <a:p>
            <a:r>
              <a:rPr lang="fr-FR" sz="2400" dirty="0"/>
              <a:t>Ici, l’unité d’aire est le carreau : </a:t>
            </a:r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xmlns="" id="{87AA4D3C-C531-4600-ADCF-C6E64C23E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426118"/>
              </p:ext>
            </p:extLst>
          </p:nvPr>
        </p:nvGraphicFramePr>
        <p:xfrm>
          <a:off x="10800116" y="6303818"/>
          <a:ext cx="36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94699007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4634515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6573D715-6C26-47FE-B603-C75D0DF9A821}"/>
              </a:ext>
            </a:extLst>
          </p:cNvPr>
          <p:cNvSpPr txBox="1"/>
          <p:nvPr/>
        </p:nvSpPr>
        <p:spPr>
          <a:xfrm>
            <a:off x="10800116" y="6230082"/>
            <a:ext cx="362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u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50D5706E-053A-4475-8C98-404647F8D7FF}"/>
              </a:ext>
            </a:extLst>
          </p:cNvPr>
          <p:cNvSpPr txBox="1"/>
          <p:nvPr/>
        </p:nvSpPr>
        <p:spPr>
          <a:xfrm>
            <a:off x="748144" y="1839298"/>
            <a:ext cx="568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 u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8810DF7-8515-440A-BD31-20E6BDFE65D1}"/>
              </a:ext>
            </a:extLst>
          </p:cNvPr>
          <p:cNvSpPr txBox="1"/>
          <p:nvPr/>
        </p:nvSpPr>
        <p:spPr>
          <a:xfrm>
            <a:off x="2119745" y="92503"/>
            <a:ext cx="537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Connaître les unités d’aire</a:t>
            </a:r>
          </a:p>
        </p:txBody>
      </p:sp>
    </p:spTree>
    <p:extLst>
      <p:ext uri="{BB962C8B-B14F-4D97-AF65-F5344CB8AC3E}">
        <p14:creationId xmlns:p14="http://schemas.microsoft.com/office/powerpoint/2010/main" val="391604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0C9FA5C-0ECA-4752-BA0D-38A2DCAA4903}"/>
              </a:ext>
            </a:extLst>
          </p:cNvPr>
          <p:cNvSpPr txBox="1"/>
          <p:nvPr/>
        </p:nvSpPr>
        <p:spPr>
          <a:xfrm>
            <a:off x="2119745" y="92503"/>
            <a:ext cx="537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Connaître les unités d’aire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42595FA7-8443-4244-B76B-9F01D602D0FA}"/>
              </a:ext>
            </a:extLst>
          </p:cNvPr>
          <p:cNvSpPr txBox="1"/>
          <p:nvPr/>
        </p:nvSpPr>
        <p:spPr>
          <a:xfrm>
            <a:off x="117765" y="615723"/>
            <a:ext cx="11360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Adèle et Phil sont à la recherche d’un appartement. </a:t>
            </a:r>
          </a:p>
          <a:p>
            <a:r>
              <a:rPr lang="fr-FR" sz="2400" dirty="0"/>
              <a:t>Ils pensent qu’il y a une erreur dans l’annonce. </a:t>
            </a:r>
          </a:p>
          <a:p>
            <a:pPr algn="ctr"/>
            <a:r>
              <a:rPr lang="fr-FR" sz="2400" dirty="0"/>
              <a:t>a. Quelle est la surface de cet appartement?</a:t>
            </a:r>
          </a:p>
          <a:p>
            <a:r>
              <a:rPr lang="fr-FR" sz="2400" dirty="0"/>
              <a:t>                                          b. Quelle erreur trouvent-ils?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B35F6C29-DFFB-48F0-ACE8-EEB63B65AB49}"/>
              </a:ext>
            </a:extLst>
          </p:cNvPr>
          <p:cNvSpPr txBox="1"/>
          <p:nvPr/>
        </p:nvSpPr>
        <p:spPr>
          <a:xfrm>
            <a:off x="969822" y="2392852"/>
            <a:ext cx="3671454" cy="830997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À louer</a:t>
            </a:r>
          </a:p>
          <a:p>
            <a:pPr algn="ctr"/>
            <a:r>
              <a:rPr lang="fr-FR" sz="2400" dirty="0"/>
              <a:t>Agréable 2 pièces de 38 m²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4076CF70-3C44-4A33-B715-F3A790E19E40}"/>
              </a:ext>
            </a:extLst>
          </p:cNvPr>
          <p:cNvSpPr txBox="1"/>
          <p:nvPr/>
        </p:nvSpPr>
        <p:spPr>
          <a:xfrm>
            <a:off x="8789999" y="2494421"/>
            <a:ext cx="2403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Salle de bain + WC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DFDFAAF5-C1E7-4C18-84EA-696CDF1629C3}"/>
              </a:ext>
            </a:extLst>
          </p:cNvPr>
          <p:cNvSpPr txBox="1"/>
          <p:nvPr/>
        </p:nvSpPr>
        <p:spPr>
          <a:xfrm>
            <a:off x="10106892" y="3195119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Chambre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2FEB478-67AA-4B6C-9D32-57738BB18D9A}"/>
              </a:ext>
            </a:extLst>
          </p:cNvPr>
          <p:cNvSpPr txBox="1"/>
          <p:nvPr/>
        </p:nvSpPr>
        <p:spPr>
          <a:xfrm>
            <a:off x="9184143" y="207102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Cuisine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F16F8CD-7EC7-4B6C-9CC6-5D97D54A63BF}"/>
              </a:ext>
            </a:extLst>
          </p:cNvPr>
          <p:cNvSpPr txBox="1"/>
          <p:nvPr/>
        </p:nvSpPr>
        <p:spPr>
          <a:xfrm>
            <a:off x="10418621" y="212195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Entrée</a:t>
            </a:r>
          </a:p>
        </p:txBody>
      </p:sp>
      <p:graphicFrame>
        <p:nvGraphicFramePr>
          <p:cNvPr id="14" name="Tableau 4">
            <a:extLst>
              <a:ext uri="{FF2B5EF4-FFF2-40B4-BE49-F238E27FC236}">
                <a16:creationId xmlns:a16="http://schemas.microsoft.com/office/drawing/2014/main" xmlns="" id="{51E76980-38B3-4368-AE9B-E162A76CF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11345"/>
              </p:ext>
            </p:extLst>
          </p:nvPr>
        </p:nvGraphicFramePr>
        <p:xfrm>
          <a:off x="463995" y="3429000"/>
          <a:ext cx="4773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xmlns="" val="62932913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05381507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1714020669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141098319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45325079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158942441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85585044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05371181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61914022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111811429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43543211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28897281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72225199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2465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59021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11276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12471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16606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77497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553111"/>
                  </a:ext>
                </a:extLst>
              </a:tr>
            </a:tbl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CADAF675-82AE-4A31-A819-6CA4FB066C2B}"/>
              </a:ext>
            </a:extLst>
          </p:cNvPr>
          <p:cNvSpPr txBox="1"/>
          <p:nvPr/>
        </p:nvSpPr>
        <p:spPr>
          <a:xfrm>
            <a:off x="294770" y="6017036"/>
            <a:ext cx="686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1 m²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3CB6FB95-AC01-4DB6-A4EE-A67DF5FE83B6}"/>
              </a:ext>
            </a:extLst>
          </p:cNvPr>
          <p:cNvSpPr txBox="1"/>
          <p:nvPr/>
        </p:nvSpPr>
        <p:spPr>
          <a:xfrm>
            <a:off x="2026942" y="4507091"/>
            <a:ext cx="2403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Salle de bain + WC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6C5C90BE-CA37-43B1-BC27-FC35DA35D90A}"/>
              </a:ext>
            </a:extLst>
          </p:cNvPr>
          <p:cNvSpPr txBox="1"/>
          <p:nvPr/>
        </p:nvSpPr>
        <p:spPr>
          <a:xfrm>
            <a:off x="3343835" y="5210504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Chambre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5CA9EAE2-FDF8-4391-B1E0-5075A10DD767}"/>
              </a:ext>
            </a:extLst>
          </p:cNvPr>
          <p:cNvSpPr txBox="1"/>
          <p:nvPr/>
        </p:nvSpPr>
        <p:spPr>
          <a:xfrm>
            <a:off x="2421086" y="4111797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Cuisine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D443D254-2674-4E49-827E-8E2B237B6524}"/>
              </a:ext>
            </a:extLst>
          </p:cNvPr>
          <p:cNvSpPr txBox="1"/>
          <p:nvPr/>
        </p:nvSpPr>
        <p:spPr>
          <a:xfrm>
            <a:off x="3744192" y="413508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Entrée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A7599F4C-CA81-463F-A6EF-8904B76D9517}"/>
              </a:ext>
            </a:extLst>
          </p:cNvPr>
          <p:cNvSpPr txBox="1"/>
          <p:nvPr/>
        </p:nvSpPr>
        <p:spPr>
          <a:xfrm>
            <a:off x="2232366" y="5260517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Salon</a:t>
            </a:r>
          </a:p>
        </p:txBody>
      </p:sp>
      <p:sp>
        <p:nvSpPr>
          <p:cNvPr id="21" name="CustomShape 2">
            <a:extLst>
              <a:ext uri="{FF2B5EF4-FFF2-40B4-BE49-F238E27FC236}">
                <a16:creationId xmlns:a16="http://schemas.microsoft.com/office/drawing/2014/main" xmlns="" id="{176893D1-60B1-4E68-80B3-83F0DBB80E48}"/>
              </a:ext>
            </a:extLst>
          </p:cNvPr>
          <p:cNvSpPr/>
          <p:nvPr/>
        </p:nvSpPr>
        <p:spPr>
          <a:xfrm>
            <a:off x="9447232" y="2427241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19BC2DAE-EEAE-4EBD-96C0-B746E3599080}"/>
              </a:ext>
            </a:extLst>
          </p:cNvPr>
          <p:cNvSpPr txBox="1"/>
          <p:nvPr/>
        </p:nvSpPr>
        <p:spPr>
          <a:xfrm>
            <a:off x="6682504" y="3718323"/>
            <a:ext cx="5374955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Déterminer l’aire d’une figure, c’est mesurer sa surface.</a:t>
            </a:r>
          </a:p>
          <a:p>
            <a:r>
              <a:rPr lang="fr-FR" sz="2400" dirty="0"/>
              <a:t>Pour exprimer l’aire d’une surface, la principale unité d’aire est le mètre carré.</a:t>
            </a:r>
          </a:p>
          <a:p>
            <a:r>
              <a:rPr lang="fr-FR" sz="2400" dirty="0"/>
              <a:t>1 mètre carré représente l’aire d’un carré de 1 mètre de côté. On l’écrit 1 m².</a:t>
            </a:r>
          </a:p>
        </p:txBody>
      </p:sp>
    </p:spTree>
    <p:extLst>
      <p:ext uri="{BB962C8B-B14F-4D97-AF65-F5344CB8AC3E}">
        <p14:creationId xmlns:p14="http://schemas.microsoft.com/office/powerpoint/2010/main" val="283029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754D3CB8-4734-4E68-A8F7-A65C7B8635B4}"/>
              </a:ext>
            </a:extLst>
          </p:cNvPr>
          <p:cNvSpPr txBox="1"/>
          <p:nvPr/>
        </p:nvSpPr>
        <p:spPr>
          <a:xfrm>
            <a:off x="2119745" y="92503"/>
            <a:ext cx="537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Connaître les unités d’aire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E9CDF97-3C88-4260-BA67-E4245CCF2201}"/>
              </a:ext>
            </a:extLst>
          </p:cNvPr>
          <p:cNvSpPr txBox="1"/>
          <p:nvPr/>
        </p:nvSpPr>
        <p:spPr>
          <a:xfrm>
            <a:off x="448235" y="1075765"/>
            <a:ext cx="9932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Exprime l’aire de la figure en cm².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EA19DECF-F542-419F-A629-0232C1D81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70033"/>
              </p:ext>
            </p:extLst>
          </p:nvPr>
        </p:nvGraphicFramePr>
        <p:xfrm>
          <a:off x="459594" y="2304154"/>
          <a:ext cx="734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xmlns="" val="400785872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44732573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010566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202195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96E157CE-FD48-4997-A5CE-00668A978D54}"/>
              </a:ext>
            </a:extLst>
          </p:cNvPr>
          <p:cNvSpPr txBox="1"/>
          <p:nvPr/>
        </p:nvSpPr>
        <p:spPr>
          <a:xfrm>
            <a:off x="358794" y="3035674"/>
            <a:ext cx="93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=</a:t>
            </a:r>
          </a:p>
          <a:p>
            <a:pPr algn="ctr"/>
            <a:r>
              <a:rPr lang="fr-FR" sz="2000" b="1" dirty="0"/>
              <a:t>1 cm²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60C8E15A-557E-4ADA-963A-27F53C5D6DBD}"/>
              </a:ext>
            </a:extLst>
          </p:cNvPr>
          <p:cNvSpPr txBox="1"/>
          <p:nvPr/>
        </p:nvSpPr>
        <p:spPr>
          <a:xfrm>
            <a:off x="158720" y="1858972"/>
            <a:ext cx="1343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4 carreaux</a:t>
            </a: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xmlns="" id="{CBD4CC62-EAE0-458C-B074-45A82E066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970922"/>
              </p:ext>
            </p:extLst>
          </p:nvPr>
        </p:nvGraphicFramePr>
        <p:xfrm>
          <a:off x="2274030" y="2059027"/>
          <a:ext cx="3304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xmlns="" val="140030909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42124803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94705557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950192279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44190605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21453712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54517197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29923718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67173867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0750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71111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07912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4632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3018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4507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098339"/>
                  </a:ext>
                </a:extLst>
              </a:tr>
            </a:tbl>
          </a:graphicData>
        </a:graphic>
      </p:graphicFrame>
      <p:sp>
        <p:nvSpPr>
          <p:cNvPr id="13" name="CustomShape 2">
            <a:extLst>
              <a:ext uri="{FF2B5EF4-FFF2-40B4-BE49-F238E27FC236}">
                <a16:creationId xmlns:a16="http://schemas.microsoft.com/office/drawing/2014/main" xmlns="" id="{25BA0461-EA3A-485A-B87B-BD307D190AC7}"/>
              </a:ext>
            </a:extLst>
          </p:cNvPr>
          <p:cNvSpPr/>
          <p:nvPr/>
        </p:nvSpPr>
        <p:spPr>
          <a:xfrm>
            <a:off x="9447232" y="2427241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EF02F78E-AEDB-4861-A8D9-3D1609A9E8A6}"/>
              </a:ext>
            </a:extLst>
          </p:cNvPr>
          <p:cNvSpPr txBox="1"/>
          <p:nvPr/>
        </p:nvSpPr>
        <p:spPr>
          <a:xfrm>
            <a:off x="6759754" y="3819127"/>
            <a:ext cx="5374955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Le centimètre carré représente l’aire d’un carré de 1 centimètre de côté. </a:t>
            </a:r>
          </a:p>
          <a:p>
            <a:r>
              <a:rPr lang="fr-FR" sz="2400" dirty="0"/>
              <a:t>On l’écrit 1 cm².</a:t>
            </a:r>
          </a:p>
          <a:p>
            <a:r>
              <a:rPr lang="fr-FR" sz="2400" dirty="0"/>
              <a:t> </a:t>
            </a:r>
          </a:p>
          <a:p>
            <a:endParaRPr lang="fr-FR" sz="2400" dirty="0"/>
          </a:p>
          <a:p>
            <a:endParaRPr lang="fr-FR" sz="2400" dirty="0"/>
          </a:p>
        </p:txBody>
      </p:sp>
      <p:graphicFrame>
        <p:nvGraphicFramePr>
          <p:cNvPr id="15" name="Tableau 4">
            <a:extLst>
              <a:ext uri="{FF2B5EF4-FFF2-40B4-BE49-F238E27FC236}">
                <a16:creationId xmlns:a16="http://schemas.microsoft.com/office/drawing/2014/main" xmlns="" id="{705FB0DF-E2FA-4B80-AE95-0720F7EFE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275429"/>
              </p:ext>
            </p:extLst>
          </p:nvPr>
        </p:nvGraphicFramePr>
        <p:xfrm>
          <a:off x="9002781" y="4772726"/>
          <a:ext cx="734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xmlns="" val="400785872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xmlns="" val="344732573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010566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2021953"/>
                  </a:ext>
                </a:extLst>
              </a:tr>
            </a:tbl>
          </a:graphicData>
        </a:graphic>
      </p:graphicFrame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xmlns="" id="{99352355-60FF-4BF1-AF4A-99E079248147}"/>
              </a:ext>
            </a:extLst>
          </p:cNvPr>
          <p:cNvCxnSpPr/>
          <p:nvPr/>
        </p:nvCxnSpPr>
        <p:spPr>
          <a:xfrm>
            <a:off x="9002781" y="5638800"/>
            <a:ext cx="734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xmlns="" id="{9D980520-A9FD-4EC2-BD40-F06EA39EADE5}"/>
              </a:ext>
            </a:extLst>
          </p:cNvPr>
          <p:cNvCxnSpPr/>
          <p:nvPr/>
        </p:nvCxnSpPr>
        <p:spPr>
          <a:xfrm>
            <a:off x="9864436" y="4788623"/>
            <a:ext cx="0" cy="71562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6C35FBDA-7E5B-4EEC-AF28-F204FCAF5232}"/>
              </a:ext>
            </a:extLst>
          </p:cNvPr>
          <p:cNvSpPr txBox="1"/>
          <p:nvPr/>
        </p:nvSpPr>
        <p:spPr>
          <a:xfrm>
            <a:off x="8901981" y="4653408"/>
            <a:ext cx="93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b="1" dirty="0"/>
          </a:p>
          <a:p>
            <a:pPr algn="ctr"/>
            <a:r>
              <a:rPr lang="fr-FR" sz="2000" b="1" dirty="0"/>
              <a:t>1 cm²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5AB2ACC6-44BE-42E1-B929-962114D153C6}"/>
              </a:ext>
            </a:extLst>
          </p:cNvPr>
          <p:cNvSpPr txBox="1"/>
          <p:nvPr/>
        </p:nvSpPr>
        <p:spPr>
          <a:xfrm>
            <a:off x="8875526" y="5361294"/>
            <a:ext cx="93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b="1" dirty="0"/>
          </a:p>
          <a:p>
            <a:pPr algn="ctr"/>
            <a:r>
              <a:rPr lang="fr-FR" sz="2000" b="1" dirty="0"/>
              <a:t>1 cm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C03CBDE5-D879-4211-8D5C-53D65C686D09}"/>
              </a:ext>
            </a:extLst>
          </p:cNvPr>
          <p:cNvSpPr txBox="1"/>
          <p:nvPr/>
        </p:nvSpPr>
        <p:spPr>
          <a:xfrm>
            <a:off x="9734532" y="4674431"/>
            <a:ext cx="93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b="1" dirty="0"/>
          </a:p>
          <a:p>
            <a:pPr algn="ctr"/>
            <a:r>
              <a:rPr lang="fr-FR" sz="2000" b="1" dirty="0"/>
              <a:t>1 cm</a:t>
            </a:r>
          </a:p>
        </p:txBody>
      </p:sp>
    </p:spTree>
    <p:extLst>
      <p:ext uri="{BB962C8B-B14F-4D97-AF65-F5344CB8AC3E}">
        <p14:creationId xmlns:p14="http://schemas.microsoft.com/office/powerpoint/2010/main" val="21156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6D2C0F5E-06C8-4D10-8C3B-CDCFE63AC125}"/>
              </a:ext>
            </a:extLst>
          </p:cNvPr>
          <p:cNvSpPr txBox="1"/>
          <p:nvPr/>
        </p:nvSpPr>
        <p:spPr>
          <a:xfrm>
            <a:off x="2119745" y="92503"/>
            <a:ext cx="7301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Mesurer l’aire d’un carré et d’un rectangle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BAF0C2B-4BCE-410C-BB2D-81573C6AD6C9}"/>
              </a:ext>
            </a:extLst>
          </p:cNvPr>
          <p:cNvSpPr txBox="1"/>
          <p:nvPr/>
        </p:nvSpPr>
        <p:spPr>
          <a:xfrm>
            <a:off x="992127" y="649773"/>
            <a:ext cx="9171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Mesure l’aire de ce carré.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E26885A6-70AF-4327-97B7-B85196F49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81421"/>
              </p:ext>
            </p:extLst>
          </p:nvPr>
        </p:nvGraphicFramePr>
        <p:xfrm>
          <a:off x="992127" y="1443056"/>
          <a:ext cx="5040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xmlns="" val="389153247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7547252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72961595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85242088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77064501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3805305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74910519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571695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895516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35043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18697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711481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BC37C30-4AC7-4716-AEF9-805CAE19EA06}"/>
              </a:ext>
            </a:extLst>
          </p:cNvPr>
          <p:cNvSpPr txBox="1"/>
          <p:nvPr/>
        </p:nvSpPr>
        <p:spPr>
          <a:xfrm>
            <a:off x="5361709" y="1111682"/>
            <a:ext cx="817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 cm²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ACF7D642-43F5-4C6F-903D-41C9935C4F42}"/>
              </a:ext>
            </a:extLst>
          </p:cNvPr>
          <p:cNvSpPr txBox="1"/>
          <p:nvPr/>
        </p:nvSpPr>
        <p:spPr>
          <a:xfrm>
            <a:off x="207818" y="5225728"/>
            <a:ext cx="6608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 carré est composé de 3 lignes de 3 carreaux.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4E03757E-FA59-4720-B03A-D91FC953BAAD}"/>
              </a:ext>
            </a:extLst>
          </p:cNvPr>
          <p:cNvSpPr txBox="1"/>
          <p:nvPr/>
        </p:nvSpPr>
        <p:spPr>
          <a:xfrm>
            <a:off x="207818" y="5625838"/>
            <a:ext cx="5721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Aire du carré = 3 cm x 3 cm = 9 cm²</a:t>
            </a: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xmlns="" id="{F7BD6732-64C6-40DD-9541-D567836BA8A1}"/>
              </a:ext>
            </a:extLst>
          </p:cNvPr>
          <p:cNvSpPr/>
          <p:nvPr/>
        </p:nvSpPr>
        <p:spPr>
          <a:xfrm>
            <a:off x="9447232" y="2427241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444087-60EF-4BFB-BCF7-C33DA98B8885}"/>
              </a:ext>
            </a:extLst>
          </p:cNvPr>
          <p:cNvSpPr txBox="1"/>
          <p:nvPr/>
        </p:nvSpPr>
        <p:spPr>
          <a:xfrm>
            <a:off x="6817045" y="4086956"/>
            <a:ext cx="5167137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mesurer l’aire d’un carré, on peut utiliser une formule :  on multiplie la longueur de son côté par la longueur de son côté.</a:t>
            </a:r>
          </a:p>
          <a:p>
            <a:r>
              <a:rPr lang="fr-FR" sz="2400" b="1" dirty="0">
                <a:solidFill>
                  <a:srgbClr val="FF0000"/>
                </a:solidFill>
              </a:rPr>
              <a:t>Aire d’un carré = côté x côté</a:t>
            </a:r>
          </a:p>
        </p:txBody>
      </p:sp>
    </p:spTree>
    <p:extLst>
      <p:ext uri="{BB962C8B-B14F-4D97-AF65-F5344CB8AC3E}">
        <p14:creationId xmlns:p14="http://schemas.microsoft.com/office/powerpoint/2010/main" val="20451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6D2C0F5E-06C8-4D10-8C3B-CDCFE63AC125}"/>
              </a:ext>
            </a:extLst>
          </p:cNvPr>
          <p:cNvSpPr txBox="1"/>
          <p:nvPr/>
        </p:nvSpPr>
        <p:spPr>
          <a:xfrm>
            <a:off x="2119745" y="92503"/>
            <a:ext cx="7301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Mesurer l’aire d’un carré et d’un rectangle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BAF0C2B-4BCE-410C-BB2D-81573C6AD6C9}"/>
              </a:ext>
            </a:extLst>
          </p:cNvPr>
          <p:cNvSpPr txBox="1"/>
          <p:nvPr/>
        </p:nvSpPr>
        <p:spPr>
          <a:xfrm>
            <a:off x="992127" y="649773"/>
            <a:ext cx="9171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Mesure l’aire de ce rectangle.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E26885A6-70AF-4327-97B7-B85196F49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27902"/>
              </p:ext>
            </p:extLst>
          </p:nvPr>
        </p:nvGraphicFramePr>
        <p:xfrm>
          <a:off x="992127" y="1443056"/>
          <a:ext cx="5040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xmlns="" val="389153247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7547252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72961595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85242088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77064501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13805305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74910519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571695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895516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35043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18697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711481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BC37C30-4AC7-4716-AEF9-805CAE19EA06}"/>
              </a:ext>
            </a:extLst>
          </p:cNvPr>
          <p:cNvSpPr txBox="1"/>
          <p:nvPr/>
        </p:nvSpPr>
        <p:spPr>
          <a:xfrm>
            <a:off x="5361709" y="1111682"/>
            <a:ext cx="817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1 cm²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ACF7D642-43F5-4C6F-903D-41C9935C4F42}"/>
              </a:ext>
            </a:extLst>
          </p:cNvPr>
          <p:cNvSpPr txBox="1"/>
          <p:nvPr/>
        </p:nvSpPr>
        <p:spPr>
          <a:xfrm>
            <a:off x="108391" y="5225728"/>
            <a:ext cx="772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 rectangle est composé de 2 lignes de 5 carreaux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4E03757E-FA59-4720-B03A-D91FC953BAAD}"/>
              </a:ext>
            </a:extLst>
          </p:cNvPr>
          <p:cNvSpPr txBox="1"/>
          <p:nvPr/>
        </p:nvSpPr>
        <p:spPr>
          <a:xfrm>
            <a:off x="108391" y="5653050"/>
            <a:ext cx="5721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Aire du rectangle = 5 cm x 2 cm = 10 cm²</a:t>
            </a: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xmlns="" id="{F7BD6732-64C6-40DD-9541-D567836BA8A1}"/>
              </a:ext>
            </a:extLst>
          </p:cNvPr>
          <p:cNvSpPr/>
          <p:nvPr/>
        </p:nvSpPr>
        <p:spPr>
          <a:xfrm>
            <a:off x="9325408" y="1296348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444087-60EF-4BFB-BCF7-C33DA98B8885}"/>
              </a:ext>
            </a:extLst>
          </p:cNvPr>
          <p:cNvSpPr txBox="1"/>
          <p:nvPr/>
        </p:nvSpPr>
        <p:spPr>
          <a:xfrm>
            <a:off x="6837522" y="2652603"/>
            <a:ext cx="5167137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mesurer l’aire d’un rectangle, </a:t>
            </a:r>
          </a:p>
          <a:p>
            <a:r>
              <a:rPr lang="fr-FR" sz="2400" dirty="0"/>
              <a:t>on peut utiliser une formule : </a:t>
            </a:r>
          </a:p>
          <a:p>
            <a:r>
              <a:rPr lang="fr-FR" sz="2400" dirty="0"/>
              <a:t>on multiplie sa longueur par sa largeur.</a:t>
            </a:r>
          </a:p>
          <a:p>
            <a:r>
              <a:rPr lang="fr-FR" sz="2400" b="1" dirty="0">
                <a:solidFill>
                  <a:srgbClr val="FF0000"/>
                </a:solidFill>
              </a:rPr>
              <a:t>Aire du rectangle = Longueur x largeur</a:t>
            </a:r>
          </a:p>
        </p:txBody>
      </p:sp>
    </p:spTree>
    <p:extLst>
      <p:ext uri="{BB962C8B-B14F-4D97-AF65-F5344CB8AC3E}">
        <p14:creationId xmlns:p14="http://schemas.microsoft.com/office/powerpoint/2010/main" val="27180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1C905FB-0B20-4836-A92F-E7B8C36B1D88}"/>
              </a:ext>
            </a:extLst>
          </p:cNvPr>
          <p:cNvSpPr txBox="1"/>
          <p:nvPr/>
        </p:nvSpPr>
        <p:spPr>
          <a:xfrm>
            <a:off x="1093694" y="1272988"/>
            <a:ext cx="9968753" cy="95410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sz="2800" dirty="0"/>
              <a:t>Un rectangle a une aire de 96 cm² et une longueur de 8 cm.</a:t>
            </a:r>
          </a:p>
          <a:p>
            <a:r>
              <a:rPr lang="fr-FR" sz="2800" dirty="0"/>
              <a:t>Calcule sa largeur.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00FE747-E0D3-4560-BF71-B1B5E24800B8}"/>
              </a:ext>
            </a:extLst>
          </p:cNvPr>
          <p:cNvSpPr txBox="1"/>
          <p:nvPr/>
        </p:nvSpPr>
        <p:spPr>
          <a:xfrm>
            <a:off x="1810871" y="233082"/>
            <a:ext cx="7781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Utiliser une formule d’aire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FCA8F66-AB12-4D3A-ABD3-88AF663242A8}"/>
              </a:ext>
            </a:extLst>
          </p:cNvPr>
          <p:cNvSpPr txBox="1"/>
          <p:nvPr/>
        </p:nvSpPr>
        <p:spPr>
          <a:xfrm>
            <a:off x="1093694" y="2563906"/>
            <a:ext cx="88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Aire du rectangle = Longueur x largeur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BEAC0B7-3BAD-42D9-BC2F-4409B4660C77}"/>
              </a:ext>
            </a:extLst>
          </p:cNvPr>
          <p:cNvSpPr txBox="1"/>
          <p:nvPr/>
        </p:nvSpPr>
        <p:spPr>
          <a:xfrm>
            <a:off x="1093694" y="3099538"/>
            <a:ext cx="88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96 cm² = 8 x largeur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1551343F-A662-40FA-BD56-2A7ABCFC7689}"/>
              </a:ext>
            </a:extLst>
          </p:cNvPr>
          <p:cNvSpPr txBox="1"/>
          <p:nvPr/>
        </p:nvSpPr>
        <p:spPr>
          <a:xfrm>
            <a:off x="1093693" y="3561203"/>
            <a:ext cx="88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largeur = 96 : 8 = (80 + 16) : 8 = 12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04030017-4EFC-4E73-BF31-700429BFC5E6}"/>
              </a:ext>
            </a:extLst>
          </p:cNvPr>
          <p:cNvSpPr txBox="1"/>
          <p:nvPr/>
        </p:nvSpPr>
        <p:spPr>
          <a:xfrm>
            <a:off x="1093692" y="4128846"/>
            <a:ext cx="88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La largeur du rectangle est de 12 </a:t>
            </a:r>
            <a:r>
              <a:rPr lang="fr-FR" sz="2400" dirty="0" smtClean="0">
                <a:solidFill>
                  <a:srgbClr val="0070C0"/>
                </a:solidFill>
              </a:rPr>
              <a:t>cm.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6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747694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2872B565-8D82-4CD5-B390-9672B0164EF0}"/>
              </a:ext>
            </a:extLst>
          </p:cNvPr>
          <p:cNvSpPr txBox="1"/>
          <p:nvPr/>
        </p:nvSpPr>
        <p:spPr>
          <a:xfrm>
            <a:off x="1524595" y="3603812"/>
            <a:ext cx="9591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Calculer des aires</a:t>
            </a:r>
          </a:p>
        </p:txBody>
      </p:sp>
    </p:spTree>
    <p:extLst>
      <p:ext uri="{BB962C8B-B14F-4D97-AF65-F5344CB8AC3E}">
        <p14:creationId xmlns:p14="http://schemas.microsoft.com/office/powerpoint/2010/main" val="19731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CustomShape 1"/>
          <p:cNvSpPr/>
          <p:nvPr/>
        </p:nvSpPr>
        <p:spPr>
          <a:xfrm>
            <a:off x="1524066" y="709614"/>
            <a:ext cx="9139630" cy="2383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159" tIns="41362" rIns="83159" bIns="41362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8000" spc="-1" dirty="0">
                <a:solidFill>
                  <a:srgbClr val="7030A0"/>
                </a:solidFill>
                <a:latin typeface="Comic Sans MS"/>
                <a:ea typeface="DejaVu Sans"/>
              </a:rPr>
              <a:t>Calcul mental</a:t>
            </a:r>
            <a:endParaRPr lang="fr-FR" sz="8000" spc="-1" dirty="0">
              <a:latin typeface="Arial"/>
            </a:endParaRPr>
          </a:p>
        </p:txBody>
      </p:sp>
      <p:sp>
        <p:nvSpPr>
          <p:cNvPr id="897" name="CustomShape 2"/>
          <p:cNvSpPr/>
          <p:nvPr/>
        </p:nvSpPr>
        <p:spPr>
          <a:xfrm>
            <a:off x="1524066" y="3601080"/>
            <a:ext cx="9139630" cy="16522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159" tIns="41362" rIns="83159" bIns="41362">
            <a:normAutofit/>
          </a:bodyPr>
          <a:lstStyle/>
          <a:p>
            <a:pPr algn="ctr">
              <a:lnSpc>
                <a:spcPct val="90000"/>
              </a:lnSpc>
              <a:spcBef>
                <a:spcPts val="908"/>
              </a:spcBef>
            </a:pPr>
            <a:r>
              <a:rPr lang="fr-FR" sz="4400" spc="-1" dirty="0">
                <a:solidFill>
                  <a:srgbClr val="000000"/>
                </a:solidFill>
                <a:latin typeface="Calibri"/>
                <a:ea typeface="DejaVu Sans"/>
              </a:rPr>
              <a:t>La multiplication</a:t>
            </a:r>
            <a:endParaRPr lang="fr-FR" sz="44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95B412FC-1C1B-49DD-849A-B0202B58B1BC}"/>
              </a:ext>
            </a:extLst>
          </p:cNvPr>
          <p:cNvSpPr txBox="1"/>
          <p:nvPr/>
        </p:nvSpPr>
        <p:spPr>
          <a:xfrm>
            <a:off x="318654" y="1177635"/>
            <a:ext cx="108342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Un rectangle de 24 cm de long sur 18 cm de large a le même périmètre qu’un carré. </a:t>
            </a:r>
          </a:p>
          <a:p>
            <a:pPr algn="ctr"/>
            <a:r>
              <a:rPr lang="fr-FR" sz="2800" dirty="0"/>
              <a:t>Quelle est la mesure du côté de ce carré?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A540DFA-A6E2-4F7D-B6B3-8B12CEB62E58}"/>
              </a:ext>
            </a:extLst>
          </p:cNvPr>
          <p:cNvSpPr txBox="1"/>
          <p:nvPr/>
        </p:nvSpPr>
        <p:spPr>
          <a:xfrm>
            <a:off x="3603812" y="251012"/>
            <a:ext cx="5665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Correction du problème donné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8BA3853-E5E8-4BEB-B044-B4D8BEF4BE29}"/>
              </a:ext>
            </a:extLst>
          </p:cNvPr>
          <p:cNvSpPr txBox="1"/>
          <p:nvPr/>
        </p:nvSpPr>
        <p:spPr>
          <a:xfrm>
            <a:off x="788894" y="2850776"/>
            <a:ext cx="971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Périmètre du rectangle = (Longueur + largeur) x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A975173-59B1-4A84-ADCD-C178AA50C76B}"/>
              </a:ext>
            </a:extLst>
          </p:cNvPr>
          <p:cNvSpPr txBox="1"/>
          <p:nvPr/>
        </p:nvSpPr>
        <p:spPr>
          <a:xfrm>
            <a:off x="788893" y="3369754"/>
            <a:ext cx="971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Périmètre du rectangle = (24 + 18) x 2 = 42 x 2 = 84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B1D6E84F-3D66-488B-8756-D35B02AA54CA}"/>
              </a:ext>
            </a:extLst>
          </p:cNvPr>
          <p:cNvSpPr txBox="1"/>
          <p:nvPr/>
        </p:nvSpPr>
        <p:spPr>
          <a:xfrm>
            <a:off x="788894" y="3888732"/>
            <a:ext cx="971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Périmètre du carré = côté x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5A15BB49-0F06-4750-A7B0-F892B1CB7BEB}"/>
              </a:ext>
            </a:extLst>
          </p:cNvPr>
          <p:cNvSpPr txBox="1"/>
          <p:nvPr/>
        </p:nvSpPr>
        <p:spPr>
          <a:xfrm>
            <a:off x="788892" y="4465023"/>
            <a:ext cx="971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Côté = 84 : 4 = 21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CC7C8E-2386-4CA5-96BA-DC63C208AFD0}"/>
              </a:ext>
            </a:extLst>
          </p:cNvPr>
          <p:cNvSpPr txBox="1"/>
          <p:nvPr/>
        </p:nvSpPr>
        <p:spPr>
          <a:xfrm>
            <a:off x="788891" y="5041913"/>
            <a:ext cx="971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Le côté de ce carré mesure 21 cm.</a:t>
            </a:r>
          </a:p>
        </p:txBody>
      </p:sp>
    </p:spTree>
    <p:extLst>
      <p:ext uri="{BB962C8B-B14F-4D97-AF65-F5344CB8AC3E}">
        <p14:creationId xmlns:p14="http://schemas.microsoft.com/office/powerpoint/2010/main" val="37779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2190A20-BD00-48C6-89CE-9D8A7B5562A8}"/>
              </a:ext>
            </a:extLst>
          </p:cNvPr>
          <p:cNvSpPr txBox="1"/>
          <p:nvPr/>
        </p:nvSpPr>
        <p:spPr>
          <a:xfrm>
            <a:off x="2822713" y="384313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Terrain de basket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C6249560-58C1-47D3-81D9-C6DB61DF7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192" y="212243"/>
            <a:ext cx="16192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0765B92-DBBB-431E-8354-5AC097EAFBCB}"/>
              </a:ext>
            </a:extLst>
          </p:cNvPr>
          <p:cNvSpPr txBox="1"/>
          <p:nvPr/>
        </p:nvSpPr>
        <p:spPr>
          <a:xfrm>
            <a:off x="303558" y="907533"/>
            <a:ext cx="9780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terrain de basket mesure 28 m de longueur et 15 m de largeur.</a:t>
            </a:r>
          </a:p>
          <a:p>
            <a:r>
              <a:rPr lang="fr-FR" sz="2800" dirty="0"/>
              <a:t>Quelle est son aire ?</a:t>
            </a:r>
          </a:p>
        </p:txBody>
      </p:sp>
    </p:spTree>
    <p:extLst>
      <p:ext uri="{BB962C8B-B14F-4D97-AF65-F5344CB8AC3E}">
        <p14:creationId xmlns:p14="http://schemas.microsoft.com/office/powerpoint/2010/main" val="4163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6A758914-4D03-41C7-8063-4040C3414E6A}"/>
              </a:ext>
            </a:extLst>
          </p:cNvPr>
          <p:cNvSpPr txBox="1"/>
          <p:nvPr/>
        </p:nvSpPr>
        <p:spPr>
          <a:xfrm>
            <a:off x="2327564" y="277091"/>
            <a:ext cx="5084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Salle de danse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F0972B40-5EA3-44FE-B987-DB2858AF9CA6}"/>
              </a:ext>
            </a:extLst>
          </p:cNvPr>
          <p:cNvSpPr txBox="1"/>
          <p:nvPr/>
        </p:nvSpPr>
        <p:spPr>
          <a:xfrm>
            <a:off x="235528" y="900545"/>
            <a:ext cx="7398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On couvre un mur entier d’une salle de danse avec 2 miroirs carrés de 3 m de côté.</a:t>
            </a:r>
          </a:p>
          <a:p>
            <a:r>
              <a:rPr lang="fr-FR" sz="2800" dirty="0"/>
              <a:t>Calcule l’aire du mur.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7093C6C7-FDB0-489E-BAC3-BE2A8DCCD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6102" y="0"/>
            <a:ext cx="3245898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5AE40896-83C0-4077-91C6-E8F4A3489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200" y="-1"/>
            <a:ext cx="3191800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9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1369324-6135-4065-A65E-6998B357A807}"/>
              </a:ext>
            </a:extLst>
          </p:cNvPr>
          <p:cNvSpPr/>
          <p:nvPr/>
        </p:nvSpPr>
        <p:spPr>
          <a:xfrm>
            <a:off x="358587" y="954741"/>
            <a:ext cx="8659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Henri veut préparer un enclos pour que son chien ait de la place pour courir. Il prévoit un terrain de 23 m sur 16 m. De quelle aire le chien disposera-t-il pour jouer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838F7BC-1CF5-4FB6-8647-5BCEC6E66AC6}"/>
              </a:ext>
            </a:extLst>
          </p:cNvPr>
          <p:cNvSpPr txBox="1"/>
          <p:nvPr/>
        </p:nvSpPr>
        <p:spPr>
          <a:xfrm>
            <a:off x="3119718" y="304800"/>
            <a:ext cx="4482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Enclos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xmlns="" id="{1E4E6A10-6D74-4A95-8695-6F87CDE81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000" y="0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8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CustomShape 2"/>
          <p:cNvSpPr/>
          <p:nvPr/>
        </p:nvSpPr>
        <p:spPr>
          <a:xfrm>
            <a:off x="240494" y="1502083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 8 x 23</a:t>
            </a:r>
            <a:endParaRPr lang="fr-FR" sz="4354" spc="-1" dirty="0">
              <a:latin typeface="Arial"/>
            </a:endParaRPr>
          </a:p>
        </p:txBody>
      </p:sp>
      <p:sp>
        <p:nvSpPr>
          <p:cNvPr id="900" name="CustomShape 3"/>
          <p:cNvSpPr/>
          <p:nvPr/>
        </p:nvSpPr>
        <p:spPr>
          <a:xfrm>
            <a:off x="7250703" y="2415959"/>
            <a:ext cx="4937281" cy="7799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    = (8 x 20) + (8 x 3</a:t>
            </a:r>
            <a:r>
              <a:rPr lang="fr-FR" sz="4354" spc="-1" dirty="0">
                <a:solidFill>
                  <a:srgbClr val="0070C0"/>
                </a:solidFill>
                <a:latin typeface="Calibri"/>
                <a:ea typeface="DejaVu Sans"/>
              </a:rPr>
              <a:t>)</a:t>
            </a:r>
            <a:endParaRPr lang="fr-FR" sz="4354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901" name="CustomShape 4"/>
          <p:cNvSpPr/>
          <p:nvPr/>
        </p:nvSpPr>
        <p:spPr>
          <a:xfrm>
            <a:off x="7262458" y="3411253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    = 160 + 24</a:t>
            </a:r>
            <a:endParaRPr lang="fr-FR" sz="387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902" name="CustomShape 5"/>
          <p:cNvSpPr/>
          <p:nvPr/>
        </p:nvSpPr>
        <p:spPr>
          <a:xfrm>
            <a:off x="7391332" y="4335578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   = 184</a:t>
            </a:r>
            <a:endParaRPr lang="fr-FR" sz="387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903" name="CustomShape 6"/>
          <p:cNvSpPr/>
          <p:nvPr/>
        </p:nvSpPr>
        <p:spPr>
          <a:xfrm>
            <a:off x="2576568" y="2733400"/>
            <a:ext cx="1668836" cy="8915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5079" b="1" spc="-1" dirty="0">
                <a:solidFill>
                  <a:srgbClr val="C00000"/>
                </a:solidFill>
                <a:latin typeface="Calibri"/>
                <a:ea typeface="DejaVu Sans"/>
              </a:rPr>
              <a:t>184</a:t>
            </a:r>
            <a:endParaRPr lang="fr-FR" sz="5079" spc="-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904" name="CustomShape 7"/>
          <p:cNvSpPr/>
          <p:nvPr/>
        </p:nvSpPr>
        <p:spPr>
          <a:xfrm>
            <a:off x="6431305" y="1455933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8 x 23 = 8 x (20 + 3)</a:t>
            </a:r>
            <a:endParaRPr lang="fr-FR" sz="387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CustomShape 1"/>
          <p:cNvSpPr/>
          <p:nvPr/>
        </p:nvSpPr>
        <p:spPr>
          <a:xfrm>
            <a:off x="3018747" y="488068"/>
            <a:ext cx="5523311" cy="799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86" b="1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3386" spc="-1">
              <a:latin typeface="Arial"/>
            </a:endParaRPr>
          </a:p>
        </p:txBody>
      </p:sp>
      <p:sp>
        <p:nvSpPr>
          <p:cNvPr id="1301" name="CustomShape 3"/>
          <p:cNvSpPr/>
          <p:nvPr/>
        </p:nvSpPr>
        <p:spPr>
          <a:xfrm>
            <a:off x="338074" y="1488150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 3 x 89</a:t>
            </a:r>
            <a:endParaRPr lang="fr-FR" sz="4354" spc="-1" dirty="0">
              <a:latin typeface="Arial"/>
            </a:endParaRPr>
          </a:p>
        </p:txBody>
      </p:sp>
      <p:sp>
        <p:nvSpPr>
          <p:cNvPr id="1302" name="CustomShape 4"/>
          <p:cNvSpPr/>
          <p:nvPr/>
        </p:nvSpPr>
        <p:spPr>
          <a:xfrm>
            <a:off x="7251138" y="2402026"/>
            <a:ext cx="4937281" cy="7799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  = ( 3 x 90) - (3 x 1</a:t>
            </a:r>
            <a:r>
              <a:rPr lang="fr-FR" sz="4354" spc="-1" dirty="0">
                <a:solidFill>
                  <a:srgbClr val="2E75B6"/>
                </a:solidFill>
                <a:latin typeface="Calibri"/>
                <a:ea typeface="DejaVu Sans"/>
              </a:rPr>
              <a:t>)</a:t>
            </a:r>
            <a:endParaRPr lang="fr-FR" sz="4354" spc="-1" dirty="0">
              <a:latin typeface="Arial"/>
            </a:endParaRPr>
          </a:p>
        </p:txBody>
      </p:sp>
      <p:sp>
        <p:nvSpPr>
          <p:cNvPr id="1303" name="CustomShape 5"/>
          <p:cNvSpPr/>
          <p:nvPr/>
        </p:nvSpPr>
        <p:spPr>
          <a:xfrm>
            <a:off x="7262893" y="3397320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    = 270 - 3</a:t>
            </a:r>
            <a:endParaRPr lang="fr-FR" sz="387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304" name="CustomShape 6"/>
          <p:cNvSpPr/>
          <p:nvPr/>
        </p:nvSpPr>
        <p:spPr>
          <a:xfrm>
            <a:off x="7391768" y="4321646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0070C0"/>
                </a:solidFill>
                <a:latin typeface="Calibri"/>
                <a:ea typeface="DejaVu Sans"/>
              </a:rPr>
              <a:t>    = 267</a:t>
            </a:r>
            <a:endParaRPr lang="fr-FR" sz="387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305" name="CustomShape 7"/>
          <p:cNvSpPr/>
          <p:nvPr/>
        </p:nvSpPr>
        <p:spPr>
          <a:xfrm>
            <a:off x="2293656" y="2790222"/>
            <a:ext cx="1668836" cy="7799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  <a:ea typeface="DejaVu Sans"/>
              </a:rPr>
              <a:t>267</a:t>
            </a:r>
            <a:endParaRPr lang="fr-FR" sz="4354" spc="-1" dirty="0">
              <a:latin typeface="Arial"/>
            </a:endParaRPr>
          </a:p>
        </p:txBody>
      </p:sp>
      <p:sp>
        <p:nvSpPr>
          <p:cNvPr id="1306" name="CustomShape 8"/>
          <p:cNvSpPr/>
          <p:nvPr/>
        </p:nvSpPr>
        <p:spPr>
          <a:xfrm>
            <a:off x="6431741" y="1442000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 3 x 89 = 3 x (90 - 1)</a:t>
            </a:r>
            <a:endParaRPr lang="fr-FR" sz="3870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" grpId="0"/>
      <p:bldP spid="1303" grpId="0"/>
      <p:bldP spid="1304" grpId="0"/>
      <p:bldP spid="13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CustomShape 2"/>
          <p:cNvSpPr/>
          <p:nvPr/>
        </p:nvSpPr>
        <p:spPr>
          <a:xfrm>
            <a:off x="347564" y="1485538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18 x 99  </a:t>
            </a:r>
            <a:endParaRPr lang="fr-FR" sz="4354" spc="-1" dirty="0">
              <a:latin typeface="Arial"/>
            </a:endParaRPr>
          </a:p>
        </p:txBody>
      </p:sp>
      <p:sp>
        <p:nvSpPr>
          <p:cNvPr id="950" name="CustomShape 3"/>
          <p:cNvSpPr/>
          <p:nvPr/>
        </p:nvSpPr>
        <p:spPr>
          <a:xfrm>
            <a:off x="7346488" y="2762527"/>
            <a:ext cx="4937281" cy="3704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93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fr-FR" sz="1693" spc="-1">
              <a:latin typeface="Arial"/>
            </a:endParaRPr>
          </a:p>
        </p:txBody>
      </p:sp>
      <p:sp>
        <p:nvSpPr>
          <p:cNvPr id="951" name="CustomShape 4"/>
          <p:cNvSpPr/>
          <p:nvPr/>
        </p:nvSpPr>
        <p:spPr>
          <a:xfrm>
            <a:off x="2839804" y="2817820"/>
            <a:ext cx="1668836" cy="9709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2" name="CustomShape 5"/>
          <p:cNvSpPr/>
          <p:nvPr/>
        </p:nvSpPr>
        <p:spPr>
          <a:xfrm>
            <a:off x="2035166" y="2635636"/>
            <a:ext cx="2204796" cy="7998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  <a:ea typeface="DejaVu Sans"/>
              </a:rPr>
              <a:t>1 782</a:t>
            </a:r>
            <a:endParaRPr lang="fr-FR" sz="4354" spc="-1" dirty="0">
              <a:latin typeface="Arial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CustomShape 8">
            <a:extLst>
              <a:ext uri="{FF2B5EF4-FFF2-40B4-BE49-F238E27FC236}">
                <a16:creationId xmlns:a16="http://schemas.microsoft.com/office/drawing/2014/main" xmlns="" id="{CEFF4299-2F15-4F6D-9490-78935777400C}"/>
              </a:ext>
            </a:extLst>
          </p:cNvPr>
          <p:cNvSpPr/>
          <p:nvPr/>
        </p:nvSpPr>
        <p:spPr>
          <a:xfrm>
            <a:off x="6431741" y="1442000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 18 x 99 = 18 x (100 - 1)</a:t>
            </a:r>
            <a:endParaRPr lang="fr-FR" sz="3870" spc="-1" dirty="0"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xmlns="" id="{E15A5977-3529-4342-8A9D-FF374C5329A7}"/>
              </a:ext>
            </a:extLst>
          </p:cNvPr>
          <p:cNvSpPr/>
          <p:nvPr/>
        </p:nvSpPr>
        <p:spPr>
          <a:xfrm>
            <a:off x="6584141" y="2040081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18 x 99 = 1 800 - 18</a:t>
            </a:r>
            <a:endParaRPr lang="fr-FR" sz="3870" spc="-1" dirty="0">
              <a:latin typeface="Arial"/>
            </a:endParaRPr>
          </a:p>
        </p:txBody>
      </p:sp>
      <p:sp>
        <p:nvSpPr>
          <p:cNvPr id="10" name="CustomShape 8">
            <a:extLst>
              <a:ext uri="{FF2B5EF4-FFF2-40B4-BE49-F238E27FC236}">
                <a16:creationId xmlns:a16="http://schemas.microsoft.com/office/drawing/2014/main" xmlns="" id="{A82FFBAE-9C2F-439D-87C1-35B27FC3F6C6}"/>
              </a:ext>
            </a:extLst>
          </p:cNvPr>
          <p:cNvSpPr/>
          <p:nvPr/>
        </p:nvSpPr>
        <p:spPr>
          <a:xfrm>
            <a:off x="6584141" y="2729984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18 x 99 = 1 782</a:t>
            </a:r>
            <a:endParaRPr lang="fr-FR" sz="387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CustomShape 2"/>
          <p:cNvSpPr/>
          <p:nvPr/>
        </p:nvSpPr>
        <p:spPr>
          <a:xfrm>
            <a:off x="337203" y="1485538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6 x 79  </a:t>
            </a:r>
            <a:endParaRPr lang="fr-FR" sz="4354" spc="-1" dirty="0">
              <a:latin typeface="Arial"/>
            </a:endParaRPr>
          </a:p>
        </p:txBody>
      </p:sp>
      <p:sp>
        <p:nvSpPr>
          <p:cNvPr id="943" name="CustomShape 3"/>
          <p:cNvSpPr/>
          <p:nvPr/>
        </p:nvSpPr>
        <p:spPr>
          <a:xfrm>
            <a:off x="7804035" y="2383666"/>
            <a:ext cx="4937281" cy="3914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4" name="CustomShape 4"/>
          <p:cNvSpPr/>
          <p:nvPr/>
        </p:nvSpPr>
        <p:spPr>
          <a:xfrm>
            <a:off x="7346488" y="2762527"/>
            <a:ext cx="4937281" cy="3704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93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fr-FR" sz="1693" spc="-1">
              <a:latin typeface="Arial"/>
            </a:endParaRPr>
          </a:p>
        </p:txBody>
      </p:sp>
      <p:sp>
        <p:nvSpPr>
          <p:cNvPr id="945" name="CustomShape 5"/>
          <p:cNvSpPr/>
          <p:nvPr/>
        </p:nvSpPr>
        <p:spPr>
          <a:xfrm>
            <a:off x="2839804" y="2817820"/>
            <a:ext cx="1668836" cy="9709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6" name="CustomShape 6"/>
          <p:cNvSpPr/>
          <p:nvPr/>
        </p:nvSpPr>
        <p:spPr>
          <a:xfrm>
            <a:off x="1916089" y="2988927"/>
            <a:ext cx="2204796" cy="7998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7" name="CustomShape 7"/>
          <p:cNvSpPr/>
          <p:nvPr/>
        </p:nvSpPr>
        <p:spPr>
          <a:xfrm>
            <a:off x="2089154" y="2817820"/>
            <a:ext cx="2089419" cy="6622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</a:rPr>
              <a:t>474</a:t>
            </a:r>
            <a:endParaRPr lang="fr-FR" sz="4354" spc="-1" dirty="0">
              <a:latin typeface="Arial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CustomShape 8">
            <a:extLst>
              <a:ext uri="{FF2B5EF4-FFF2-40B4-BE49-F238E27FC236}">
                <a16:creationId xmlns:a16="http://schemas.microsoft.com/office/drawing/2014/main" xmlns="" id="{59810E4D-442E-4750-867C-9EE935D5E5DF}"/>
              </a:ext>
            </a:extLst>
          </p:cNvPr>
          <p:cNvSpPr/>
          <p:nvPr/>
        </p:nvSpPr>
        <p:spPr>
          <a:xfrm>
            <a:off x="6888941" y="1486936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6 x 79 = 6 x (80 – 1)</a:t>
            </a:r>
            <a:endParaRPr lang="fr-FR" sz="3870" spc="-1" dirty="0">
              <a:latin typeface="Arial"/>
            </a:endParaRPr>
          </a:p>
        </p:txBody>
      </p:sp>
      <p:sp>
        <p:nvSpPr>
          <p:cNvPr id="11" name="CustomShape 8">
            <a:extLst>
              <a:ext uri="{FF2B5EF4-FFF2-40B4-BE49-F238E27FC236}">
                <a16:creationId xmlns:a16="http://schemas.microsoft.com/office/drawing/2014/main" xmlns="" id="{89538790-D67D-42D7-A655-0FBCFC271596}"/>
              </a:ext>
            </a:extLst>
          </p:cNvPr>
          <p:cNvSpPr/>
          <p:nvPr/>
        </p:nvSpPr>
        <p:spPr>
          <a:xfrm>
            <a:off x="6914610" y="2333739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6 x 79 = 480 - 6</a:t>
            </a:r>
            <a:endParaRPr lang="fr-FR" sz="3870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xmlns="" id="{B94EFF50-D331-4F5C-8158-59FE603F990B}"/>
              </a:ext>
            </a:extLst>
          </p:cNvPr>
          <p:cNvSpPr/>
          <p:nvPr/>
        </p:nvSpPr>
        <p:spPr>
          <a:xfrm>
            <a:off x="6888941" y="3180542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6 x 79 = 474</a:t>
            </a:r>
            <a:endParaRPr lang="fr-FR" sz="387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CustomShape 2"/>
          <p:cNvSpPr/>
          <p:nvPr/>
        </p:nvSpPr>
        <p:spPr>
          <a:xfrm>
            <a:off x="337203" y="1485538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14 x 19  </a:t>
            </a:r>
            <a:endParaRPr lang="fr-FR" sz="4354" spc="-1" dirty="0">
              <a:latin typeface="Arial"/>
            </a:endParaRPr>
          </a:p>
        </p:txBody>
      </p:sp>
      <p:sp>
        <p:nvSpPr>
          <p:cNvPr id="955" name="CustomShape 3"/>
          <p:cNvSpPr/>
          <p:nvPr/>
        </p:nvSpPr>
        <p:spPr>
          <a:xfrm>
            <a:off x="7346488" y="2762527"/>
            <a:ext cx="4937281" cy="3704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93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fr-FR" sz="1693" spc="-1">
              <a:latin typeface="Arial"/>
            </a:endParaRPr>
          </a:p>
        </p:txBody>
      </p:sp>
      <p:sp>
        <p:nvSpPr>
          <p:cNvPr id="956" name="CustomShape 4"/>
          <p:cNvSpPr/>
          <p:nvPr/>
        </p:nvSpPr>
        <p:spPr>
          <a:xfrm>
            <a:off x="2839804" y="2817820"/>
            <a:ext cx="1668836" cy="9709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7" name="CustomShape 5"/>
          <p:cNvSpPr/>
          <p:nvPr/>
        </p:nvSpPr>
        <p:spPr>
          <a:xfrm>
            <a:off x="2149465" y="2629195"/>
            <a:ext cx="2204796" cy="7998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354" b="1" spc="-1" dirty="0">
                <a:solidFill>
                  <a:srgbClr val="C9211E"/>
                </a:solidFill>
                <a:latin typeface="Calibri"/>
                <a:ea typeface="DejaVu Sans"/>
              </a:rPr>
              <a:t>266</a:t>
            </a:r>
            <a:endParaRPr lang="fr-FR" sz="4354" spc="-1" dirty="0">
              <a:latin typeface="Arial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CustomShape 8">
            <a:extLst>
              <a:ext uri="{FF2B5EF4-FFF2-40B4-BE49-F238E27FC236}">
                <a16:creationId xmlns:a16="http://schemas.microsoft.com/office/drawing/2014/main" xmlns="" id="{552ED4E7-2F8F-4C80-ADAA-6988B8340E54}"/>
              </a:ext>
            </a:extLst>
          </p:cNvPr>
          <p:cNvSpPr/>
          <p:nvPr/>
        </p:nvSpPr>
        <p:spPr>
          <a:xfrm>
            <a:off x="6888941" y="1486936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14 x 19 = 14 x (20 – 1)</a:t>
            </a:r>
            <a:endParaRPr lang="fr-FR" sz="3870" spc="-1" dirty="0"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xmlns="" id="{674B1177-8A18-4A2B-A178-503C89253758}"/>
              </a:ext>
            </a:extLst>
          </p:cNvPr>
          <p:cNvSpPr/>
          <p:nvPr/>
        </p:nvSpPr>
        <p:spPr>
          <a:xfrm>
            <a:off x="6888941" y="2323640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14 x 19 = 280 - 14</a:t>
            </a:r>
            <a:endParaRPr lang="fr-FR" sz="3870" spc="-1" dirty="0">
              <a:latin typeface="Arial"/>
            </a:endParaRPr>
          </a:p>
        </p:txBody>
      </p:sp>
      <p:sp>
        <p:nvSpPr>
          <p:cNvPr id="10" name="CustomShape 8">
            <a:extLst>
              <a:ext uri="{FF2B5EF4-FFF2-40B4-BE49-F238E27FC236}">
                <a16:creationId xmlns:a16="http://schemas.microsoft.com/office/drawing/2014/main" xmlns="" id="{1DFEF16E-7FE4-4014-9825-E691DB25B4B6}"/>
              </a:ext>
            </a:extLst>
          </p:cNvPr>
          <p:cNvSpPr/>
          <p:nvPr/>
        </p:nvSpPr>
        <p:spPr>
          <a:xfrm>
            <a:off x="6888941" y="3219114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14 x 19 = 266</a:t>
            </a:r>
            <a:endParaRPr lang="fr-FR" sz="387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CustomShape 1"/>
          <p:cNvSpPr/>
          <p:nvPr/>
        </p:nvSpPr>
        <p:spPr>
          <a:xfrm>
            <a:off x="3019183" y="490245"/>
            <a:ext cx="5523311" cy="799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86" b="1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3386" spc="-1">
              <a:latin typeface="Arial"/>
            </a:endParaRPr>
          </a:p>
        </p:txBody>
      </p:sp>
      <p:sp>
        <p:nvSpPr>
          <p:cNvPr id="1309" name="CustomShape 3"/>
          <p:cNvSpPr/>
          <p:nvPr/>
        </p:nvSpPr>
        <p:spPr>
          <a:xfrm>
            <a:off x="338509" y="1486800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>
                <a:solidFill>
                  <a:srgbClr val="000000"/>
                </a:solidFill>
                <a:latin typeface="Calibri"/>
                <a:ea typeface="DejaVu Sans"/>
              </a:rPr>
              <a:t>Calcule 8 x 59 </a:t>
            </a:r>
            <a:endParaRPr lang="fr-FR" sz="4354" spc="-1">
              <a:latin typeface="Arial"/>
            </a:endParaRPr>
          </a:p>
        </p:txBody>
      </p:sp>
      <p:sp>
        <p:nvSpPr>
          <p:cNvPr id="1310" name="CustomShape 4"/>
          <p:cNvSpPr/>
          <p:nvPr/>
        </p:nvSpPr>
        <p:spPr>
          <a:xfrm>
            <a:off x="7251573" y="2404204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870" spc="-1">
              <a:latin typeface="Arial"/>
            </a:endParaRPr>
          </a:p>
        </p:txBody>
      </p:sp>
      <p:sp>
        <p:nvSpPr>
          <p:cNvPr id="1311" name="CustomShape 5"/>
          <p:cNvSpPr/>
          <p:nvPr/>
        </p:nvSpPr>
        <p:spPr>
          <a:xfrm>
            <a:off x="7263764" y="3399497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870" spc="-1">
              <a:latin typeface="Arial"/>
            </a:endParaRPr>
          </a:p>
        </p:txBody>
      </p:sp>
      <p:sp>
        <p:nvSpPr>
          <p:cNvPr id="1312" name="CustomShape 6"/>
          <p:cNvSpPr/>
          <p:nvPr/>
        </p:nvSpPr>
        <p:spPr>
          <a:xfrm>
            <a:off x="7392203" y="4323822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870" spc="-1">
              <a:latin typeface="Arial"/>
            </a:endParaRPr>
          </a:p>
        </p:txBody>
      </p:sp>
      <p:sp>
        <p:nvSpPr>
          <p:cNvPr id="1313" name="CustomShape 7"/>
          <p:cNvSpPr/>
          <p:nvPr/>
        </p:nvSpPr>
        <p:spPr>
          <a:xfrm>
            <a:off x="6432176" y="1444177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</a:t>
            </a:r>
            <a:endParaRPr lang="fr-FR" sz="3870" spc="-1">
              <a:latin typeface="Arial"/>
            </a:endParaRPr>
          </a:p>
        </p:txBody>
      </p:sp>
      <p:sp>
        <p:nvSpPr>
          <p:cNvPr id="1314" name="CustomShape 8"/>
          <p:cNvSpPr/>
          <p:nvPr/>
        </p:nvSpPr>
        <p:spPr>
          <a:xfrm>
            <a:off x="1882215" y="2800454"/>
            <a:ext cx="2492587" cy="6095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870" b="1" spc="-1" dirty="0">
                <a:solidFill>
                  <a:srgbClr val="C9211E"/>
                </a:solidFill>
                <a:latin typeface="Calibri"/>
                <a:ea typeface="DejaVu Sans"/>
              </a:rPr>
              <a:t>472</a:t>
            </a:r>
            <a:endParaRPr lang="fr-FR" sz="3870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CustomShape 8">
            <a:extLst>
              <a:ext uri="{FF2B5EF4-FFF2-40B4-BE49-F238E27FC236}">
                <a16:creationId xmlns:a16="http://schemas.microsoft.com/office/drawing/2014/main" xmlns="" id="{B33925B3-3DCC-4B5F-82A4-E154AAA062F4}"/>
              </a:ext>
            </a:extLst>
          </p:cNvPr>
          <p:cNvSpPr/>
          <p:nvPr/>
        </p:nvSpPr>
        <p:spPr>
          <a:xfrm>
            <a:off x="6888941" y="1486936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8 x 59 = 8 x (60 – 1)</a:t>
            </a:r>
            <a:endParaRPr lang="fr-FR" sz="3870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xmlns="" id="{1A019202-7697-401B-825C-4440A31222C1}"/>
              </a:ext>
            </a:extLst>
          </p:cNvPr>
          <p:cNvSpPr/>
          <p:nvPr/>
        </p:nvSpPr>
        <p:spPr>
          <a:xfrm>
            <a:off x="6888941" y="2206991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8 x 59 = 480 -8</a:t>
            </a:r>
            <a:endParaRPr lang="fr-FR" sz="3870" spc="-1" dirty="0">
              <a:latin typeface="Arial"/>
            </a:endParaRPr>
          </a:p>
        </p:txBody>
      </p:sp>
      <p:sp>
        <p:nvSpPr>
          <p:cNvPr id="13" name="CustomShape 8">
            <a:extLst>
              <a:ext uri="{FF2B5EF4-FFF2-40B4-BE49-F238E27FC236}">
                <a16:creationId xmlns:a16="http://schemas.microsoft.com/office/drawing/2014/main" xmlns="" id="{EA4EC1B9-884B-44F0-A3D8-35F31F4EFFDD}"/>
              </a:ext>
            </a:extLst>
          </p:cNvPr>
          <p:cNvSpPr/>
          <p:nvPr/>
        </p:nvSpPr>
        <p:spPr>
          <a:xfrm>
            <a:off x="6879106" y="2912448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8 x 59 = 472</a:t>
            </a:r>
            <a:endParaRPr lang="fr-FR" sz="387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CustomShape 1"/>
          <p:cNvSpPr/>
          <p:nvPr/>
        </p:nvSpPr>
        <p:spPr>
          <a:xfrm>
            <a:off x="3019183" y="490245"/>
            <a:ext cx="5523311" cy="799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86" b="1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3386" spc="-1">
              <a:latin typeface="Arial"/>
            </a:endParaRPr>
          </a:p>
        </p:txBody>
      </p:sp>
      <p:sp>
        <p:nvSpPr>
          <p:cNvPr id="1317" name="CustomShape 3"/>
          <p:cNvSpPr/>
          <p:nvPr/>
        </p:nvSpPr>
        <p:spPr>
          <a:xfrm>
            <a:off x="338509" y="1490327"/>
            <a:ext cx="5580000" cy="252000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rmAutofit/>
          </a:bodyPr>
          <a:lstStyle/>
          <a:p>
            <a:pPr algn="ctr">
              <a:lnSpc>
                <a:spcPct val="90000"/>
              </a:lnSpc>
              <a:spcBef>
                <a:spcPts val="1211"/>
              </a:spcBef>
            </a:pPr>
            <a:r>
              <a:rPr lang="fr-FR" sz="4354" spc="-1" dirty="0">
                <a:solidFill>
                  <a:srgbClr val="000000"/>
                </a:solidFill>
                <a:latin typeface="Calibri"/>
                <a:ea typeface="DejaVu Sans"/>
              </a:rPr>
              <a:t>Calcule 7 x 36 </a:t>
            </a:r>
            <a:endParaRPr lang="fr-FR" sz="4354" spc="-1" dirty="0">
              <a:latin typeface="Arial"/>
            </a:endParaRPr>
          </a:p>
        </p:txBody>
      </p:sp>
      <p:sp>
        <p:nvSpPr>
          <p:cNvPr id="1318" name="CustomShape 4"/>
          <p:cNvSpPr/>
          <p:nvPr/>
        </p:nvSpPr>
        <p:spPr>
          <a:xfrm>
            <a:off x="7251573" y="2404204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870" spc="-1">
              <a:latin typeface="Arial"/>
            </a:endParaRPr>
          </a:p>
        </p:txBody>
      </p:sp>
      <p:sp>
        <p:nvSpPr>
          <p:cNvPr id="1319" name="CustomShape 5"/>
          <p:cNvSpPr/>
          <p:nvPr/>
        </p:nvSpPr>
        <p:spPr>
          <a:xfrm>
            <a:off x="7263764" y="3399497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870" spc="-1">
              <a:latin typeface="Arial"/>
            </a:endParaRPr>
          </a:p>
        </p:txBody>
      </p:sp>
      <p:sp>
        <p:nvSpPr>
          <p:cNvPr id="1320" name="CustomShape 6"/>
          <p:cNvSpPr/>
          <p:nvPr/>
        </p:nvSpPr>
        <p:spPr>
          <a:xfrm>
            <a:off x="7392203" y="4323822"/>
            <a:ext cx="4937281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870" spc="-1">
              <a:latin typeface="Arial"/>
            </a:endParaRPr>
          </a:p>
        </p:txBody>
      </p:sp>
      <p:sp>
        <p:nvSpPr>
          <p:cNvPr id="1321" name="CustomShape 7"/>
          <p:cNvSpPr/>
          <p:nvPr/>
        </p:nvSpPr>
        <p:spPr>
          <a:xfrm>
            <a:off x="6432176" y="1444177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>
                <a:solidFill>
                  <a:srgbClr val="2E75B6"/>
                </a:solidFill>
                <a:latin typeface="Calibri"/>
                <a:ea typeface="DejaVu Sans"/>
              </a:rPr>
              <a:t> </a:t>
            </a:r>
            <a:endParaRPr lang="fr-FR" sz="3870" spc="-1">
              <a:latin typeface="Arial"/>
            </a:endParaRPr>
          </a:p>
        </p:txBody>
      </p:sp>
      <p:sp>
        <p:nvSpPr>
          <p:cNvPr id="1322" name="CustomShape 8"/>
          <p:cNvSpPr/>
          <p:nvPr/>
        </p:nvSpPr>
        <p:spPr>
          <a:xfrm>
            <a:off x="1882215" y="2670659"/>
            <a:ext cx="2492587" cy="6095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870" b="1" spc="-1" dirty="0">
                <a:solidFill>
                  <a:srgbClr val="C9211E"/>
                </a:solidFill>
                <a:latin typeface="Calibri"/>
                <a:ea typeface="DejaVu Sans"/>
              </a:rPr>
              <a:t>252</a:t>
            </a:r>
            <a:endParaRPr lang="fr-FR" sz="3870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354261" y="487923"/>
            <a:ext cx="3570565" cy="58973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177" b="1" kern="0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sz="2177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CustomShape 8">
            <a:extLst>
              <a:ext uri="{FF2B5EF4-FFF2-40B4-BE49-F238E27FC236}">
                <a16:creationId xmlns:a16="http://schemas.microsoft.com/office/drawing/2014/main" xmlns="" id="{B998A2C0-54BD-4213-B99A-CCE59EC2E7AD}"/>
              </a:ext>
            </a:extLst>
          </p:cNvPr>
          <p:cNvSpPr/>
          <p:nvPr/>
        </p:nvSpPr>
        <p:spPr>
          <a:xfrm>
            <a:off x="6888941" y="1486936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7 x 36 = (7 x 30) + (7 x 6)</a:t>
            </a:r>
            <a:endParaRPr lang="fr-FR" sz="3870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xmlns="" id="{45916A72-AD41-4B06-A800-39D5F5C7F166}"/>
              </a:ext>
            </a:extLst>
          </p:cNvPr>
          <p:cNvSpPr/>
          <p:nvPr/>
        </p:nvSpPr>
        <p:spPr>
          <a:xfrm>
            <a:off x="6888941" y="2248083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7 x 36 = 210 + 42</a:t>
            </a:r>
            <a:endParaRPr lang="fr-FR" sz="3870" spc="-1" dirty="0">
              <a:latin typeface="Arial"/>
            </a:endParaRPr>
          </a:p>
        </p:txBody>
      </p:sp>
      <p:sp>
        <p:nvSpPr>
          <p:cNvPr id="13" name="CustomShape 8">
            <a:extLst>
              <a:ext uri="{FF2B5EF4-FFF2-40B4-BE49-F238E27FC236}">
                <a16:creationId xmlns:a16="http://schemas.microsoft.com/office/drawing/2014/main" xmlns="" id="{54ACF858-4E99-462C-B16D-A727852466AB}"/>
              </a:ext>
            </a:extLst>
          </p:cNvPr>
          <p:cNvSpPr/>
          <p:nvPr/>
        </p:nvSpPr>
        <p:spPr>
          <a:xfrm>
            <a:off x="6853688" y="3181640"/>
            <a:ext cx="6912194" cy="705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870" spc="-1" dirty="0">
                <a:solidFill>
                  <a:srgbClr val="2E75B6"/>
                </a:solidFill>
                <a:latin typeface="Calibri"/>
                <a:ea typeface="DejaVu Sans"/>
              </a:rPr>
              <a:t>7 x 36 = 252</a:t>
            </a:r>
            <a:endParaRPr lang="fr-FR" sz="387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16150</TotalTime>
  <Words>934</Words>
  <Application>Microsoft Office PowerPoint</Application>
  <PresentationFormat>Personnalisé</PresentationFormat>
  <Paragraphs>170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Grandeurs et mesures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1er juillet 2020</dc:subject>
  <dc:creator>Messica SOUALEM,PE et Xavier SORBE, IG</dc:creator>
  <cp:keywords>multiplication et distributivité, aire</cp:keywords>
  <cp:lastModifiedBy>Xavier SORBE</cp:lastModifiedBy>
  <cp:revision>721</cp:revision>
  <dcterms:created xsi:type="dcterms:W3CDTF">2020-05-08T16:03:50Z</dcterms:created>
  <dcterms:modified xsi:type="dcterms:W3CDTF">2020-06-18T09:07:53Z</dcterms:modified>
</cp:coreProperties>
</file>