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1818" r:id="rId2"/>
    <p:sldId id="1817" r:id="rId3"/>
    <p:sldId id="1828" r:id="rId4"/>
    <p:sldId id="1883" r:id="rId5"/>
    <p:sldId id="1884" r:id="rId6"/>
    <p:sldId id="1885" r:id="rId7"/>
    <p:sldId id="1892" r:id="rId8"/>
    <p:sldId id="1866" r:id="rId9"/>
    <p:sldId id="1867" r:id="rId10"/>
    <p:sldId id="1868" r:id="rId11"/>
    <p:sldId id="1893" r:id="rId12"/>
    <p:sldId id="1845" r:id="rId13"/>
    <p:sldId id="1846" r:id="rId14"/>
    <p:sldId id="1847" r:id="rId15"/>
    <p:sldId id="1838" r:id="rId16"/>
    <p:sldId id="1894" r:id="rId17"/>
    <p:sldId id="1851" r:id="rId18"/>
    <p:sldId id="1901" r:id="rId19"/>
    <p:sldId id="1852" r:id="rId20"/>
    <p:sldId id="1895" r:id="rId21"/>
    <p:sldId id="1900" r:id="rId22"/>
    <p:sldId id="1854" r:id="rId23"/>
    <p:sldId id="1855" r:id="rId24"/>
    <p:sldId id="1896" r:id="rId25"/>
    <p:sldId id="1823" r:id="rId26"/>
    <p:sldId id="1889" r:id="rId27"/>
    <p:sldId id="1890" r:id="rId28"/>
    <p:sldId id="1897" r:id="rId29"/>
    <p:sldId id="1858" r:id="rId30"/>
    <p:sldId id="1859" r:id="rId31"/>
    <p:sldId id="1860" r:id="rId32"/>
    <p:sldId id="1898" r:id="rId33"/>
    <p:sldId id="1837" r:id="rId34"/>
    <p:sldId id="1822" r:id="rId35"/>
    <p:sldId id="1839" r:id="rId36"/>
    <p:sldId id="1899" r:id="rId37"/>
    <p:sldId id="1869" r:id="rId38"/>
    <p:sldId id="1870" r:id="rId39"/>
    <p:sldId id="1825" r:id="rId4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EA7173"/>
    <a:srgbClr val="AC8300"/>
    <a:srgbClr val="EA5D7B"/>
    <a:srgbClr val="B14AFF"/>
    <a:srgbClr val="7CA8EA"/>
    <a:srgbClr val="FF767B"/>
    <a:srgbClr val="FF8082"/>
    <a:srgbClr val="FF7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5" autoAdjust="0"/>
    <p:restoredTop sz="94637" autoAdjust="0"/>
  </p:normalViewPr>
  <p:slideViewPr>
    <p:cSldViewPr snapToGrid="0" snapToObjects="1">
      <p:cViewPr varScale="1">
        <p:scale>
          <a:sx n="45" d="100"/>
          <a:sy n="45" d="100"/>
        </p:scale>
        <p:origin x="-230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35E0D-C1A7-E44B-8449-24CEDFDBDC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E6BC0-E079-514B-9CF8-A69BDCFDAD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545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E6BC0-E079-514B-9CF8-A69BDCFDAD6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664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E6BC0-E079-514B-9CF8-A69BDCFDAD6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421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E6BC0-E079-514B-9CF8-A69BDCFDAD6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372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E6BC0-E079-514B-9CF8-A69BDCFDAD63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201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E6BC0-E079-514B-9CF8-A69BDCFDAD63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8101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E886828-974D-CC44-9701-9B0B96725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597910AF-A1D6-464F-8903-AE84B836C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A30EF0A7-3EF0-9F43-AA96-0FACE3CF9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92153B84-23ED-3947-BFB1-CE7873B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072F03A1-21DD-B54F-B293-5F304AED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217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B2DDD2B-9340-8346-A42C-80B3A3D4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E1730D49-3E94-9346-BE0B-DC5B2F4DB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085D2CB2-C75E-684D-9D4B-1ED7F644A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FAF009A-6411-314F-93A3-838EC659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C41D3C80-43B6-374A-BB98-0DCFE713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79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484AFBA3-15D8-3A43-BA9A-58172CE22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5EEC34B7-FFC1-EF49-AF53-3B2664C0A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0A3954BD-3F39-A241-96AE-51FF386D2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91470936-71C8-D443-B3BF-A2BBBA391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919B9EE2-DBB7-4841-9821-6A34C2F8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583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7973" y="365040"/>
            <a:ext cx="1051495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733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837973" y="1825560"/>
            <a:ext cx="1051495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537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A4ED06E-8608-9C42-A769-F293E802C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C7218B6D-D59D-1F43-B822-7703FA094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A9D5BA73-291A-F04A-B83A-31820816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D18ED678-351F-C140-88FA-90BACA80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FE2923DA-81EE-CE4B-89D4-CD653839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63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1674C73-3A73-8B47-8C25-D05D8D0E2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47EC18DB-8360-F942-BC1D-5748C469E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41B65A99-2C25-C94E-AE5D-849A70FE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03B25D75-A2B3-BA49-B5DE-389A2D85D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96EE6DFE-283A-E641-8928-661ECFA10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20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15C0DB1-F4B5-D947-BD8E-73313EF2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11734F6B-B095-1D49-8A82-8263D3A408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ED1496B5-BEBA-8147-8251-DD1634A2D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1A10D572-47F1-3D48-AB29-B9379E6F6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0BCA4C3E-E216-0C41-BB8D-6946944F4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C5CAF5CA-F86F-D64F-838F-9487F0680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5373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36C5343-FA70-A94B-8E92-D377FCD23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2F9E439B-D43B-0F4E-9F1F-70BC0CF02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86187C67-C4C1-9640-8668-A1E1FEE01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23F083E0-34AA-8048-B40C-1EC268ABF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02EB4043-61E9-F940-B16A-953AA663F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9CA33FB5-4D0B-794E-ADA7-748CB36CA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90199A0B-9FAC-964F-A9DA-D80AD830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B395D3F5-06A4-3941-96F9-1621A2F8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75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8A7DDEA-656B-044A-82E7-168D326CA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766B2B12-8846-1C42-BBFB-C7356EFF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B88F1411-6900-E24E-AF44-9BFDD8426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7C2BD963-C93C-7749-9689-D257AFE86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61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890F82E5-9F45-9D4B-8270-7A0FA4C8F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3C3AC3F6-0741-C341-B9F4-3E4ABC76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AA60558F-666C-9D4F-812D-56707F22A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044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9C8DE9C-D568-0E4B-8AC6-2E37783FC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5DD9F506-5D7A-F348-893F-FA405140F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27981735-C2FE-1940-897B-4CD92ACCE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D674A5B2-C0AF-8441-8C1C-0786CE6FB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EA709442-37B9-B840-B04A-B6DDDA942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E8F6ED76-60DC-8342-A129-2AD262946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02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96B8512-1E28-7646-8829-EB1F9A70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="" xmlns:a16="http://schemas.microsoft.com/office/drawing/2014/main" id="{FC2611EB-7042-8640-A9CF-1A9F2CD8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2E20FEA3-F1BF-394D-8584-2B39448CD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763D867F-86A6-4644-8C64-B16A54CBB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FDAB8423-0B71-B64A-84C6-DE23F3AC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BE0AE5F9-5A20-064E-AD3B-FB2BD5FC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571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9739A79B-4E36-A245-B118-3630B6E58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60AF001C-3812-9D4B-B82C-2D168533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637DA02A-9B9D-704A-81AE-E5EA9F594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7F3EB28-FF77-F147-A8C2-8D5FE981B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1B197D5B-1872-5F4B-B082-29ECACF3D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06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0.tiff"/><Relationship Id="rId5" Type="http://schemas.microsoft.com/office/2007/relationships/hdphoto" Target="../media/hdphoto1.wdp"/><Relationship Id="rId10" Type="http://schemas.openxmlformats.org/officeDocument/2006/relationships/image" Target="../media/image8.tiff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6.tiff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0.tiff"/><Relationship Id="rId5" Type="http://schemas.microsoft.com/office/2007/relationships/hdphoto" Target="../media/hdphoto1.wdp"/><Relationship Id="rId10" Type="http://schemas.openxmlformats.org/officeDocument/2006/relationships/image" Target="../media/image8.tiff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21.tiff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tiff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tiff"/><Relationship Id="rId4" Type="http://schemas.openxmlformats.org/officeDocument/2006/relationships/image" Target="../media/image10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hdphoto" Target="../media/hdphoto7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tiff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microsoft.com/office/2007/relationships/hdphoto" Target="../media/hdphoto8.wdp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tiff"/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8.tiff"/><Relationship Id="rId5" Type="http://schemas.microsoft.com/office/2007/relationships/hdphoto" Target="../media/hdphoto1.wdp"/><Relationship Id="rId1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4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12" Type="http://schemas.openxmlformats.org/officeDocument/2006/relationships/image" Target="../media/image10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8.tiff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838658" y="365439"/>
            <a:ext cx="10513222" cy="13246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5" tIns="44989" rIns="89975" bIns="44989" anchor="ctr"/>
          <a:lstStyle/>
          <a:p>
            <a:pPr>
              <a:lnSpc>
                <a:spcPct val="90000"/>
              </a:lnSpc>
            </a:pPr>
            <a:r>
              <a:rPr lang="fr-FR" sz="4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Lundi 22 juin SEANCE CM2</a:t>
            </a:r>
            <a:endParaRPr lang="fr-FR" sz="2489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2"/>
          <p:cNvSpPr/>
          <p:nvPr/>
        </p:nvSpPr>
        <p:spPr>
          <a:xfrm>
            <a:off x="701531" y="1524128"/>
            <a:ext cx="10711170" cy="495151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560">
            <a:solidFill>
              <a:schemeClr val="accent2">
                <a:lumMod val="7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636062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78957A83-8A31-CB4D-8D10-1ECCFB20D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grpSp>
        <p:nvGrpSpPr>
          <p:cNvPr id="15" name="Groupe 14"/>
          <p:cNvGrpSpPr/>
          <p:nvPr/>
        </p:nvGrpSpPr>
        <p:grpSpPr>
          <a:xfrm>
            <a:off x="824634" y="4844466"/>
            <a:ext cx="9837933" cy="703746"/>
            <a:chOff x="798286" y="5287151"/>
            <a:chExt cx="9622971" cy="703746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03C1053-55C1-1547-AE0C-E5C6E5E496D6}"/>
                </a:ext>
              </a:extLst>
            </p:cNvPr>
            <p:cNvSpPr/>
            <p:nvPr/>
          </p:nvSpPr>
          <p:spPr>
            <a:xfrm>
              <a:off x="949142" y="5287151"/>
              <a:ext cx="94721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chemeClr val="accent1">
                      <a:lumMod val="75000"/>
                    </a:schemeClr>
                  </a:solidFill>
                </a:rPr>
                <a:t>Le premier jour, le renard a mangé 8 grains de raisin.</a:t>
              </a:r>
              <a:endParaRPr lang="fr-FR" sz="3200" b="1" dirty="0"/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="" xmlns:a16="http://schemas.microsoft.com/office/drawing/2014/main" id="{B2E21BEF-BBB3-F34D-BA0F-A2A43533C219}"/>
                </a:ext>
              </a:extLst>
            </p:cNvPr>
            <p:cNvCxnSpPr/>
            <p:nvPr/>
          </p:nvCxnSpPr>
          <p:spPr>
            <a:xfrm>
              <a:off x="798286" y="5287151"/>
              <a:ext cx="0" cy="70374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FA2EA12-9993-004E-BD7D-D0CE68466EDF}"/>
              </a:ext>
            </a:extLst>
          </p:cNvPr>
          <p:cNvSpPr/>
          <p:nvPr/>
        </p:nvSpPr>
        <p:spPr>
          <a:xfrm>
            <a:off x="987802" y="3073157"/>
            <a:ext cx="81189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10 x 5 =  50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90 – 50 = 40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40 : 5 = 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Le renard et les raisins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A60491A-85DD-2E4A-88AC-7D792E52BB84}"/>
              </a:ext>
            </a:extLst>
          </p:cNvPr>
          <p:cNvSpPr/>
          <p:nvPr/>
        </p:nvSpPr>
        <p:spPr>
          <a:xfrm>
            <a:off x="1384297" y="1475940"/>
            <a:ext cx="850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jour 1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3" name="Tableau 12">
            <a:extLst>
              <a:ext uri="{FF2B5EF4-FFF2-40B4-BE49-F238E27FC236}">
                <a16:creationId xmlns="" xmlns:a16="http://schemas.microsoft.com/office/drawing/2014/main" id="{D2E2BC3D-DD71-2446-B769-DE533F8763C3}"/>
              </a:ext>
            </a:extLst>
          </p:cNvPr>
          <p:cNvGraphicFramePr>
            <a:graphicFrameLocks noGrp="1"/>
          </p:cNvGraphicFramePr>
          <p:nvPr/>
        </p:nvGraphicFramePr>
        <p:xfrm>
          <a:off x="1368000" y="1872000"/>
          <a:ext cx="9278269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47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4735">
                  <a:extLst>
                    <a:ext uri="{9D8B030D-6E8A-4147-A177-3AD203B41FA5}">
                      <a16:colId xmlns="" xmlns:a16="http://schemas.microsoft.com/office/drawing/2014/main" val="276851717"/>
                    </a:ext>
                  </a:extLst>
                </a:gridCol>
                <a:gridCol w="5154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47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309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2473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54637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2473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15459">
                  <a:extLst>
                    <a:ext uri="{9D8B030D-6E8A-4147-A177-3AD203B41FA5}">
                      <a16:colId xmlns="" xmlns:a16="http://schemas.microsoft.com/office/drawing/2014/main" val="833958916"/>
                    </a:ext>
                  </a:extLst>
                </a:gridCol>
                <a:gridCol w="51546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1546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515459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2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2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2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2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2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A60491A-85DD-2E4A-88AC-7D792E52BB84}"/>
              </a:ext>
            </a:extLst>
          </p:cNvPr>
          <p:cNvSpPr/>
          <p:nvPr/>
        </p:nvSpPr>
        <p:spPr>
          <a:xfrm>
            <a:off x="2409561" y="1488640"/>
            <a:ext cx="850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jour 2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A60491A-85DD-2E4A-88AC-7D792E52BB84}"/>
              </a:ext>
            </a:extLst>
          </p:cNvPr>
          <p:cNvSpPr/>
          <p:nvPr/>
        </p:nvSpPr>
        <p:spPr>
          <a:xfrm>
            <a:off x="4013199" y="1488640"/>
            <a:ext cx="850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jour 3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A60491A-85DD-2E4A-88AC-7D792E52BB84}"/>
              </a:ext>
            </a:extLst>
          </p:cNvPr>
          <p:cNvSpPr/>
          <p:nvPr/>
        </p:nvSpPr>
        <p:spPr>
          <a:xfrm>
            <a:off x="5942249" y="1496070"/>
            <a:ext cx="850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jour 4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A60491A-85DD-2E4A-88AC-7D792E52BB84}"/>
              </a:ext>
            </a:extLst>
          </p:cNvPr>
          <p:cNvSpPr/>
          <p:nvPr/>
        </p:nvSpPr>
        <p:spPr>
          <a:xfrm>
            <a:off x="8681315" y="1471234"/>
            <a:ext cx="8509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jour 5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3" name="Tableau 22">
            <a:extLst>
              <a:ext uri="{FF2B5EF4-FFF2-40B4-BE49-F238E27FC236}">
                <a16:creationId xmlns="" xmlns:a16="http://schemas.microsoft.com/office/drawing/2014/main" id="{D2E2BC3D-DD71-2446-B769-DE533F876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68043"/>
              </p:ext>
            </p:extLst>
          </p:nvPr>
        </p:nvGraphicFramePr>
        <p:xfrm>
          <a:off x="1368000" y="1872000"/>
          <a:ext cx="824735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47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?</a:t>
                      </a:r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2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graphicFrame>
        <p:nvGraphicFramePr>
          <p:cNvPr id="24" name="Tableau 23">
            <a:extLst>
              <a:ext uri="{FF2B5EF4-FFF2-40B4-BE49-F238E27FC236}">
                <a16:creationId xmlns="" xmlns:a16="http://schemas.microsoft.com/office/drawing/2014/main" id="{D2E2BC3D-DD71-2446-B769-DE533F876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826378"/>
              </p:ext>
            </p:extLst>
          </p:nvPr>
        </p:nvGraphicFramePr>
        <p:xfrm>
          <a:off x="1368000" y="1872000"/>
          <a:ext cx="2164929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47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4735">
                  <a:extLst>
                    <a:ext uri="{9D8B030D-6E8A-4147-A177-3AD203B41FA5}">
                      <a16:colId xmlns="" xmlns:a16="http://schemas.microsoft.com/office/drawing/2014/main" val="276851717"/>
                    </a:ext>
                  </a:extLst>
                </a:gridCol>
                <a:gridCol w="5154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?</a:t>
                      </a:r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2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2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graphicFrame>
        <p:nvGraphicFramePr>
          <p:cNvPr id="26" name="Tableau 25">
            <a:extLst>
              <a:ext uri="{FF2B5EF4-FFF2-40B4-BE49-F238E27FC236}">
                <a16:creationId xmlns="" xmlns:a16="http://schemas.microsoft.com/office/drawing/2014/main" id="{D2E2BC3D-DD71-2446-B769-DE533F876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819597"/>
              </p:ext>
            </p:extLst>
          </p:nvPr>
        </p:nvGraphicFramePr>
        <p:xfrm>
          <a:off x="1368000" y="1872000"/>
          <a:ext cx="6391696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47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4735">
                  <a:extLst>
                    <a:ext uri="{9D8B030D-6E8A-4147-A177-3AD203B41FA5}">
                      <a16:colId xmlns="" xmlns:a16="http://schemas.microsoft.com/office/drawing/2014/main" val="276851717"/>
                    </a:ext>
                  </a:extLst>
                </a:gridCol>
                <a:gridCol w="5154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47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309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2473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1545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1546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1545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?</a:t>
                      </a:r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2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2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2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2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graphicFrame>
        <p:nvGraphicFramePr>
          <p:cNvPr id="27" name="Tableau 26">
            <a:extLst>
              <a:ext uri="{FF2B5EF4-FFF2-40B4-BE49-F238E27FC236}">
                <a16:creationId xmlns="" xmlns:a16="http://schemas.microsoft.com/office/drawing/2014/main" id="{D2E2BC3D-DD71-2446-B769-DE533F876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70702"/>
              </p:ext>
            </p:extLst>
          </p:nvPr>
        </p:nvGraphicFramePr>
        <p:xfrm>
          <a:off x="1368000" y="1872000"/>
          <a:ext cx="4020584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47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4735">
                  <a:extLst>
                    <a:ext uri="{9D8B030D-6E8A-4147-A177-3AD203B41FA5}">
                      <a16:colId xmlns="" xmlns:a16="http://schemas.microsoft.com/office/drawing/2014/main" val="276851717"/>
                    </a:ext>
                  </a:extLst>
                </a:gridCol>
                <a:gridCol w="5154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47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154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154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3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?</a:t>
                      </a:r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2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2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2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grpSp>
        <p:nvGrpSpPr>
          <p:cNvPr id="11" name="Groupe 10"/>
          <p:cNvGrpSpPr/>
          <p:nvPr/>
        </p:nvGrpSpPr>
        <p:grpSpPr>
          <a:xfrm>
            <a:off x="1401110" y="2456596"/>
            <a:ext cx="9261457" cy="809877"/>
            <a:chOff x="1401110" y="2456596"/>
            <a:chExt cx="9261457" cy="809877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F4FA5F0F-0842-8F48-A8A9-94A401B555DA}"/>
                </a:ext>
              </a:extLst>
            </p:cNvPr>
            <p:cNvSpPr/>
            <p:nvPr/>
          </p:nvSpPr>
          <p:spPr>
            <a:xfrm>
              <a:off x="5345953" y="2743253"/>
              <a:ext cx="68588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800" dirty="0">
                  <a:solidFill>
                    <a:schemeClr val="accent1">
                      <a:lumMod val="75000"/>
                    </a:schemeClr>
                  </a:solidFill>
                  <a:cs typeface="Times New Roman" panose="02020603050405020304" pitchFamily="18" charset="0"/>
                  <a:sym typeface="Wingdings" pitchFamily="2" charset="2"/>
                </a:rPr>
                <a:t>90</a:t>
              </a:r>
              <a:endParaRPr lang="fr-FR" sz="2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Arc plein 5"/>
            <p:cNvSpPr/>
            <p:nvPr/>
          </p:nvSpPr>
          <p:spPr>
            <a:xfrm flipV="1">
              <a:off x="1401110" y="2456596"/>
              <a:ext cx="9261457" cy="296366"/>
            </a:xfrm>
            <a:prstGeom prst="blockArc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pic>
        <p:nvPicPr>
          <p:cNvPr id="28" name="Picture 2" descr="Images De Mots Alphabet Dessin - Images vectorielles gratuites sur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057" y="84145"/>
            <a:ext cx="1770743" cy="115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08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discount.com/pdt2/4/3/5/1/700x700/compo294435/rw/compo-meuble-de-rangement-contemporain-blanc-m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59" y="875212"/>
            <a:ext cx="6072604" cy="60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345" y="528131"/>
            <a:ext cx="4649233" cy="1143915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6" y="65315"/>
            <a:ext cx="938497" cy="9384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031" y="70104"/>
            <a:ext cx="938497" cy="9384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  <p:pic>
        <p:nvPicPr>
          <p:cNvPr id="12" name="Picture 2" descr="File:Calcul mental.png - Wikimedia Commons">
            <a:extLst>
              <a:ext uri="{FF2B5EF4-FFF2-40B4-BE49-F238E27FC236}">
                <a16:creationId xmlns="" xmlns:a16="http://schemas.microsoft.com/office/drawing/2014/main" id="{23C42308-0D83-B847-886B-9749B37B3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495" y="4934312"/>
            <a:ext cx="1166635" cy="87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DED94F08-C13A-B340-8547-73A75D2A1C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77" r="4679"/>
          <a:stretch/>
        </p:blipFill>
        <p:spPr>
          <a:xfrm>
            <a:off x="7280302" y="2255539"/>
            <a:ext cx="1071075" cy="103825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="" xmlns:a16="http://schemas.microsoft.com/office/drawing/2014/main" id="{73737FD8-89B7-4740-9EC6-06542CC0C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21158" b="5341"/>
          <a:stretch/>
        </p:blipFill>
        <p:spPr bwMode="auto">
          <a:xfrm>
            <a:off x="4887380" y="3614321"/>
            <a:ext cx="639672" cy="97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A30CEFF7-1B96-A547-807E-331C5E2F01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874" y="2400559"/>
            <a:ext cx="1020814" cy="10402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FD6AB2D8-6749-C841-9708-7FE394AC3D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6385" y="3720693"/>
            <a:ext cx="1032057" cy="911147"/>
          </a:xfrm>
          <a:prstGeom prst="rect">
            <a:avLst/>
          </a:prstGeom>
        </p:spPr>
      </p:pic>
      <p:sp>
        <p:nvSpPr>
          <p:cNvPr id="22" name="Bulle ronde 21">
            <a:extLst>
              <a:ext uri="{FF2B5EF4-FFF2-40B4-BE49-F238E27FC236}">
                <a16:creationId xmlns="" xmlns:a16="http://schemas.microsoft.com/office/drawing/2014/main" id="{DE2D2CD6-9040-654D-9198-14657D6FF4E3}"/>
              </a:ext>
            </a:extLst>
          </p:cNvPr>
          <p:cNvSpPr/>
          <p:nvPr/>
        </p:nvSpPr>
        <p:spPr>
          <a:xfrm>
            <a:off x="5959312" y="2533338"/>
            <a:ext cx="1071075" cy="482652"/>
          </a:xfrm>
          <a:prstGeom prst="wedgeEllipseCallout">
            <a:avLst>
              <a:gd name="adj1" fmla="val -39583"/>
              <a:gd name="adj2" fmla="val 74876"/>
            </a:avLst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Bulle ronde 22">
            <a:extLst>
              <a:ext uri="{FF2B5EF4-FFF2-40B4-BE49-F238E27FC236}">
                <a16:creationId xmlns="" xmlns:a16="http://schemas.microsoft.com/office/drawing/2014/main" id="{6CEB8C02-F073-D545-B60D-A704A1DCC4A0}"/>
              </a:ext>
            </a:extLst>
          </p:cNvPr>
          <p:cNvSpPr/>
          <p:nvPr/>
        </p:nvSpPr>
        <p:spPr>
          <a:xfrm>
            <a:off x="5959312" y="2533338"/>
            <a:ext cx="1071075" cy="482652"/>
          </a:xfrm>
          <a:prstGeom prst="wedgeEllipseCallout">
            <a:avLst>
              <a:gd name="adj1" fmla="val -39583"/>
              <a:gd name="adj2" fmla="val 74876"/>
            </a:avLst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2B388D0F-4A1C-104D-8C42-D4B818C440F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91" t="18234" r="6673" b="5321"/>
          <a:stretch/>
        </p:blipFill>
        <p:spPr>
          <a:xfrm>
            <a:off x="5953355" y="5214481"/>
            <a:ext cx="1188000" cy="7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1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B52EF081-C311-BF40-8C09-2236D4F48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288" y="2464325"/>
            <a:ext cx="1828027" cy="360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BA731333-1521-384C-8B94-25A44575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85" y="1173314"/>
            <a:ext cx="6023316" cy="4504269"/>
          </a:xfrm>
          <a:prstGeom prst="rect">
            <a:avLst/>
          </a:prstGeom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73402" y="1504611"/>
            <a:ext cx="5932499" cy="766017"/>
          </a:xfrm>
          <a:ln w="38100">
            <a:noFill/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4000" dirty="0">
                <a:solidFill>
                  <a:srgbClr val="AC8300"/>
                </a:solidFill>
                <a:latin typeface="Comic Sans MS" panose="030F0702030302020204" pitchFamily="66" charset="0"/>
              </a:rPr>
              <a:t>D’accord, pas d’accord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BFCF4694-D453-8C48-9043-5BAAEBB0AA3E}"/>
              </a:ext>
            </a:extLst>
          </p:cNvPr>
          <p:cNvGrpSpPr/>
          <p:nvPr/>
        </p:nvGrpSpPr>
        <p:grpSpPr>
          <a:xfrm>
            <a:off x="412994" y="755085"/>
            <a:ext cx="2094074" cy="1492028"/>
            <a:chOff x="466354" y="1717964"/>
            <a:chExt cx="2094074" cy="1492028"/>
          </a:xfrm>
        </p:grpSpPr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DC32D880-1F60-E04A-B2B7-A1D0D9EB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354" y="1717964"/>
              <a:ext cx="2094074" cy="14920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D5FCF8A-A3B2-2045-858B-5FAE3BC1E2B9}"/>
                </a:ext>
              </a:extLst>
            </p:cNvPr>
            <p:cNvSpPr/>
            <p:nvPr/>
          </p:nvSpPr>
          <p:spPr>
            <a:xfrm rot="20844036">
              <a:off x="612285" y="2152459"/>
              <a:ext cx="1913300" cy="630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Proportionnalité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3304D1F-3B89-B44E-8460-06955ECBC3E2}"/>
              </a:ext>
            </a:extLst>
          </p:cNvPr>
          <p:cNvSpPr/>
          <p:nvPr/>
        </p:nvSpPr>
        <p:spPr>
          <a:xfrm>
            <a:off x="9250727" y="4596342"/>
            <a:ext cx="1823675" cy="586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Communiquer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951883" y="3546433"/>
            <a:ext cx="4296229" cy="766018"/>
          </a:xfrm>
          <a:prstGeom prst="rect">
            <a:avLst/>
          </a:prstGeom>
          <a:ln w="38100">
            <a:noFill/>
            <a:prstDash val="solid"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Argumenter</a:t>
            </a:r>
          </a:p>
        </p:txBody>
      </p:sp>
      <p:sp>
        <p:nvSpPr>
          <p:cNvPr id="4" name="Bulle ronde 3">
            <a:extLst>
              <a:ext uri="{FF2B5EF4-FFF2-40B4-BE49-F238E27FC236}">
                <a16:creationId xmlns="" xmlns:a16="http://schemas.microsoft.com/office/drawing/2014/main" id="{A88F2213-87D7-2942-9941-3BF8B553AFAD}"/>
              </a:ext>
            </a:extLst>
          </p:cNvPr>
          <p:cNvSpPr>
            <a:spLocks noChangeAspect="1"/>
          </p:cNvSpPr>
          <p:nvPr/>
        </p:nvSpPr>
        <p:spPr>
          <a:xfrm>
            <a:off x="5358137" y="2424133"/>
            <a:ext cx="1855256" cy="964675"/>
          </a:xfrm>
          <a:prstGeom prst="wedgeEllipseCallout">
            <a:avLst>
              <a:gd name="adj1" fmla="val -39583"/>
              <a:gd name="adj2" fmla="val 74876"/>
            </a:avLst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7446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37882" y="1198167"/>
            <a:ext cx="1142103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fr-FR" sz="3200" dirty="0"/>
              <a:t>Pour chaque situation, trouve un argument qui justifie que l’affirmation est vraie ou qui montre qu’elle est fausse.</a:t>
            </a:r>
          </a:p>
          <a:p>
            <a:pPr marL="407988"/>
            <a:r>
              <a:rPr lang="fr-FR" sz="3200" dirty="0"/>
              <a:t>a. 2 tablettes de chocolat pèsent 400 g,</a:t>
            </a:r>
          </a:p>
          <a:p>
            <a:pPr marL="407988">
              <a:spcAft>
                <a:spcPts val="1800"/>
              </a:spcAft>
            </a:pPr>
            <a:r>
              <a:rPr lang="fr-FR" sz="3200" dirty="0"/>
              <a:t>    6 tablettes de chocolat pèseront 800 g.</a:t>
            </a:r>
          </a:p>
          <a:p>
            <a:pPr marL="407988"/>
            <a:r>
              <a:rPr lang="fr-FR" sz="3200" dirty="0"/>
              <a:t>b. 1 ticket de bus coûte 2 €,</a:t>
            </a:r>
          </a:p>
          <a:p>
            <a:pPr marL="407988">
              <a:spcAft>
                <a:spcPts val="1800"/>
              </a:spcAft>
            </a:pPr>
            <a:r>
              <a:rPr lang="fr-FR" sz="3200" dirty="0"/>
              <a:t>    3 tickets de bus coûteront 6 €.</a:t>
            </a:r>
          </a:p>
          <a:p>
            <a:pPr marL="407988"/>
            <a:r>
              <a:rPr lang="fr-FR" sz="3200" dirty="0"/>
              <a:t>c. Max a marqué 2 buts en 10 minutes,</a:t>
            </a:r>
          </a:p>
          <a:p>
            <a:pPr marL="407988">
              <a:spcAft>
                <a:spcPts val="1800"/>
              </a:spcAft>
            </a:pPr>
            <a:r>
              <a:rPr lang="fr-FR" sz="3200" dirty="0"/>
              <a:t>    il marquera 6 buts en 30 minutes.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D’accord, pas d’accord</a:t>
            </a:r>
          </a:p>
        </p:txBody>
      </p:sp>
      <p:sp>
        <p:nvSpPr>
          <p:cNvPr id="5" name="Bulle ronde 4">
            <a:extLst>
              <a:ext uri="{FF2B5EF4-FFF2-40B4-BE49-F238E27FC236}">
                <a16:creationId xmlns="" xmlns:a16="http://schemas.microsoft.com/office/drawing/2014/main" id="{A6771B23-A71B-B444-80C3-B28BC2C5D271}"/>
              </a:ext>
            </a:extLst>
          </p:cNvPr>
          <p:cNvSpPr/>
          <p:nvPr/>
        </p:nvSpPr>
        <p:spPr>
          <a:xfrm>
            <a:off x="10333767" y="233034"/>
            <a:ext cx="1473200" cy="766018"/>
          </a:xfrm>
          <a:prstGeom prst="wedgeEllipseCallout">
            <a:avLst>
              <a:gd name="adj1" fmla="val -39583"/>
              <a:gd name="adj2" fmla="val 74876"/>
            </a:avLst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9CB951B-C525-3C45-9F51-41FE419D8CA0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BE1B9D8-B6C3-A84B-98F4-9170131F4833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306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4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</a:rPr>
              <a:t>D’accord, pas d’accord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8B8622E9-609A-9D45-BCFD-1995CEBDD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sp>
        <p:nvSpPr>
          <p:cNvPr id="7" name="Bulle ronde 6">
            <a:extLst>
              <a:ext uri="{FF2B5EF4-FFF2-40B4-BE49-F238E27FC236}">
                <a16:creationId xmlns="" xmlns:a16="http://schemas.microsoft.com/office/drawing/2014/main" id="{652999CE-9407-CD44-BF2F-628FEEE0CCCE}"/>
              </a:ext>
            </a:extLst>
          </p:cNvPr>
          <p:cNvSpPr/>
          <p:nvPr/>
        </p:nvSpPr>
        <p:spPr>
          <a:xfrm>
            <a:off x="10333767" y="233034"/>
            <a:ext cx="1473200" cy="766018"/>
          </a:xfrm>
          <a:prstGeom prst="wedgeEllipseCallout">
            <a:avLst>
              <a:gd name="adj1" fmla="val -39583"/>
              <a:gd name="adj2" fmla="val 74876"/>
            </a:avLst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42A4E68-6944-FF49-8CC4-9726C4B1195F}"/>
              </a:ext>
            </a:extLst>
          </p:cNvPr>
          <p:cNvSpPr/>
          <p:nvPr/>
        </p:nvSpPr>
        <p:spPr>
          <a:xfrm>
            <a:off x="484094" y="1474619"/>
            <a:ext cx="11707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dirty="0"/>
              <a:t>a. 2 tablettes de chocolat pèsent 400 </a:t>
            </a:r>
            <a:r>
              <a:rPr lang="fr-FR" sz="2800" dirty="0" smtClean="0"/>
              <a:t>g, </a:t>
            </a:r>
            <a:r>
              <a:rPr lang="fr-FR" sz="2800" dirty="0"/>
              <a:t>6 tablettes de chocolat </a:t>
            </a:r>
            <a:r>
              <a:rPr lang="fr-FR" sz="2800" dirty="0" smtClean="0"/>
              <a:t>pèseront </a:t>
            </a:r>
            <a:r>
              <a:rPr lang="fr-FR" sz="2800" dirty="0"/>
              <a:t>800 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EF47D36-C955-824E-92E7-AF806E149E2B}"/>
              </a:ext>
            </a:extLst>
          </p:cNvPr>
          <p:cNvSpPr/>
          <p:nvPr/>
        </p:nvSpPr>
        <p:spPr>
          <a:xfrm>
            <a:off x="843387" y="2090223"/>
            <a:ext cx="10963580" cy="212365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6 tablettes, c’est 3 fois plus que 2 tablettes.</a:t>
            </a:r>
          </a:p>
          <a:p>
            <a:pPr>
              <a:spcAft>
                <a:spcPts val="1200"/>
              </a:spcAft>
            </a:pP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Le poids de 6 tablettes sera donc 3 fois plus élevé que celui de 2 tablettes.</a:t>
            </a:r>
          </a:p>
          <a:p>
            <a:pPr>
              <a:spcAft>
                <a:spcPts val="1200"/>
              </a:spcAft>
            </a:pP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400 x 3 = 1 200</a:t>
            </a:r>
          </a:p>
          <a:p>
            <a:pPr>
              <a:spcAft>
                <a:spcPts val="1200"/>
              </a:spcAft>
            </a:pP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Cette affirmation est donc fausse.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BF76FAD-4186-A643-9C4B-FD1C235BFC85}"/>
              </a:ext>
            </a:extLst>
          </p:cNvPr>
          <p:cNvSpPr/>
          <p:nvPr/>
        </p:nvSpPr>
        <p:spPr>
          <a:xfrm rot="21070908">
            <a:off x="7095795" y="3348722"/>
            <a:ext cx="25438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Pas d’accord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id="{A080C2A5-0E36-8246-ACAD-9DBD3FAB5097}"/>
                  </a:ext>
                </a:extLst>
              </p:cNvPr>
              <p:cNvSpPr/>
              <p:nvPr/>
            </p:nvSpPr>
            <p:spPr>
              <a:xfrm>
                <a:off x="3186236" y="3101461"/>
                <a:ext cx="108234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8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fr-FR" sz="2800" dirty="0">
                    <a:solidFill>
                      <a:schemeClr val="accent1">
                        <a:lumMod val="75000"/>
                      </a:schemeClr>
                    </a:solidFill>
                  </a:rPr>
                  <a:t> 800</a:t>
                </a:r>
                <a:endParaRPr lang="fr-FR" sz="28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080C2A5-0E36-8246-ACAD-9DBD3FAB5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236" y="3101461"/>
                <a:ext cx="1082348" cy="523220"/>
              </a:xfrm>
              <a:prstGeom prst="rect">
                <a:avLst/>
              </a:prstGeom>
              <a:blipFill>
                <a:blip r:embed="rId6"/>
                <a:stretch>
                  <a:fillRect l="-1163" t="-9524" r="-10465" b="-309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F6C447B-938E-B14D-B323-EB37C9FBA8AF}"/>
              </a:ext>
            </a:extLst>
          </p:cNvPr>
          <p:cNvSpPr/>
          <p:nvPr/>
        </p:nvSpPr>
        <p:spPr>
          <a:xfrm>
            <a:off x="484094" y="4380005"/>
            <a:ext cx="11474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dirty="0"/>
              <a:t>b. 1 ticket de bus coûte 2 </a:t>
            </a:r>
            <a:r>
              <a:rPr lang="fr-FR" sz="2800" dirty="0" smtClean="0"/>
              <a:t>€, </a:t>
            </a:r>
            <a:r>
              <a:rPr lang="fr-FR" sz="2800" dirty="0"/>
              <a:t>3 tickets de bus </a:t>
            </a:r>
            <a:r>
              <a:rPr lang="fr-FR" sz="2800" dirty="0" smtClean="0"/>
              <a:t>coûteront </a:t>
            </a:r>
            <a:r>
              <a:rPr lang="fr-FR" sz="2800" dirty="0"/>
              <a:t>6 €.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EE86872-E3A1-DF42-8E10-CBFB579510F4}"/>
              </a:ext>
            </a:extLst>
          </p:cNvPr>
          <p:cNvSpPr/>
          <p:nvPr/>
        </p:nvSpPr>
        <p:spPr>
          <a:xfrm>
            <a:off x="843387" y="4903225"/>
            <a:ext cx="10963580" cy="103105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3 tickets de bus coûtent 3 fois plus qu’un ticket de bus.</a:t>
            </a:r>
          </a:p>
          <a:p>
            <a:pPr>
              <a:spcAft>
                <a:spcPts val="1200"/>
              </a:spcAft>
            </a:pP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2 x 3 = 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ECE7094-95DD-AF4E-B274-9C2E0818CB6C}"/>
              </a:ext>
            </a:extLst>
          </p:cNvPr>
          <p:cNvSpPr/>
          <p:nvPr/>
        </p:nvSpPr>
        <p:spPr>
          <a:xfrm rot="21070908">
            <a:off x="9049966" y="5206333"/>
            <a:ext cx="18369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D’accord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23B5766-C603-2C45-9258-4F4CCB730A14}"/>
              </a:ext>
            </a:extLst>
          </p:cNvPr>
          <p:cNvSpPr/>
          <p:nvPr/>
        </p:nvSpPr>
        <p:spPr>
          <a:xfrm>
            <a:off x="2908812" y="5411056"/>
            <a:ext cx="4871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Cette affirmation est donc vraie.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22556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sd'acc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'acc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3" grpId="0"/>
      <p:bldP spid="15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</a:rPr>
              <a:t>D’accord, pas d’accord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8B8622E9-609A-9D45-BCFD-1995CEBDD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sp>
        <p:nvSpPr>
          <p:cNvPr id="7" name="Bulle ronde 6">
            <a:extLst>
              <a:ext uri="{FF2B5EF4-FFF2-40B4-BE49-F238E27FC236}">
                <a16:creationId xmlns="" xmlns:a16="http://schemas.microsoft.com/office/drawing/2014/main" id="{652999CE-9407-CD44-BF2F-628FEEE0CCCE}"/>
              </a:ext>
            </a:extLst>
          </p:cNvPr>
          <p:cNvSpPr/>
          <p:nvPr/>
        </p:nvSpPr>
        <p:spPr>
          <a:xfrm>
            <a:off x="10333767" y="233034"/>
            <a:ext cx="1473200" cy="766018"/>
          </a:xfrm>
          <a:prstGeom prst="wedgeEllipseCallout">
            <a:avLst>
              <a:gd name="adj1" fmla="val -39583"/>
              <a:gd name="adj2" fmla="val 74876"/>
            </a:avLst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42A4E68-6944-FF49-8CC4-9726C4B1195F}"/>
              </a:ext>
            </a:extLst>
          </p:cNvPr>
          <p:cNvSpPr/>
          <p:nvPr/>
        </p:nvSpPr>
        <p:spPr>
          <a:xfrm>
            <a:off x="484094" y="1453408"/>
            <a:ext cx="11474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dirty="0"/>
              <a:t>c. Max a marqué 2 buts en 10 </a:t>
            </a:r>
            <a:r>
              <a:rPr lang="fr-FR" sz="2800" dirty="0" smtClean="0"/>
              <a:t>minutes, il </a:t>
            </a:r>
            <a:r>
              <a:rPr lang="fr-FR" sz="2800" dirty="0"/>
              <a:t>marquera 6 buts en 30 minutes.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EF47D36-C955-824E-92E7-AF806E149E2B}"/>
              </a:ext>
            </a:extLst>
          </p:cNvPr>
          <p:cNvSpPr/>
          <p:nvPr/>
        </p:nvSpPr>
        <p:spPr>
          <a:xfrm>
            <a:off x="843387" y="2086983"/>
            <a:ext cx="10963580" cy="313932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Le nombre de buts marqués n’est pas régulier dans le temps.</a:t>
            </a:r>
          </a:p>
          <a:p>
            <a:pPr>
              <a:spcAft>
                <a:spcPts val="1200"/>
              </a:spcAft>
            </a:pP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Donc, la quantité de buts n’est pas proportionnelle au temps.</a:t>
            </a:r>
          </a:p>
          <a:p>
            <a:pPr>
              <a:spcAft>
                <a:spcPts val="1200"/>
              </a:spcAft>
            </a:pP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En 3 fois plus de temps, on ne peut pas être sûr que Max marquera 3 fois plus de buts.</a:t>
            </a:r>
          </a:p>
          <a:p>
            <a:pPr>
              <a:spcAft>
                <a:spcPts val="1200"/>
              </a:spcAft>
            </a:pP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On ne peut donc pas affirmer que Max marquera 6 buts.</a:t>
            </a:r>
          </a:p>
          <a:p>
            <a:pPr>
              <a:spcAft>
                <a:spcPts val="600"/>
              </a:spcAft>
            </a:pPr>
            <a:r>
              <a:rPr lang="fr-FR" sz="2800" dirty="0">
                <a:solidFill>
                  <a:schemeClr val="bg2">
                    <a:lumMod val="50000"/>
                  </a:schemeClr>
                </a:solidFill>
              </a:rPr>
              <a:t>Si c’est le cas, ce sera un pur hasard.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BF76FAD-4186-A643-9C4B-FD1C235BFC85}"/>
              </a:ext>
            </a:extLst>
          </p:cNvPr>
          <p:cNvSpPr/>
          <p:nvPr/>
        </p:nvSpPr>
        <p:spPr>
          <a:xfrm rot="21070908">
            <a:off x="7726938" y="5013493"/>
            <a:ext cx="25438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Pas d’accord</a:t>
            </a:r>
          </a:p>
        </p:txBody>
      </p:sp>
    </p:spTree>
    <p:extLst>
      <p:ext uri="{BB962C8B-B14F-4D97-AF65-F5344CB8AC3E}">
        <p14:creationId xmlns:p14="http://schemas.microsoft.com/office/powerpoint/2010/main" val="379533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sd'acc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discount.com/pdt2/4/3/5/1/700x700/compo294435/rw/compo-meuble-de-rangement-contemporain-blanc-m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59" y="875212"/>
            <a:ext cx="6072604" cy="60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345" y="528131"/>
            <a:ext cx="4649233" cy="1143915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6" y="65315"/>
            <a:ext cx="938497" cy="9384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031" y="70104"/>
            <a:ext cx="938497" cy="9384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  <p:pic>
        <p:nvPicPr>
          <p:cNvPr id="12" name="Picture 2" descr="File:Calcul mental.png - Wikimedia Commons">
            <a:extLst>
              <a:ext uri="{FF2B5EF4-FFF2-40B4-BE49-F238E27FC236}">
                <a16:creationId xmlns="" xmlns:a16="http://schemas.microsoft.com/office/drawing/2014/main" id="{23C42308-0D83-B847-886B-9749B37B3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495" y="4934312"/>
            <a:ext cx="1166635" cy="87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DED94F08-C13A-B340-8547-73A75D2A1C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77" r="4679"/>
          <a:stretch/>
        </p:blipFill>
        <p:spPr>
          <a:xfrm>
            <a:off x="7280302" y="2255539"/>
            <a:ext cx="1071075" cy="103825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="" xmlns:a16="http://schemas.microsoft.com/office/drawing/2014/main" id="{73737FD8-89B7-4740-9EC6-06542CC0C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21158" b="5341"/>
          <a:stretch/>
        </p:blipFill>
        <p:spPr bwMode="auto">
          <a:xfrm>
            <a:off x="4887380" y="3614321"/>
            <a:ext cx="639672" cy="97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76736822-A962-9C45-94D1-9304C5175B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64" b="9780"/>
          <a:stretch/>
        </p:blipFill>
        <p:spPr>
          <a:xfrm>
            <a:off x="4825874" y="2400559"/>
            <a:ext cx="938497" cy="93849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E1CAB0D4-DF2E-4040-ADDC-943F1E5003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6385" y="3720693"/>
            <a:ext cx="1032057" cy="91114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A60F7D23-DFB8-7E4A-90AE-387D8A96E11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91" t="18234" r="6673" b="5321"/>
          <a:stretch/>
        </p:blipFill>
        <p:spPr>
          <a:xfrm>
            <a:off x="5953355" y="5214481"/>
            <a:ext cx="1188000" cy="7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3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1CCCF51D-F376-1341-B3D9-74ADF1C5B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598" y="2412006"/>
            <a:ext cx="2036328" cy="3636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BA731333-1521-384C-8B94-25A445759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585" y="1173314"/>
            <a:ext cx="6023316" cy="4504269"/>
          </a:xfrm>
          <a:prstGeom prst="rect">
            <a:avLst/>
          </a:prstGeom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73402" y="1616905"/>
            <a:ext cx="5932499" cy="766017"/>
          </a:xfrm>
          <a:ln w="38100">
            <a:noFill/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4000" dirty="0">
                <a:solidFill>
                  <a:srgbClr val="AC8300"/>
                </a:solidFill>
                <a:latin typeface="Comic Sans MS" panose="030F0702030302020204" pitchFamily="66" charset="0"/>
              </a:rPr>
              <a:t>Les 3 chiens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951883" y="3224104"/>
            <a:ext cx="4296229" cy="1040221"/>
          </a:xfrm>
          <a:prstGeom prst="rect">
            <a:avLst/>
          </a:prstGeom>
          <a:ln w="38100">
            <a:noFill/>
            <a:prstDash val="solid"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Combiner les étapes d’un raisonnement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BFCF4694-D453-8C48-9043-5BAAEBB0AA3E}"/>
              </a:ext>
            </a:extLst>
          </p:cNvPr>
          <p:cNvGrpSpPr/>
          <p:nvPr/>
        </p:nvGrpSpPr>
        <p:grpSpPr>
          <a:xfrm>
            <a:off x="412994" y="755085"/>
            <a:ext cx="2094074" cy="1492028"/>
            <a:chOff x="466354" y="1717964"/>
            <a:chExt cx="2094074" cy="1492028"/>
          </a:xfrm>
        </p:grpSpPr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DC32D880-1F60-E04A-B2B7-A1D0D9EB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54" y="1717964"/>
              <a:ext cx="2094074" cy="14920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D5FCF8A-A3B2-2045-858B-5FAE3BC1E2B9}"/>
                </a:ext>
              </a:extLst>
            </p:cNvPr>
            <p:cNvSpPr/>
            <p:nvPr/>
          </p:nvSpPr>
          <p:spPr>
            <a:xfrm rot="20844036">
              <a:off x="612285" y="2152459"/>
              <a:ext cx="1913300" cy="630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Problème additif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3304D1F-3B89-B44E-8460-06955ECBC3E2}"/>
              </a:ext>
            </a:extLst>
          </p:cNvPr>
          <p:cNvSpPr/>
          <p:nvPr/>
        </p:nvSpPr>
        <p:spPr>
          <a:xfrm>
            <a:off x="9368882" y="4434309"/>
            <a:ext cx="1620451" cy="586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Raisonner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2AA96746-B33C-D44C-8DC7-E513471432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5593" y="2306402"/>
            <a:ext cx="1020814" cy="104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120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59559" y="997202"/>
            <a:ext cx="55364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dirty="0"/>
              <a:t>Combien pèse chaque animal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Les 3 chiens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595ABB47-EA08-A449-8A7D-B060305CDEA7}"/>
              </a:ext>
            </a:extLst>
          </p:cNvPr>
          <p:cNvGrpSpPr/>
          <p:nvPr/>
        </p:nvGrpSpPr>
        <p:grpSpPr>
          <a:xfrm>
            <a:off x="1258206" y="1690408"/>
            <a:ext cx="4606203" cy="1749901"/>
            <a:chOff x="1258206" y="1690408"/>
            <a:chExt cx="4606203" cy="1749901"/>
          </a:xfrm>
        </p:grpSpPr>
        <p:pic>
          <p:nvPicPr>
            <p:cNvPr id="4" name="Image 3">
              <a:extLst>
                <a:ext uri="{FF2B5EF4-FFF2-40B4-BE49-F238E27FC236}">
                  <a16:creationId xmlns="" xmlns:a16="http://schemas.microsoft.com/office/drawing/2014/main" id="{600931B8-13E4-B54D-9E04-08C11451D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8206" y="1690408"/>
              <a:ext cx="1929536" cy="1738592"/>
            </a:xfrm>
            <a:prstGeom prst="rect">
              <a:avLst/>
            </a:prstGeom>
          </p:spPr>
        </p:pic>
        <p:grpSp>
          <p:nvGrpSpPr>
            <p:cNvPr id="8" name="Groupe 7">
              <a:extLst>
                <a:ext uri="{FF2B5EF4-FFF2-40B4-BE49-F238E27FC236}">
                  <a16:creationId xmlns="" xmlns:a16="http://schemas.microsoft.com/office/drawing/2014/main" id="{8C532956-9CE4-E349-B3BA-AEA586BE14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14379" y="2329601"/>
              <a:ext cx="1150030" cy="1042247"/>
              <a:chOff x="8998857" y="2236652"/>
              <a:chExt cx="2345418" cy="2125601"/>
            </a:xfrm>
          </p:grpSpPr>
          <p:pic>
            <p:nvPicPr>
              <p:cNvPr id="6" name="Image 5">
                <a:extLst>
                  <a:ext uri="{FF2B5EF4-FFF2-40B4-BE49-F238E27FC236}">
                    <a16:creationId xmlns="" xmlns:a16="http://schemas.microsoft.com/office/drawing/2014/main" id="{D4571DC6-DD81-8345-AD51-4042E043DE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158288" y="2236652"/>
                <a:ext cx="2185987" cy="2125601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7466C044-133A-D045-BAAE-FE9D695C8C71}"/>
                  </a:ext>
                </a:extLst>
              </p:cNvPr>
              <p:cNvSpPr/>
              <p:nvPr/>
            </p:nvSpPr>
            <p:spPr>
              <a:xfrm>
                <a:off x="8998857" y="3671888"/>
                <a:ext cx="330881" cy="471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9" name="Image 8">
              <a:extLst>
                <a:ext uri="{FF2B5EF4-FFF2-40B4-BE49-F238E27FC236}">
                  <a16:creationId xmlns="" xmlns:a16="http://schemas.microsoft.com/office/drawing/2014/main" id="{93D485A8-9918-564C-80D7-6F35BFF4E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93911" y="1784393"/>
              <a:ext cx="1739518" cy="1655916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60E13D0-A59D-5347-9D0D-689259E543E6}"/>
              </a:ext>
            </a:extLst>
          </p:cNvPr>
          <p:cNvSpPr/>
          <p:nvPr/>
        </p:nvSpPr>
        <p:spPr>
          <a:xfrm>
            <a:off x="6096000" y="2410094"/>
            <a:ext cx="1071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dirty="0"/>
              <a:t>50 kg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="" xmlns:a16="http://schemas.microsoft.com/office/drawing/2014/main" id="{00D74985-71BD-4D4B-B1F4-4C0ADF017CDA}"/>
              </a:ext>
            </a:extLst>
          </p:cNvPr>
          <p:cNvGrpSpPr/>
          <p:nvPr/>
        </p:nvGrpSpPr>
        <p:grpSpPr>
          <a:xfrm>
            <a:off x="1629681" y="4298296"/>
            <a:ext cx="3011974" cy="1738592"/>
            <a:chOff x="1629681" y="4298296"/>
            <a:chExt cx="3011974" cy="1738592"/>
          </a:xfrm>
        </p:grpSpPr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7B386F95-83C1-B641-9852-2D8B17C4E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29681" y="4298296"/>
              <a:ext cx="1929536" cy="1738592"/>
            </a:xfrm>
            <a:prstGeom prst="rect">
              <a:avLst/>
            </a:prstGeom>
          </p:spPr>
        </p:pic>
        <p:grpSp>
          <p:nvGrpSpPr>
            <p:cNvPr id="13" name="Groupe 12">
              <a:extLst>
                <a:ext uri="{FF2B5EF4-FFF2-40B4-BE49-F238E27FC236}">
                  <a16:creationId xmlns="" xmlns:a16="http://schemas.microsoft.com/office/drawing/2014/main" id="{302D2417-EED3-B741-B8CA-D29A1875204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1625" y="4994641"/>
              <a:ext cx="1150030" cy="1042247"/>
              <a:chOff x="8998857" y="2236652"/>
              <a:chExt cx="2345418" cy="2125601"/>
            </a:xfrm>
          </p:grpSpPr>
          <p:pic>
            <p:nvPicPr>
              <p:cNvPr id="15" name="Image 14">
                <a:extLst>
                  <a:ext uri="{FF2B5EF4-FFF2-40B4-BE49-F238E27FC236}">
                    <a16:creationId xmlns="" xmlns:a16="http://schemas.microsoft.com/office/drawing/2014/main" id="{1E18B677-A9AC-2940-BF24-4190AAEB90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158288" y="2236652"/>
                <a:ext cx="2185987" cy="2125601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16E5B4B3-5E72-9B4C-A38B-A64D913B586C}"/>
                  </a:ext>
                </a:extLst>
              </p:cNvPr>
              <p:cNvSpPr/>
              <p:nvPr/>
            </p:nvSpPr>
            <p:spPr>
              <a:xfrm>
                <a:off x="8998857" y="3671888"/>
                <a:ext cx="330881" cy="471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FFFE76C-8547-7C4E-BEC7-657A736E591E}"/>
              </a:ext>
            </a:extLst>
          </p:cNvPr>
          <p:cNvSpPr/>
          <p:nvPr/>
        </p:nvSpPr>
        <p:spPr>
          <a:xfrm>
            <a:off x="4885233" y="5344790"/>
            <a:ext cx="15346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dirty="0"/>
              <a:t>28 kg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="" xmlns:a16="http://schemas.microsoft.com/office/drawing/2014/main" id="{0B80C458-AAFA-144C-8BFE-F6977743EFA5}"/>
              </a:ext>
            </a:extLst>
          </p:cNvPr>
          <p:cNvGrpSpPr/>
          <p:nvPr/>
        </p:nvGrpSpPr>
        <p:grpSpPr>
          <a:xfrm>
            <a:off x="7167856" y="3576063"/>
            <a:ext cx="3517714" cy="1738592"/>
            <a:chOff x="7167856" y="3576063"/>
            <a:chExt cx="3517714" cy="1738592"/>
          </a:xfrm>
        </p:grpSpPr>
        <p:pic>
          <p:nvPicPr>
            <p:cNvPr id="18" name="Image 17">
              <a:extLst>
                <a:ext uri="{FF2B5EF4-FFF2-40B4-BE49-F238E27FC236}">
                  <a16:creationId xmlns="" xmlns:a16="http://schemas.microsoft.com/office/drawing/2014/main" id="{6CB10B9A-9F4D-F941-9E28-C0201F81A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856" y="3576063"/>
              <a:ext cx="1929536" cy="1738592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="" xmlns:a16="http://schemas.microsoft.com/office/drawing/2014/main" id="{0B4B145E-DF90-8A48-A499-8B434880B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46052" y="3658739"/>
              <a:ext cx="1739518" cy="1655916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2DF4AD94-48AB-2443-832B-011337B3DFE7}"/>
              </a:ext>
            </a:extLst>
          </p:cNvPr>
          <p:cNvSpPr/>
          <p:nvPr/>
        </p:nvSpPr>
        <p:spPr>
          <a:xfrm>
            <a:off x="10562318" y="4183106"/>
            <a:ext cx="1496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dirty="0"/>
              <a:t>40 kg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B87E68D9-206F-424B-A273-4110EA8973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5570" y="368673"/>
            <a:ext cx="1117570" cy="113881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2AE5BD7-3943-AA42-AB8A-B4A037CEA155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53BB02AB-D30A-8C47-8C66-A26C39E31054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27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59559" y="997202"/>
            <a:ext cx="55364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dirty="0"/>
              <a:t>Combien pèse chaque animal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Les 3 chiens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595ABB47-EA08-A449-8A7D-B060305CDEA7}"/>
              </a:ext>
            </a:extLst>
          </p:cNvPr>
          <p:cNvGrpSpPr/>
          <p:nvPr/>
        </p:nvGrpSpPr>
        <p:grpSpPr>
          <a:xfrm>
            <a:off x="1258206" y="1690408"/>
            <a:ext cx="4606203" cy="1749901"/>
            <a:chOff x="1258206" y="1690408"/>
            <a:chExt cx="4606203" cy="1749901"/>
          </a:xfrm>
        </p:grpSpPr>
        <p:pic>
          <p:nvPicPr>
            <p:cNvPr id="4" name="Image 3">
              <a:extLst>
                <a:ext uri="{FF2B5EF4-FFF2-40B4-BE49-F238E27FC236}">
                  <a16:creationId xmlns="" xmlns:a16="http://schemas.microsoft.com/office/drawing/2014/main" id="{600931B8-13E4-B54D-9E04-08C11451D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8206" y="1690408"/>
              <a:ext cx="1929536" cy="1738592"/>
            </a:xfrm>
            <a:prstGeom prst="rect">
              <a:avLst/>
            </a:prstGeom>
          </p:spPr>
        </p:pic>
        <p:grpSp>
          <p:nvGrpSpPr>
            <p:cNvPr id="8" name="Groupe 7">
              <a:extLst>
                <a:ext uri="{FF2B5EF4-FFF2-40B4-BE49-F238E27FC236}">
                  <a16:creationId xmlns="" xmlns:a16="http://schemas.microsoft.com/office/drawing/2014/main" id="{8C532956-9CE4-E349-B3BA-AEA586BE14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14379" y="2329601"/>
              <a:ext cx="1150030" cy="1042247"/>
              <a:chOff x="8998857" y="2236652"/>
              <a:chExt cx="2345418" cy="2125601"/>
            </a:xfrm>
          </p:grpSpPr>
          <p:pic>
            <p:nvPicPr>
              <p:cNvPr id="6" name="Image 5">
                <a:extLst>
                  <a:ext uri="{FF2B5EF4-FFF2-40B4-BE49-F238E27FC236}">
                    <a16:creationId xmlns="" xmlns:a16="http://schemas.microsoft.com/office/drawing/2014/main" id="{D4571DC6-DD81-8345-AD51-4042E043DE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158288" y="2236652"/>
                <a:ext cx="2185987" cy="2125601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7466C044-133A-D045-BAAE-FE9D695C8C71}"/>
                  </a:ext>
                </a:extLst>
              </p:cNvPr>
              <p:cNvSpPr/>
              <p:nvPr/>
            </p:nvSpPr>
            <p:spPr>
              <a:xfrm>
                <a:off x="8998857" y="3671888"/>
                <a:ext cx="330881" cy="471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9" name="Image 8">
              <a:extLst>
                <a:ext uri="{FF2B5EF4-FFF2-40B4-BE49-F238E27FC236}">
                  <a16:creationId xmlns="" xmlns:a16="http://schemas.microsoft.com/office/drawing/2014/main" id="{93D485A8-9918-564C-80D7-6F35BFF4E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93911" y="1784393"/>
              <a:ext cx="1739518" cy="1655916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60E13D0-A59D-5347-9D0D-689259E543E6}"/>
              </a:ext>
            </a:extLst>
          </p:cNvPr>
          <p:cNvSpPr/>
          <p:nvPr/>
        </p:nvSpPr>
        <p:spPr>
          <a:xfrm>
            <a:off x="6096000" y="2410094"/>
            <a:ext cx="1071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dirty="0"/>
              <a:t>50 kg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="" xmlns:a16="http://schemas.microsoft.com/office/drawing/2014/main" id="{0B80C458-AAFA-144C-8BFE-F6977743EFA5}"/>
              </a:ext>
            </a:extLst>
          </p:cNvPr>
          <p:cNvGrpSpPr/>
          <p:nvPr/>
        </p:nvGrpSpPr>
        <p:grpSpPr>
          <a:xfrm>
            <a:off x="7167856" y="3287965"/>
            <a:ext cx="3517714" cy="1738592"/>
            <a:chOff x="7167856" y="3576063"/>
            <a:chExt cx="3517714" cy="1738592"/>
          </a:xfrm>
        </p:grpSpPr>
        <p:pic>
          <p:nvPicPr>
            <p:cNvPr id="18" name="Image 17">
              <a:extLst>
                <a:ext uri="{FF2B5EF4-FFF2-40B4-BE49-F238E27FC236}">
                  <a16:creationId xmlns="" xmlns:a16="http://schemas.microsoft.com/office/drawing/2014/main" id="{6CB10B9A-9F4D-F941-9E28-C0201F81A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7856" y="3576063"/>
              <a:ext cx="1929536" cy="1738592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="" xmlns:a16="http://schemas.microsoft.com/office/drawing/2014/main" id="{0B4B145E-DF90-8A48-A499-8B434880B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46052" y="3658739"/>
              <a:ext cx="1739518" cy="1655916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2DF4AD94-48AB-2443-832B-011337B3DFE7}"/>
              </a:ext>
            </a:extLst>
          </p:cNvPr>
          <p:cNvSpPr/>
          <p:nvPr/>
        </p:nvSpPr>
        <p:spPr>
          <a:xfrm>
            <a:off x="10562318" y="3895008"/>
            <a:ext cx="1496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dirty="0"/>
              <a:t>40 kg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B87E68D9-206F-424B-A273-4110EA8973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5570" y="368673"/>
            <a:ext cx="1117570" cy="1138818"/>
          </a:xfrm>
          <a:prstGeom prst="rect">
            <a:avLst/>
          </a:prstGeom>
        </p:spPr>
      </p:pic>
      <p:sp>
        <p:nvSpPr>
          <p:cNvPr id="27" name="Ellipse 26">
            <a:extLst>
              <a:ext uri="{FF2B5EF4-FFF2-40B4-BE49-F238E27FC236}">
                <a16:creationId xmlns="" xmlns:a16="http://schemas.microsoft.com/office/drawing/2014/main" id="{740E2D55-32C3-3F42-9432-CBFBBA92DB0B}"/>
              </a:ext>
            </a:extLst>
          </p:cNvPr>
          <p:cNvSpPr/>
          <p:nvPr/>
        </p:nvSpPr>
        <p:spPr>
          <a:xfrm>
            <a:off x="766916" y="1523186"/>
            <a:ext cx="4025637" cy="2135553"/>
          </a:xfrm>
          <a:prstGeom prst="ellipse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A876497-0595-474B-B8FF-1DC72CA61A29}"/>
              </a:ext>
            </a:extLst>
          </p:cNvPr>
          <p:cNvSpPr/>
          <p:nvPr/>
        </p:nvSpPr>
        <p:spPr>
          <a:xfrm>
            <a:off x="2352654" y="3657381"/>
            <a:ext cx="1017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chemeClr val="accent4">
                    <a:lumMod val="50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40</a:t>
            </a:r>
            <a:endParaRPr lang="fr-FR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="" xmlns:a16="http://schemas.microsoft.com/office/drawing/2014/main" id="{31F3BF92-9557-E443-99E1-36274818C6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C4E18B2F-A8A6-F445-A98E-025D5D12EA14}"/>
              </a:ext>
            </a:extLst>
          </p:cNvPr>
          <p:cNvSpPr/>
          <p:nvPr/>
        </p:nvSpPr>
        <p:spPr>
          <a:xfrm flipH="1">
            <a:off x="5328481" y="1974929"/>
            <a:ext cx="9281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10</a:t>
            </a:r>
            <a:endParaRPr lang="fr-FR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="" xmlns:a16="http://schemas.microsoft.com/office/drawing/2014/main" id="{26F94203-809F-1F4C-88A8-E55A7183AD77}"/>
              </a:ext>
            </a:extLst>
          </p:cNvPr>
          <p:cNvGrpSpPr/>
          <p:nvPr/>
        </p:nvGrpSpPr>
        <p:grpSpPr>
          <a:xfrm>
            <a:off x="1203797" y="4248192"/>
            <a:ext cx="3011974" cy="1738592"/>
            <a:chOff x="1629681" y="4298296"/>
            <a:chExt cx="3011974" cy="1738592"/>
          </a:xfrm>
        </p:grpSpPr>
        <p:pic>
          <p:nvPicPr>
            <p:cNvPr id="32" name="Image 31">
              <a:extLst>
                <a:ext uri="{FF2B5EF4-FFF2-40B4-BE49-F238E27FC236}">
                  <a16:creationId xmlns="" xmlns:a16="http://schemas.microsoft.com/office/drawing/2014/main" id="{DA60827A-25D4-4945-B8CD-D3B2A48113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29681" y="4298296"/>
              <a:ext cx="1929536" cy="1738592"/>
            </a:xfrm>
            <a:prstGeom prst="rect">
              <a:avLst/>
            </a:prstGeom>
          </p:spPr>
        </p:pic>
        <p:grpSp>
          <p:nvGrpSpPr>
            <p:cNvPr id="33" name="Groupe 32">
              <a:extLst>
                <a:ext uri="{FF2B5EF4-FFF2-40B4-BE49-F238E27FC236}">
                  <a16:creationId xmlns="" xmlns:a16="http://schemas.microsoft.com/office/drawing/2014/main" id="{C18E5FDE-472C-2242-ABA5-6D7377B1AB5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1625" y="4994641"/>
              <a:ext cx="1150030" cy="1042247"/>
              <a:chOff x="8998857" y="2236652"/>
              <a:chExt cx="2345418" cy="2125601"/>
            </a:xfrm>
          </p:grpSpPr>
          <p:pic>
            <p:nvPicPr>
              <p:cNvPr id="34" name="Image 33">
                <a:extLst>
                  <a:ext uri="{FF2B5EF4-FFF2-40B4-BE49-F238E27FC236}">
                    <a16:creationId xmlns="" xmlns:a16="http://schemas.microsoft.com/office/drawing/2014/main" id="{FAF58B0F-E132-4A4D-9AAE-EABFBD3FB6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158288" y="2236652"/>
                <a:ext cx="2185987" cy="2125601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="" xmlns:a16="http://schemas.microsoft.com/office/drawing/2014/main" id="{9EA25C7E-7F11-0048-8730-56A38666A787}"/>
                  </a:ext>
                </a:extLst>
              </p:cNvPr>
              <p:cNvSpPr/>
              <p:nvPr/>
            </p:nvSpPr>
            <p:spPr>
              <a:xfrm>
                <a:off x="8998857" y="3671888"/>
                <a:ext cx="330881" cy="471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9523B0DB-96AC-274B-94D4-BDC85CBD924A}"/>
              </a:ext>
            </a:extLst>
          </p:cNvPr>
          <p:cNvSpPr/>
          <p:nvPr/>
        </p:nvSpPr>
        <p:spPr>
          <a:xfrm>
            <a:off x="4369012" y="5340458"/>
            <a:ext cx="10718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dirty="0"/>
              <a:t>28 kg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6248AB62-3CF7-0F4E-819A-76DEBE6E4548}"/>
              </a:ext>
            </a:extLst>
          </p:cNvPr>
          <p:cNvSpPr/>
          <p:nvPr/>
        </p:nvSpPr>
        <p:spPr>
          <a:xfrm flipH="1">
            <a:off x="3681309" y="4602588"/>
            <a:ext cx="9281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10</a:t>
            </a:r>
            <a:endParaRPr lang="fr-FR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="" xmlns:a16="http://schemas.microsoft.com/office/drawing/2014/main" id="{D5DC8D99-F831-2442-8B8D-4587BDD2E111}"/>
              </a:ext>
            </a:extLst>
          </p:cNvPr>
          <p:cNvSpPr txBox="1"/>
          <p:nvPr/>
        </p:nvSpPr>
        <p:spPr>
          <a:xfrm>
            <a:off x="1865434" y="4310200"/>
            <a:ext cx="678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3">
                    <a:lumMod val="50000"/>
                  </a:schemeClr>
                </a:solidFill>
              </a:rPr>
              <a:t>18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="" xmlns:a16="http://schemas.microsoft.com/office/drawing/2014/main" id="{231A6AC1-061D-1D40-A113-C0E69E2D4B0B}"/>
              </a:ext>
            </a:extLst>
          </p:cNvPr>
          <p:cNvSpPr txBox="1"/>
          <p:nvPr/>
        </p:nvSpPr>
        <p:spPr>
          <a:xfrm>
            <a:off x="7793205" y="3337482"/>
            <a:ext cx="678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3">
                    <a:lumMod val="50000"/>
                  </a:schemeClr>
                </a:solidFill>
              </a:rPr>
              <a:t>18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="" xmlns:a16="http://schemas.microsoft.com/office/drawing/2014/main" id="{A97E9A69-D2A7-FF4D-9420-29B5B76EF5A0}"/>
              </a:ext>
            </a:extLst>
          </p:cNvPr>
          <p:cNvSpPr txBox="1"/>
          <p:nvPr/>
        </p:nvSpPr>
        <p:spPr>
          <a:xfrm>
            <a:off x="9815811" y="3123247"/>
            <a:ext cx="606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4">
                    <a:lumMod val="50000"/>
                  </a:schemeClr>
                </a:solidFill>
              </a:rPr>
              <a:t>22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="" xmlns:a16="http://schemas.microsoft.com/office/drawing/2014/main" id="{0B8346A8-25B2-1349-9D9B-939765DA4D60}"/>
              </a:ext>
            </a:extLst>
          </p:cNvPr>
          <p:cNvGrpSpPr/>
          <p:nvPr/>
        </p:nvGrpSpPr>
        <p:grpSpPr>
          <a:xfrm>
            <a:off x="5826836" y="5319653"/>
            <a:ext cx="6617713" cy="1077218"/>
            <a:chOff x="798286" y="5287151"/>
            <a:chExt cx="6072064" cy="1111765"/>
          </a:xfrm>
        </p:grpSpPr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BAFB022D-82B8-2843-856C-3EF5C1C458C6}"/>
                </a:ext>
              </a:extLst>
            </p:cNvPr>
            <p:cNvSpPr/>
            <p:nvPr/>
          </p:nvSpPr>
          <p:spPr>
            <a:xfrm>
              <a:off x="949144" y="5287151"/>
              <a:ext cx="5921206" cy="1111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chemeClr val="accent1">
                      <a:lumMod val="75000"/>
                    </a:schemeClr>
                  </a:solidFill>
                </a:rPr>
                <a:t>Le petit chien pèse 10 kg, le chien gris 18 kg et le chien beige 22 kg.</a:t>
              </a:r>
              <a:endParaRPr lang="fr-FR" sz="3200" b="1" dirty="0"/>
            </a:p>
          </p:txBody>
        </p:sp>
        <p:cxnSp>
          <p:nvCxnSpPr>
            <p:cNvPr id="43" name="Connecteur droit 42">
              <a:extLst>
                <a:ext uri="{FF2B5EF4-FFF2-40B4-BE49-F238E27FC236}">
                  <a16:creationId xmlns="" xmlns:a16="http://schemas.microsoft.com/office/drawing/2014/main" id="{86E27969-0592-2C4C-94CB-3C317BAFAA10}"/>
                </a:ext>
              </a:extLst>
            </p:cNvPr>
            <p:cNvCxnSpPr>
              <a:cxnSpLocks/>
            </p:cNvCxnSpPr>
            <p:nvPr/>
          </p:nvCxnSpPr>
          <p:spPr>
            <a:xfrm>
              <a:off x="798286" y="5287151"/>
              <a:ext cx="0" cy="111176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264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7" grpId="0" animBg="1"/>
      <p:bldP spid="28" grpId="0"/>
      <p:bldP spid="30" grpId="0"/>
      <p:bldP spid="36" grpId="0"/>
      <p:bldP spid="37" grpId="0"/>
      <p:bldP spid="38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62130" y="2023893"/>
            <a:ext cx="9405870" cy="2387600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rmAutofit fontScale="90000"/>
          </a:bodyPr>
          <a:lstStyle/>
          <a:p>
            <a:r>
              <a:rPr lang="fr-FR" sz="7999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7999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7999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755" y="1309518"/>
            <a:ext cx="1428750" cy="142875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3625" y="1309518"/>
            <a:ext cx="1428750" cy="142875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2218044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discount.com/pdt2/4/3/5/1/700x700/compo294435/rw/compo-meuble-de-rangement-contemporain-blanc-m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59" y="875212"/>
            <a:ext cx="6072604" cy="60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345" y="528131"/>
            <a:ext cx="4649233" cy="1143915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6" y="65315"/>
            <a:ext cx="938497" cy="9384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031" y="70104"/>
            <a:ext cx="938497" cy="9384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  <p:pic>
        <p:nvPicPr>
          <p:cNvPr id="12" name="Picture 2" descr="File:Calcul mental.png - Wikimedia Commons">
            <a:extLst>
              <a:ext uri="{FF2B5EF4-FFF2-40B4-BE49-F238E27FC236}">
                <a16:creationId xmlns="" xmlns:a16="http://schemas.microsoft.com/office/drawing/2014/main" id="{23C42308-0D83-B847-886B-9749B37B3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495" y="4934312"/>
            <a:ext cx="1166635" cy="87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DED94F08-C13A-B340-8547-73A75D2A1C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77" r="4679"/>
          <a:stretch/>
        </p:blipFill>
        <p:spPr>
          <a:xfrm>
            <a:off x="7280302" y="2255539"/>
            <a:ext cx="1071075" cy="103825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="" xmlns:a16="http://schemas.microsoft.com/office/drawing/2014/main" id="{73737FD8-89B7-4740-9EC6-06542CC0C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21158" b="5341"/>
          <a:stretch/>
        </p:blipFill>
        <p:spPr bwMode="auto">
          <a:xfrm>
            <a:off x="4887380" y="3614321"/>
            <a:ext cx="639672" cy="97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8FCF9EEF-F51C-3242-AED0-B05C828AFE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6385" y="3720693"/>
            <a:ext cx="1032057" cy="91114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C574F6B8-97E4-5F4B-8752-8297FD8305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6385" y="3733750"/>
            <a:ext cx="1032057" cy="91114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824DC178-F4F7-834F-AF86-042212B5442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91" t="18234" r="6673" b="5321"/>
          <a:stretch/>
        </p:blipFill>
        <p:spPr>
          <a:xfrm>
            <a:off x="5953355" y="5214481"/>
            <a:ext cx="1188000" cy="7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3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BA731333-1521-384C-8B94-25A445759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585" y="1208234"/>
            <a:ext cx="6023316" cy="4504269"/>
          </a:xfrm>
          <a:prstGeom prst="rect">
            <a:avLst/>
          </a:prstGeom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73402" y="1491405"/>
            <a:ext cx="5932499" cy="766017"/>
          </a:xfrm>
          <a:ln w="38100">
            <a:noFill/>
            <a:prstDash val="solid"/>
          </a:ln>
        </p:spPr>
        <p:txBody>
          <a:bodyPr anchor="ctr" anchorCtr="1">
            <a:normAutofit fontScale="90000"/>
          </a:bodyPr>
          <a:lstStyle/>
          <a:p>
            <a:r>
              <a:rPr lang="fr-FR" sz="4000" dirty="0">
                <a:solidFill>
                  <a:srgbClr val="AC8300"/>
                </a:solidFill>
                <a:latin typeface="Comic Sans MS" panose="030F0702030302020204" pitchFamily="66" charset="0"/>
              </a:rPr>
              <a:t>Consommation de chocolat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951883" y="3533228"/>
            <a:ext cx="4296229" cy="766017"/>
          </a:xfrm>
          <a:prstGeom prst="rect">
            <a:avLst/>
          </a:prstGeom>
          <a:ln w="38100">
            <a:noFill/>
            <a:prstDash val="solid"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Reconnaître l’opération à effectuer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="" xmlns:a16="http://schemas.microsoft.com/office/drawing/2014/main" id="{176C0EA8-260E-214F-86B4-2ED78EBF467C}"/>
              </a:ext>
            </a:extLst>
          </p:cNvPr>
          <p:cNvGrpSpPr/>
          <p:nvPr/>
        </p:nvGrpSpPr>
        <p:grpSpPr>
          <a:xfrm>
            <a:off x="412994" y="755085"/>
            <a:ext cx="2094074" cy="1492028"/>
            <a:chOff x="466354" y="1717964"/>
            <a:chExt cx="2094074" cy="1492028"/>
          </a:xfrm>
        </p:grpSpPr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9C7D9ABA-2F8A-8B4D-B458-7132140E3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54" y="1717964"/>
              <a:ext cx="2094074" cy="14920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F7F3E2B-60CF-A743-972D-C48942A077D0}"/>
                </a:ext>
              </a:extLst>
            </p:cNvPr>
            <p:cNvSpPr/>
            <p:nvPr/>
          </p:nvSpPr>
          <p:spPr>
            <a:xfrm rot="20844036">
              <a:off x="612285" y="2152459"/>
              <a:ext cx="1913300" cy="630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Opérations avec des décimaux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110C9D75-90D1-1E42-AF97-371649951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408" y="2271233"/>
            <a:ext cx="1460486" cy="128938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ACB261FC-78E1-9148-AF43-96CDD09F2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7170" y="2320662"/>
            <a:ext cx="1921895" cy="360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F1162DD-355D-C340-BC4D-D69A147EBF1B}"/>
              </a:ext>
            </a:extLst>
          </p:cNvPr>
          <p:cNvSpPr/>
          <p:nvPr/>
        </p:nvSpPr>
        <p:spPr>
          <a:xfrm>
            <a:off x="9377891" y="4553167"/>
            <a:ext cx="1620451" cy="586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Modéliser</a:t>
            </a:r>
          </a:p>
        </p:txBody>
      </p:sp>
    </p:spTree>
    <p:extLst>
      <p:ext uri="{BB962C8B-B14F-4D97-AF65-F5344CB8AC3E}">
        <p14:creationId xmlns:p14="http://schemas.microsoft.com/office/powerpoint/2010/main" val="27498032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59559" y="1305741"/>
            <a:ext cx="110954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En France, en moyenne, un enfant consomme 11,9 g de chocolat par jour et un adulte consomme 5,7 g de chocolat par jour.</a:t>
            </a:r>
          </a:p>
          <a:p>
            <a:endParaRPr lang="fr-FR" sz="3200" dirty="0"/>
          </a:p>
          <a:p>
            <a:r>
              <a:rPr lang="fr-FR" sz="3200" dirty="0"/>
              <a:t>Quelle est la quantité de chocolat consommée par un couple avec 2 enfants pendant une année ?</a:t>
            </a:r>
          </a:p>
          <a:p>
            <a:r>
              <a:rPr lang="fr-FR" sz="3200" dirty="0"/>
              <a:t>Exprime la quantité en kg.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Consommation de chocolat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C284DF3-95D4-5043-A4CB-60360A04D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135" y="103592"/>
            <a:ext cx="1441306" cy="1272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A58EE19-9114-7240-9C59-915B36438B1C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553F72D-3731-D042-858A-CD7D09A896D5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6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au 15">
            <a:extLst>
              <a:ext uri="{FF2B5EF4-FFF2-40B4-BE49-F238E27FC236}">
                <a16:creationId xmlns="" xmlns:a16="http://schemas.microsoft.com/office/drawing/2014/main" id="{E688B40D-5CF2-F648-819A-6B2B2677FB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159472"/>
              </p:ext>
            </p:extLst>
          </p:nvPr>
        </p:nvGraphicFramePr>
        <p:xfrm>
          <a:off x="804414" y="5205154"/>
          <a:ext cx="4582830" cy="6123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6566">
                  <a:extLst>
                    <a:ext uri="{9D8B030D-6E8A-4147-A177-3AD203B41FA5}">
                      <a16:colId xmlns="" xmlns:a16="http://schemas.microsoft.com/office/drawing/2014/main" val="359927441"/>
                    </a:ext>
                  </a:extLst>
                </a:gridCol>
                <a:gridCol w="916566">
                  <a:extLst>
                    <a:ext uri="{9D8B030D-6E8A-4147-A177-3AD203B41FA5}">
                      <a16:colId xmlns="" xmlns:a16="http://schemas.microsoft.com/office/drawing/2014/main" val="4253775221"/>
                    </a:ext>
                  </a:extLst>
                </a:gridCol>
                <a:gridCol w="916566">
                  <a:extLst>
                    <a:ext uri="{9D8B030D-6E8A-4147-A177-3AD203B41FA5}">
                      <a16:colId xmlns="" xmlns:a16="http://schemas.microsoft.com/office/drawing/2014/main" val="1088073575"/>
                    </a:ext>
                  </a:extLst>
                </a:gridCol>
                <a:gridCol w="916566">
                  <a:extLst>
                    <a:ext uri="{9D8B030D-6E8A-4147-A177-3AD203B41FA5}">
                      <a16:colId xmlns="" xmlns:a16="http://schemas.microsoft.com/office/drawing/2014/main" val="3402098985"/>
                    </a:ext>
                  </a:extLst>
                </a:gridCol>
                <a:gridCol w="916566">
                  <a:extLst>
                    <a:ext uri="{9D8B030D-6E8A-4147-A177-3AD203B41FA5}">
                      <a16:colId xmlns="" xmlns:a16="http://schemas.microsoft.com/office/drawing/2014/main" val="276871135"/>
                    </a:ext>
                  </a:extLst>
                </a:gridCol>
              </a:tblGrid>
              <a:tr h="612361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35,2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35,2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35,2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35,2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18905548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59559" y="1260771"/>
            <a:ext cx="11095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4 personnes : 2 adultes et 2 enfants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Consommation de chocolat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C284DF3-95D4-5043-A4CB-60360A04D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135" y="103592"/>
            <a:ext cx="1441306" cy="1272450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="" xmlns:a16="http://schemas.microsoft.com/office/drawing/2014/main" id="{990E2CD0-1AE7-B14B-B59D-592513692D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848192"/>
              </p:ext>
            </p:extLst>
          </p:nvPr>
        </p:nvGraphicFramePr>
        <p:xfrm>
          <a:off x="3340352" y="1918254"/>
          <a:ext cx="1777700" cy="1743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850">
                  <a:extLst>
                    <a:ext uri="{9D8B030D-6E8A-4147-A177-3AD203B41FA5}">
                      <a16:colId xmlns="" xmlns:a16="http://schemas.microsoft.com/office/drawing/2014/main" val="3831784954"/>
                    </a:ext>
                  </a:extLst>
                </a:gridCol>
                <a:gridCol w="888850">
                  <a:extLst>
                    <a:ext uri="{9D8B030D-6E8A-4147-A177-3AD203B41FA5}">
                      <a16:colId xmlns="" xmlns:a16="http://schemas.microsoft.com/office/drawing/2014/main" val="2120469847"/>
                    </a:ext>
                  </a:extLst>
                </a:gridCol>
              </a:tblGrid>
              <a:tr h="87152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5,7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5,7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40282448"/>
                  </a:ext>
                </a:extLst>
              </a:tr>
              <a:tr h="87152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11,9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11,9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62712759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6734A3BF-5957-FE48-BF38-838A5F436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C12CA5D-F5EC-7745-BB61-ADB6D7CFEB1A}"/>
              </a:ext>
            </a:extLst>
          </p:cNvPr>
          <p:cNvSpPr/>
          <p:nvPr/>
        </p:nvSpPr>
        <p:spPr>
          <a:xfrm>
            <a:off x="180977" y="2024233"/>
            <a:ext cx="27982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Consommation par jour 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816DAE4-1DDD-7C40-A069-5AFD4C927FF8}"/>
              </a:ext>
            </a:extLst>
          </p:cNvPr>
          <p:cNvSpPr/>
          <p:nvPr/>
        </p:nvSpPr>
        <p:spPr>
          <a:xfrm>
            <a:off x="5623243" y="2680673"/>
            <a:ext cx="2909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11,9 + 11,9 = 23,8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77B1DD2-AF54-CC46-8F2A-47F7F9010B11}"/>
              </a:ext>
            </a:extLst>
          </p:cNvPr>
          <p:cNvSpPr/>
          <p:nvPr/>
        </p:nvSpPr>
        <p:spPr>
          <a:xfrm>
            <a:off x="5689629" y="2063456"/>
            <a:ext cx="2768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5,7 + 5,7 = 11,4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0F1DE3D-F9D1-4F49-9F78-11A906A9579F}"/>
              </a:ext>
            </a:extLst>
          </p:cNvPr>
          <p:cNvSpPr/>
          <p:nvPr/>
        </p:nvSpPr>
        <p:spPr>
          <a:xfrm>
            <a:off x="5648195" y="3321959"/>
            <a:ext cx="4830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23,8 + 11,4 = 24 + 11,2 = 35,2 g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3228109" y="1845545"/>
            <a:ext cx="1964468" cy="1885241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9322816" y="3253511"/>
            <a:ext cx="938281" cy="617433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1EB8408-ED80-6748-898E-C62D110C1528}"/>
              </a:ext>
            </a:extLst>
          </p:cNvPr>
          <p:cNvSpPr/>
          <p:nvPr/>
        </p:nvSpPr>
        <p:spPr>
          <a:xfrm>
            <a:off x="559750" y="3941494"/>
            <a:ext cx="4634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Consommation par année :</a:t>
            </a:r>
          </a:p>
        </p:txBody>
      </p:sp>
      <p:sp>
        <p:nvSpPr>
          <p:cNvPr id="15" name="Rectangle à coins arrondis 461">
            <a:extLst>
              <a:ext uri="{FF2B5EF4-FFF2-40B4-BE49-F238E27FC236}">
                <a16:creationId xmlns="" xmlns:a16="http://schemas.microsoft.com/office/drawing/2014/main" id="{F0163B7F-0C46-2246-9BB5-1DC993754062}"/>
              </a:ext>
            </a:extLst>
          </p:cNvPr>
          <p:cNvSpPr/>
          <p:nvPr/>
        </p:nvSpPr>
        <p:spPr>
          <a:xfrm>
            <a:off x="827865" y="5232740"/>
            <a:ext cx="848535" cy="58477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00" dirty="0">
              <a:solidFill>
                <a:schemeClr val="tx1"/>
              </a:solidFill>
            </a:endParaRPr>
          </a:p>
        </p:txBody>
      </p:sp>
      <p:sp>
        <p:nvSpPr>
          <p:cNvPr id="17" name="Arc plein 16">
            <a:extLst>
              <a:ext uri="{FF2B5EF4-FFF2-40B4-BE49-F238E27FC236}">
                <a16:creationId xmlns="" xmlns:a16="http://schemas.microsoft.com/office/drawing/2014/main" id="{45D62FA9-8B98-C94F-AB28-7651F1E28005}"/>
              </a:ext>
            </a:extLst>
          </p:cNvPr>
          <p:cNvSpPr/>
          <p:nvPr/>
        </p:nvSpPr>
        <p:spPr>
          <a:xfrm>
            <a:off x="895802" y="4949476"/>
            <a:ext cx="4382772" cy="367050"/>
          </a:xfrm>
          <a:prstGeom prst="blockArc">
            <a:avLst>
              <a:gd name="adj1" fmla="val 10800000"/>
              <a:gd name="adj2" fmla="val 32622"/>
              <a:gd name="adj3" fmla="val 172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1E181D5-A0D0-544D-B960-B1498D44951B}"/>
              </a:ext>
            </a:extLst>
          </p:cNvPr>
          <p:cNvSpPr/>
          <p:nvPr/>
        </p:nvSpPr>
        <p:spPr>
          <a:xfrm>
            <a:off x="2920140" y="4426256"/>
            <a:ext cx="351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fr-FR" sz="2800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055A20C-62EE-DB4C-847D-70BED6C074CE}"/>
              </a:ext>
            </a:extLst>
          </p:cNvPr>
          <p:cNvSpPr/>
          <p:nvPr/>
        </p:nvSpPr>
        <p:spPr>
          <a:xfrm>
            <a:off x="2406094" y="5963897"/>
            <a:ext cx="1611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365 jours</a:t>
            </a:r>
            <a:endParaRPr lang="fr-FR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54809151-0DA4-2E47-8F7D-74DC3B7C5F1A}"/>
              </a:ext>
            </a:extLst>
          </p:cNvPr>
          <p:cNvSpPr/>
          <p:nvPr/>
        </p:nvSpPr>
        <p:spPr>
          <a:xfrm>
            <a:off x="5794029" y="4500120"/>
            <a:ext cx="2173046" cy="52322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35,2 x 365</a:t>
            </a:r>
          </a:p>
        </p:txBody>
      </p:sp>
      <p:pic>
        <p:nvPicPr>
          <p:cNvPr id="25" name="Image 24">
            <a:hlinkClick r:id="" action="ppaction://macro?name=calculatrice"/>
            <a:extLst>
              <a:ext uri="{FF2B5EF4-FFF2-40B4-BE49-F238E27FC236}">
                <a16:creationId xmlns="" xmlns:a16="http://schemas.microsoft.com/office/drawing/2014/main" id="{FA5EB368-71F5-B348-BDF8-7255281EF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8488" y="4665924"/>
            <a:ext cx="618535" cy="83711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92A9918C-93F7-0E41-8D84-97FB1615C513}"/>
              </a:ext>
            </a:extLst>
          </p:cNvPr>
          <p:cNvSpPr/>
          <p:nvPr/>
        </p:nvSpPr>
        <p:spPr>
          <a:xfrm>
            <a:off x="7404858" y="4502306"/>
            <a:ext cx="1970258" cy="52322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= 12 848 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43E90E5-15F2-344D-A26A-FC022C998471}"/>
              </a:ext>
            </a:extLst>
          </p:cNvPr>
          <p:cNvSpPr/>
          <p:nvPr/>
        </p:nvSpPr>
        <p:spPr>
          <a:xfrm>
            <a:off x="7404858" y="4956545"/>
            <a:ext cx="2985211" cy="52322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= 12,848 kg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="" xmlns:a16="http://schemas.microsoft.com/office/drawing/2014/main" id="{C762F0F8-3791-9D45-A6E8-EC2FF5CB2D56}"/>
              </a:ext>
            </a:extLst>
          </p:cNvPr>
          <p:cNvGrpSpPr/>
          <p:nvPr/>
        </p:nvGrpSpPr>
        <p:grpSpPr>
          <a:xfrm>
            <a:off x="5910972" y="5538404"/>
            <a:ext cx="5453163" cy="976660"/>
            <a:chOff x="872415" y="5602114"/>
            <a:chExt cx="10447163" cy="566605"/>
          </a:xfrm>
        </p:grpSpPr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B5B9FDB4-C222-3944-AF2B-FF3FEB5FE32F}"/>
                </a:ext>
              </a:extLst>
            </p:cNvPr>
            <p:cNvSpPr/>
            <p:nvPr/>
          </p:nvSpPr>
          <p:spPr>
            <a:xfrm>
              <a:off x="1020847" y="5602114"/>
              <a:ext cx="10298731" cy="553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chemeClr val="accent1">
                      <a:lumMod val="75000"/>
                    </a:schemeClr>
                  </a:solidFill>
                </a:rPr>
                <a:t>Ils consomment plus de 12 kg de chocolat en une année.</a:t>
              </a:r>
              <a:endParaRPr lang="fr-FR" sz="2800" b="1" dirty="0"/>
            </a:p>
          </p:txBody>
        </p:sp>
        <p:cxnSp>
          <p:nvCxnSpPr>
            <p:cNvPr id="30" name="Connecteur droit 29">
              <a:extLst>
                <a:ext uri="{FF2B5EF4-FFF2-40B4-BE49-F238E27FC236}">
                  <a16:creationId xmlns="" xmlns:a16="http://schemas.microsoft.com/office/drawing/2014/main" id="{C6B8502D-3765-7A4B-BDF5-4DEA3D38F1E9}"/>
                </a:ext>
              </a:extLst>
            </p:cNvPr>
            <p:cNvCxnSpPr>
              <a:cxnSpLocks/>
            </p:cNvCxnSpPr>
            <p:nvPr/>
          </p:nvCxnSpPr>
          <p:spPr>
            <a:xfrm>
              <a:off x="872415" y="5602114"/>
              <a:ext cx="0" cy="56660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à coins arrondis 461">
            <a:extLst>
              <a:ext uri="{FF2B5EF4-FFF2-40B4-BE49-F238E27FC236}">
                <a16:creationId xmlns="" xmlns:a16="http://schemas.microsoft.com/office/drawing/2014/main" id="{B106B03B-5C81-0B43-8BA2-54B83AD4F229}"/>
              </a:ext>
            </a:extLst>
          </p:cNvPr>
          <p:cNvSpPr/>
          <p:nvPr/>
        </p:nvSpPr>
        <p:spPr>
          <a:xfrm>
            <a:off x="1761132" y="5229891"/>
            <a:ext cx="848535" cy="58477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00" dirty="0">
              <a:solidFill>
                <a:schemeClr val="tx1"/>
              </a:solidFill>
            </a:endParaRPr>
          </a:p>
        </p:txBody>
      </p:sp>
      <p:sp>
        <p:nvSpPr>
          <p:cNvPr id="33" name="Rectangle à coins arrondis 461">
            <a:extLst>
              <a:ext uri="{FF2B5EF4-FFF2-40B4-BE49-F238E27FC236}">
                <a16:creationId xmlns="" xmlns:a16="http://schemas.microsoft.com/office/drawing/2014/main" id="{1BED779E-7D8F-7940-BFB4-70E26CE0A679}"/>
              </a:ext>
            </a:extLst>
          </p:cNvPr>
          <p:cNvSpPr/>
          <p:nvPr/>
        </p:nvSpPr>
        <p:spPr>
          <a:xfrm>
            <a:off x="3601855" y="5223784"/>
            <a:ext cx="848535" cy="58477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00" dirty="0">
              <a:solidFill>
                <a:schemeClr val="tx1"/>
              </a:solidFill>
            </a:endParaRPr>
          </a:p>
        </p:txBody>
      </p:sp>
      <p:sp>
        <p:nvSpPr>
          <p:cNvPr id="34" name="Rectangle à coins arrondis 461">
            <a:extLst>
              <a:ext uri="{FF2B5EF4-FFF2-40B4-BE49-F238E27FC236}">
                <a16:creationId xmlns="" xmlns:a16="http://schemas.microsoft.com/office/drawing/2014/main" id="{D820415F-BA26-404C-BB56-4AE555CD3D77}"/>
              </a:ext>
            </a:extLst>
          </p:cNvPr>
          <p:cNvSpPr/>
          <p:nvPr/>
        </p:nvSpPr>
        <p:spPr>
          <a:xfrm>
            <a:off x="4503387" y="5216036"/>
            <a:ext cx="848535" cy="58477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317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0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 animBg="1"/>
      <p:bldP spid="13" grpId="0" animBg="1"/>
      <p:bldP spid="14" grpId="0"/>
      <p:bldP spid="15" grpId="0" animBg="1"/>
      <p:bldP spid="17" grpId="0" animBg="1"/>
      <p:bldP spid="18" grpId="0"/>
      <p:bldP spid="19" grpId="0"/>
      <p:bldP spid="24" grpId="0"/>
      <p:bldP spid="26" grpId="0"/>
      <p:bldP spid="27" grpId="0"/>
      <p:bldP spid="32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discount.com/pdt2/4/3/5/1/700x700/compo294435/rw/compo-meuble-de-rangement-contemporain-blanc-m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59" y="875212"/>
            <a:ext cx="6072604" cy="60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345" y="528131"/>
            <a:ext cx="4649233" cy="1143915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6" y="65315"/>
            <a:ext cx="938497" cy="9384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031" y="70104"/>
            <a:ext cx="938497" cy="9384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  <p:pic>
        <p:nvPicPr>
          <p:cNvPr id="12" name="Picture 2" descr="File:Calcul mental.png - Wikimedia Commons">
            <a:extLst>
              <a:ext uri="{FF2B5EF4-FFF2-40B4-BE49-F238E27FC236}">
                <a16:creationId xmlns="" xmlns:a16="http://schemas.microsoft.com/office/drawing/2014/main" id="{23C42308-0D83-B847-886B-9749B37B3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495" y="4934312"/>
            <a:ext cx="1166635" cy="87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DED94F08-C13A-B340-8547-73A75D2A1C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77" r="4679"/>
          <a:stretch/>
        </p:blipFill>
        <p:spPr>
          <a:xfrm>
            <a:off x="7280302" y="2255539"/>
            <a:ext cx="1071075" cy="103825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="" xmlns:a16="http://schemas.microsoft.com/office/drawing/2014/main" id="{73737FD8-89B7-4740-9EC6-06542CC0C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21158" b="5341"/>
          <a:stretch/>
        </p:blipFill>
        <p:spPr bwMode="auto">
          <a:xfrm>
            <a:off x="4887380" y="3614321"/>
            <a:ext cx="639672" cy="97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80E5406D-A20F-774B-BB44-B5CD3CFF6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21158" b="5341"/>
          <a:stretch/>
        </p:blipFill>
        <p:spPr bwMode="auto">
          <a:xfrm>
            <a:off x="4887380" y="3592853"/>
            <a:ext cx="639672" cy="97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070A2FE9-8BA9-CF48-95F6-534A86D7288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91" t="18234" r="6673" b="5321"/>
          <a:stretch/>
        </p:blipFill>
        <p:spPr>
          <a:xfrm>
            <a:off x="5953355" y="5214481"/>
            <a:ext cx="1188000" cy="7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33569F1E-D702-7D41-BE5E-767AC5524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6591" y="2231959"/>
            <a:ext cx="2020203" cy="360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BA731333-1521-384C-8B94-25A44575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85" y="1208234"/>
            <a:ext cx="6023316" cy="4504269"/>
          </a:xfrm>
          <a:prstGeom prst="rect">
            <a:avLst/>
          </a:prstGeom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73402" y="1539531"/>
            <a:ext cx="5932499" cy="766017"/>
          </a:xfrm>
          <a:ln w="38100">
            <a:noFill/>
            <a:prstDash val="solid"/>
          </a:ln>
        </p:spPr>
        <p:txBody>
          <a:bodyPr anchor="ctr" anchorCtr="1">
            <a:normAutofit/>
          </a:bodyPr>
          <a:lstStyle/>
          <a:p>
            <a:r>
              <a:rPr lang="fr-FR" sz="4000" dirty="0">
                <a:solidFill>
                  <a:srgbClr val="AC8300"/>
                </a:solidFill>
                <a:latin typeface="Comic Sans MS" panose="030F0702030302020204" pitchFamily="66" charset="0"/>
              </a:rPr>
              <a:t>Cornets de glace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951883" y="3533228"/>
            <a:ext cx="4296229" cy="766017"/>
          </a:xfrm>
          <a:prstGeom prst="rect">
            <a:avLst/>
          </a:prstGeom>
          <a:ln w="38100">
            <a:noFill/>
            <a:prstDash val="solid"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Construire une démarche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D32BD387-1370-5143-B6A5-E96B3FF41752}"/>
              </a:ext>
            </a:extLst>
          </p:cNvPr>
          <p:cNvSpPr/>
          <p:nvPr/>
        </p:nvSpPr>
        <p:spPr>
          <a:xfrm>
            <a:off x="9428306" y="4463226"/>
            <a:ext cx="1620451" cy="586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Raisonner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421" y="2305549"/>
            <a:ext cx="1465574" cy="146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10">
            <a:extLst>
              <a:ext uri="{FF2B5EF4-FFF2-40B4-BE49-F238E27FC236}">
                <a16:creationId xmlns="" xmlns:a16="http://schemas.microsoft.com/office/drawing/2014/main" id="{8EE163D1-4265-504F-8CEF-1E7D497E572B}"/>
              </a:ext>
            </a:extLst>
          </p:cNvPr>
          <p:cNvGrpSpPr/>
          <p:nvPr/>
        </p:nvGrpSpPr>
        <p:grpSpPr>
          <a:xfrm>
            <a:off x="412994" y="755085"/>
            <a:ext cx="2094074" cy="1492028"/>
            <a:chOff x="466354" y="1717964"/>
            <a:chExt cx="2094074" cy="1492028"/>
          </a:xfrm>
        </p:grpSpPr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97AF14CB-4BCD-C549-82F8-AA2B0ED1C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354" y="1717964"/>
              <a:ext cx="2094074" cy="14920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15C360CA-A6DD-C14D-9E92-CF48D6797E85}"/>
                </a:ext>
              </a:extLst>
            </p:cNvPr>
            <p:cNvSpPr/>
            <p:nvPr/>
          </p:nvSpPr>
          <p:spPr>
            <a:xfrm rot="20844036">
              <a:off x="612285" y="2152459"/>
              <a:ext cx="1913300" cy="630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Addition d’entiers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190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59558" y="1305741"/>
            <a:ext cx="105633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Un marchand de glaces propose 3 parfums.</a:t>
            </a:r>
          </a:p>
          <a:p>
            <a:r>
              <a:rPr lang="fr-FR" sz="3200" dirty="0"/>
              <a:t>Combien y a t-il de cornets à 3 boules possibles ?</a:t>
            </a:r>
            <a:endParaRPr lang="fr-FR" sz="3000" dirty="0"/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545869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Cornets de glace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184381"/>
              </p:ext>
            </p:extLst>
          </p:nvPr>
        </p:nvGraphicFramePr>
        <p:xfrm>
          <a:off x="3696277" y="2787321"/>
          <a:ext cx="2870777" cy="2560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707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Wingdings"/>
                        <a:buNone/>
                      </a:pPr>
                      <a:r>
                        <a:rPr lang="fr-FR" sz="3600" dirty="0">
                          <a:latin typeface="Agency FB" panose="020B0503020202020204" pitchFamily="34" charset="0"/>
                        </a:rPr>
                        <a:t>GLACES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175" indent="0" algn="ctr">
                        <a:buFont typeface="Wingdings"/>
                        <a:buNone/>
                      </a:pPr>
                      <a:r>
                        <a:rPr lang="fr-FR" sz="3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gency FB" panose="020B0503020202020204" pitchFamily="34" charset="0"/>
                          <a:sym typeface="Wingdings"/>
                        </a:rPr>
                        <a:t>Chocolat</a:t>
                      </a:r>
                      <a:endParaRPr lang="fr-FR" sz="3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175" indent="0" algn="ctr">
                        <a:buFont typeface="Wingdings"/>
                        <a:buNone/>
                      </a:pPr>
                      <a:r>
                        <a:rPr lang="fr-FR" sz="3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gency FB" panose="020B0503020202020204" pitchFamily="34" charset="0"/>
                          <a:sym typeface="Wingdings"/>
                        </a:rPr>
                        <a:t>Vanille</a:t>
                      </a:r>
                      <a:endParaRPr lang="fr-FR" sz="36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175" indent="0" algn="ctr"/>
                      <a:r>
                        <a:rPr lang="fr-FR" sz="3600" b="1" dirty="0">
                          <a:solidFill>
                            <a:srgbClr val="FF0000"/>
                          </a:solidFill>
                          <a:latin typeface="Agency FB" panose="020B0503020202020204" pitchFamily="34" charset="0"/>
                          <a:sym typeface="Wingdings"/>
                        </a:rPr>
                        <a:t>Fraise</a:t>
                      </a:r>
                      <a:endParaRPr lang="fr-FR" sz="3600" dirty="0"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328" y="276777"/>
            <a:ext cx="1506921" cy="150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EE13A4E-FEE5-8D44-B992-E19FEBB87179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40D69EF-6F3D-8E4A-8CEE-B98E58B6CFA4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93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425669" y="1305741"/>
            <a:ext cx="12249807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1 seul parfum : </a:t>
            </a:r>
            <a:r>
              <a:rPr lang="fr-FR" sz="3200" b="1" dirty="0">
                <a:solidFill>
                  <a:schemeClr val="accent1">
                    <a:lumMod val="75000"/>
                  </a:schemeClr>
                </a:solidFill>
              </a:rPr>
              <a:t>3 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cornets possibles.</a:t>
            </a:r>
          </a:p>
          <a:p>
            <a:endParaRPr lang="fr-FR" sz="1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2 parfums :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fr-FR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sz="1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3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3 parfums : </a:t>
            </a:r>
            <a:r>
              <a:rPr lang="fr-FR" sz="3200" b="1" dirty="0">
                <a:solidFill>
                  <a:schemeClr val="accent1">
                    <a:lumMod val="75000"/>
                  </a:schemeClr>
                </a:solidFill>
              </a:rPr>
              <a:t>1 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seul cornet possible.</a:t>
            </a:r>
          </a:p>
          <a:p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3 + 6 + 1 = 10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545869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Cornets de glace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328" y="276777"/>
            <a:ext cx="1506921" cy="150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78957A83-8A31-CB4D-8D10-1ECCFB20D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583324" y="5287151"/>
            <a:ext cx="9837933" cy="703746"/>
            <a:chOff x="798286" y="5287151"/>
            <a:chExt cx="9622971" cy="703746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403C1053-55C1-1547-AE0C-E5C6E5E496D6}"/>
                </a:ext>
              </a:extLst>
            </p:cNvPr>
            <p:cNvSpPr/>
            <p:nvPr/>
          </p:nvSpPr>
          <p:spPr>
            <a:xfrm>
              <a:off x="949142" y="5287151"/>
              <a:ext cx="94721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chemeClr val="accent1">
                      <a:lumMod val="75000"/>
                    </a:schemeClr>
                  </a:solidFill>
                </a:rPr>
                <a:t>Il y a 10 cornets de glace possibles.</a:t>
              </a:r>
              <a:endParaRPr lang="fr-FR" sz="3200" b="1" dirty="0"/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="" xmlns:a16="http://schemas.microsoft.com/office/drawing/2014/main" id="{B2E21BEF-BBB3-F34D-BA0F-A2A43533C219}"/>
                </a:ext>
              </a:extLst>
            </p:cNvPr>
            <p:cNvCxnSpPr/>
            <p:nvPr/>
          </p:nvCxnSpPr>
          <p:spPr>
            <a:xfrm>
              <a:off x="798286" y="5287151"/>
              <a:ext cx="0" cy="70374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ZoneTexte 3"/>
          <p:cNvSpPr txBox="1"/>
          <p:nvPr/>
        </p:nvSpPr>
        <p:spPr>
          <a:xfrm>
            <a:off x="1444374" y="2512420"/>
            <a:ext cx="361635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2 chocolat 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fr-FR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 vanille</a:t>
            </a:r>
            <a:endParaRPr lang="fr-FR" sz="3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8450316" y="2512418"/>
            <a:ext cx="364183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2 fraise 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1 chocolat</a:t>
            </a:r>
            <a:endParaRPr lang="fr-FR" sz="32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150306" y="2512419"/>
            <a:ext cx="322117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 vanille 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fr-FR" sz="3200" dirty="0">
                <a:solidFill>
                  <a:srgbClr val="FF0000"/>
                </a:solidFill>
              </a:rPr>
              <a:t>1 fraise</a:t>
            </a:r>
            <a:endParaRPr lang="fr-FR" sz="3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439114" y="3122034"/>
            <a:ext cx="361635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1 chocolat 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fr-FR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 vanille</a:t>
            </a:r>
            <a:endParaRPr lang="fr-FR" sz="3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8445056" y="3122032"/>
            <a:ext cx="364183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1 fraise 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fr-FR" sz="3200" dirty="0">
                <a:solidFill>
                  <a:schemeClr val="accent2">
                    <a:lumMod val="75000"/>
                  </a:schemeClr>
                </a:solidFill>
              </a:rPr>
              <a:t>2 chocolat</a:t>
            </a:r>
            <a:endParaRPr lang="fr-FR" sz="3200" dirty="0"/>
          </a:p>
        </p:txBody>
      </p:sp>
      <p:sp>
        <p:nvSpPr>
          <p:cNvPr id="18" name="ZoneTexte 17"/>
          <p:cNvSpPr txBox="1"/>
          <p:nvPr/>
        </p:nvSpPr>
        <p:spPr>
          <a:xfrm>
            <a:off x="5160812" y="3122033"/>
            <a:ext cx="322117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 vanille 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fr-FR" sz="3200" dirty="0">
                <a:solidFill>
                  <a:srgbClr val="FF0000"/>
                </a:solidFill>
              </a:rPr>
              <a:t>2 fraise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2459418" y="1999312"/>
            <a:ext cx="332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4472C4">
                    <a:lumMod val="75000"/>
                  </a:srgbClr>
                </a:solidFill>
              </a:rPr>
              <a:t>6 </a:t>
            </a:r>
            <a:r>
              <a:rPr lang="fr-FR" sz="3200" dirty="0">
                <a:solidFill>
                  <a:srgbClr val="4472C4">
                    <a:lumMod val="75000"/>
                  </a:srgbClr>
                </a:solidFill>
              </a:rPr>
              <a:t>cornets possibles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14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discount.com/pdt2/4/3/5/1/700x700/compo294435/rw/compo-meuble-de-rangement-contemporain-blanc-m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59" y="875212"/>
            <a:ext cx="6072604" cy="60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345" y="528131"/>
            <a:ext cx="4649233" cy="1143915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6" y="65315"/>
            <a:ext cx="938497" cy="9384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031" y="70104"/>
            <a:ext cx="938497" cy="9384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  <p:pic>
        <p:nvPicPr>
          <p:cNvPr id="12" name="Picture 2" descr="File:Calcul mental.png - Wikimedia Commons">
            <a:extLst>
              <a:ext uri="{FF2B5EF4-FFF2-40B4-BE49-F238E27FC236}">
                <a16:creationId xmlns="" xmlns:a16="http://schemas.microsoft.com/office/drawing/2014/main" id="{23C42308-0D83-B847-886B-9749B37B3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495" y="4934312"/>
            <a:ext cx="1166635" cy="87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DED94F08-C13A-B340-8547-73A75D2A1C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77" r="4679"/>
          <a:stretch/>
        </p:blipFill>
        <p:spPr>
          <a:xfrm>
            <a:off x="7280302" y="2255539"/>
            <a:ext cx="1071075" cy="10382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2B0E3236-C7CB-9245-A570-B3BC1F433B0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91" t="18234" r="6673" b="5321"/>
          <a:stretch/>
        </p:blipFill>
        <p:spPr>
          <a:xfrm>
            <a:off x="5953355" y="5214481"/>
            <a:ext cx="1188000" cy="7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9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0C4AD0FB-A6D9-ED4E-9796-543A21DB5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442" y="2236465"/>
            <a:ext cx="1940245" cy="3636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BA731333-1521-384C-8B94-25A44575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85" y="1173314"/>
            <a:ext cx="6023316" cy="4504269"/>
          </a:xfrm>
          <a:prstGeom prst="rect">
            <a:avLst/>
          </a:prstGeom>
          <a:ln>
            <a:noFill/>
          </a:ln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D32BD387-1370-5143-B6A5-E96B3FF41752}"/>
              </a:ext>
            </a:extLst>
          </p:cNvPr>
          <p:cNvSpPr/>
          <p:nvPr/>
        </p:nvSpPr>
        <p:spPr>
          <a:xfrm>
            <a:off x="9320039" y="4388705"/>
            <a:ext cx="1639785" cy="586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Chercher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BFCF4694-D453-8C48-9043-5BAAEBB0AA3E}"/>
              </a:ext>
            </a:extLst>
          </p:cNvPr>
          <p:cNvGrpSpPr/>
          <p:nvPr/>
        </p:nvGrpSpPr>
        <p:grpSpPr>
          <a:xfrm>
            <a:off x="412994" y="755085"/>
            <a:ext cx="2094074" cy="1492028"/>
            <a:chOff x="466354" y="1717964"/>
            <a:chExt cx="2094074" cy="1492028"/>
          </a:xfrm>
        </p:grpSpPr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DC32D880-1F60-E04A-B2B7-A1D0D9EB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354" y="1717964"/>
              <a:ext cx="2094074" cy="14920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D5FCF8A-A3B2-2045-858B-5FAE3BC1E2B9}"/>
                </a:ext>
              </a:extLst>
            </p:cNvPr>
            <p:cNvSpPr/>
            <p:nvPr/>
          </p:nvSpPr>
          <p:spPr>
            <a:xfrm rot="20844036">
              <a:off x="612285" y="2152459"/>
              <a:ext cx="1913300" cy="630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Divisibilité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73402" y="1406441"/>
            <a:ext cx="5932499" cy="766017"/>
          </a:xfrm>
          <a:ln w="38100">
            <a:noFill/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4000" dirty="0">
                <a:solidFill>
                  <a:srgbClr val="AC8300"/>
                </a:solidFill>
                <a:latin typeface="Comic Sans MS" panose="030F0702030302020204" pitchFamily="66" charset="0"/>
              </a:rPr>
              <a:t>Somme de 3 entiers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982585" y="3657600"/>
            <a:ext cx="6023314" cy="606725"/>
          </a:xfrm>
          <a:prstGeom prst="rect">
            <a:avLst/>
          </a:prstGeom>
          <a:ln w="38100">
            <a:noFill/>
            <a:prstDash val="solid"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Expérimenter, émettre des hypothèses</a:t>
            </a:r>
          </a:p>
        </p:txBody>
      </p:sp>
      <p:pic>
        <p:nvPicPr>
          <p:cNvPr id="11" name="Picture 2" descr="File:Calcul mental.png - Wikimedia Comm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373" y="2217087"/>
            <a:ext cx="1817953" cy="13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4322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discount.com/pdt2/4/3/5/1/700x700/compo294435/rw/compo-meuble-de-rangement-contemporain-blanc-m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59" y="875212"/>
            <a:ext cx="6072604" cy="60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345" y="528131"/>
            <a:ext cx="4649233" cy="1143915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6" y="65315"/>
            <a:ext cx="938497" cy="9384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031" y="70104"/>
            <a:ext cx="938497" cy="9384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  <p:pic>
        <p:nvPicPr>
          <p:cNvPr id="7" name="Picture 2" descr="Images De Mots Alphabet Dessin - Images vectorielles gratuites sur ...">
            <a:extLst>
              <a:ext uri="{FF2B5EF4-FFF2-40B4-BE49-F238E27FC236}">
                <a16:creationId xmlns="" xmlns:a16="http://schemas.microsoft.com/office/drawing/2014/main" id="{3865CF70-DFD5-F641-8E00-85D957136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31" y="5050452"/>
            <a:ext cx="1184601" cy="77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ulle ronde 7">
            <a:extLst>
              <a:ext uri="{FF2B5EF4-FFF2-40B4-BE49-F238E27FC236}">
                <a16:creationId xmlns="" xmlns:a16="http://schemas.microsoft.com/office/drawing/2014/main" id="{A62D6F8B-DF06-164B-9604-E2A8C3B4A8BB}"/>
              </a:ext>
            </a:extLst>
          </p:cNvPr>
          <p:cNvSpPr/>
          <p:nvPr/>
        </p:nvSpPr>
        <p:spPr>
          <a:xfrm>
            <a:off x="5959312" y="2533338"/>
            <a:ext cx="1071075" cy="482652"/>
          </a:xfrm>
          <a:prstGeom prst="wedgeEllipseCallout">
            <a:avLst>
              <a:gd name="adj1" fmla="val -39583"/>
              <a:gd name="adj2" fmla="val 74876"/>
            </a:avLst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2" descr="File:Calcul mental.png - Wikimedia Commons">
            <a:extLst>
              <a:ext uri="{FF2B5EF4-FFF2-40B4-BE49-F238E27FC236}">
                <a16:creationId xmlns="" xmlns:a16="http://schemas.microsoft.com/office/drawing/2014/main" id="{23C42308-0D83-B847-886B-9749B37B3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495" y="4934312"/>
            <a:ext cx="1166635" cy="87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DED94F08-C13A-B340-8547-73A75D2A1C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77" r="4679"/>
          <a:stretch/>
        </p:blipFill>
        <p:spPr>
          <a:xfrm>
            <a:off x="7280302" y="2255539"/>
            <a:ext cx="1071075" cy="103825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="" xmlns:a16="http://schemas.microsoft.com/office/drawing/2014/main" id="{73737FD8-89B7-4740-9EC6-06542CC0C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21158" b="5341"/>
          <a:stretch/>
        </p:blipFill>
        <p:spPr bwMode="auto">
          <a:xfrm>
            <a:off x="4887380" y="3614321"/>
            <a:ext cx="639672" cy="97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CCAD6C10-F7AD-9948-8EA6-2FB8DA73125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874" y="2400559"/>
            <a:ext cx="1020814" cy="1040222"/>
          </a:xfrm>
          <a:prstGeom prst="rect">
            <a:avLst/>
          </a:prstGeom>
        </p:spPr>
      </p:pic>
      <p:pic>
        <p:nvPicPr>
          <p:cNvPr id="17" name="Picture 2" descr="découpé en tranches, Orange, agrumes, fruits, Orange sanguine ...">
            <a:extLst>
              <a:ext uri="{FF2B5EF4-FFF2-40B4-BE49-F238E27FC236}">
                <a16:creationId xmlns="" xmlns:a16="http://schemas.microsoft.com/office/drawing/2014/main" id="{3F0F7D13-CCE7-954C-8972-F95FE78DA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492" y="3715383"/>
            <a:ext cx="1088693" cy="8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écoupé en tranches, Orange, agrumes, fruits, Orange sanguine ...">
            <a:extLst>
              <a:ext uri="{FF2B5EF4-FFF2-40B4-BE49-F238E27FC236}">
                <a16:creationId xmlns="" xmlns:a16="http://schemas.microsoft.com/office/drawing/2014/main" id="{8A1EB2AA-96A1-E344-B245-801A918AF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492" y="3715383"/>
            <a:ext cx="1088693" cy="8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111587F6-3FED-B74B-85EA-7BB52DDEEB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46385" y="3720693"/>
            <a:ext cx="1032057" cy="91114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DF7DB731-7E0D-8046-AD18-F0CBAE761B9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91" t="18234" r="6673" b="5321"/>
          <a:stretch/>
        </p:blipFill>
        <p:spPr>
          <a:xfrm>
            <a:off x="5953355" y="5214481"/>
            <a:ext cx="1188000" cy="7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2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59559" y="1801041"/>
            <a:ext cx="9919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Calcule la somme de trois entiers consécutifs.</a:t>
            </a:r>
          </a:p>
          <a:p>
            <a:r>
              <a:rPr lang="fr-FR" sz="3200" dirty="0"/>
              <a:t>Recommence sur plusieurs exemples.</a:t>
            </a:r>
          </a:p>
          <a:p>
            <a:r>
              <a:rPr lang="fr-FR" sz="3200" dirty="0"/>
              <a:t>Que remarques-tu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Somme de trois entiers</a:t>
            </a:r>
          </a:p>
        </p:txBody>
      </p:sp>
      <p:pic>
        <p:nvPicPr>
          <p:cNvPr id="6" name="Picture 2" descr="File:Calcul mental.pn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041" y="294057"/>
            <a:ext cx="1439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61B4AA7-7736-1242-913E-E4F08DBB529F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2001BED-0621-3040-A9C0-AFA01A588589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66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78957A83-8A31-CB4D-8D10-1ECCFB20D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FA2EA12-9993-004E-BD7D-D0CE68466EDF}"/>
              </a:ext>
            </a:extLst>
          </p:cNvPr>
          <p:cNvSpPr/>
          <p:nvPr/>
        </p:nvSpPr>
        <p:spPr>
          <a:xfrm>
            <a:off x="1152000" y="1368000"/>
            <a:ext cx="1839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030A0"/>
                </a:solidFill>
              </a:rPr>
              <a:t>2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3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4472C4">
                    <a:lumMod val="75000"/>
                  </a:srgbClr>
                </a:solidFill>
              </a:rPr>
              <a:t>+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4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9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995056" y="3690176"/>
            <a:ext cx="9825232" cy="1077218"/>
            <a:chOff x="810709" y="5287151"/>
            <a:chExt cx="9610548" cy="1077218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403C1053-55C1-1547-AE0C-E5C6E5E496D6}"/>
                </a:ext>
              </a:extLst>
            </p:cNvPr>
            <p:cNvSpPr/>
            <p:nvPr/>
          </p:nvSpPr>
          <p:spPr>
            <a:xfrm>
              <a:off x="949142" y="5287151"/>
              <a:ext cx="947211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chemeClr val="accent1">
                      <a:lumMod val="75000"/>
                    </a:schemeClr>
                  </a:solidFill>
                </a:rPr>
                <a:t>La somme de trois nombres consécutifs semble toujours être un multiple de 3.</a:t>
              </a:r>
              <a:endParaRPr lang="fr-FR" sz="3200" b="1" dirty="0"/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="" xmlns:a16="http://schemas.microsoft.com/office/drawing/2014/main" id="{B2E21BEF-BBB3-F34D-BA0F-A2A43533C219}"/>
                </a:ext>
              </a:extLst>
            </p:cNvPr>
            <p:cNvCxnSpPr/>
            <p:nvPr/>
          </p:nvCxnSpPr>
          <p:spPr>
            <a:xfrm>
              <a:off x="810709" y="5363351"/>
              <a:ext cx="0" cy="96158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ZoneTexte 27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Somme de trois entiers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FA2EA12-9993-004E-BD7D-D0CE68466EDF}"/>
              </a:ext>
            </a:extLst>
          </p:cNvPr>
          <p:cNvSpPr/>
          <p:nvPr/>
        </p:nvSpPr>
        <p:spPr>
          <a:xfrm>
            <a:off x="1152000" y="1872000"/>
            <a:ext cx="19513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030A0"/>
                </a:solidFill>
              </a:rPr>
              <a:t>3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4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4472C4">
                    <a:lumMod val="75000"/>
                  </a:srgbClr>
                </a:solidFill>
              </a:rPr>
              <a:t>+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5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12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FA2EA12-9993-004E-BD7D-D0CE68466EDF}"/>
              </a:ext>
            </a:extLst>
          </p:cNvPr>
          <p:cNvSpPr/>
          <p:nvPr/>
        </p:nvSpPr>
        <p:spPr>
          <a:xfrm>
            <a:off x="1152000" y="2376000"/>
            <a:ext cx="19513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030A0"/>
                </a:solidFill>
              </a:rPr>
              <a:t>6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7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4472C4">
                    <a:lumMod val="75000"/>
                  </a:srgbClr>
                </a:solidFill>
              </a:rPr>
              <a:t>+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8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21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EFA2EA12-9993-004E-BD7D-D0CE68466EDF}"/>
              </a:ext>
            </a:extLst>
          </p:cNvPr>
          <p:cNvSpPr/>
          <p:nvPr/>
        </p:nvSpPr>
        <p:spPr>
          <a:xfrm>
            <a:off x="1152000" y="2880000"/>
            <a:ext cx="2552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030A0"/>
                </a:solidFill>
              </a:rPr>
              <a:t>7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8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4472C4">
                    <a:lumMod val="75000"/>
                  </a:srgbClr>
                </a:solidFill>
              </a:rPr>
              <a:t>+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9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24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EFA2EA12-9993-004E-BD7D-D0CE68466EDF}"/>
              </a:ext>
            </a:extLst>
          </p:cNvPr>
          <p:cNvSpPr/>
          <p:nvPr/>
        </p:nvSpPr>
        <p:spPr>
          <a:xfrm>
            <a:off x="4009499" y="1368000"/>
            <a:ext cx="2552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030A0"/>
                </a:solidFill>
              </a:rPr>
              <a:t>11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12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4472C4">
                    <a:lumMod val="75000"/>
                  </a:srgbClr>
                </a:solidFill>
              </a:rPr>
              <a:t>+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13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36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EFA2EA12-9993-004E-BD7D-D0CE68466EDF}"/>
              </a:ext>
            </a:extLst>
          </p:cNvPr>
          <p:cNvSpPr/>
          <p:nvPr/>
        </p:nvSpPr>
        <p:spPr>
          <a:xfrm>
            <a:off x="4009499" y="1872000"/>
            <a:ext cx="2552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030A0"/>
                </a:solidFill>
              </a:rPr>
              <a:t>20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21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4472C4">
                    <a:lumMod val="75000"/>
                  </a:srgbClr>
                </a:solidFill>
              </a:rPr>
              <a:t>+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22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63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EFA2EA12-9993-004E-BD7D-D0CE68466EDF}"/>
              </a:ext>
            </a:extLst>
          </p:cNvPr>
          <p:cNvSpPr/>
          <p:nvPr/>
        </p:nvSpPr>
        <p:spPr>
          <a:xfrm>
            <a:off x="4009500" y="2376000"/>
            <a:ext cx="2552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030A0"/>
                </a:solidFill>
              </a:rPr>
              <a:t>29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30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4472C4">
                    <a:lumMod val="75000"/>
                  </a:srgbClr>
                </a:solidFill>
              </a:rPr>
              <a:t>+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31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90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EFA2EA12-9993-004E-BD7D-D0CE68466EDF}"/>
              </a:ext>
            </a:extLst>
          </p:cNvPr>
          <p:cNvSpPr/>
          <p:nvPr/>
        </p:nvSpPr>
        <p:spPr>
          <a:xfrm>
            <a:off x="4009500" y="2880000"/>
            <a:ext cx="2552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030A0"/>
                </a:solidFill>
              </a:rPr>
              <a:t>31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32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4472C4">
                    <a:lumMod val="75000"/>
                  </a:srgbClr>
                </a:solidFill>
              </a:rPr>
              <a:t>+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33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96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EFA2EA12-9993-004E-BD7D-D0CE68466EDF}"/>
              </a:ext>
            </a:extLst>
          </p:cNvPr>
          <p:cNvSpPr/>
          <p:nvPr/>
        </p:nvSpPr>
        <p:spPr>
          <a:xfrm>
            <a:off x="7159099" y="1355300"/>
            <a:ext cx="3370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030A0"/>
                </a:solidFill>
              </a:rPr>
              <a:t>56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57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4472C4">
                    <a:lumMod val="75000"/>
                  </a:srgbClr>
                </a:solidFill>
              </a:rPr>
              <a:t>+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58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171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EFA2EA12-9993-004E-BD7D-D0CE68466EDF}"/>
              </a:ext>
            </a:extLst>
          </p:cNvPr>
          <p:cNvSpPr/>
          <p:nvPr/>
        </p:nvSpPr>
        <p:spPr>
          <a:xfrm>
            <a:off x="7159100" y="1859300"/>
            <a:ext cx="3370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030A0"/>
                </a:solidFill>
              </a:rPr>
              <a:t>60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61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4472C4">
                    <a:lumMod val="75000"/>
                  </a:srgbClr>
                </a:solidFill>
              </a:rPr>
              <a:t>+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62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183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EFA2EA12-9993-004E-BD7D-D0CE68466EDF}"/>
              </a:ext>
            </a:extLst>
          </p:cNvPr>
          <p:cNvSpPr/>
          <p:nvPr/>
        </p:nvSpPr>
        <p:spPr>
          <a:xfrm>
            <a:off x="7159100" y="2363300"/>
            <a:ext cx="314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030A0"/>
                </a:solidFill>
              </a:rPr>
              <a:t>97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98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4472C4">
                    <a:lumMod val="75000"/>
                  </a:srgbClr>
                </a:solidFill>
              </a:rPr>
              <a:t>+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99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294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EFA2EA12-9993-004E-BD7D-D0CE68466EDF}"/>
              </a:ext>
            </a:extLst>
          </p:cNvPr>
          <p:cNvSpPr/>
          <p:nvPr/>
        </p:nvSpPr>
        <p:spPr>
          <a:xfrm>
            <a:off x="7159100" y="2867300"/>
            <a:ext cx="430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7030A0"/>
                </a:solidFill>
              </a:rPr>
              <a:t>1 181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fr-FR" sz="1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1 182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4472C4">
                    <a:lumMod val="75000"/>
                  </a:srgbClr>
                </a:solidFill>
              </a:rPr>
              <a:t>+</a:t>
            </a:r>
            <a:r>
              <a:rPr lang="fr-FR" sz="1000" dirty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fr-FR" sz="2800" dirty="0">
                <a:solidFill>
                  <a:srgbClr val="7030A0"/>
                </a:solidFill>
              </a:rPr>
              <a:t>1 183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fr-FR" sz="2800" b="1" dirty="0">
                <a:solidFill>
                  <a:schemeClr val="accent4">
                    <a:lumMod val="75000"/>
                  </a:schemeClr>
                </a:solidFill>
              </a:rPr>
              <a:t>3 546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403C1053-55C1-1547-AE0C-E5C6E5E496D6}"/>
              </a:ext>
            </a:extLst>
          </p:cNvPr>
          <p:cNvSpPr/>
          <p:nvPr/>
        </p:nvSpPr>
        <p:spPr>
          <a:xfrm>
            <a:off x="1136581" y="4909376"/>
            <a:ext cx="14905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i="1" dirty="0">
                <a:solidFill>
                  <a:schemeClr val="accent4">
                    <a:lumMod val="75000"/>
                  </a:schemeClr>
                </a:solidFill>
              </a:rPr>
              <a:t>Bonus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3A60491A-85DD-2E4A-88AC-7D792E52BB84}"/>
              </a:ext>
            </a:extLst>
          </p:cNvPr>
          <p:cNvSpPr/>
          <p:nvPr/>
        </p:nvSpPr>
        <p:spPr>
          <a:xfrm>
            <a:off x="3279867" y="5037735"/>
            <a:ext cx="1271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1</a:t>
            </a:r>
            <a:r>
              <a:rPr lang="fr-FR" baseline="300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er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 nombre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3A60491A-85DD-2E4A-88AC-7D792E52BB84}"/>
              </a:ext>
            </a:extLst>
          </p:cNvPr>
          <p:cNvSpPr/>
          <p:nvPr/>
        </p:nvSpPr>
        <p:spPr>
          <a:xfrm>
            <a:off x="4447709" y="5040000"/>
            <a:ext cx="1487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2</a:t>
            </a:r>
            <a:r>
              <a:rPr lang="fr-FR" baseline="300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e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 nombre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A60491A-85DD-2E4A-88AC-7D792E52BB84}"/>
              </a:ext>
            </a:extLst>
          </p:cNvPr>
          <p:cNvSpPr/>
          <p:nvPr/>
        </p:nvSpPr>
        <p:spPr>
          <a:xfrm>
            <a:off x="5919557" y="5040000"/>
            <a:ext cx="1212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3</a:t>
            </a:r>
            <a:r>
              <a:rPr lang="fr-FR" baseline="300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e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 nombre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4" name="Tableau 53">
            <a:extLst>
              <a:ext uri="{FF2B5EF4-FFF2-40B4-BE49-F238E27FC236}">
                <a16:creationId xmlns="" xmlns:a16="http://schemas.microsoft.com/office/drawing/2014/main" id="{D2E2BC3D-DD71-2446-B769-DE533F8763C3}"/>
              </a:ext>
            </a:extLst>
          </p:cNvPr>
          <p:cNvGraphicFramePr>
            <a:graphicFrameLocks noGrp="1"/>
          </p:cNvGraphicFramePr>
          <p:nvPr/>
        </p:nvGraphicFramePr>
        <p:xfrm>
          <a:off x="4798247" y="5436000"/>
          <a:ext cx="864000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4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graphicFrame>
        <p:nvGraphicFramePr>
          <p:cNvPr id="58" name="Tableau 57">
            <a:extLst>
              <a:ext uri="{FF2B5EF4-FFF2-40B4-BE49-F238E27FC236}">
                <a16:creationId xmlns="" xmlns:a16="http://schemas.microsoft.com/office/drawing/2014/main" id="{D2E2BC3D-DD71-2446-B769-DE533F8763C3}"/>
              </a:ext>
            </a:extLst>
          </p:cNvPr>
          <p:cNvGraphicFramePr>
            <a:graphicFrameLocks noGrp="1"/>
          </p:cNvGraphicFramePr>
          <p:nvPr/>
        </p:nvGraphicFramePr>
        <p:xfrm>
          <a:off x="3674291" y="5436000"/>
          <a:ext cx="648000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8000">
                  <a:extLst>
                    <a:ext uri="{9D8B030D-6E8A-4147-A177-3AD203B41FA5}">
                      <a16:colId xmlns="" xmlns:a16="http://schemas.microsoft.com/office/drawing/2014/main" val="2768517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4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graphicFrame>
        <p:nvGraphicFramePr>
          <p:cNvPr id="60" name="Tableau 59">
            <a:extLst>
              <a:ext uri="{FF2B5EF4-FFF2-40B4-BE49-F238E27FC236}">
                <a16:creationId xmlns="" xmlns:a16="http://schemas.microsoft.com/office/drawing/2014/main" id="{D2E2BC3D-DD71-2446-B769-DE533F876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547014"/>
              </p:ext>
            </p:extLst>
          </p:nvPr>
        </p:nvGraphicFramePr>
        <p:xfrm>
          <a:off x="5982977" y="5436000"/>
          <a:ext cx="864000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4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graphicFrame>
        <p:nvGraphicFramePr>
          <p:cNvPr id="59" name="Tableau 58">
            <a:extLst>
              <a:ext uri="{FF2B5EF4-FFF2-40B4-BE49-F238E27FC236}">
                <a16:creationId xmlns="" xmlns:a16="http://schemas.microsoft.com/office/drawing/2014/main" id="{D2E2BC3D-DD71-2446-B769-DE533F8763C3}"/>
              </a:ext>
            </a:extLst>
          </p:cNvPr>
          <p:cNvGraphicFramePr>
            <a:graphicFrameLocks noGrp="1"/>
          </p:cNvGraphicFramePr>
          <p:nvPr/>
        </p:nvGraphicFramePr>
        <p:xfrm>
          <a:off x="6846744" y="5436000"/>
          <a:ext cx="216000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bg1"/>
                          </a:solidFill>
                          <a:latin typeface="Times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pic>
        <p:nvPicPr>
          <p:cNvPr id="61" name="Picture 2" descr="File:Calcul mental.png - Wikimedia Com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041" y="294057"/>
            <a:ext cx="143999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Tableau 30">
            <a:extLst>
              <a:ext uri="{FF2B5EF4-FFF2-40B4-BE49-F238E27FC236}">
                <a16:creationId xmlns="" xmlns:a16="http://schemas.microsoft.com/office/drawing/2014/main" id="{D2E2BC3D-DD71-2446-B769-DE533F876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997139"/>
              </p:ext>
            </p:extLst>
          </p:nvPr>
        </p:nvGraphicFramePr>
        <p:xfrm>
          <a:off x="3675863" y="5436095"/>
          <a:ext cx="864000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ECFB833D-B207-A547-A191-CDFCDF22B731}"/>
              </a:ext>
            </a:extLst>
          </p:cNvPr>
          <p:cNvSpPr txBox="1"/>
          <p:nvPr/>
        </p:nvSpPr>
        <p:spPr>
          <a:xfrm>
            <a:off x="6683708" y="63401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97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2.22222E-6 L -0.20729 -2.22222E-6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/>
      <p:bldP spid="30" grpId="0"/>
      <p:bldP spid="32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50" grpId="0"/>
      <p:bldP spid="51" grpId="0"/>
      <p:bldP spid="5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discount.com/pdt2/4/3/5/1/700x700/compo294435/rw/compo-meuble-de-rangement-contemporain-blanc-m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59" y="875212"/>
            <a:ext cx="6072604" cy="60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345" y="528131"/>
            <a:ext cx="4649233" cy="1143915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6" y="65315"/>
            <a:ext cx="938497" cy="9384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031" y="70104"/>
            <a:ext cx="938497" cy="9384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DED94F08-C13A-B340-8547-73A75D2A1C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77" r="4679"/>
          <a:stretch/>
        </p:blipFill>
        <p:spPr>
          <a:xfrm>
            <a:off x="7280302" y="2255539"/>
            <a:ext cx="1071075" cy="10382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BC6B2157-5FBA-D449-A602-F6D176E288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91" t="18234" r="6673" b="5321"/>
          <a:stretch/>
        </p:blipFill>
        <p:spPr>
          <a:xfrm>
            <a:off x="5953355" y="5214481"/>
            <a:ext cx="1188000" cy="74486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1C93B8B2-9033-D348-A869-4804FDD4D5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91" t="18234" r="6673" b="5321"/>
          <a:stretch/>
        </p:blipFill>
        <p:spPr>
          <a:xfrm>
            <a:off x="5953355" y="5214480"/>
            <a:ext cx="1188000" cy="7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0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BA731333-1521-384C-8B94-25A445759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585" y="1173314"/>
            <a:ext cx="6023316" cy="4504269"/>
          </a:xfrm>
          <a:prstGeom prst="rect">
            <a:avLst/>
          </a:prstGeom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73400" y="1501099"/>
            <a:ext cx="5932499" cy="766017"/>
          </a:xfrm>
          <a:ln w="38100">
            <a:noFill/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4000" dirty="0">
                <a:solidFill>
                  <a:srgbClr val="AC8300"/>
                </a:solidFill>
                <a:latin typeface="Comic Sans MS" panose="030F0702030302020204" pitchFamily="66" charset="0"/>
              </a:rPr>
              <a:t>Les billes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951883" y="3547235"/>
            <a:ext cx="4296229" cy="717090"/>
          </a:xfrm>
          <a:prstGeom prst="rect">
            <a:avLst/>
          </a:prstGeom>
          <a:ln w="38100">
            <a:noFill/>
            <a:prstDash val="solid"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Représenter une situation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BFCF4694-D453-8C48-9043-5BAAEBB0AA3E}"/>
              </a:ext>
            </a:extLst>
          </p:cNvPr>
          <p:cNvGrpSpPr/>
          <p:nvPr/>
        </p:nvGrpSpPr>
        <p:grpSpPr>
          <a:xfrm>
            <a:off x="412994" y="755085"/>
            <a:ext cx="2094074" cy="1492028"/>
            <a:chOff x="466354" y="1717964"/>
            <a:chExt cx="2094074" cy="1492028"/>
          </a:xfrm>
        </p:grpSpPr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DC32D880-1F60-E04A-B2B7-A1D0D9EB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354" y="1717964"/>
              <a:ext cx="2094074" cy="14920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D5FCF8A-A3B2-2045-858B-5FAE3BC1E2B9}"/>
                </a:ext>
              </a:extLst>
            </p:cNvPr>
            <p:cNvSpPr/>
            <p:nvPr/>
          </p:nvSpPr>
          <p:spPr>
            <a:xfrm rot="20844036">
              <a:off x="612285" y="2152459"/>
              <a:ext cx="1913300" cy="630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Calculer avec des entiers</a:t>
              </a:r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C74C2C23-D440-9B4B-9A74-146903B089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075" y="2331983"/>
            <a:ext cx="1781146" cy="118527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10F92898-091F-794B-A698-7B359EC19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1694" y="2464325"/>
            <a:ext cx="1803870" cy="3600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57265E4-D599-8744-AD93-1B74F888B85A}"/>
              </a:ext>
            </a:extLst>
          </p:cNvPr>
          <p:cNvSpPr/>
          <p:nvPr/>
        </p:nvSpPr>
        <p:spPr>
          <a:xfrm>
            <a:off x="9485779" y="4555980"/>
            <a:ext cx="1639785" cy="586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Représenter</a:t>
            </a:r>
          </a:p>
        </p:txBody>
      </p:sp>
    </p:spTree>
    <p:extLst>
      <p:ext uri="{BB962C8B-B14F-4D97-AF65-F5344CB8AC3E}">
        <p14:creationId xmlns:p14="http://schemas.microsoft.com/office/powerpoint/2010/main" val="39915287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59560" y="1305741"/>
            <a:ext cx="3406390" cy="2400657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dirty="0" err="1"/>
              <a:t>Lilou</a:t>
            </a:r>
            <a:r>
              <a:rPr lang="fr-FR" sz="2800" dirty="0"/>
              <a:t> et Samy ont 48 billes à eux deux. </a:t>
            </a:r>
            <a:r>
              <a:rPr lang="fr-FR" sz="2800" dirty="0" err="1"/>
              <a:t>Lilou</a:t>
            </a:r>
            <a:r>
              <a:rPr lang="fr-FR" sz="2800" dirty="0"/>
              <a:t> a 6 billes.</a:t>
            </a:r>
          </a:p>
          <a:p>
            <a:pPr>
              <a:spcAft>
                <a:spcPts val="1200"/>
              </a:spcAft>
            </a:pPr>
            <a:r>
              <a:rPr lang="fr-FR" sz="2800" dirty="0"/>
              <a:t>Combien Samy a-t-il de billes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545869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Les billes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BA53BBE-357B-7D45-A1DD-A2748781E0C1}"/>
              </a:ext>
            </a:extLst>
          </p:cNvPr>
          <p:cNvSpPr/>
          <p:nvPr/>
        </p:nvSpPr>
        <p:spPr>
          <a:xfrm>
            <a:off x="8111388" y="1305741"/>
            <a:ext cx="3552046" cy="2400657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dirty="0"/>
              <a:t>Samy a 24 billes, il a 6 fois plus de billes que </a:t>
            </a:r>
            <a:r>
              <a:rPr lang="fr-FR" sz="2800" dirty="0" err="1"/>
              <a:t>Lilou</a:t>
            </a:r>
            <a:r>
              <a:rPr lang="fr-FR" sz="2800" dirty="0"/>
              <a:t>.</a:t>
            </a:r>
          </a:p>
          <a:p>
            <a:pPr>
              <a:spcAft>
                <a:spcPts val="1800"/>
              </a:spcAft>
            </a:pPr>
            <a:r>
              <a:rPr lang="fr-FR" sz="2800" dirty="0"/>
              <a:t>Combien </a:t>
            </a:r>
            <a:r>
              <a:rPr lang="fr-FR" sz="2800" dirty="0" err="1"/>
              <a:t>Lilou</a:t>
            </a:r>
            <a:r>
              <a:rPr lang="fr-FR" sz="2800" dirty="0"/>
              <a:t> a-t-elle de billes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65CADB2A-5F65-6D49-B83A-5D98DF7B96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875" y="72201"/>
            <a:ext cx="1602837" cy="10666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6E1FBF0-BF19-8042-9FE4-F6FA852FAE9B}"/>
              </a:ext>
            </a:extLst>
          </p:cNvPr>
          <p:cNvSpPr/>
          <p:nvPr/>
        </p:nvSpPr>
        <p:spPr>
          <a:xfrm>
            <a:off x="559560" y="4208613"/>
            <a:ext cx="923758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fr-FR" sz="2800" dirty="0"/>
              <a:t>Représente chaque situation puis résous ces problèmes.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617D8EA-9B47-B640-972D-619162AA6F4B}"/>
              </a:ext>
            </a:extLst>
          </p:cNvPr>
          <p:cNvSpPr/>
          <p:nvPr/>
        </p:nvSpPr>
        <p:spPr>
          <a:xfrm>
            <a:off x="4271963" y="1305741"/>
            <a:ext cx="3533412" cy="2400657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dirty="0"/>
              <a:t>Samy a 48 billes, il a 6 billes de moins que </a:t>
            </a:r>
            <a:r>
              <a:rPr lang="fr-FR" sz="2800" dirty="0" err="1"/>
              <a:t>Lilou</a:t>
            </a:r>
            <a:r>
              <a:rPr lang="fr-FR" sz="2800" dirty="0"/>
              <a:t>.</a:t>
            </a:r>
          </a:p>
          <a:p>
            <a:pPr>
              <a:spcAft>
                <a:spcPts val="1800"/>
              </a:spcAft>
            </a:pPr>
            <a:r>
              <a:rPr lang="fr-FR" sz="2800" dirty="0"/>
              <a:t>Combien </a:t>
            </a:r>
            <a:r>
              <a:rPr lang="fr-FR" sz="2800" dirty="0" err="1"/>
              <a:t>Lilou</a:t>
            </a:r>
            <a:r>
              <a:rPr lang="fr-FR" sz="2800" dirty="0"/>
              <a:t> a-t-elle de billes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8FB352B-E647-CA4C-8AC9-B3D29E111AB3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9DBD796-1BC6-4E4A-8F08-B33D033ADF2D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96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59560" y="1223853"/>
            <a:ext cx="3590014" cy="1723549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dirty="0" err="1"/>
              <a:t>Lilou</a:t>
            </a:r>
            <a:r>
              <a:rPr lang="fr-FR" sz="2400" dirty="0"/>
              <a:t> et Samy ont 48 billes à eux deux. </a:t>
            </a:r>
            <a:r>
              <a:rPr lang="fr-FR" sz="2400" dirty="0" err="1"/>
              <a:t>Lilou</a:t>
            </a:r>
            <a:r>
              <a:rPr lang="fr-FR" sz="2400" dirty="0"/>
              <a:t> a 6 billes.</a:t>
            </a:r>
          </a:p>
          <a:p>
            <a:pPr>
              <a:spcAft>
                <a:spcPts val="1200"/>
              </a:spcAft>
            </a:pPr>
            <a:r>
              <a:rPr lang="fr-FR" sz="2400" dirty="0"/>
              <a:t>Combien Samy a-t-il de billes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545869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Les billes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BA53BBE-357B-7D45-A1DD-A2748781E0C1}"/>
              </a:ext>
            </a:extLst>
          </p:cNvPr>
          <p:cNvSpPr/>
          <p:nvPr/>
        </p:nvSpPr>
        <p:spPr>
          <a:xfrm>
            <a:off x="8281346" y="1223853"/>
            <a:ext cx="3382088" cy="1723549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dirty="0"/>
              <a:t>Samy a 48 billes, il a 6 fois plus de billes que </a:t>
            </a:r>
            <a:r>
              <a:rPr lang="fr-FR" sz="2400" dirty="0" err="1"/>
              <a:t>Lilou</a:t>
            </a:r>
            <a:r>
              <a:rPr lang="fr-FR" sz="2400" dirty="0"/>
              <a:t>.</a:t>
            </a:r>
          </a:p>
          <a:p>
            <a:pPr>
              <a:spcAft>
                <a:spcPts val="1800"/>
              </a:spcAft>
            </a:pPr>
            <a:r>
              <a:rPr lang="fr-FR" sz="2400" dirty="0"/>
              <a:t>Combien </a:t>
            </a:r>
            <a:r>
              <a:rPr lang="fr-FR" sz="2400" dirty="0" err="1"/>
              <a:t>Lilou</a:t>
            </a:r>
            <a:r>
              <a:rPr lang="fr-FR" sz="2400" dirty="0"/>
              <a:t> a-t-elle de billes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303FA971-D782-844A-804C-94C16C701F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617D8EA-9B47-B640-972D-619162AA6F4B}"/>
              </a:ext>
            </a:extLst>
          </p:cNvPr>
          <p:cNvSpPr/>
          <p:nvPr/>
        </p:nvSpPr>
        <p:spPr>
          <a:xfrm>
            <a:off x="4483944" y="1225072"/>
            <a:ext cx="3487706" cy="1723549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dirty="0"/>
              <a:t>Samy a 48 billes, il a 6 billes de moins que </a:t>
            </a:r>
            <a:r>
              <a:rPr lang="fr-FR" sz="2400" dirty="0" err="1"/>
              <a:t>Lilou</a:t>
            </a:r>
            <a:r>
              <a:rPr lang="fr-FR" sz="2400" dirty="0"/>
              <a:t>.</a:t>
            </a:r>
          </a:p>
          <a:p>
            <a:pPr>
              <a:spcAft>
                <a:spcPts val="1800"/>
              </a:spcAft>
            </a:pPr>
            <a:r>
              <a:rPr lang="fr-FR" sz="2400" dirty="0"/>
              <a:t>Combien </a:t>
            </a:r>
            <a:r>
              <a:rPr lang="fr-FR" sz="2400" dirty="0" err="1"/>
              <a:t>Lilou</a:t>
            </a:r>
            <a:r>
              <a:rPr lang="fr-FR" sz="2400" dirty="0"/>
              <a:t> a-t-elle de billes 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F9DE3256-91C6-8746-9662-F89ECB148B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875" y="72201"/>
            <a:ext cx="1602837" cy="1066615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="" xmlns:a16="http://schemas.microsoft.com/office/drawing/2014/main" id="{DD290B74-C8E9-A74C-AC46-B974BF89B6C5}"/>
              </a:ext>
            </a:extLst>
          </p:cNvPr>
          <p:cNvGraphicFramePr>
            <a:graphicFrameLocks noGrp="1"/>
          </p:cNvGraphicFramePr>
          <p:nvPr/>
        </p:nvGraphicFramePr>
        <p:xfrm>
          <a:off x="1161242" y="3757590"/>
          <a:ext cx="2007344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3672">
                  <a:extLst>
                    <a:ext uri="{9D8B030D-6E8A-4147-A177-3AD203B41FA5}">
                      <a16:colId xmlns="" xmlns:a16="http://schemas.microsoft.com/office/drawing/2014/main" val="276851717"/>
                    </a:ext>
                  </a:extLst>
                </a:gridCol>
                <a:gridCol w="1003672">
                  <a:extLst>
                    <a:ext uri="{9D8B030D-6E8A-4147-A177-3AD203B41FA5}">
                      <a16:colId xmlns="" xmlns:a16="http://schemas.microsoft.com/office/drawing/2014/main" val="833958916"/>
                    </a:ext>
                  </a:extLst>
                </a:gridCol>
              </a:tblGrid>
              <a:tr h="545901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FF0000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9E7D2C2E-CAC1-9F4F-BCD3-D6D1604BC6A9}"/>
              </a:ext>
            </a:extLst>
          </p:cNvPr>
          <p:cNvSpPr txBox="1"/>
          <p:nvPr/>
        </p:nvSpPr>
        <p:spPr>
          <a:xfrm>
            <a:off x="1349139" y="3005770"/>
            <a:ext cx="156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48</a:t>
            </a:r>
          </a:p>
        </p:txBody>
      </p:sp>
      <p:sp>
        <p:nvSpPr>
          <p:cNvPr id="15" name="Arc plein 14">
            <a:extLst>
              <a:ext uri="{FF2B5EF4-FFF2-40B4-BE49-F238E27FC236}">
                <a16:creationId xmlns="" xmlns:a16="http://schemas.microsoft.com/office/drawing/2014/main" id="{AF3FFF86-6EE1-484A-ACE2-22A7EB79141F}"/>
              </a:ext>
            </a:extLst>
          </p:cNvPr>
          <p:cNvSpPr/>
          <p:nvPr/>
        </p:nvSpPr>
        <p:spPr>
          <a:xfrm>
            <a:off x="1558824" y="3509342"/>
            <a:ext cx="1104743" cy="393163"/>
          </a:xfrm>
          <a:prstGeom prst="blockArc">
            <a:avLst>
              <a:gd name="adj1" fmla="val 10800000"/>
              <a:gd name="adj2" fmla="val 32622"/>
              <a:gd name="adj3" fmla="val 172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="" xmlns:a16="http://schemas.microsoft.com/office/drawing/2014/main" id="{B5F401C6-C1E7-F149-9616-C701C8C5F195}"/>
              </a:ext>
            </a:extLst>
          </p:cNvPr>
          <p:cNvCxnSpPr>
            <a:cxnSpLocks/>
          </p:cNvCxnSpPr>
          <p:nvPr/>
        </p:nvCxnSpPr>
        <p:spPr>
          <a:xfrm flipH="1">
            <a:off x="1558824" y="4333407"/>
            <a:ext cx="108512" cy="31877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="" xmlns:a16="http://schemas.microsoft.com/office/drawing/2014/main" id="{3D833B7E-A280-8E49-B866-DE6410D6AEF1}"/>
              </a:ext>
            </a:extLst>
          </p:cNvPr>
          <p:cNvSpPr txBox="1"/>
          <p:nvPr/>
        </p:nvSpPr>
        <p:spPr>
          <a:xfrm>
            <a:off x="7363842" y="5299411"/>
            <a:ext cx="20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00232C08-F8CD-884F-8939-4B5A0C6F8357}"/>
              </a:ext>
            </a:extLst>
          </p:cNvPr>
          <p:cNvSpPr txBox="1"/>
          <p:nvPr/>
        </p:nvSpPr>
        <p:spPr>
          <a:xfrm>
            <a:off x="240094" y="4591884"/>
            <a:ext cx="156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billes de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</a:rPr>
              <a:t>Lilou</a:t>
            </a:r>
            <a:endParaRPr lang="fr-F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D2612BE1-7019-204E-ADCB-D96FDCFC3CC6}"/>
              </a:ext>
            </a:extLst>
          </p:cNvPr>
          <p:cNvSpPr txBox="1"/>
          <p:nvPr/>
        </p:nvSpPr>
        <p:spPr>
          <a:xfrm>
            <a:off x="2585782" y="4591884"/>
            <a:ext cx="156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billes de Samy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="" xmlns:a16="http://schemas.microsoft.com/office/drawing/2014/main" id="{D923F064-A2C7-4F41-A299-C7CC1C655101}"/>
              </a:ext>
            </a:extLst>
          </p:cNvPr>
          <p:cNvCxnSpPr>
            <a:cxnSpLocks/>
          </p:cNvCxnSpPr>
          <p:nvPr/>
        </p:nvCxnSpPr>
        <p:spPr>
          <a:xfrm>
            <a:off x="2697580" y="4333407"/>
            <a:ext cx="186764" cy="31877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="" xmlns:a16="http://schemas.microsoft.com/office/drawing/2014/main" id="{AB194849-B94F-1440-8A71-F4DF0FD87FA9}"/>
              </a:ext>
            </a:extLst>
          </p:cNvPr>
          <p:cNvSpPr txBox="1"/>
          <p:nvPr/>
        </p:nvSpPr>
        <p:spPr>
          <a:xfrm>
            <a:off x="1130262" y="5222467"/>
            <a:ext cx="2129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48 – 6 = 42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89D11CCC-DDAD-A24D-9DEC-A4B2F141BB33}"/>
              </a:ext>
            </a:extLst>
          </p:cNvPr>
          <p:cNvSpPr txBox="1"/>
          <p:nvPr/>
        </p:nvSpPr>
        <p:spPr>
          <a:xfrm>
            <a:off x="5304589" y="3000557"/>
            <a:ext cx="1563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5" name="Arc plein 24">
            <a:extLst>
              <a:ext uri="{FF2B5EF4-FFF2-40B4-BE49-F238E27FC236}">
                <a16:creationId xmlns="" xmlns:a16="http://schemas.microsoft.com/office/drawing/2014/main" id="{6F1F66FC-B7D8-2F46-AEAA-9564E5F1994E}"/>
              </a:ext>
            </a:extLst>
          </p:cNvPr>
          <p:cNvSpPr/>
          <p:nvPr/>
        </p:nvSpPr>
        <p:spPr>
          <a:xfrm>
            <a:off x="5514274" y="3504129"/>
            <a:ext cx="1104743" cy="393163"/>
          </a:xfrm>
          <a:prstGeom prst="blockArc">
            <a:avLst>
              <a:gd name="adj1" fmla="val 10800000"/>
              <a:gd name="adj2" fmla="val 32622"/>
              <a:gd name="adj3" fmla="val 172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="" xmlns:a16="http://schemas.microsoft.com/office/drawing/2014/main" id="{22505E24-82DD-0848-85DD-5B7CE4E60416}"/>
              </a:ext>
            </a:extLst>
          </p:cNvPr>
          <p:cNvSpPr txBox="1"/>
          <p:nvPr/>
        </p:nvSpPr>
        <p:spPr>
          <a:xfrm>
            <a:off x="4333589" y="4591884"/>
            <a:ext cx="156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billes de Samy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="" xmlns:a16="http://schemas.microsoft.com/office/drawing/2014/main" id="{54034523-45BB-4046-946E-0D72BAF7E65A}"/>
              </a:ext>
            </a:extLst>
          </p:cNvPr>
          <p:cNvSpPr txBox="1"/>
          <p:nvPr/>
        </p:nvSpPr>
        <p:spPr>
          <a:xfrm>
            <a:off x="6428313" y="4698861"/>
            <a:ext cx="1563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billes de plus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="" xmlns:a16="http://schemas.microsoft.com/office/drawing/2014/main" id="{4B17A4A8-1BB8-2947-80A1-D174F4EAB93A}"/>
              </a:ext>
            </a:extLst>
          </p:cNvPr>
          <p:cNvSpPr txBox="1"/>
          <p:nvPr/>
        </p:nvSpPr>
        <p:spPr>
          <a:xfrm>
            <a:off x="5148997" y="5216440"/>
            <a:ext cx="2129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48 + 6 = 54</a:t>
            </a:r>
          </a:p>
        </p:txBody>
      </p:sp>
      <p:graphicFrame>
        <p:nvGraphicFramePr>
          <p:cNvPr id="34" name="Tableau 33">
            <a:extLst>
              <a:ext uri="{FF2B5EF4-FFF2-40B4-BE49-F238E27FC236}">
                <a16:creationId xmlns="" xmlns:a16="http://schemas.microsoft.com/office/drawing/2014/main" id="{5DCBFF25-8A86-D544-BCC8-5EF4E6FF33D8}"/>
              </a:ext>
            </a:extLst>
          </p:cNvPr>
          <p:cNvGraphicFramePr>
            <a:graphicFrameLocks noGrp="1"/>
          </p:cNvGraphicFramePr>
          <p:nvPr/>
        </p:nvGraphicFramePr>
        <p:xfrm>
          <a:off x="5092328" y="3770221"/>
          <a:ext cx="2007344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3672">
                  <a:extLst>
                    <a:ext uri="{9D8B030D-6E8A-4147-A177-3AD203B41FA5}">
                      <a16:colId xmlns="" xmlns:a16="http://schemas.microsoft.com/office/drawing/2014/main" val="276851717"/>
                    </a:ext>
                  </a:extLst>
                </a:gridCol>
                <a:gridCol w="1003672">
                  <a:extLst>
                    <a:ext uri="{9D8B030D-6E8A-4147-A177-3AD203B41FA5}">
                      <a16:colId xmlns="" xmlns:a16="http://schemas.microsoft.com/office/drawing/2014/main" val="833958916"/>
                    </a:ext>
                  </a:extLst>
                </a:gridCol>
              </a:tblGrid>
              <a:tr h="545901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cxnSp>
        <p:nvCxnSpPr>
          <p:cNvPr id="35" name="Connecteur droit avec flèche 34">
            <a:extLst>
              <a:ext uri="{FF2B5EF4-FFF2-40B4-BE49-F238E27FC236}">
                <a16:creationId xmlns="" xmlns:a16="http://schemas.microsoft.com/office/drawing/2014/main" id="{D94B9400-C5C9-2043-B0A5-DA35FE3EF204}"/>
              </a:ext>
            </a:extLst>
          </p:cNvPr>
          <p:cNvCxnSpPr>
            <a:cxnSpLocks/>
          </p:cNvCxnSpPr>
          <p:nvPr/>
        </p:nvCxnSpPr>
        <p:spPr>
          <a:xfrm flipH="1">
            <a:off x="5489910" y="4346038"/>
            <a:ext cx="108512" cy="31877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="" xmlns:a16="http://schemas.microsoft.com/office/drawing/2014/main" id="{FA12E1FA-B2B6-4640-AB45-EB1742DDE73E}"/>
              </a:ext>
            </a:extLst>
          </p:cNvPr>
          <p:cNvCxnSpPr>
            <a:cxnSpLocks/>
          </p:cNvCxnSpPr>
          <p:nvPr/>
        </p:nvCxnSpPr>
        <p:spPr>
          <a:xfrm>
            <a:off x="6628666" y="4346038"/>
            <a:ext cx="186764" cy="31877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aphicFrame>
        <p:nvGraphicFramePr>
          <p:cNvPr id="41" name="Tableau 40">
            <a:extLst>
              <a:ext uri="{FF2B5EF4-FFF2-40B4-BE49-F238E27FC236}">
                <a16:creationId xmlns="" xmlns:a16="http://schemas.microsoft.com/office/drawing/2014/main" id="{83A3A556-330B-E648-892E-C9CED3C5EDB8}"/>
              </a:ext>
            </a:extLst>
          </p:cNvPr>
          <p:cNvGraphicFramePr>
            <a:graphicFrameLocks noGrp="1"/>
          </p:cNvGraphicFramePr>
          <p:nvPr/>
        </p:nvGraphicFramePr>
        <p:xfrm>
          <a:off x="8617149" y="3744921"/>
          <a:ext cx="2677386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231">
                  <a:extLst>
                    <a:ext uri="{9D8B030D-6E8A-4147-A177-3AD203B41FA5}">
                      <a16:colId xmlns="" xmlns:a16="http://schemas.microsoft.com/office/drawing/2014/main" val="276851717"/>
                    </a:ext>
                  </a:extLst>
                </a:gridCol>
                <a:gridCol w="446231">
                  <a:extLst>
                    <a:ext uri="{9D8B030D-6E8A-4147-A177-3AD203B41FA5}">
                      <a16:colId xmlns="" xmlns:a16="http://schemas.microsoft.com/office/drawing/2014/main" val="1166224384"/>
                    </a:ext>
                  </a:extLst>
                </a:gridCol>
                <a:gridCol w="446231">
                  <a:extLst>
                    <a:ext uri="{9D8B030D-6E8A-4147-A177-3AD203B41FA5}">
                      <a16:colId xmlns="" xmlns:a16="http://schemas.microsoft.com/office/drawing/2014/main" val="2833969726"/>
                    </a:ext>
                  </a:extLst>
                </a:gridCol>
                <a:gridCol w="446231">
                  <a:extLst>
                    <a:ext uri="{9D8B030D-6E8A-4147-A177-3AD203B41FA5}">
                      <a16:colId xmlns="" xmlns:a16="http://schemas.microsoft.com/office/drawing/2014/main" val="2446557810"/>
                    </a:ext>
                  </a:extLst>
                </a:gridCol>
                <a:gridCol w="446231">
                  <a:extLst>
                    <a:ext uri="{9D8B030D-6E8A-4147-A177-3AD203B41FA5}">
                      <a16:colId xmlns="" xmlns:a16="http://schemas.microsoft.com/office/drawing/2014/main" val="833958916"/>
                    </a:ext>
                  </a:extLst>
                </a:gridCol>
                <a:gridCol w="446231">
                  <a:extLst>
                    <a:ext uri="{9D8B030D-6E8A-4147-A177-3AD203B41FA5}">
                      <a16:colId xmlns="" xmlns:a16="http://schemas.microsoft.com/office/drawing/2014/main" val="1987900789"/>
                    </a:ext>
                  </a:extLst>
                </a:gridCol>
              </a:tblGrid>
              <a:tr h="430034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FF0000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3200" dirty="0">
                          <a:solidFill>
                            <a:srgbClr val="FF0000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3200" dirty="0">
                          <a:solidFill>
                            <a:srgbClr val="FF0000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3200" dirty="0">
                          <a:solidFill>
                            <a:srgbClr val="FF0000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FF0000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3200" dirty="0">
                          <a:solidFill>
                            <a:srgbClr val="FF0000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sp>
        <p:nvSpPr>
          <p:cNvPr id="45" name="ZoneTexte 44">
            <a:extLst>
              <a:ext uri="{FF2B5EF4-FFF2-40B4-BE49-F238E27FC236}">
                <a16:creationId xmlns="" xmlns:a16="http://schemas.microsoft.com/office/drawing/2014/main" id="{9767F5AE-10F9-F843-9B63-9C8DB8F755A4}"/>
              </a:ext>
            </a:extLst>
          </p:cNvPr>
          <p:cNvSpPr txBox="1"/>
          <p:nvPr/>
        </p:nvSpPr>
        <p:spPr>
          <a:xfrm>
            <a:off x="10162460" y="3072179"/>
            <a:ext cx="1563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billes Samy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="" xmlns:a16="http://schemas.microsoft.com/office/drawing/2014/main" id="{C9EE2789-25B9-3444-9E66-867FE1A51B85}"/>
              </a:ext>
            </a:extLst>
          </p:cNvPr>
          <p:cNvSpPr txBox="1"/>
          <p:nvPr/>
        </p:nvSpPr>
        <p:spPr>
          <a:xfrm>
            <a:off x="8639505" y="4558379"/>
            <a:ext cx="2157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billes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</a:rPr>
              <a:t>Lilou</a:t>
            </a:r>
            <a:endParaRPr lang="fr-F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7" name="Arc plein 46">
            <a:extLst>
              <a:ext uri="{FF2B5EF4-FFF2-40B4-BE49-F238E27FC236}">
                <a16:creationId xmlns="" xmlns:a16="http://schemas.microsoft.com/office/drawing/2014/main" id="{4A8888A6-138F-494F-B9EA-6A28085315AF}"/>
              </a:ext>
            </a:extLst>
          </p:cNvPr>
          <p:cNvSpPr/>
          <p:nvPr/>
        </p:nvSpPr>
        <p:spPr>
          <a:xfrm>
            <a:off x="8889460" y="3507831"/>
            <a:ext cx="2314833" cy="389461"/>
          </a:xfrm>
          <a:prstGeom prst="blockArc">
            <a:avLst>
              <a:gd name="adj1" fmla="val 10800000"/>
              <a:gd name="adj2" fmla="val 32622"/>
              <a:gd name="adj3" fmla="val 172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="" xmlns:a16="http://schemas.microsoft.com/office/drawing/2014/main" id="{7F0A9B18-0459-5D45-A894-9483C14565C1}"/>
              </a:ext>
            </a:extLst>
          </p:cNvPr>
          <p:cNvSpPr txBox="1"/>
          <p:nvPr/>
        </p:nvSpPr>
        <p:spPr>
          <a:xfrm>
            <a:off x="9630137" y="3002607"/>
            <a:ext cx="823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48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="" xmlns:a16="http://schemas.microsoft.com/office/drawing/2014/main" id="{08A47EFD-32BC-C446-B519-A65307100693}"/>
              </a:ext>
            </a:extLst>
          </p:cNvPr>
          <p:cNvSpPr txBox="1"/>
          <p:nvPr/>
        </p:nvSpPr>
        <p:spPr>
          <a:xfrm>
            <a:off x="8833567" y="5222168"/>
            <a:ext cx="2129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48 : 6 = 8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="" xmlns:a16="http://schemas.microsoft.com/office/drawing/2014/main" id="{46102D40-8E49-144A-9492-A940A0CFDC7A}"/>
              </a:ext>
            </a:extLst>
          </p:cNvPr>
          <p:cNvGrpSpPr/>
          <p:nvPr/>
        </p:nvGrpSpPr>
        <p:grpSpPr>
          <a:xfrm>
            <a:off x="805918" y="5870059"/>
            <a:ext cx="3109103" cy="566605"/>
            <a:chOff x="798286" y="5287151"/>
            <a:chExt cx="9622971" cy="584776"/>
          </a:xfrm>
        </p:grpSpPr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1DC1676A-A159-6C41-A71B-EFDF5BAC6DBE}"/>
                </a:ext>
              </a:extLst>
            </p:cNvPr>
            <p:cNvSpPr/>
            <p:nvPr/>
          </p:nvSpPr>
          <p:spPr>
            <a:xfrm>
              <a:off x="949142" y="5287151"/>
              <a:ext cx="9472115" cy="540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chemeClr val="accent1">
                      <a:lumMod val="75000"/>
                    </a:schemeClr>
                  </a:solidFill>
                </a:rPr>
                <a:t>Samy a 42 billes.</a:t>
              </a:r>
              <a:endParaRPr lang="fr-FR" sz="2800" b="1" dirty="0"/>
            </a:p>
          </p:txBody>
        </p:sp>
        <p:cxnSp>
          <p:nvCxnSpPr>
            <p:cNvPr id="52" name="Connecteur droit 51">
              <a:extLst>
                <a:ext uri="{FF2B5EF4-FFF2-40B4-BE49-F238E27FC236}">
                  <a16:creationId xmlns="" xmlns:a16="http://schemas.microsoft.com/office/drawing/2014/main" id="{880D4215-EC74-234B-A0BB-81BF30C36B5F}"/>
                </a:ext>
              </a:extLst>
            </p:cNvPr>
            <p:cNvCxnSpPr>
              <a:cxnSpLocks/>
            </p:cNvCxnSpPr>
            <p:nvPr/>
          </p:nvCxnSpPr>
          <p:spPr>
            <a:xfrm>
              <a:off x="798286" y="5287151"/>
              <a:ext cx="0" cy="58477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e 55">
            <a:extLst>
              <a:ext uri="{FF2B5EF4-FFF2-40B4-BE49-F238E27FC236}">
                <a16:creationId xmlns="" xmlns:a16="http://schemas.microsoft.com/office/drawing/2014/main" id="{6DCDA41B-CE78-E14F-A030-B9CBFA8EEA7E}"/>
              </a:ext>
            </a:extLst>
          </p:cNvPr>
          <p:cNvGrpSpPr/>
          <p:nvPr/>
        </p:nvGrpSpPr>
        <p:grpSpPr>
          <a:xfrm>
            <a:off x="4884785" y="5857129"/>
            <a:ext cx="3268368" cy="566605"/>
            <a:chOff x="798286" y="5287151"/>
            <a:chExt cx="11538365" cy="584776"/>
          </a:xfrm>
        </p:grpSpPr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6FAE756B-77C4-AB41-8D67-12F9EEA63011}"/>
                </a:ext>
              </a:extLst>
            </p:cNvPr>
            <p:cNvSpPr/>
            <p:nvPr/>
          </p:nvSpPr>
          <p:spPr>
            <a:xfrm>
              <a:off x="949141" y="5287151"/>
              <a:ext cx="11387510" cy="540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 err="1">
                  <a:solidFill>
                    <a:schemeClr val="accent1">
                      <a:lumMod val="75000"/>
                    </a:schemeClr>
                  </a:solidFill>
                </a:rPr>
                <a:t>Lilou</a:t>
              </a:r>
              <a:r>
                <a:rPr lang="fr-FR" sz="2800" b="1" dirty="0">
                  <a:solidFill>
                    <a:schemeClr val="accent1">
                      <a:lumMod val="75000"/>
                    </a:schemeClr>
                  </a:solidFill>
                </a:rPr>
                <a:t> a 54 billes.</a:t>
              </a:r>
              <a:endParaRPr lang="fr-FR" sz="2800" b="1" dirty="0"/>
            </a:p>
          </p:txBody>
        </p:sp>
        <p:cxnSp>
          <p:nvCxnSpPr>
            <p:cNvPr id="58" name="Connecteur droit 57">
              <a:extLst>
                <a:ext uri="{FF2B5EF4-FFF2-40B4-BE49-F238E27FC236}">
                  <a16:creationId xmlns="" xmlns:a16="http://schemas.microsoft.com/office/drawing/2014/main" id="{F6A4D6DE-DC8B-2643-BB6C-614E31E690F5}"/>
                </a:ext>
              </a:extLst>
            </p:cNvPr>
            <p:cNvCxnSpPr>
              <a:cxnSpLocks/>
            </p:cNvCxnSpPr>
            <p:nvPr/>
          </p:nvCxnSpPr>
          <p:spPr>
            <a:xfrm>
              <a:off x="798286" y="5287151"/>
              <a:ext cx="0" cy="58477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e 58">
            <a:extLst>
              <a:ext uri="{FF2B5EF4-FFF2-40B4-BE49-F238E27FC236}">
                <a16:creationId xmlns="" xmlns:a16="http://schemas.microsoft.com/office/drawing/2014/main" id="{2E817E04-A079-C54B-8971-B2FE0D5214A9}"/>
              </a:ext>
            </a:extLst>
          </p:cNvPr>
          <p:cNvGrpSpPr/>
          <p:nvPr/>
        </p:nvGrpSpPr>
        <p:grpSpPr>
          <a:xfrm>
            <a:off x="8617149" y="5870059"/>
            <a:ext cx="3109103" cy="566605"/>
            <a:chOff x="798286" y="5287151"/>
            <a:chExt cx="9622971" cy="584776"/>
          </a:xfrm>
        </p:grpSpPr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F1A277F6-35F0-1347-AFD6-97911EB3B72A}"/>
                </a:ext>
              </a:extLst>
            </p:cNvPr>
            <p:cNvSpPr/>
            <p:nvPr/>
          </p:nvSpPr>
          <p:spPr>
            <a:xfrm>
              <a:off x="949142" y="5287151"/>
              <a:ext cx="9472115" cy="540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 err="1">
                  <a:solidFill>
                    <a:schemeClr val="accent1">
                      <a:lumMod val="75000"/>
                    </a:schemeClr>
                  </a:solidFill>
                </a:rPr>
                <a:t>Lilou</a:t>
              </a:r>
              <a:r>
                <a:rPr lang="fr-FR" sz="2800" b="1" dirty="0">
                  <a:solidFill>
                    <a:schemeClr val="accent1">
                      <a:lumMod val="75000"/>
                    </a:schemeClr>
                  </a:solidFill>
                </a:rPr>
                <a:t> a 8 billes.</a:t>
              </a:r>
              <a:endParaRPr lang="fr-FR" sz="2800" b="1" dirty="0"/>
            </a:p>
          </p:txBody>
        </p:sp>
        <p:cxnSp>
          <p:nvCxnSpPr>
            <p:cNvPr id="61" name="Connecteur droit 60">
              <a:extLst>
                <a:ext uri="{FF2B5EF4-FFF2-40B4-BE49-F238E27FC236}">
                  <a16:creationId xmlns="" xmlns:a16="http://schemas.microsoft.com/office/drawing/2014/main" id="{E4A9F185-1212-6E49-AF45-23849B079692}"/>
                </a:ext>
              </a:extLst>
            </p:cNvPr>
            <p:cNvCxnSpPr>
              <a:cxnSpLocks/>
            </p:cNvCxnSpPr>
            <p:nvPr/>
          </p:nvCxnSpPr>
          <p:spPr>
            <a:xfrm>
              <a:off x="798286" y="5287151"/>
              <a:ext cx="0" cy="58477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ZoneTexte 41">
            <a:extLst>
              <a:ext uri="{FF2B5EF4-FFF2-40B4-BE49-F238E27FC236}">
                <a16:creationId xmlns="" xmlns:a16="http://schemas.microsoft.com/office/drawing/2014/main" id="{BDF3BE23-D406-534D-9694-E154FDAD37D2}"/>
              </a:ext>
            </a:extLst>
          </p:cNvPr>
          <p:cNvSpPr txBox="1"/>
          <p:nvPr/>
        </p:nvSpPr>
        <p:spPr>
          <a:xfrm>
            <a:off x="4089201" y="3087779"/>
            <a:ext cx="1977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billes de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</a:rPr>
              <a:t>Lilou</a:t>
            </a:r>
            <a:endParaRPr lang="fr-F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="" xmlns:a16="http://schemas.microsoft.com/office/drawing/2014/main" id="{CF9DFE32-8F34-2447-AED9-D38FEB346487}"/>
              </a:ext>
            </a:extLst>
          </p:cNvPr>
          <p:cNvCxnSpPr>
            <a:cxnSpLocks/>
          </p:cNvCxnSpPr>
          <p:nvPr/>
        </p:nvCxnSpPr>
        <p:spPr>
          <a:xfrm>
            <a:off x="8887823" y="4333406"/>
            <a:ext cx="181685" cy="36140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74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9" grpId="0"/>
      <p:bldP spid="20" grpId="0"/>
      <p:bldP spid="22" grpId="0"/>
      <p:bldP spid="24" grpId="0"/>
      <p:bldP spid="25" grpId="0" animBg="1"/>
      <p:bldP spid="27" grpId="0"/>
      <p:bldP spid="28" grpId="0"/>
      <p:bldP spid="30" grpId="0"/>
      <p:bldP spid="45" grpId="0"/>
      <p:bldP spid="46" grpId="0"/>
      <p:bldP spid="47" grpId="0" animBg="1"/>
      <p:bldP spid="48" grpId="0"/>
      <p:bldP spid="49" grpId="0"/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discount.com/pdt2/4/3/5/1/700x700/compo294435/rw/compo-meuble-de-rangement-contemporain-blanc-m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59" y="875212"/>
            <a:ext cx="6072604" cy="60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345" y="528131"/>
            <a:ext cx="4649233" cy="1143915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6" y="65315"/>
            <a:ext cx="938497" cy="9384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031" y="70104"/>
            <a:ext cx="938497" cy="9384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DED94F08-C13A-B340-8547-73A75D2A1C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77" r="4679"/>
          <a:stretch/>
        </p:blipFill>
        <p:spPr>
          <a:xfrm>
            <a:off x="7280302" y="2255539"/>
            <a:ext cx="1071075" cy="10382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D9778152-2E1D-E44B-BC08-D7CF6F9D71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77" r="4679"/>
          <a:stretch/>
        </p:blipFill>
        <p:spPr>
          <a:xfrm>
            <a:off x="7301507" y="2255539"/>
            <a:ext cx="1071075" cy="10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5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0EABE0E4-9775-FA4E-8D6A-E8E68F42C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382" y="2247113"/>
            <a:ext cx="1538184" cy="360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BA731333-1521-384C-8B94-25A44575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85" y="1173314"/>
            <a:ext cx="6023316" cy="4504269"/>
          </a:xfrm>
          <a:prstGeom prst="rect">
            <a:avLst/>
          </a:prstGeom>
          <a:ln>
            <a:noFill/>
          </a:ln>
        </p:spPr>
      </p:pic>
      <p:sp>
        <p:nvSpPr>
          <p:cNvPr id="19" name="ZoneTexte 18"/>
          <p:cNvSpPr txBox="1"/>
          <p:nvPr/>
        </p:nvSpPr>
        <p:spPr>
          <a:xfrm>
            <a:off x="3951883" y="3359014"/>
            <a:ext cx="4296229" cy="1040221"/>
          </a:xfrm>
          <a:prstGeom prst="rect">
            <a:avLst/>
          </a:prstGeom>
          <a:ln w="38100">
            <a:noFill/>
            <a:prstDash val="solid"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Apprécier la vraisemblance d’un résultat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D32BD387-1370-5143-B6A5-E96B3FF41752}"/>
              </a:ext>
            </a:extLst>
          </p:cNvPr>
          <p:cNvSpPr/>
          <p:nvPr/>
        </p:nvSpPr>
        <p:spPr>
          <a:xfrm>
            <a:off x="9211581" y="4535259"/>
            <a:ext cx="1639785" cy="586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Calculer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BFCF4694-D453-8C48-9043-5BAAEBB0AA3E}"/>
              </a:ext>
            </a:extLst>
          </p:cNvPr>
          <p:cNvGrpSpPr/>
          <p:nvPr/>
        </p:nvGrpSpPr>
        <p:grpSpPr>
          <a:xfrm>
            <a:off x="412994" y="755085"/>
            <a:ext cx="2094074" cy="1492028"/>
            <a:chOff x="466354" y="1717964"/>
            <a:chExt cx="2094074" cy="1492028"/>
          </a:xfrm>
        </p:grpSpPr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DC32D880-1F60-E04A-B2B7-A1D0D9EB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354" y="1717964"/>
              <a:ext cx="2094074" cy="14920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D5FCF8A-A3B2-2045-858B-5FAE3BC1E2B9}"/>
                </a:ext>
              </a:extLst>
            </p:cNvPr>
            <p:cNvSpPr/>
            <p:nvPr/>
          </p:nvSpPr>
          <p:spPr>
            <a:xfrm rot="20844036">
              <a:off x="612285" y="2152459"/>
              <a:ext cx="1913300" cy="630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Calculs d’aires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E4A2B087-9091-7C4C-A8CE-8C0725E93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945" y="2126072"/>
            <a:ext cx="1586077" cy="13628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73402" y="1437025"/>
            <a:ext cx="5932499" cy="766017"/>
          </a:xfrm>
          <a:ln w="38100">
            <a:noFill/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4000" dirty="0">
                <a:solidFill>
                  <a:srgbClr val="AC8300"/>
                </a:solidFill>
                <a:latin typeface="Comic Sans MS" panose="030F0702030302020204" pitchFamily="66" charset="0"/>
              </a:rPr>
              <a:t>Le concert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003748" y="6066631"/>
            <a:ext cx="4517268" cy="388667"/>
          </a:xfrm>
          <a:prstGeom prst="rect">
            <a:avLst/>
          </a:prstGeom>
          <a:noFill/>
          <a:ln cmpd="sng">
            <a:solidFill>
              <a:srgbClr val="FF0000"/>
            </a:solidFill>
          </a:ln>
        </p:spPr>
        <p:txBody>
          <a:bodyPr wrap="none" lIns="110588" tIns="55294" rIns="110588" bIns="55294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CM2 22 juin, défi non diffusé faute de temps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032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E4A2B087-9091-7C4C-A8CE-8C0725E93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669" y="152262"/>
            <a:ext cx="2150620" cy="184798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Le concert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7638ECB-BA2B-314B-9A81-9245F753E293}"/>
              </a:ext>
            </a:extLst>
          </p:cNvPr>
          <p:cNvSpPr/>
          <p:nvPr/>
        </p:nvSpPr>
        <p:spPr>
          <a:xfrm>
            <a:off x="753562" y="1131136"/>
            <a:ext cx="107678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Un concert de rock est organisé sur un terrain</a:t>
            </a:r>
          </a:p>
          <a:p>
            <a:r>
              <a:rPr lang="fr-FR" sz="3200" dirty="0"/>
              <a:t>rectangulaire de 100 m sur 50 m.</a:t>
            </a:r>
          </a:p>
          <a:p>
            <a:r>
              <a:rPr lang="fr-FR" sz="3200" dirty="0"/>
              <a:t>On cherche à estimer le public que l’on peut accueillir en remplissant le terrain de spectateurs tous debout.</a:t>
            </a:r>
          </a:p>
          <a:p>
            <a:r>
              <a:rPr lang="fr-FR" sz="3200" dirty="0"/>
              <a:t>Combien pourrait-on trouver ?</a:t>
            </a:r>
          </a:p>
        </p:txBody>
      </p:sp>
      <p:sp>
        <p:nvSpPr>
          <p:cNvPr id="4" name="Rectangle 3"/>
          <p:cNvSpPr/>
          <p:nvPr/>
        </p:nvSpPr>
        <p:spPr>
          <a:xfrm>
            <a:off x="2538550" y="3852929"/>
            <a:ext cx="29217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A. 5 000</a:t>
            </a:r>
          </a:p>
          <a:p>
            <a:r>
              <a:rPr lang="fr-FR" sz="3200" dirty="0"/>
              <a:t>B. 20 000</a:t>
            </a:r>
          </a:p>
          <a:p>
            <a:r>
              <a:rPr lang="fr-FR" sz="3200" dirty="0"/>
              <a:t>C. 50 000</a:t>
            </a:r>
          </a:p>
          <a:p>
            <a:r>
              <a:rPr lang="fr-FR" sz="3200" dirty="0"/>
              <a:t>D. 100 000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1975448-F2ED-DE4B-88EE-208E92CDDF69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967AB67-F5CE-F24B-A9C7-65DCFF6DDA52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22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Le concert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78957A83-8A31-CB4D-8D10-1ECCFB20D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grpSp>
        <p:nvGrpSpPr>
          <p:cNvPr id="15" name="Groupe 14"/>
          <p:cNvGrpSpPr/>
          <p:nvPr/>
        </p:nvGrpSpPr>
        <p:grpSpPr>
          <a:xfrm>
            <a:off x="425668" y="4306378"/>
            <a:ext cx="11480621" cy="1077218"/>
            <a:chOff x="798286" y="5287151"/>
            <a:chExt cx="9622971" cy="1077218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03C1053-55C1-1547-AE0C-E5C6E5E496D6}"/>
                </a:ext>
              </a:extLst>
            </p:cNvPr>
            <p:cNvSpPr/>
            <p:nvPr/>
          </p:nvSpPr>
          <p:spPr>
            <a:xfrm>
              <a:off x="949142" y="5287151"/>
              <a:ext cx="947211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chemeClr val="accent1">
                      <a:lumMod val="75000"/>
                    </a:schemeClr>
                  </a:solidFill>
                </a:rPr>
                <a:t>La bonne réponse est 20 000.</a:t>
              </a:r>
            </a:p>
            <a:p>
              <a:r>
                <a:rPr lang="fr-FR" sz="3200" b="1" dirty="0">
                  <a:solidFill>
                    <a:schemeClr val="accent1">
                      <a:lumMod val="75000"/>
                    </a:schemeClr>
                  </a:solidFill>
                </a:rPr>
                <a:t>La distanciation sociale actuelle pourrait amener à retenir 5 000.</a:t>
              </a: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="" xmlns:a16="http://schemas.microsoft.com/office/drawing/2014/main" id="{B2E21BEF-BBB3-F34D-BA0F-A2A43533C219}"/>
                </a:ext>
              </a:extLst>
            </p:cNvPr>
            <p:cNvCxnSpPr/>
            <p:nvPr/>
          </p:nvCxnSpPr>
          <p:spPr>
            <a:xfrm>
              <a:off x="798286" y="5391655"/>
              <a:ext cx="0" cy="9727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E4A2B087-9091-7C4C-A8CE-8C0725E93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669" y="152262"/>
            <a:ext cx="2150620" cy="184798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425668" y="1541259"/>
            <a:ext cx="109912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L’aire du terrain est : 100 x 50 m = 5 000 m².</a:t>
            </a:r>
          </a:p>
          <a:p>
            <a:endParaRPr lang="fr-FR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S’il y a 4 spectateurs par m², on obtient :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5 000 x 4 = 20 000 spectateurs.</a:t>
            </a:r>
          </a:p>
        </p:txBody>
      </p:sp>
    </p:spTree>
    <p:extLst>
      <p:ext uri="{BB962C8B-B14F-4D97-AF65-F5344CB8AC3E}">
        <p14:creationId xmlns:p14="http://schemas.microsoft.com/office/powerpoint/2010/main" val="209237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8D9BC2B1-9ED2-144B-90BF-F617DD57A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215319" y="2379950"/>
            <a:ext cx="1846808" cy="360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BA731333-1521-384C-8B94-25A44575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85" y="1173314"/>
            <a:ext cx="6023316" cy="4504269"/>
          </a:xfrm>
          <a:prstGeom prst="rect">
            <a:avLst/>
          </a:prstGeom>
          <a:ln>
            <a:noFill/>
          </a:ln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D32BD387-1370-5143-B6A5-E96B3FF41752}"/>
              </a:ext>
            </a:extLst>
          </p:cNvPr>
          <p:cNvSpPr/>
          <p:nvPr/>
        </p:nvSpPr>
        <p:spPr>
          <a:xfrm>
            <a:off x="9318831" y="4394951"/>
            <a:ext cx="1639785" cy="586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Chercher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BFCF4694-D453-8C48-9043-5BAAEBB0AA3E}"/>
              </a:ext>
            </a:extLst>
          </p:cNvPr>
          <p:cNvGrpSpPr/>
          <p:nvPr/>
        </p:nvGrpSpPr>
        <p:grpSpPr>
          <a:xfrm>
            <a:off x="412994" y="755085"/>
            <a:ext cx="2094074" cy="1492028"/>
            <a:chOff x="466354" y="1717964"/>
            <a:chExt cx="2094074" cy="1492028"/>
          </a:xfrm>
        </p:grpSpPr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DC32D880-1F60-E04A-B2B7-A1D0D9EB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354" y="1717964"/>
              <a:ext cx="2094074" cy="14920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D5FCF8A-A3B2-2045-858B-5FAE3BC1E2B9}"/>
                </a:ext>
              </a:extLst>
            </p:cNvPr>
            <p:cNvSpPr/>
            <p:nvPr/>
          </p:nvSpPr>
          <p:spPr>
            <a:xfrm rot="20844036">
              <a:off x="612285" y="2152459"/>
              <a:ext cx="1913300" cy="630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Proportionnalité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73402" y="1442737"/>
            <a:ext cx="5932499" cy="766017"/>
          </a:xfrm>
          <a:ln w="38100">
            <a:noFill/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4000" dirty="0">
                <a:solidFill>
                  <a:srgbClr val="AC8300"/>
                </a:solidFill>
                <a:latin typeface="Comic Sans MS" panose="030F0702030302020204" pitchFamily="66" charset="0"/>
              </a:rPr>
              <a:t>Oranges pressées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073403" y="3556074"/>
            <a:ext cx="5751284" cy="838877"/>
          </a:xfrm>
          <a:prstGeom prst="rect">
            <a:avLst/>
          </a:prstGeom>
          <a:ln w="38100">
            <a:noFill/>
            <a:prstDash val="solid"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Prélever l’information utile</a:t>
            </a:r>
          </a:p>
        </p:txBody>
      </p:sp>
      <p:pic>
        <p:nvPicPr>
          <p:cNvPr id="2050" name="Picture 2" descr="découpé en tranches, Orange, agrumes, fruits, Orange sanguin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123" y="2199604"/>
            <a:ext cx="1897154" cy="14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0221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59559" y="1305741"/>
            <a:ext cx="11095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/>
              <a:t>Quelle </a:t>
            </a:r>
            <a:r>
              <a:rPr lang="fr-FR" sz="3200" dirty="0"/>
              <a:t>est la formule la plus avantageuse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Oranges pressées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3" y="1907225"/>
            <a:ext cx="3884243" cy="475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écoupé en tranches, Orange, agrumes, fruits, Orange sanguin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923" y="242438"/>
            <a:ext cx="1897154" cy="14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36DAF80-723F-904A-936C-0004B5EE6A29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975A825-3ED8-2245-889E-7F38FEA374E5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41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Oranges pressées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78957A83-8A31-CB4D-8D10-1ECCFB20D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FA2EA12-9993-004E-BD7D-D0CE68466EDF}"/>
              </a:ext>
            </a:extLst>
          </p:cNvPr>
          <p:cNvSpPr/>
          <p:nvPr/>
        </p:nvSpPr>
        <p:spPr>
          <a:xfrm>
            <a:off x="995055" y="1391331"/>
            <a:ext cx="93536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La bouteille de 1 litre coûte 3,99 €.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La bouteille de 33 cl coûte 4,81 € le litre.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La bouteille de 50 cl coûte 2,39 € donc cela revient à :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2,39 x 2 = 4,78 € le litre.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3,99 &lt; 4,78 &lt; 4,81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824634" y="4096976"/>
            <a:ext cx="9837933" cy="703746"/>
            <a:chOff x="798286" y="5287151"/>
            <a:chExt cx="9622971" cy="703746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03C1053-55C1-1547-AE0C-E5C6E5E496D6}"/>
                </a:ext>
              </a:extLst>
            </p:cNvPr>
            <p:cNvSpPr/>
            <p:nvPr/>
          </p:nvSpPr>
          <p:spPr>
            <a:xfrm>
              <a:off x="949142" y="5287151"/>
              <a:ext cx="94721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chemeClr val="accent1">
                      <a:lumMod val="75000"/>
                    </a:schemeClr>
                  </a:solidFill>
                </a:rPr>
                <a:t>Il est plus avantageux d’acheter une bouteille de 1 L.</a:t>
              </a: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="" xmlns:a16="http://schemas.microsoft.com/office/drawing/2014/main" id="{B2E21BEF-BBB3-F34D-BA0F-A2A43533C219}"/>
                </a:ext>
              </a:extLst>
            </p:cNvPr>
            <p:cNvCxnSpPr/>
            <p:nvPr/>
          </p:nvCxnSpPr>
          <p:spPr>
            <a:xfrm>
              <a:off x="798286" y="5287151"/>
              <a:ext cx="0" cy="70374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2" descr="découpé en tranches, Orange, agrumes, fruits, Orange sanguin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923" y="242438"/>
            <a:ext cx="1897154" cy="14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70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discount.com/pdt2/4/3/5/1/700x700/compo294435/rw/compo-meuble-de-rangement-contemporain-blanc-m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59" y="875212"/>
            <a:ext cx="6072604" cy="60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345" y="528131"/>
            <a:ext cx="4649233" cy="1143915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6" y="65315"/>
            <a:ext cx="938497" cy="9384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031" y="70104"/>
            <a:ext cx="938497" cy="9384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  <p:pic>
        <p:nvPicPr>
          <p:cNvPr id="7" name="Picture 2" descr="Images De Mots Alphabet Dessin - Images vectorielles gratuites sur ...">
            <a:extLst>
              <a:ext uri="{FF2B5EF4-FFF2-40B4-BE49-F238E27FC236}">
                <a16:creationId xmlns="" xmlns:a16="http://schemas.microsoft.com/office/drawing/2014/main" id="{3865CF70-DFD5-F641-8E00-85D957136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31" y="5050452"/>
            <a:ext cx="1184601" cy="77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ulle ronde 7">
            <a:extLst>
              <a:ext uri="{FF2B5EF4-FFF2-40B4-BE49-F238E27FC236}">
                <a16:creationId xmlns="" xmlns:a16="http://schemas.microsoft.com/office/drawing/2014/main" id="{A62D6F8B-DF06-164B-9604-E2A8C3B4A8BB}"/>
              </a:ext>
            </a:extLst>
          </p:cNvPr>
          <p:cNvSpPr/>
          <p:nvPr/>
        </p:nvSpPr>
        <p:spPr>
          <a:xfrm>
            <a:off x="5959312" y="2533338"/>
            <a:ext cx="1071075" cy="482652"/>
          </a:xfrm>
          <a:prstGeom prst="wedgeEllipseCallout">
            <a:avLst>
              <a:gd name="adj1" fmla="val -39583"/>
              <a:gd name="adj2" fmla="val 74876"/>
            </a:avLst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2" descr="File:Calcul mental.png - Wikimedia Commons">
            <a:extLst>
              <a:ext uri="{FF2B5EF4-FFF2-40B4-BE49-F238E27FC236}">
                <a16:creationId xmlns="" xmlns:a16="http://schemas.microsoft.com/office/drawing/2014/main" id="{23C42308-0D83-B847-886B-9749B37B3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495" y="4934312"/>
            <a:ext cx="1166635" cy="87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DED94F08-C13A-B340-8547-73A75D2A1C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77" r="4679"/>
          <a:stretch/>
        </p:blipFill>
        <p:spPr>
          <a:xfrm>
            <a:off x="7280302" y="2255539"/>
            <a:ext cx="1071075" cy="103825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="" xmlns:a16="http://schemas.microsoft.com/office/drawing/2014/main" id="{73737FD8-89B7-4740-9EC6-06542CC0C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21158" b="5341"/>
          <a:stretch/>
        </p:blipFill>
        <p:spPr bwMode="auto">
          <a:xfrm>
            <a:off x="4887380" y="3614321"/>
            <a:ext cx="639672" cy="97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B7D214D6-9343-CC45-BE0D-B6798A04314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874" y="2400559"/>
            <a:ext cx="1020814" cy="104022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AC0A085B-C0BE-034D-9088-84445D7ABF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6385" y="3720693"/>
            <a:ext cx="1032057" cy="91114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FC20C93F-59B7-A64F-86DB-E44EA0EB131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91" t="18234" r="6673" b="5321"/>
          <a:stretch/>
        </p:blipFill>
        <p:spPr>
          <a:xfrm>
            <a:off x="5953355" y="5214481"/>
            <a:ext cx="1188000" cy="7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820163A3-2B3A-6944-BFAE-0D0F22BB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3104" y="2179722"/>
            <a:ext cx="1791408" cy="360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BA731333-1521-384C-8B94-25A44575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85" y="1173314"/>
            <a:ext cx="6023316" cy="4504269"/>
          </a:xfrm>
          <a:prstGeom prst="rect">
            <a:avLst/>
          </a:prstGeom>
          <a:ln>
            <a:noFill/>
          </a:ln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D32BD387-1370-5143-B6A5-E96B3FF41752}"/>
              </a:ext>
            </a:extLst>
          </p:cNvPr>
          <p:cNvSpPr/>
          <p:nvPr/>
        </p:nvSpPr>
        <p:spPr>
          <a:xfrm>
            <a:off x="9470510" y="4331262"/>
            <a:ext cx="1639785" cy="586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Représenter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BFCF4694-D453-8C48-9043-5BAAEBB0AA3E}"/>
              </a:ext>
            </a:extLst>
          </p:cNvPr>
          <p:cNvGrpSpPr/>
          <p:nvPr/>
        </p:nvGrpSpPr>
        <p:grpSpPr>
          <a:xfrm>
            <a:off x="412994" y="755085"/>
            <a:ext cx="2094074" cy="1492028"/>
            <a:chOff x="466354" y="1717964"/>
            <a:chExt cx="2094074" cy="1492028"/>
          </a:xfrm>
        </p:grpSpPr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DC32D880-1F60-E04A-B2B7-A1D0D9EB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354" y="1717964"/>
              <a:ext cx="2094074" cy="14920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D5FCF8A-A3B2-2045-858B-5FAE3BC1E2B9}"/>
                </a:ext>
              </a:extLst>
            </p:cNvPr>
            <p:cNvSpPr/>
            <p:nvPr/>
          </p:nvSpPr>
          <p:spPr>
            <a:xfrm rot="20844036">
              <a:off x="612285" y="2152459"/>
              <a:ext cx="1913300" cy="630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Problème additif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73402" y="1413705"/>
            <a:ext cx="5932499" cy="766017"/>
          </a:xfrm>
          <a:ln w="38100">
            <a:noFill/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4000" dirty="0">
                <a:solidFill>
                  <a:srgbClr val="AC8300"/>
                </a:solidFill>
                <a:latin typeface="Comic Sans MS" panose="030F0702030302020204" pitchFamily="66" charset="0"/>
              </a:rPr>
              <a:t>Le renard et les raisins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073403" y="3603248"/>
            <a:ext cx="5751284" cy="838877"/>
          </a:xfrm>
          <a:prstGeom prst="rect">
            <a:avLst/>
          </a:prstGeom>
          <a:ln w="38100">
            <a:noFill/>
            <a:prstDash val="solid"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Représenter une situation</a:t>
            </a:r>
          </a:p>
        </p:txBody>
      </p:sp>
      <p:pic>
        <p:nvPicPr>
          <p:cNvPr id="2050" name="Picture 2" descr="Images De Mots Alphabet Dessin - Images vectorielles gratuites sur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1983262"/>
            <a:ext cx="2748724" cy="179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401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59559" y="1216841"/>
            <a:ext cx="102100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Un renard a mangé 90 grains de raisin en 5 jours.</a:t>
            </a:r>
          </a:p>
          <a:p>
            <a:r>
              <a:rPr lang="fr-FR" sz="3200" dirty="0"/>
              <a:t>Chaque jour, il a mangé 5 grains de plus que la veille.</a:t>
            </a:r>
          </a:p>
          <a:p>
            <a:r>
              <a:rPr lang="fr-FR" sz="3200" dirty="0"/>
              <a:t>Combien a t-il mangé de grains de raisin le premier jour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Le renard et les raisins</a:t>
            </a:r>
          </a:p>
        </p:txBody>
      </p:sp>
      <p:pic>
        <p:nvPicPr>
          <p:cNvPr id="4" name="Picture 2" descr="File:P 37 De la Fontaine Fables Solis W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560" y="2934028"/>
            <a:ext cx="2734240" cy="367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s De Mots Alphabet Dessin - Images vectorielles gratuites sur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057" y="84145"/>
            <a:ext cx="1770743" cy="115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F25DF9D-E412-3E49-A2FE-E07D123330ED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2547DCB-01C2-684F-BFD2-A5DA98DFA281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52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9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6293</TotalTime>
  <Words>1294</Words>
  <Application>Microsoft Office PowerPoint</Application>
  <PresentationFormat>Personnalisé</PresentationFormat>
  <Paragraphs>276</Paragraphs>
  <Slides>39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Thème Office</vt:lpstr>
      <vt:lpstr>Présentation PowerPoint</vt:lpstr>
      <vt:lpstr>Semaine spéciale Défis mathématiques</vt:lpstr>
      <vt:lpstr>Semaine spéciale Défis mathématiques</vt:lpstr>
      <vt:lpstr>Oranges pressées</vt:lpstr>
      <vt:lpstr>Présentation PowerPoint</vt:lpstr>
      <vt:lpstr>Présentation PowerPoint</vt:lpstr>
      <vt:lpstr>Semaine spéciale Défis mathématiques</vt:lpstr>
      <vt:lpstr>Le renard et les raisins</vt:lpstr>
      <vt:lpstr>Présentation PowerPoint</vt:lpstr>
      <vt:lpstr>Présentation PowerPoint</vt:lpstr>
      <vt:lpstr>Semaine spéciale Défis mathématiques</vt:lpstr>
      <vt:lpstr>D’accord, pas d’accord</vt:lpstr>
      <vt:lpstr>Présentation PowerPoint</vt:lpstr>
      <vt:lpstr>Présentation PowerPoint</vt:lpstr>
      <vt:lpstr>Présentation PowerPoint</vt:lpstr>
      <vt:lpstr>Semaine spéciale Défis mathématiques</vt:lpstr>
      <vt:lpstr>Les 3 chiens</vt:lpstr>
      <vt:lpstr>Présentation PowerPoint</vt:lpstr>
      <vt:lpstr>Présentation PowerPoint</vt:lpstr>
      <vt:lpstr>Semaine spéciale Défis mathématiques</vt:lpstr>
      <vt:lpstr>Consommation de chocolat</vt:lpstr>
      <vt:lpstr>Présentation PowerPoint</vt:lpstr>
      <vt:lpstr>Présentation PowerPoint</vt:lpstr>
      <vt:lpstr>Semaine spéciale Défis mathématiques</vt:lpstr>
      <vt:lpstr>Cornets de glace</vt:lpstr>
      <vt:lpstr>Présentation PowerPoint</vt:lpstr>
      <vt:lpstr>Présentation PowerPoint</vt:lpstr>
      <vt:lpstr>Semaine spéciale Défis mathématiques</vt:lpstr>
      <vt:lpstr>Somme de 3 entiers</vt:lpstr>
      <vt:lpstr>Présentation PowerPoint</vt:lpstr>
      <vt:lpstr>Présentation PowerPoint</vt:lpstr>
      <vt:lpstr>Semaine spéciale Défis mathématiques</vt:lpstr>
      <vt:lpstr>Les billes</vt:lpstr>
      <vt:lpstr>Présentation PowerPoint</vt:lpstr>
      <vt:lpstr>Présentation PowerPoint</vt:lpstr>
      <vt:lpstr>Semaine spéciale Défis mathématiques</vt:lpstr>
      <vt:lpstr>Le concert</vt:lpstr>
      <vt:lpstr>Présentation PowerPoint</vt:lpstr>
      <vt:lpstr>Présentation PowerPoint</vt:lpstr>
    </vt:vector>
  </TitlesOfParts>
  <Company>MEN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maison Lumni (France 4)</dc:title>
  <dc:subject>CM2 Mathématiques, émission du 22 juin 2020</dc:subject>
  <dc:creator>Marie-France BOULET, CPD et Xavier SORBE, IG</dc:creator>
  <cp:keywords>résolution de problèmes, compétences</cp:keywords>
  <dc:description>semaine spéciale "défis mathématiques" CM2</dc:description>
  <cp:lastModifiedBy>Véronique FOUQUAT</cp:lastModifiedBy>
  <cp:revision>403</cp:revision>
  <dcterms:created xsi:type="dcterms:W3CDTF">2020-05-08T16:03:50Z</dcterms:created>
  <dcterms:modified xsi:type="dcterms:W3CDTF">2020-07-07T10:09:27Z</dcterms:modified>
</cp:coreProperties>
</file>