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1651" r:id="rId2"/>
    <p:sldId id="1786" r:id="rId3"/>
    <p:sldId id="1814" r:id="rId4"/>
    <p:sldId id="1811" r:id="rId5"/>
    <p:sldId id="1812" r:id="rId6"/>
    <p:sldId id="1813" r:id="rId7"/>
    <p:sldId id="1815" r:id="rId8"/>
    <p:sldId id="326" r:id="rId9"/>
    <p:sldId id="1875" r:id="rId10"/>
    <p:sldId id="1690" r:id="rId11"/>
    <p:sldId id="1691" r:id="rId12"/>
    <p:sldId id="1692" r:id="rId13"/>
    <p:sldId id="1693" r:id="rId14"/>
    <p:sldId id="1787" r:id="rId15"/>
    <p:sldId id="1846" r:id="rId16"/>
    <p:sldId id="1857" r:id="rId17"/>
    <p:sldId id="1858" r:id="rId18"/>
    <p:sldId id="1830" r:id="rId19"/>
    <p:sldId id="1788" r:id="rId20"/>
    <p:sldId id="1895" r:id="rId21"/>
    <p:sldId id="1839" r:id="rId22"/>
    <p:sldId id="1890" r:id="rId23"/>
    <p:sldId id="1859" r:id="rId24"/>
    <p:sldId id="1899" r:id="rId25"/>
    <p:sldId id="1892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8EA"/>
    <a:srgbClr val="DAC2EC"/>
    <a:srgbClr val="FF767B"/>
    <a:srgbClr val="FF8082"/>
    <a:srgbClr val="FF7D7F"/>
    <a:srgbClr val="EA7173"/>
    <a:srgbClr val="EA5D7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/>
    <p:restoredTop sz="94627"/>
  </p:normalViewPr>
  <p:slideViewPr>
    <p:cSldViewPr snapToGrid="0" snapToObjects="1">
      <p:cViewPr varScale="1">
        <p:scale>
          <a:sx n="70" d="100"/>
          <a:sy n="70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0,5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2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1,5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0,5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2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1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 1,5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0,85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0,5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0,75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0,25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0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0,85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0,5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5CA2E6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0,75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 0,25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1,4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0,004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0,04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0,4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1,4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0,004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chemeClr val="bg1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0,04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rgbClr val="5CA2E6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 0,4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1,5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1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0,5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2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1,5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1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0,5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2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0,25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0693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0,75</a:t>
          </a:r>
        </a:p>
      </dsp:txBody>
      <dsp:txXfrm rot="-5400000">
        <a:off x="3784552" y="1118250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0,85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0,5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0,25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06933"/>
          <a:ext cx="751050" cy="6728092"/>
        </a:xfrm>
        <a:prstGeom prst="round2SameRect">
          <a:avLst/>
        </a:prstGeom>
        <a:solidFill>
          <a:srgbClr val="5CA2E6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0,75</a:t>
          </a:r>
        </a:p>
      </dsp:txBody>
      <dsp:txXfrm rot="-5400000">
        <a:off x="3784552" y="1118250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0,85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0,5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0,4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0693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0,04</a:t>
          </a:r>
        </a:p>
      </dsp:txBody>
      <dsp:txXfrm rot="-5400000">
        <a:off x="3784552" y="1118250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1,4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0,004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rgbClr val="5CA2E6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0,4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06933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0,04</a:t>
          </a:r>
        </a:p>
      </dsp:txBody>
      <dsp:txXfrm rot="-5400000">
        <a:off x="3784552" y="1118250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1,4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bg1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0,004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8176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75946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40417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059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20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475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109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507647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098481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5583372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7385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562" y="273423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5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Vendredi 5 juin séance 2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8661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0943960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9,25 pour aller à 10 ?</a:t>
            </a:r>
          </a:p>
        </p:txBody>
      </p:sp>
    </p:spTree>
    <p:extLst>
      <p:ext uri="{BB962C8B-B14F-4D97-AF65-F5344CB8AC3E}">
        <p14:creationId xmlns:p14="http://schemas.microsoft.com/office/powerpoint/2010/main" val="1181960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97577072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re 1"/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9,25 pour aller à 10 ?</a:t>
            </a:r>
          </a:p>
        </p:txBody>
      </p:sp>
    </p:spTree>
    <p:extLst>
      <p:ext uri="{BB962C8B-B14F-4D97-AF65-F5344CB8AC3E}">
        <p14:creationId xmlns:p14="http://schemas.microsoft.com/office/powerpoint/2010/main" val="214803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70543093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3,6 pour aller à 4 ?</a:t>
            </a:r>
          </a:p>
        </p:txBody>
      </p:sp>
    </p:spTree>
    <p:extLst>
      <p:ext uri="{BB962C8B-B14F-4D97-AF65-F5344CB8AC3E}">
        <p14:creationId xmlns:p14="http://schemas.microsoft.com/office/powerpoint/2010/main" val="3341455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98701175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3,6 pour aller à 4 ?</a:t>
            </a:r>
          </a:p>
        </p:txBody>
      </p:sp>
    </p:spTree>
    <p:extLst>
      <p:ext uri="{BB962C8B-B14F-4D97-AF65-F5344CB8AC3E}">
        <p14:creationId xmlns:p14="http://schemas.microsoft.com/office/powerpoint/2010/main" val="33438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8" y="869028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934" y="3601994"/>
            <a:ext cx="9571813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Les grands nombres</a:t>
            </a:r>
          </a:p>
        </p:txBody>
      </p:sp>
    </p:spTree>
    <p:extLst>
      <p:ext uri="{BB962C8B-B14F-4D97-AF65-F5344CB8AC3E}">
        <p14:creationId xmlns:p14="http://schemas.microsoft.com/office/powerpoint/2010/main" val="1897719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Personne Silhouettes De L'Homme - Image gratuite sur Pixabay">
            <a:extLst>
              <a:ext uri="{FF2B5EF4-FFF2-40B4-BE49-F238E27FC236}">
                <a16:creationId xmlns:a16="http://schemas.microsoft.com/office/drawing/2014/main" xmlns="" id="{B2A0EE78-CD94-4B3E-AB3B-A18D86EC3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906" y="0"/>
            <a:ext cx="3354094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5687CAF2-E71C-47AD-9124-8600160E5A37}"/>
              </a:ext>
            </a:extLst>
          </p:cNvPr>
          <p:cNvSpPr txBox="1"/>
          <p:nvPr/>
        </p:nvSpPr>
        <p:spPr>
          <a:xfrm>
            <a:off x="622853" y="621988"/>
            <a:ext cx="10018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Ecrire les grands nombres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8E01B5F6-1145-420E-ADA8-3273D1881530}"/>
              </a:ext>
            </a:extLst>
          </p:cNvPr>
          <p:cNvSpPr txBox="1"/>
          <p:nvPr/>
        </p:nvSpPr>
        <p:spPr>
          <a:xfrm>
            <a:off x="110837" y="1946047"/>
            <a:ext cx="114095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La population mondiale devrait atteindre plus de neuf-milliards en 2050.</a:t>
            </a:r>
          </a:p>
          <a:p>
            <a:endParaRPr lang="fr-FR" sz="2800" dirty="0"/>
          </a:p>
          <a:p>
            <a:r>
              <a:rPr lang="fr-FR" sz="2800" dirty="0"/>
              <a:t>Écris ce nombre en </a:t>
            </a:r>
            <a:r>
              <a:rPr lang="fr-FR" sz="2800" dirty="0" smtClean="0"/>
              <a:t>chiffres </a:t>
            </a:r>
            <a:r>
              <a:rPr lang="fr-FR" dirty="0">
                <a:solidFill>
                  <a:srgbClr val="E7E6E6">
                    <a:lumMod val="50000"/>
                  </a:srgbClr>
                </a:solidFill>
              </a:rPr>
              <a:t>[nombre dicté]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79688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3F3ED190-3651-4275-B4C2-F63F5FC78320}"/>
              </a:ext>
            </a:extLst>
          </p:cNvPr>
          <p:cNvSpPr txBox="1"/>
          <p:nvPr/>
        </p:nvSpPr>
        <p:spPr>
          <a:xfrm>
            <a:off x="789709" y="1111247"/>
            <a:ext cx="997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Décompose le nombre comme dans l’exemple.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919ACD-2A4E-4E1D-A2D4-3705DC1C592A}"/>
              </a:ext>
            </a:extLst>
          </p:cNvPr>
          <p:cNvSpPr/>
          <p:nvPr/>
        </p:nvSpPr>
        <p:spPr>
          <a:xfrm>
            <a:off x="3660804" y="242455"/>
            <a:ext cx="4233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dirty="0">
                <a:solidFill>
                  <a:srgbClr val="7030A0"/>
                </a:solidFill>
              </a:rPr>
              <a:t>Décomposer un nombre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CD810CA-CA6C-4F3C-B0CC-95ECA7D7C17A}"/>
              </a:ext>
            </a:extLst>
          </p:cNvPr>
          <p:cNvSpPr txBox="1"/>
          <p:nvPr/>
        </p:nvSpPr>
        <p:spPr>
          <a:xfrm>
            <a:off x="325582" y="2329375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654 784 000 000 = 654 milliards 784 millions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76FE2EA-0F37-4883-A41E-32FC742BF946}"/>
              </a:ext>
            </a:extLst>
          </p:cNvPr>
          <p:cNvSpPr txBox="1"/>
          <p:nvPr/>
        </p:nvSpPr>
        <p:spPr>
          <a:xfrm>
            <a:off x="325582" y="3429000"/>
            <a:ext cx="11540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12 402 304 087 =</a:t>
            </a:r>
          </a:p>
        </p:txBody>
      </p:sp>
    </p:spTree>
    <p:extLst>
      <p:ext uri="{BB962C8B-B14F-4D97-AF65-F5344CB8AC3E}">
        <p14:creationId xmlns:p14="http://schemas.microsoft.com/office/powerpoint/2010/main" val="356367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9AEE8EB-D2A0-4785-B6EB-DE8B98E88A00}"/>
              </a:ext>
            </a:extLst>
          </p:cNvPr>
          <p:cNvSpPr txBox="1"/>
          <p:nvPr/>
        </p:nvSpPr>
        <p:spPr>
          <a:xfrm>
            <a:off x="609599" y="490330"/>
            <a:ext cx="1076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Composer un nombre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E4A483A-813C-45EA-818C-0C8C75FA67C5}"/>
              </a:ext>
            </a:extLst>
          </p:cNvPr>
          <p:cNvSpPr txBox="1"/>
          <p:nvPr/>
        </p:nvSpPr>
        <p:spPr>
          <a:xfrm>
            <a:off x="278295" y="2559191"/>
            <a:ext cx="11635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8 000 000 000 + 432 000 + 475 =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1D8F93C4-DCCF-4FC2-B6D4-6C0237E69DE2}"/>
              </a:ext>
            </a:extLst>
          </p:cNvPr>
          <p:cNvSpPr txBox="1"/>
          <p:nvPr/>
        </p:nvSpPr>
        <p:spPr>
          <a:xfrm>
            <a:off x="429491" y="1524760"/>
            <a:ext cx="1019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/>
              <a:t>Quel nombre a été décomposé?</a:t>
            </a:r>
          </a:p>
        </p:txBody>
      </p:sp>
    </p:spTree>
    <p:extLst>
      <p:ext uri="{BB962C8B-B14F-4D97-AF65-F5344CB8AC3E}">
        <p14:creationId xmlns:p14="http://schemas.microsoft.com/office/powerpoint/2010/main" val="1270146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1">
            <a:extLst>
              <a:ext uri="{FF2B5EF4-FFF2-40B4-BE49-F238E27FC236}">
                <a16:creationId xmlns:a16="http://schemas.microsoft.com/office/drawing/2014/main" xmlns="" id="{44A5A398-F952-A540-99BE-F3C980C03F52}"/>
              </a:ext>
            </a:extLst>
          </p:cNvPr>
          <p:cNvSpPr txBox="1">
            <a:spLocks/>
          </p:cNvSpPr>
          <p:nvPr/>
        </p:nvSpPr>
        <p:spPr>
          <a:xfrm>
            <a:off x="3402259" y="171464"/>
            <a:ext cx="6198941" cy="80299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7030A0"/>
                </a:solidFill>
                <a:latin typeface="+mn-lt"/>
              </a:rPr>
              <a:t>Ordonner les grands nombres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72F7E8E-661E-A349-856C-FFCD3A8F2649}"/>
              </a:ext>
            </a:extLst>
          </p:cNvPr>
          <p:cNvSpPr/>
          <p:nvPr/>
        </p:nvSpPr>
        <p:spPr>
          <a:xfrm>
            <a:off x="503233" y="974460"/>
            <a:ext cx="1050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u="sng" dirty="0">
                <a:solidFill>
                  <a:prstClr val="black"/>
                </a:solidFill>
                <a:cs typeface="Arial" panose="020B0604020202020204" pitchFamily="34" charset="0"/>
              </a:rPr>
              <a:t>Place ces nombres pour qu’ils soient rangés dans l’ordre croissant</a:t>
            </a:r>
            <a:r>
              <a:rPr lang="fr-FR" sz="28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32F9CA7-80F1-3145-B4C9-7AE28D5A8832}"/>
              </a:ext>
            </a:extLst>
          </p:cNvPr>
          <p:cNvSpPr/>
          <p:nvPr/>
        </p:nvSpPr>
        <p:spPr>
          <a:xfrm>
            <a:off x="399454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6FEBB62E-C30A-F949-AD63-3A09A5439FB6}"/>
              </a:ext>
            </a:extLst>
          </p:cNvPr>
          <p:cNvSpPr/>
          <p:nvPr/>
        </p:nvSpPr>
        <p:spPr>
          <a:xfrm>
            <a:off x="2036890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10 336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DD7A589B-259E-F642-8E17-AB4662B67AE2}"/>
              </a:ext>
            </a:extLst>
          </p:cNvPr>
          <p:cNvSpPr/>
          <p:nvPr/>
        </p:nvSpPr>
        <p:spPr>
          <a:xfrm>
            <a:off x="3643837" y="298887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C9C6ECFD-75CB-D94E-8620-D28878EF1A3D}"/>
              </a:ext>
            </a:extLst>
          </p:cNvPr>
          <p:cNvSpPr/>
          <p:nvPr/>
        </p:nvSpPr>
        <p:spPr>
          <a:xfrm>
            <a:off x="5250784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2 005 456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909CFDA-7E32-C144-8F4D-560D60691ED7}"/>
              </a:ext>
            </a:extLst>
          </p:cNvPr>
          <p:cNvSpPr/>
          <p:nvPr/>
        </p:nvSpPr>
        <p:spPr>
          <a:xfrm>
            <a:off x="6888220" y="2987015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F14701-C40D-44A6-A891-9A10AF897687}"/>
              </a:ext>
            </a:extLst>
          </p:cNvPr>
          <p:cNvSpPr/>
          <p:nvPr/>
        </p:nvSpPr>
        <p:spPr>
          <a:xfrm>
            <a:off x="8506786" y="297946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2CB40B-98FB-4A9E-B061-DAC887F965C4}"/>
              </a:ext>
            </a:extLst>
          </p:cNvPr>
          <p:cNvSpPr/>
          <p:nvPr/>
        </p:nvSpPr>
        <p:spPr>
          <a:xfrm>
            <a:off x="10125352" y="2979461"/>
            <a:ext cx="1440000" cy="619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9 008 775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311B8F9-19DB-4F18-856F-FC1DD0F13445}"/>
              </a:ext>
            </a:extLst>
          </p:cNvPr>
          <p:cNvSpPr txBox="1"/>
          <p:nvPr/>
        </p:nvSpPr>
        <p:spPr>
          <a:xfrm>
            <a:off x="503233" y="1648691"/>
            <a:ext cx="1755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3 011 000 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F135F15-AD76-4C42-929A-9EAD5CBF3E42}"/>
              </a:ext>
            </a:extLst>
          </p:cNvPr>
          <p:cNvSpPr txBox="1"/>
          <p:nvPr/>
        </p:nvSpPr>
        <p:spPr>
          <a:xfrm>
            <a:off x="2087551" y="1660417"/>
            <a:ext cx="498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D1A42F9-9B2D-43C9-A0D7-CEE86568F5E3}"/>
              </a:ext>
            </a:extLst>
          </p:cNvPr>
          <p:cNvSpPr txBox="1"/>
          <p:nvPr/>
        </p:nvSpPr>
        <p:spPr>
          <a:xfrm>
            <a:off x="2658172" y="164869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9 989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515CC1BA-74FD-4AFA-85A1-B5743DE76FEF}"/>
              </a:ext>
            </a:extLst>
          </p:cNvPr>
          <p:cNvSpPr txBox="1"/>
          <p:nvPr/>
        </p:nvSpPr>
        <p:spPr>
          <a:xfrm>
            <a:off x="3736256" y="1656254"/>
            <a:ext cx="41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5A4DFCE-2A03-4CD4-A6C8-239F1F159329}"/>
              </a:ext>
            </a:extLst>
          </p:cNvPr>
          <p:cNvSpPr txBox="1"/>
          <p:nvPr/>
        </p:nvSpPr>
        <p:spPr>
          <a:xfrm>
            <a:off x="4295608" y="1648691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3 001 000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B738182-9582-456D-B073-F20EC0E71462}"/>
              </a:ext>
            </a:extLst>
          </p:cNvPr>
          <p:cNvSpPr txBox="1"/>
          <p:nvPr/>
        </p:nvSpPr>
        <p:spPr>
          <a:xfrm>
            <a:off x="5874649" y="1642097"/>
            <a:ext cx="415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D667D3F7-31E7-4B01-98EE-F6606C2ACD08}"/>
              </a:ext>
            </a:extLst>
          </p:cNvPr>
          <p:cNvSpPr txBox="1"/>
          <p:nvPr/>
        </p:nvSpPr>
        <p:spPr>
          <a:xfrm>
            <a:off x="6850480" y="1642097"/>
            <a:ext cx="14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2 004 899</a:t>
            </a:r>
          </a:p>
        </p:txBody>
      </p:sp>
    </p:spTree>
    <p:extLst>
      <p:ext uri="{BB962C8B-B14F-4D97-AF65-F5344CB8AC3E}">
        <p14:creationId xmlns:p14="http://schemas.microsoft.com/office/powerpoint/2010/main" val="34346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25 0.03033 L -0.16679 0.2067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4" y="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82 0.01088 L -0.26067 0.2083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93" y="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82 0.03542 L 0.20963 0.208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65495 0.2067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6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3559" y="565431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B2426AD-F86A-44B0-A5D9-0010F623755B}"/>
              </a:ext>
            </a:extLst>
          </p:cNvPr>
          <p:cNvSpPr/>
          <p:nvPr/>
        </p:nvSpPr>
        <p:spPr>
          <a:xfrm>
            <a:off x="1759527" y="3258950"/>
            <a:ext cx="8340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600" dirty="0">
                <a:solidFill>
                  <a:prstClr val="black"/>
                </a:solidFill>
              </a:rPr>
              <a:t>Problèmes relevant de la proportionnalité</a:t>
            </a:r>
          </a:p>
        </p:txBody>
      </p:sp>
    </p:spTree>
    <p:extLst>
      <p:ext uri="{BB962C8B-B14F-4D97-AF65-F5344CB8AC3E}">
        <p14:creationId xmlns:p14="http://schemas.microsoft.com/office/powerpoint/2010/main" val="3403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68384"/>
            <a:ext cx="9144000" cy="2387600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305" y="3602016"/>
            <a:ext cx="9573059" cy="1655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3200" dirty="0"/>
              <a:t>Additionner en ligne</a:t>
            </a:r>
          </a:p>
        </p:txBody>
      </p:sp>
    </p:spTree>
    <p:extLst>
      <p:ext uri="{BB962C8B-B14F-4D97-AF65-F5344CB8AC3E}">
        <p14:creationId xmlns:p14="http://schemas.microsoft.com/office/powerpoint/2010/main" val="3165847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61E75D4-F3EE-4902-A531-DB0407CA970B}"/>
              </a:ext>
            </a:extLst>
          </p:cNvPr>
          <p:cNvSpPr txBox="1"/>
          <p:nvPr/>
        </p:nvSpPr>
        <p:spPr>
          <a:xfrm>
            <a:off x="2964871" y="346364"/>
            <a:ext cx="6109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Limitation de vitesse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5447609-3B2D-43FA-A0F1-2556B9D957CC}"/>
              </a:ext>
            </a:extLst>
          </p:cNvPr>
          <p:cNvSpPr txBox="1"/>
          <p:nvPr/>
        </p:nvSpPr>
        <p:spPr>
          <a:xfrm>
            <a:off x="412376" y="999742"/>
            <a:ext cx="9438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En respectant les limitations de vitesse et en roulant à vitesse constante, Tanguy parcourt 180 km en 2 heures.</a:t>
            </a:r>
          </a:p>
          <a:p>
            <a:r>
              <a:rPr lang="fr-FR" sz="3200" dirty="0"/>
              <a:t>Combien parcourt-il en 3 heures ?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xmlns="" id="{65725188-5B88-4319-B5CC-C93351C2E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82" y="21431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63DBECA-3BF2-4E37-89F0-28702114542C}"/>
              </a:ext>
            </a:extLst>
          </p:cNvPr>
          <p:cNvSpPr txBox="1"/>
          <p:nvPr/>
        </p:nvSpPr>
        <p:spPr>
          <a:xfrm>
            <a:off x="5683495" y="4917699"/>
            <a:ext cx="6394537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trouver le nombre de km en 3 heures, je peux chercher le nombre de km en </a:t>
            </a:r>
            <a:r>
              <a:rPr lang="fr-FR" sz="2400" b="1" dirty="0"/>
              <a:t>une heure</a:t>
            </a:r>
            <a:r>
              <a:rPr lang="fr-FR" sz="2400" dirty="0"/>
              <a:t>. J’utilise le </a:t>
            </a:r>
            <a:r>
              <a:rPr lang="fr-FR" sz="2400" b="1" dirty="0"/>
              <a:t>retour à l’unité</a:t>
            </a:r>
            <a:r>
              <a:rPr lang="fr-FR" sz="2400" dirty="0"/>
              <a:t>.</a:t>
            </a:r>
            <a:endParaRPr lang="fr-FR" sz="2400" b="1" i="1" dirty="0"/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2B3E3505-D12C-4BA6-9E31-85105E5E0020}"/>
              </a:ext>
            </a:extLst>
          </p:cNvPr>
          <p:cNvSpPr/>
          <p:nvPr/>
        </p:nvSpPr>
        <p:spPr>
          <a:xfrm>
            <a:off x="9344595" y="3575957"/>
            <a:ext cx="2446601" cy="790817"/>
          </a:xfrm>
          <a:prstGeom prst="wedgeRoundRectCallout">
            <a:avLst>
              <a:gd name="adj1" fmla="val 1282"/>
              <a:gd name="adj2" fmla="val 100389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8A6FD34-6359-40A1-8D25-753509994C1D}"/>
              </a:ext>
            </a:extLst>
          </p:cNvPr>
          <p:cNvSpPr txBox="1"/>
          <p:nvPr/>
        </p:nvSpPr>
        <p:spPr>
          <a:xfrm>
            <a:off x="609600" y="2796988"/>
            <a:ext cx="6293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180 : 2 = 90</a:t>
            </a:r>
          </a:p>
          <a:p>
            <a:r>
              <a:rPr lang="fr-FR" sz="2800" dirty="0">
                <a:solidFill>
                  <a:srgbClr val="0070C0"/>
                </a:solidFill>
              </a:rPr>
              <a:t>90 x 3 = 270</a:t>
            </a:r>
          </a:p>
          <a:p>
            <a:r>
              <a:rPr lang="fr-FR" sz="2800" dirty="0">
                <a:solidFill>
                  <a:srgbClr val="0070C0"/>
                </a:solidFill>
              </a:rPr>
              <a:t>En 3 heures Tanguy parcourt 270 km.</a:t>
            </a:r>
          </a:p>
        </p:txBody>
      </p:sp>
    </p:spTree>
    <p:extLst>
      <p:ext uri="{BB962C8B-B14F-4D97-AF65-F5344CB8AC3E}">
        <p14:creationId xmlns:p14="http://schemas.microsoft.com/office/powerpoint/2010/main" val="228187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AA30C10C-1F0C-4EDE-9E9A-A711B39BB3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000" y="112315"/>
            <a:ext cx="23400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74EC6CE-F2C1-456D-B0E7-943D40ED2E8A}"/>
              </a:ext>
            </a:extLst>
          </p:cNvPr>
          <p:cNvSpPr txBox="1"/>
          <p:nvPr/>
        </p:nvSpPr>
        <p:spPr>
          <a:xfrm>
            <a:off x="1343891" y="387927"/>
            <a:ext cx="9850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Situation de proportionnalité ou pas?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AC50B0F-B261-4299-9E75-BF67BB842FE5}"/>
              </a:ext>
            </a:extLst>
          </p:cNvPr>
          <p:cNvSpPr txBox="1"/>
          <p:nvPr/>
        </p:nvSpPr>
        <p:spPr>
          <a:xfrm>
            <a:off x="429491" y="1468582"/>
            <a:ext cx="1158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Ce matin, à 10h, la température extérieure était de 18°C. </a:t>
            </a:r>
          </a:p>
          <a:p>
            <a:r>
              <a:rPr lang="fr-FR" sz="2800" dirty="0"/>
              <a:t>Ce soir, à 20h, elle est de 12°C.</a:t>
            </a:r>
          </a:p>
          <a:p>
            <a:r>
              <a:rPr lang="fr-FR" sz="2800" dirty="0"/>
              <a:t>Est-ce que la température extérieure est proportionnelle à l’heure?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6E6A1A4-944A-4231-B0D9-5F7589D70E19}"/>
              </a:ext>
            </a:extLst>
          </p:cNvPr>
          <p:cNvSpPr txBox="1"/>
          <p:nvPr/>
        </p:nvSpPr>
        <p:spPr>
          <a:xfrm>
            <a:off x="748145" y="2935305"/>
            <a:ext cx="10861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Faux</a:t>
            </a:r>
          </a:p>
          <a:p>
            <a:pPr algn="ctr"/>
            <a:r>
              <a:rPr lang="fr-FR" sz="3600" dirty="0">
                <a:solidFill>
                  <a:srgbClr val="C00000"/>
                </a:solidFill>
              </a:rPr>
              <a:t>La température n’est pas proportionnelle à l’heure.</a:t>
            </a:r>
          </a:p>
        </p:txBody>
      </p:sp>
    </p:spTree>
    <p:extLst>
      <p:ext uri="{BB962C8B-B14F-4D97-AF65-F5344CB8AC3E}">
        <p14:creationId xmlns:p14="http://schemas.microsoft.com/office/powerpoint/2010/main" val="6541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0FD1780-0B23-49FE-AB58-7B49466BC68F}"/>
              </a:ext>
            </a:extLst>
          </p:cNvPr>
          <p:cNvSpPr/>
          <p:nvPr/>
        </p:nvSpPr>
        <p:spPr>
          <a:xfrm>
            <a:off x="665018" y="1817362"/>
            <a:ext cx="11180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En 5 heures un robot parcourt 10 km. </a:t>
            </a:r>
          </a:p>
          <a:p>
            <a:r>
              <a:rPr lang="fr-FR" sz="3200" dirty="0"/>
              <a:t>Combien de km parcourt-il en 2 heures 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D511D39-6427-4682-96C7-89A38E365E5C}"/>
              </a:ext>
            </a:extLst>
          </p:cNvPr>
          <p:cNvSpPr txBox="1"/>
          <p:nvPr/>
        </p:nvSpPr>
        <p:spPr>
          <a:xfrm>
            <a:off x="2189018" y="555486"/>
            <a:ext cx="669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Le robot</a:t>
            </a:r>
          </a:p>
        </p:txBody>
      </p:sp>
      <p:pic>
        <p:nvPicPr>
          <p:cNvPr id="1026" name="Picture 2" descr="Robot Moustache La Science - Images vectorielles gratuites sur Pixabay">
            <a:extLst>
              <a:ext uri="{FF2B5EF4-FFF2-40B4-BE49-F238E27FC236}">
                <a16:creationId xmlns:a16="http://schemas.microsoft.com/office/drawing/2014/main" xmlns="" id="{51CFE634-8551-4148-A3BF-F03E26AFB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6086" y="308842"/>
            <a:ext cx="2069550" cy="26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1D53D6B-8AA9-4F5C-B5EF-058330E43D9B}"/>
              </a:ext>
            </a:extLst>
          </p:cNvPr>
          <p:cNvSpPr txBox="1"/>
          <p:nvPr/>
        </p:nvSpPr>
        <p:spPr>
          <a:xfrm>
            <a:off x="5683495" y="4917699"/>
            <a:ext cx="6162141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Pour trouver le nombre de km en 2 heures, je peux chercher le nombre de km en </a:t>
            </a:r>
            <a:r>
              <a:rPr lang="fr-FR" sz="2400" b="1" dirty="0"/>
              <a:t>une heure</a:t>
            </a:r>
            <a:r>
              <a:rPr lang="fr-FR" sz="2400" dirty="0"/>
              <a:t>. J’utilise le </a:t>
            </a:r>
            <a:r>
              <a:rPr lang="fr-FR" sz="2400" b="1" dirty="0"/>
              <a:t>retour à l’unité</a:t>
            </a:r>
            <a:r>
              <a:rPr lang="fr-FR" sz="2400" dirty="0"/>
              <a:t>.</a:t>
            </a:r>
            <a:endParaRPr lang="fr-FR" sz="2400" b="1" i="1" dirty="0"/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xmlns="" id="{FD125A51-D48D-495A-8284-FC9F76AEDA76}"/>
              </a:ext>
            </a:extLst>
          </p:cNvPr>
          <p:cNvSpPr/>
          <p:nvPr/>
        </p:nvSpPr>
        <p:spPr>
          <a:xfrm>
            <a:off x="9147371" y="3448570"/>
            <a:ext cx="2446601" cy="790817"/>
          </a:xfrm>
          <a:prstGeom prst="wedgeRoundRectCallout">
            <a:avLst>
              <a:gd name="adj1" fmla="val 4213"/>
              <a:gd name="adj2" fmla="val 107190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7396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9630088-1E4A-4E0C-A264-E7B9576956B2}"/>
              </a:ext>
            </a:extLst>
          </p:cNvPr>
          <p:cNvSpPr/>
          <p:nvPr/>
        </p:nvSpPr>
        <p:spPr>
          <a:xfrm>
            <a:off x="512618" y="1720380"/>
            <a:ext cx="10668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À la garderie, il faut prévoir 80 centilitres de lait pour 5 enfants. Combien faut-il prévoir de centilitres pour 3 enfants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85CCB8E-7235-404F-A6CB-61C97C4E0224}"/>
              </a:ext>
            </a:extLst>
          </p:cNvPr>
          <p:cNvSpPr txBox="1"/>
          <p:nvPr/>
        </p:nvSpPr>
        <p:spPr>
          <a:xfrm>
            <a:off x="3657600" y="470962"/>
            <a:ext cx="3906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</a:rPr>
              <a:t>La garderie</a:t>
            </a:r>
          </a:p>
        </p:txBody>
      </p:sp>
      <p:pic>
        <p:nvPicPr>
          <p:cNvPr id="5122" name="Picture 2" descr="Garderie Enfants Humaine - Images vectorielles gratuites sur Pixabay">
            <a:extLst>
              <a:ext uri="{FF2B5EF4-FFF2-40B4-BE49-F238E27FC236}">
                <a16:creationId xmlns:a16="http://schemas.microsoft.com/office/drawing/2014/main" xmlns="" id="{1FB386BE-52D1-410F-980B-6D6FFE4FC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180" y="46279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73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76268B3-B01A-4E0A-8AF2-0E430373AB51}"/>
              </a:ext>
            </a:extLst>
          </p:cNvPr>
          <p:cNvSpPr/>
          <p:nvPr/>
        </p:nvSpPr>
        <p:spPr>
          <a:xfrm>
            <a:off x="301461" y="1151750"/>
            <a:ext cx="131874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latin typeface="Calibri" panose="020F0502020204030204" pitchFamily="34" charset="0"/>
              </a:rPr>
              <a:t>Il faut  6 œufs pour préparer une mousse au chocolat pour 10 personnes. </a:t>
            </a:r>
          </a:p>
          <a:p>
            <a:endParaRPr lang="fr-FR" sz="2800" dirty="0">
              <a:latin typeface="Calibri" panose="020F0502020204030204" pitchFamily="34" charset="0"/>
            </a:endParaRPr>
          </a:p>
          <a:p>
            <a:r>
              <a:rPr lang="fr-FR" sz="2800" dirty="0"/>
              <a:t>Combien dois-je prévoir d’œufs si je veux faire cette mousse au chocolat pour 15 personnes ?</a:t>
            </a:r>
            <a:endParaRPr lang="fr-FR" sz="2800" dirty="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82E2F6-E04C-450C-92EA-F98E09DA481F}"/>
              </a:ext>
            </a:extLst>
          </p:cNvPr>
          <p:cNvSpPr/>
          <p:nvPr/>
        </p:nvSpPr>
        <p:spPr>
          <a:xfrm>
            <a:off x="3626553" y="276183"/>
            <a:ext cx="44148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600" dirty="0">
                <a:solidFill>
                  <a:srgbClr val="7030A0"/>
                </a:solidFill>
                <a:latin typeface="Calibri" panose="020F0502020204030204" pitchFamily="34" charset="0"/>
              </a:rPr>
              <a:t>La mousse au chocolat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EDAED9AF-15B9-4722-BCA0-A2D48232A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178" y="261447"/>
            <a:ext cx="920360" cy="120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090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7DD6752-56FC-4046-8EFE-ED8C0A37D561}"/>
              </a:ext>
            </a:extLst>
          </p:cNvPr>
          <p:cNvSpPr/>
          <p:nvPr/>
        </p:nvSpPr>
        <p:spPr>
          <a:xfrm>
            <a:off x="330879" y="1328510"/>
            <a:ext cx="108391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Avec 220 L de lait, on peut fabriquer 10 kg de beurre. </a:t>
            </a:r>
          </a:p>
          <a:p>
            <a:r>
              <a:rPr lang="fr-FR" sz="3200" dirty="0"/>
              <a:t>Combien faut-il de litres de lait pour fabriquer 6 kg de beurre?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13E0C2F-985D-4C16-BC9E-B0FBCEF4FE3A}"/>
              </a:ext>
            </a:extLst>
          </p:cNvPr>
          <p:cNvSpPr txBox="1"/>
          <p:nvPr/>
        </p:nvSpPr>
        <p:spPr>
          <a:xfrm>
            <a:off x="2493818" y="484909"/>
            <a:ext cx="5458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solidFill>
                  <a:srgbClr val="7030A0"/>
                </a:solidFill>
              </a:rPr>
              <a:t>Le beurre</a:t>
            </a:r>
          </a:p>
        </p:txBody>
      </p:sp>
      <p:pic>
        <p:nvPicPr>
          <p:cNvPr id="11266" name="Picture 2" descr="Beurre Bon Matières Grasses - Photo gratuite sur Pixabay">
            <a:extLst>
              <a:ext uri="{FF2B5EF4-FFF2-40B4-BE49-F238E27FC236}">
                <a16:creationId xmlns:a16="http://schemas.microsoft.com/office/drawing/2014/main" xmlns="" id="{D4F07C02-357F-402D-98BC-20AF74007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880" y="143094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21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1861931" y="804480"/>
            <a:ext cx="8468138" cy="872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0,7 + 9 + 0,3 </a:t>
            </a:r>
          </a:p>
        </p:txBody>
      </p:sp>
    </p:spTree>
    <p:extLst>
      <p:ext uri="{BB962C8B-B14F-4D97-AF65-F5344CB8AC3E}">
        <p14:creationId xmlns:p14="http://schemas.microsoft.com/office/powerpoint/2010/main" val="104756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1578816" y="804480"/>
            <a:ext cx="8468138" cy="872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1,2 + 27,9 + 0,8 </a:t>
            </a:r>
          </a:p>
        </p:txBody>
      </p:sp>
    </p:spTree>
    <p:extLst>
      <p:ext uri="{BB962C8B-B14F-4D97-AF65-F5344CB8AC3E}">
        <p14:creationId xmlns:p14="http://schemas.microsoft.com/office/powerpoint/2010/main" val="601741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1861931" y="803800"/>
            <a:ext cx="8468138" cy="872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3,5 + 12,8 + 4,5 </a:t>
            </a:r>
          </a:p>
        </p:txBody>
      </p:sp>
    </p:spTree>
    <p:extLst>
      <p:ext uri="{BB962C8B-B14F-4D97-AF65-F5344CB8AC3E}">
        <p14:creationId xmlns:p14="http://schemas.microsoft.com/office/powerpoint/2010/main" val="2367176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1758925" y="803800"/>
            <a:ext cx="8468138" cy="872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4,47 + 5,53 + 120 </a:t>
            </a:r>
          </a:p>
        </p:txBody>
      </p:sp>
    </p:spTree>
    <p:extLst>
      <p:ext uri="{BB962C8B-B14F-4D97-AF65-F5344CB8AC3E}">
        <p14:creationId xmlns:p14="http://schemas.microsoft.com/office/powerpoint/2010/main" val="179083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>
            <a:extLst>
              <a:ext uri="{FF2B5EF4-FFF2-40B4-BE49-F238E27FC236}">
                <a16:creationId xmlns:a16="http://schemas.microsoft.com/office/drawing/2014/main" xmlns="" id="{E93F1DE0-E2F3-9347-A360-A34F1FD48100}"/>
              </a:ext>
            </a:extLst>
          </p:cNvPr>
          <p:cNvSpPr/>
          <p:nvPr/>
        </p:nvSpPr>
        <p:spPr>
          <a:xfrm>
            <a:off x="4671677" y="873901"/>
            <a:ext cx="3080078" cy="1187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Titre 1">
            <a:extLst>
              <a:ext uri="{FF2B5EF4-FFF2-40B4-BE49-F238E27FC236}">
                <a16:creationId xmlns:a16="http://schemas.microsoft.com/office/drawing/2014/main" xmlns="" id="{F8B80FE2-63EE-4C47-9B69-0A836E430C3C}"/>
              </a:ext>
            </a:extLst>
          </p:cNvPr>
          <p:cNvSpPr txBox="1">
            <a:spLocks/>
          </p:cNvSpPr>
          <p:nvPr/>
        </p:nvSpPr>
        <p:spPr>
          <a:xfrm>
            <a:off x="3838245" y="488306"/>
            <a:ext cx="5264812" cy="8028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sp>
        <p:nvSpPr>
          <p:cNvPr id="62" name="Espace réservé du contenu 4">
            <a:extLst>
              <a:ext uri="{FF2B5EF4-FFF2-40B4-BE49-F238E27FC236}">
                <a16:creationId xmlns:a16="http://schemas.microsoft.com/office/drawing/2014/main" xmlns="" id="{CC103755-3393-1540-9CCC-37BA932C83E4}"/>
              </a:ext>
            </a:extLst>
          </p:cNvPr>
          <p:cNvSpPr txBox="1">
            <a:spLocks/>
          </p:cNvSpPr>
          <p:nvPr/>
        </p:nvSpPr>
        <p:spPr>
          <a:xfrm>
            <a:off x="1861931" y="806400"/>
            <a:ext cx="8468138" cy="872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600" dirty="0"/>
              <a:t>Calcule  8,4 + 2,5 + 1,6 </a:t>
            </a:r>
          </a:p>
        </p:txBody>
      </p:sp>
    </p:spTree>
    <p:extLst>
      <p:ext uri="{BB962C8B-B14F-4D97-AF65-F5344CB8AC3E}">
        <p14:creationId xmlns:p14="http://schemas.microsoft.com/office/powerpoint/2010/main" val="339278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65046363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2,5 pour aller à 3 ?</a:t>
            </a:r>
          </a:p>
        </p:txBody>
      </p:sp>
    </p:spTree>
    <p:extLst>
      <p:ext uri="{BB962C8B-B14F-4D97-AF65-F5344CB8AC3E}">
        <p14:creationId xmlns:p14="http://schemas.microsoft.com/office/powerpoint/2010/main" val="105714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42733355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De 2,5 pour aller à 3 ?</a:t>
            </a:r>
          </a:p>
        </p:txBody>
      </p:sp>
    </p:spTree>
    <p:extLst>
      <p:ext uri="{BB962C8B-B14F-4D97-AF65-F5344CB8AC3E}">
        <p14:creationId xmlns:p14="http://schemas.microsoft.com/office/powerpoint/2010/main" val="12162064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4078</TotalTime>
  <Words>564</Words>
  <Application>Microsoft Office PowerPoint</Application>
  <PresentationFormat>Personnalisé</PresentationFormat>
  <Paragraphs>145</Paragraphs>
  <Slides>25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quiz du jour </vt:lpstr>
      <vt:lpstr>Le quiz du jour 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5 juin 2020</dc:subject>
  <dc:creator>Messica SOUALEM,PE et Xavier SORBE, IG</dc:creator>
  <cp:keywords>additions en ligne, grands nombres, problèmes de proportionnalité</cp:keywords>
  <cp:lastModifiedBy>Xavier SORBE</cp:lastModifiedBy>
  <cp:revision>289</cp:revision>
  <dcterms:created xsi:type="dcterms:W3CDTF">2020-05-08T16:03:50Z</dcterms:created>
  <dcterms:modified xsi:type="dcterms:W3CDTF">2020-05-18T17:50:38Z</dcterms:modified>
</cp:coreProperties>
</file>