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1651" r:id="rId2"/>
    <p:sldId id="1786" r:id="rId3"/>
    <p:sldId id="1814" r:id="rId4"/>
    <p:sldId id="1811" r:id="rId5"/>
    <p:sldId id="1812" r:id="rId6"/>
    <p:sldId id="1813" r:id="rId7"/>
    <p:sldId id="1815" r:id="rId8"/>
    <p:sldId id="326" r:id="rId9"/>
    <p:sldId id="1875" r:id="rId10"/>
    <p:sldId id="1690" r:id="rId11"/>
    <p:sldId id="1691" r:id="rId12"/>
    <p:sldId id="1692" r:id="rId13"/>
    <p:sldId id="1693" r:id="rId14"/>
    <p:sldId id="1787" r:id="rId15"/>
    <p:sldId id="1846" r:id="rId16"/>
    <p:sldId id="1857" r:id="rId17"/>
    <p:sldId id="1858" r:id="rId18"/>
    <p:sldId id="1830" r:id="rId19"/>
    <p:sldId id="1788" r:id="rId20"/>
    <p:sldId id="1895" r:id="rId21"/>
    <p:sldId id="1839" r:id="rId22"/>
    <p:sldId id="1890" r:id="rId23"/>
    <p:sldId id="1859" r:id="rId24"/>
    <p:sldId id="1899" r:id="rId25"/>
    <p:sldId id="1892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A8EA"/>
    <a:srgbClr val="DAC2EC"/>
    <a:srgbClr val="FF767B"/>
    <a:srgbClr val="FF8082"/>
    <a:srgbClr val="FF7D7F"/>
    <a:srgbClr val="EA7173"/>
    <a:srgbClr val="EA5D7B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7"/>
    <p:restoredTop sz="94627"/>
  </p:normalViewPr>
  <p:slideViewPr>
    <p:cSldViewPr snapToGrid="0" snapToObjects="1">
      <p:cViewPr varScale="1">
        <p:scale>
          <a:sx n="70" d="100"/>
          <a:sy n="70" d="100"/>
        </p:scale>
        <p:origin x="-67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0,5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2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1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1,5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7CA8EA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0,5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2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1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 1,5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X="3276" custLinFactNeighborY="-3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0,85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0,5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0,75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0,25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0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0,85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0,5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5CA2E6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0,75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 0,25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1,4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0,004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0,04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0,4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1,4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0,004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0,04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5CA2E6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0,4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27024" custLinFactNeighborY="20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1A60B0-F9ED-47C2-8F58-2365D04B3972}" type="presOf" srcId="{877D7047-60CD-754B-B94B-0D52DA8802EF}" destId="{E895D6B0-A2C0-8846-B022-1C147093D231}" srcOrd="0" destOrd="0" presId="urn:microsoft.com/office/officeart/2005/8/layout/vList5"/>
    <dgm:cxn modelId="{E795D936-C071-4FF8-B3D4-67172F9CA069}" type="presOf" srcId="{2C8EC395-066D-984E-8F48-1D03BBA365D6}" destId="{FBE9ED35-B856-174C-8737-A32D2C924CA6}" srcOrd="0" destOrd="0" presId="urn:microsoft.com/office/officeart/2005/8/layout/vList5"/>
    <dgm:cxn modelId="{98BB274E-E401-455E-AA4D-B4C41D0690D7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3DB94C83-0D99-485B-A06E-195D0BC8FC6F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7C68FCB-8F38-44A7-829D-EC15636FB32E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9788B749-15EA-487C-91BD-8978E7DBF1C0}" type="presOf" srcId="{D865DF60-6A8A-1346-86CF-ADC5241F7441}" destId="{C3381103-080C-D746-8B27-46B2DEE4028C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67D7CFB-F7AC-418B-83BC-81419F071101}" type="presOf" srcId="{C98D5B68-7884-6648-A6A0-2E344EE2F2C1}" destId="{70B8D9E0-4A6D-2F44-B595-4E51FB1CC510}" srcOrd="0" destOrd="0" presId="urn:microsoft.com/office/officeart/2005/8/layout/vList5"/>
    <dgm:cxn modelId="{C3840E6F-45F8-403C-A1EE-679623487078}" type="presOf" srcId="{8943F2E6-3B0D-E448-9217-B317A1C852F5}" destId="{1017B7CB-13B4-9B4A-A898-E550BB192901}" srcOrd="0" destOrd="0" presId="urn:microsoft.com/office/officeart/2005/8/layout/vList5"/>
    <dgm:cxn modelId="{B1207A1A-B4E6-478D-A35B-77959A48F0D3}" type="presOf" srcId="{39104730-2024-374C-98E0-3A4CE7ED9881}" destId="{82B71E07-46A9-1F4C-9980-576B2FA3ADD8}" srcOrd="0" destOrd="0" presId="urn:microsoft.com/office/officeart/2005/8/layout/vList5"/>
    <dgm:cxn modelId="{8300E5E4-A878-4AA8-B331-B2E976B1CC87}" type="presParOf" srcId="{82B71E07-46A9-1F4C-9980-576B2FA3ADD8}" destId="{A3A8D8DA-067B-EC42-9EAF-7E4FD8AA6489}" srcOrd="0" destOrd="0" presId="urn:microsoft.com/office/officeart/2005/8/layout/vList5"/>
    <dgm:cxn modelId="{7D3238E3-9EC1-42E6-B388-58E4E1927857}" type="presParOf" srcId="{A3A8D8DA-067B-EC42-9EAF-7E4FD8AA6489}" destId="{5131D196-118F-ED4B-8F8C-9F861CEE6268}" srcOrd="0" destOrd="0" presId="urn:microsoft.com/office/officeart/2005/8/layout/vList5"/>
    <dgm:cxn modelId="{9B15FD53-4438-469B-8899-B9A4D8B71A86}" type="presParOf" srcId="{A3A8D8DA-067B-EC42-9EAF-7E4FD8AA6489}" destId="{B2E2EFB5-3D81-DA40-B0AB-7277103CCFA5}" srcOrd="1" destOrd="0" presId="urn:microsoft.com/office/officeart/2005/8/layout/vList5"/>
    <dgm:cxn modelId="{FA6F3785-A912-4C9D-865A-A0BEF3DD52FB}" type="presParOf" srcId="{82B71E07-46A9-1F4C-9980-576B2FA3ADD8}" destId="{86757E5C-20F4-E745-A720-B10E686939A4}" srcOrd="1" destOrd="0" presId="urn:microsoft.com/office/officeart/2005/8/layout/vList5"/>
    <dgm:cxn modelId="{3246CC1D-6F03-4907-B3E6-2ED71DFCF4A0}" type="presParOf" srcId="{82B71E07-46A9-1F4C-9980-576B2FA3ADD8}" destId="{0760AE06-7B56-494A-A0E8-36B594643D8E}" srcOrd="2" destOrd="0" presId="urn:microsoft.com/office/officeart/2005/8/layout/vList5"/>
    <dgm:cxn modelId="{45B8FE8D-7E35-43D4-85A3-E026358DD1BD}" type="presParOf" srcId="{0760AE06-7B56-494A-A0E8-36B594643D8E}" destId="{C3381103-080C-D746-8B27-46B2DEE4028C}" srcOrd="0" destOrd="0" presId="urn:microsoft.com/office/officeart/2005/8/layout/vList5"/>
    <dgm:cxn modelId="{91CE2F4A-6F81-45ED-9B74-2A0E6AA45F5D}" type="presParOf" srcId="{0760AE06-7B56-494A-A0E8-36B594643D8E}" destId="{FBE9ED35-B856-174C-8737-A32D2C924CA6}" srcOrd="1" destOrd="0" presId="urn:microsoft.com/office/officeart/2005/8/layout/vList5"/>
    <dgm:cxn modelId="{50A8ABB4-5B66-45ED-956A-46A320132240}" type="presParOf" srcId="{82B71E07-46A9-1F4C-9980-576B2FA3ADD8}" destId="{42D27948-8160-FF47-9116-9786F5E669CE}" srcOrd="3" destOrd="0" presId="urn:microsoft.com/office/officeart/2005/8/layout/vList5"/>
    <dgm:cxn modelId="{14EEAC0B-47BF-4C56-8CB8-854536B9E902}" type="presParOf" srcId="{82B71E07-46A9-1F4C-9980-576B2FA3ADD8}" destId="{39BBA486-03BD-2144-ABBF-AE369E5400B7}" srcOrd="4" destOrd="0" presId="urn:microsoft.com/office/officeart/2005/8/layout/vList5"/>
    <dgm:cxn modelId="{11B50F55-6C59-4798-B1C8-DE1DC37EA55A}" type="presParOf" srcId="{39BBA486-03BD-2144-ABBF-AE369E5400B7}" destId="{70B8D9E0-4A6D-2F44-B595-4E51FB1CC510}" srcOrd="0" destOrd="0" presId="urn:microsoft.com/office/officeart/2005/8/layout/vList5"/>
    <dgm:cxn modelId="{CAA22569-30BD-4DA7-AABD-3AA02F742AC5}" type="presParOf" srcId="{39BBA486-03BD-2144-ABBF-AE369E5400B7}" destId="{09F84ED2-5430-D348-8351-1C588DA968EF}" srcOrd="1" destOrd="0" presId="urn:microsoft.com/office/officeart/2005/8/layout/vList5"/>
    <dgm:cxn modelId="{B9B15FDE-098C-4119-B925-86ECDE0329CC}" type="presParOf" srcId="{82B71E07-46A9-1F4C-9980-576B2FA3ADD8}" destId="{26A10C18-A8F4-6A4C-BDEE-6F7DE3CE4615}" srcOrd="5" destOrd="0" presId="urn:microsoft.com/office/officeart/2005/8/layout/vList5"/>
    <dgm:cxn modelId="{BF65EBCB-FAAB-4F3E-8C8F-207C583019A2}" type="presParOf" srcId="{82B71E07-46A9-1F4C-9980-576B2FA3ADD8}" destId="{4ECD3363-8FE6-2E4D-AEB8-DD61ACBB9653}" srcOrd="6" destOrd="0" presId="urn:microsoft.com/office/officeart/2005/8/layout/vList5"/>
    <dgm:cxn modelId="{2D7F0CA2-9BF7-4490-87C4-31FA2A5A2207}" type="presParOf" srcId="{4ECD3363-8FE6-2E4D-AEB8-DD61ACBB9653}" destId="{E895D6B0-A2C0-8846-B022-1C147093D231}" srcOrd="0" destOrd="0" presId="urn:microsoft.com/office/officeart/2005/8/layout/vList5"/>
    <dgm:cxn modelId="{0B5DB57C-9670-46F3-82BD-189BABFCE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1,5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30899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1</a:t>
          </a:r>
        </a:p>
      </dsp:txBody>
      <dsp:txXfrm rot="-5400000">
        <a:off x="3784552" y="1094284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0,5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2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1,5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30899"/>
          <a:ext cx="751050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1</a:t>
          </a:r>
        </a:p>
      </dsp:txBody>
      <dsp:txXfrm rot="-5400000">
        <a:off x="3784552" y="1094284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rgbClr val="7CA8EA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0,5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2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0,25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06933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0,75</a:t>
          </a:r>
        </a:p>
      </dsp:txBody>
      <dsp:txXfrm rot="-5400000">
        <a:off x="3784552" y="1118250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0,85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0,5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0,25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06933"/>
          <a:ext cx="751050" cy="6728092"/>
        </a:xfrm>
        <a:prstGeom prst="round2SameRect">
          <a:avLst/>
        </a:prstGeom>
        <a:solidFill>
          <a:srgbClr val="5CA2E6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0,75</a:t>
          </a:r>
        </a:p>
      </dsp:txBody>
      <dsp:txXfrm rot="-5400000">
        <a:off x="3784552" y="1118250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0,85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0,5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0,4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06933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0,04</a:t>
          </a:r>
        </a:p>
      </dsp:txBody>
      <dsp:txXfrm rot="-5400000">
        <a:off x="3784552" y="1118250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1,4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0,004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73072" y="-2877193"/>
          <a:ext cx="751050" cy="6728092"/>
        </a:xfrm>
        <a:prstGeom prst="round2SameRect">
          <a:avLst/>
        </a:prstGeom>
        <a:solidFill>
          <a:srgbClr val="5CA2E6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 0,4</a:t>
          </a:r>
        </a:p>
      </dsp:txBody>
      <dsp:txXfrm rot="-5400000">
        <a:off x="3784552" y="147990"/>
        <a:ext cx="6691429" cy="677724"/>
      </dsp:txXfrm>
    </dsp:sp>
    <dsp:sp modelId="{5131D196-118F-ED4B-8F8C-9F861CEE6268}">
      <dsp:nvSpPr>
        <dsp:cNvPr id="0" name=""/>
        <dsp:cNvSpPr/>
      </dsp:nvSpPr>
      <dsp:spPr>
        <a:xfrm>
          <a:off x="0" y="1951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a</a:t>
          </a:r>
        </a:p>
      </dsp:txBody>
      <dsp:txXfrm>
        <a:off x="45829" y="47780"/>
        <a:ext cx="3692893" cy="847155"/>
      </dsp:txXfrm>
    </dsp:sp>
    <dsp:sp modelId="{FBE9ED35-B856-174C-8737-A32D2C924CA6}">
      <dsp:nvSpPr>
        <dsp:cNvPr id="0" name=""/>
        <dsp:cNvSpPr/>
      </dsp:nvSpPr>
      <dsp:spPr>
        <a:xfrm rot="5400000">
          <a:off x="6773072" y="-1906933"/>
          <a:ext cx="751050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0,04</a:t>
          </a:r>
        </a:p>
      </dsp:txBody>
      <dsp:txXfrm rot="-5400000">
        <a:off x="3784552" y="1118250"/>
        <a:ext cx="6691429" cy="677724"/>
      </dsp:txXfrm>
    </dsp:sp>
    <dsp:sp modelId="{C3381103-080C-D746-8B27-46B2DEE4028C}">
      <dsp:nvSpPr>
        <dsp:cNvPr id="0" name=""/>
        <dsp:cNvSpPr/>
      </dsp:nvSpPr>
      <dsp:spPr>
        <a:xfrm>
          <a:off x="0" y="987706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b</a:t>
          </a:r>
        </a:p>
      </dsp:txBody>
      <dsp:txXfrm>
        <a:off x="45829" y="1033535"/>
        <a:ext cx="3692893" cy="847155"/>
      </dsp:txXfrm>
    </dsp:sp>
    <dsp:sp modelId="{09F84ED2-5430-D348-8351-1C588DA968EF}">
      <dsp:nvSpPr>
        <dsp:cNvPr id="0" name=""/>
        <dsp:cNvSpPr/>
      </dsp:nvSpPr>
      <dsp:spPr>
        <a:xfrm rot="5400000">
          <a:off x="6773072" y="-921178"/>
          <a:ext cx="751050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1,4</a:t>
          </a:r>
        </a:p>
      </dsp:txBody>
      <dsp:txXfrm rot="-5400000">
        <a:off x="3784552" y="2104005"/>
        <a:ext cx="6691429" cy="677724"/>
      </dsp:txXfrm>
    </dsp:sp>
    <dsp:sp modelId="{70B8D9E0-4A6D-2F44-B595-4E51FB1CC510}">
      <dsp:nvSpPr>
        <dsp:cNvPr id="0" name=""/>
        <dsp:cNvSpPr/>
      </dsp:nvSpPr>
      <dsp:spPr>
        <a:xfrm>
          <a:off x="0" y="1973460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c</a:t>
          </a:r>
        </a:p>
      </dsp:txBody>
      <dsp:txXfrm>
        <a:off x="45829" y="2019289"/>
        <a:ext cx="3692893" cy="847155"/>
      </dsp:txXfrm>
    </dsp:sp>
    <dsp:sp modelId="{1017B7CB-13B4-9B4A-A898-E550BB192901}">
      <dsp:nvSpPr>
        <dsp:cNvPr id="0" name=""/>
        <dsp:cNvSpPr/>
      </dsp:nvSpPr>
      <dsp:spPr>
        <a:xfrm rot="5400000">
          <a:off x="6773072" y="64575"/>
          <a:ext cx="751050" cy="6728092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ctr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800" b="1" kern="1200" dirty="0"/>
            <a:t>0,004</a:t>
          </a:r>
        </a:p>
      </dsp:txBody>
      <dsp:txXfrm rot="-5400000">
        <a:off x="3784552" y="3089759"/>
        <a:ext cx="6691429" cy="677724"/>
      </dsp:txXfrm>
    </dsp:sp>
    <dsp:sp modelId="{E895D6B0-A2C0-8846-B022-1C147093D231}">
      <dsp:nvSpPr>
        <dsp:cNvPr id="0" name=""/>
        <dsp:cNvSpPr/>
      </dsp:nvSpPr>
      <dsp:spPr>
        <a:xfrm>
          <a:off x="0" y="2959214"/>
          <a:ext cx="3784551" cy="938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700" kern="1200" dirty="0"/>
            <a:t>d</a:t>
          </a:r>
        </a:p>
      </dsp:txBody>
      <dsp:txXfrm>
        <a:off x="45829" y="3005043"/>
        <a:ext cx="3692893" cy="847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35E0D-C1A7-E44B-8449-24CEDFDBDC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E6BC0-E079-514B-9CF8-A69BDCFDA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54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8176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375946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404173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0592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0205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6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4751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7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109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507647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098481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5583372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D44775-27CB-4E8F-B19E-AFF3F0641D72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73852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E886828-974D-CC44-9701-9B0B96725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97910AF-A1D6-464F-8903-AE84B836C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30EF0A7-3EF0-9F43-AA96-0FACE3CF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2153B84-23ED-3947-BFB1-CE7873B8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72F03A1-21DD-B54F-B293-5F304AED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21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B2DDD2B-9340-8346-A42C-80B3A3D44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1730D49-3E94-9346-BE0B-DC5B2F4DB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85D2CB2-C75E-684D-9D4B-1ED7F644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FAF009A-6411-314F-93A3-838EC6594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1D3C80-43B6-374A-BB98-0DCFE713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79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484AFBA3-15D8-3A43-BA9A-58172CE22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5EEC34B7-FFC1-EF49-AF53-3B2664C0A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A3954BD-3F39-A241-96AE-51FF386D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1470936-71C8-D443-B3BF-A2BBBA39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19B9EE2-DBB7-4841-9821-6A34C2F8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58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7973" y="365040"/>
            <a:ext cx="1051495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733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837973" y="1825560"/>
            <a:ext cx="1051495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8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562" y="273423"/>
            <a:ext cx="10972120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2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10972120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7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59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A4ED06E-8608-9C42-A769-F293E802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7218B6D-D59D-1F43-B822-7703FA094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9D5BA73-291A-F04A-B83A-31820816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18ED678-351F-C140-88FA-90BACA80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E2923DA-81EE-CE4B-89D4-CD653839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63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1674C73-3A73-8B47-8C25-D05D8D0E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7EC18DB-8360-F942-BC1D-5748C469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1B65A99-2C25-C94E-AE5D-849A70FE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B25D75-A2B3-BA49-B5DE-389A2D85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6EE6DFE-283A-E641-8928-661ECFA1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2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15C0DB1-F4B5-D947-BD8E-73313EF20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1734F6B-B095-1D49-8A82-8263D3A40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D1496B5-BEBA-8147-8251-DD1634A2D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A10D572-47F1-3D48-AB29-B9379E6F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BCA4C3E-E216-0C41-BB8D-6946944F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5CAF5CA-F86F-D64F-838F-9487F068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37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36C5343-FA70-A94B-8E92-D377FCD23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F9E439B-D43B-0F4E-9F1F-70BC0CF02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6187C67-C4C1-9640-8668-A1E1FEE01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23F083E0-34AA-8048-B40C-1EC268ABF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02EB4043-61E9-F940-B16A-953AA663F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9CA33FB5-4D0B-794E-ADA7-748CB36C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90199A0B-9FAC-964F-A9DA-D80AD830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B395D3F5-06A4-3941-96F9-1621A2F8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5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8A7DDEA-656B-044A-82E7-168D326C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766B2B12-8846-1C42-BBFB-C7356EFF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88F1411-6900-E24E-AF44-9BFDD8426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C2BD963-C93C-7749-9689-D257AFE8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61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890F82E5-9F45-9D4B-8270-7A0FA4C8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C3AC3F6-0741-C341-B9F4-3E4ABC76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AA60558F-666C-9D4F-812D-56707F22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44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9C8DE9C-D568-0E4B-8AC6-2E37783F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DD9F506-5D7A-F348-893F-FA405140F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7981735-C2FE-1940-897B-4CD92ACCE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674A5B2-C0AF-8441-8C1C-0786CE6F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A709442-37B9-B840-B04A-B6DDDA942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8F6ED76-60DC-8342-A129-2AD26294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02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96B8512-1E28-7646-8829-EB1F9A70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C2611EB-7042-8640-A9CF-1A9F2CD8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E20FEA3-F1BF-394D-8584-2B39448CD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63D867F-86A6-4644-8C64-B16A54CB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DAB8423-0B71-B64A-84C6-DE23F3AC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E0AE5F9-5A20-064E-AD3B-FB2BD5FC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57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739A79B-4E36-A245-B118-3630B6E58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0AF001C-3812-9D4B-B82C-2D1685337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37DA02A-9B9D-704A-81AE-E5EA9F594E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7F3EB28-FF77-F147-A8C2-8D5FE981B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B197D5B-1872-5F4B-B082-29ECACF3D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06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838658" y="365439"/>
            <a:ext cx="10513222" cy="13246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75" tIns="44989" rIns="89975" bIns="44989" anchor="ctr"/>
          <a:lstStyle/>
          <a:p>
            <a:pPr>
              <a:lnSpc>
                <a:spcPct val="90000"/>
              </a:lnSpc>
            </a:pP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Vendredi 5 juin séance 2 CM2</a:t>
            </a:r>
            <a:endParaRPr lang="fr-FR" sz="48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701531" y="1524128"/>
            <a:ext cx="10711170" cy="49515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560">
            <a:solidFill>
              <a:schemeClr val="accent2">
                <a:lumMod val="75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286618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10943960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>
          <a:xfrm>
            <a:off x="839069" y="250180"/>
            <a:ext cx="10513863" cy="104853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839069" y="1139687"/>
            <a:ext cx="6144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De 9,25 pour aller à 10 ?</a:t>
            </a:r>
          </a:p>
        </p:txBody>
      </p:sp>
    </p:spTree>
    <p:extLst>
      <p:ext uri="{BB962C8B-B14F-4D97-AF65-F5344CB8AC3E}">
        <p14:creationId xmlns:p14="http://schemas.microsoft.com/office/powerpoint/2010/main" val="1181960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97577072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re 1"/>
          <p:cNvSpPr txBox="1">
            <a:spLocks/>
          </p:cNvSpPr>
          <p:nvPr/>
        </p:nvSpPr>
        <p:spPr>
          <a:xfrm>
            <a:off x="839069" y="250180"/>
            <a:ext cx="10513863" cy="104853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839069" y="1139687"/>
            <a:ext cx="6144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De 9,25 pour aller à 10 ?</a:t>
            </a:r>
          </a:p>
        </p:txBody>
      </p:sp>
    </p:spTree>
    <p:extLst>
      <p:ext uri="{BB962C8B-B14F-4D97-AF65-F5344CB8AC3E}">
        <p14:creationId xmlns:p14="http://schemas.microsoft.com/office/powerpoint/2010/main" val="2148032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70543093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839069" y="250180"/>
            <a:ext cx="10513863" cy="104853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839069" y="1139687"/>
            <a:ext cx="6144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De 3,6 pour aller à 4 ?</a:t>
            </a:r>
          </a:p>
        </p:txBody>
      </p:sp>
    </p:spTree>
    <p:extLst>
      <p:ext uri="{BB962C8B-B14F-4D97-AF65-F5344CB8AC3E}">
        <p14:creationId xmlns:p14="http://schemas.microsoft.com/office/powerpoint/2010/main" val="3341455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98701175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839069" y="250180"/>
            <a:ext cx="10513863" cy="104853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839069" y="1139687"/>
            <a:ext cx="6144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De 3,6 pour aller à 4 ?</a:t>
            </a:r>
          </a:p>
        </p:txBody>
      </p:sp>
    </p:spTree>
    <p:extLst>
      <p:ext uri="{BB962C8B-B14F-4D97-AF65-F5344CB8AC3E}">
        <p14:creationId xmlns:p14="http://schemas.microsoft.com/office/powerpoint/2010/main" val="334380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598" y="869028"/>
            <a:ext cx="9446141" cy="2386978"/>
          </a:xfrm>
        </p:spPr>
        <p:txBody>
          <a:bodyPr>
            <a:normAutofit/>
          </a:bodyPr>
          <a:lstStyle/>
          <a:p>
            <a:r>
              <a:rPr lang="fr-FR" sz="7998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7934" y="3601994"/>
            <a:ext cx="9571813" cy="165533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fr-FR" sz="3600" dirty="0"/>
              <a:t>Les grands nombres</a:t>
            </a:r>
          </a:p>
        </p:txBody>
      </p:sp>
    </p:spTree>
    <p:extLst>
      <p:ext uri="{BB962C8B-B14F-4D97-AF65-F5344CB8AC3E}">
        <p14:creationId xmlns:p14="http://schemas.microsoft.com/office/powerpoint/2010/main" val="1897719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Personne Silhouettes De L'Homme - Image gratuite sur Pixabay">
            <a:extLst>
              <a:ext uri="{FF2B5EF4-FFF2-40B4-BE49-F238E27FC236}">
                <a16:creationId xmlns:a16="http://schemas.microsoft.com/office/drawing/2014/main" xmlns="" id="{B2A0EE78-CD94-4B3E-AB3B-A18D86EC3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906" y="0"/>
            <a:ext cx="3354094" cy="22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5687CAF2-E71C-47AD-9124-8600160E5A37}"/>
              </a:ext>
            </a:extLst>
          </p:cNvPr>
          <p:cNvSpPr txBox="1"/>
          <p:nvPr/>
        </p:nvSpPr>
        <p:spPr>
          <a:xfrm>
            <a:off x="622853" y="621988"/>
            <a:ext cx="10018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Ecrire les grands nombres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8E01B5F6-1145-420E-ADA8-3273D1881530}"/>
              </a:ext>
            </a:extLst>
          </p:cNvPr>
          <p:cNvSpPr txBox="1"/>
          <p:nvPr/>
        </p:nvSpPr>
        <p:spPr>
          <a:xfrm>
            <a:off x="110837" y="1946047"/>
            <a:ext cx="114095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La population mondiale devrait atteindre plus de neuf-milliards en 2050.</a:t>
            </a:r>
          </a:p>
          <a:p>
            <a:endParaRPr lang="fr-FR" sz="2800" dirty="0"/>
          </a:p>
          <a:p>
            <a:r>
              <a:rPr lang="fr-FR" sz="2800" dirty="0"/>
              <a:t>Écris ce nombre en </a:t>
            </a:r>
            <a:r>
              <a:rPr lang="fr-FR" sz="2800" dirty="0" smtClean="0"/>
              <a:t>chiffres </a:t>
            </a:r>
            <a:r>
              <a:rPr lang="fr-FR" dirty="0">
                <a:solidFill>
                  <a:srgbClr val="E7E6E6">
                    <a:lumMod val="50000"/>
                  </a:srgbClr>
                </a:solidFill>
              </a:rPr>
              <a:t>[nombre dicté]</a:t>
            </a:r>
            <a:r>
              <a:rPr lang="fr-FR" sz="2800" dirty="0" smtClean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579688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3F3ED190-3651-4275-B4C2-F63F5FC78320}"/>
              </a:ext>
            </a:extLst>
          </p:cNvPr>
          <p:cNvSpPr txBox="1"/>
          <p:nvPr/>
        </p:nvSpPr>
        <p:spPr>
          <a:xfrm>
            <a:off x="789709" y="1111247"/>
            <a:ext cx="9975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u="sng" dirty="0"/>
              <a:t>Décompose le nombre comme dans l’exemple.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3919ACD-2A4E-4E1D-A2D4-3705DC1C592A}"/>
              </a:ext>
            </a:extLst>
          </p:cNvPr>
          <p:cNvSpPr/>
          <p:nvPr/>
        </p:nvSpPr>
        <p:spPr>
          <a:xfrm>
            <a:off x="3660804" y="242455"/>
            <a:ext cx="4233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3200" dirty="0">
                <a:solidFill>
                  <a:srgbClr val="7030A0"/>
                </a:solidFill>
              </a:rPr>
              <a:t>Décomposer un nombre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5CD810CA-CA6C-4F3C-B0CC-95ECA7D7C17A}"/>
              </a:ext>
            </a:extLst>
          </p:cNvPr>
          <p:cNvSpPr txBox="1"/>
          <p:nvPr/>
        </p:nvSpPr>
        <p:spPr>
          <a:xfrm>
            <a:off x="325582" y="2329375"/>
            <a:ext cx="11540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654 784 000 000 = 654 milliards 784 millions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776FE2EA-0F37-4883-A41E-32FC742BF946}"/>
              </a:ext>
            </a:extLst>
          </p:cNvPr>
          <p:cNvSpPr txBox="1"/>
          <p:nvPr/>
        </p:nvSpPr>
        <p:spPr>
          <a:xfrm>
            <a:off x="325582" y="3429000"/>
            <a:ext cx="11540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12 402 304 087 =</a:t>
            </a:r>
          </a:p>
        </p:txBody>
      </p:sp>
    </p:spTree>
    <p:extLst>
      <p:ext uri="{BB962C8B-B14F-4D97-AF65-F5344CB8AC3E}">
        <p14:creationId xmlns:p14="http://schemas.microsoft.com/office/powerpoint/2010/main" val="356367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F9AEE8EB-D2A0-4785-B6EB-DE8B98E88A00}"/>
              </a:ext>
            </a:extLst>
          </p:cNvPr>
          <p:cNvSpPr txBox="1"/>
          <p:nvPr/>
        </p:nvSpPr>
        <p:spPr>
          <a:xfrm>
            <a:off x="609599" y="490330"/>
            <a:ext cx="10760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Composer un nombre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0E4A483A-813C-45EA-818C-0C8C75FA67C5}"/>
              </a:ext>
            </a:extLst>
          </p:cNvPr>
          <p:cNvSpPr txBox="1"/>
          <p:nvPr/>
        </p:nvSpPr>
        <p:spPr>
          <a:xfrm>
            <a:off x="278295" y="2559191"/>
            <a:ext cx="11635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8 000 000 000 + 432 000 + 475 =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D8F93C4-DCCF-4FC2-B6D4-6C0237E69DE2}"/>
              </a:ext>
            </a:extLst>
          </p:cNvPr>
          <p:cNvSpPr txBox="1"/>
          <p:nvPr/>
        </p:nvSpPr>
        <p:spPr>
          <a:xfrm>
            <a:off x="429491" y="1524760"/>
            <a:ext cx="10196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u="sng" dirty="0"/>
              <a:t>Quel nombre a été décomposé?</a:t>
            </a:r>
          </a:p>
        </p:txBody>
      </p:sp>
    </p:spTree>
    <p:extLst>
      <p:ext uri="{BB962C8B-B14F-4D97-AF65-F5344CB8AC3E}">
        <p14:creationId xmlns:p14="http://schemas.microsoft.com/office/powerpoint/2010/main" val="1270146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1">
            <a:extLst>
              <a:ext uri="{FF2B5EF4-FFF2-40B4-BE49-F238E27FC236}">
                <a16:creationId xmlns:a16="http://schemas.microsoft.com/office/drawing/2014/main" xmlns="" id="{44A5A398-F952-A540-99BE-F3C980C03F52}"/>
              </a:ext>
            </a:extLst>
          </p:cNvPr>
          <p:cNvSpPr txBox="1">
            <a:spLocks/>
          </p:cNvSpPr>
          <p:nvPr/>
        </p:nvSpPr>
        <p:spPr>
          <a:xfrm>
            <a:off x="3402259" y="171464"/>
            <a:ext cx="6198941" cy="8029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>
                <a:solidFill>
                  <a:srgbClr val="7030A0"/>
                </a:solidFill>
                <a:latin typeface="+mn-lt"/>
              </a:rPr>
              <a:t>Ordonner les grands nombres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E72F7E8E-661E-A349-856C-FFCD3A8F2649}"/>
              </a:ext>
            </a:extLst>
          </p:cNvPr>
          <p:cNvSpPr/>
          <p:nvPr/>
        </p:nvSpPr>
        <p:spPr>
          <a:xfrm>
            <a:off x="503233" y="974460"/>
            <a:ext cx="10506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u="sng" dirty="0">
                <a:solidFill>
                  <a:prstClr val="black"/>
                </a:solidFill>
                <a:cs typeface="Arial" panose="020B0604020202020204" pitchFamily="34" charset="0"/>
              </a:rPr>
              <a:t>Place ces nombres pour qu’ils soient rangés dans l’ordre croissant</a:t>
            </a:r>
            <a:r>
              <a:rPr lang="fr-FR" sz="2800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32F9CA7-80F1-3145-B4C9-7AE28D5A8832}"/>
              </a:ext>
            </a:extLst>
          </p:cNvPr>
          <p:cNvSpPr/>
          <p:nvPr/>
        </p:nvSpPr>
        <p:spPr>
          <a:xfrm>
            <a:off x="399454" y="2987015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6FEBB62E-C30A-F949-AD63-3A09A5439FB6}"/>
              </a:ext>
            </a:extLst>
          </p:cNvPr>
          <p:cNvSpPr/>
          <p:nvPr/>
        </p:nvSpPr>
        <p:spPr>
          <a:xfrm>
            <a:off x="2036890" y="2987015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10 336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DD7A589B-259E-F642-8E17-AB4662B67AE2}"/>
              </a:ext>
            </a:extLst>
          </p:cNvPr>
          <p:cNvSpPr/>
          <p:nvPr/>
        </p:nvSpPr>
        <p:spPr>
          <a:xfrm>
            <a:off x="3643837" y="2988871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C9C6ECFD-75CB-D94E-8620-D28878EF1A3D}"/>
              </a:ext>
            </a:extLst>
          </p:cNvPr>
          <p:cNvSpPr/>
          <p:nvPr/>
        </p:nvSpPr>
        <p:spPr>
          <a:xfrm>
            <a:off x="5250784" y="2987015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2 005 456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3909CFDA-7E32-C144-8F4D-560D60691ED7}"/>
              </a:ext>
            </a:extLst>
          </p:cNvPr>
          <p:cNvSpPr/>
          <p:nvPr/>
        </p:nvSpPr>
        <p:spPr>
          <a:xfrm>
            <a:off x="6888220" y="2987015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EF14701-C40D-44A6-A891-9A10AF897687}"/>
              </a:ext>
            </a:extLst>
          </p:cNvPr>
          <p:cNvSpPr/>
          <p:nvPr/>
        </p:nvSpPr>
        <p:spPr>
          <a:xfrm>
            <a:off x="8506786" y="2979461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92CB40B-98FB-4A9E-B061-DAC887F965C4}"/>
              </a:ext>
            </a:extLst>
          </p:cNvPr>
          <p:cNvSpPr/>
          <p:nvPr/>
        </p:nvSpPr>
        <p:spPr>
          <a:xfrm>
            <a:off x="10125352" y="2979461"/>
            <a:ext cx="1440000" cy="6194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9 008 775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6311B8F9-19DB-4F18-856F-FC1DD0F13445}"/>
              </a:ext>
            </a:extLst>
          </p:cNvPr>
          <p:cNvSpPr txBox="1"/>
          <p:nvPr/>
        </p:nvSpPr>
        <p:spPr>
          <a:xfrm>
            <a:off x="503233" y="1648691"/>
            <a:ext cx="1755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3 011 000 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DF135F15-AD76-4C42-929A-9EAD5CBF3E42}"/>
              </a:ext>
            </a:extLst>
          </p:cNvPr>
          <p:cNvSpPr txBox="1"/>
          <p:nvPr/>
        </p:nvSpPr>
        <p:spPr>
          <a:xfrm>
            <a:off x="2087551" y="1660417"/>
            <a:ext cx="498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-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ED1A42F9-9B2D-43C9-A0D7-CEE86568F5E3}"/>
              </a:ext>
            </a:extLst>
          </p:cNvPr>
          <p:cNvSpPr txBox="1"/>
          <p:nvPr/>
        </p:nvSpPr>
        <p:spPr>
          <a:xfrm>
            <a:off x="2658172" y="1648691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9 989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515CC1BA-74FD-4AFA-85A1-B5743DE76FEF}"/>
              </a:ext>
            </a:extLst>
          </p:cNvPr>
          <p:cNvSpPr txBox="1"/>
          <p:nvPr/>
        </p:nvSpPr>
        <p:spPr>
          <a:xfrm>
            <a:off x="3736256" y="1656254"/>
            <a:ext cx="415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-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D5A4DFCE-2A03-4CD4-A6C8-239F1F159329}"/>
              </a:ext>
            </a:extLst>
          </p:cNvPr>
          <p:cNvSpPr txBox="1"/>
          <p:nvPr/>
        </p:nvSpPr>
        <p:spPr>
          <a:xfrm>
            <a:off x="4295608" y="1648691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3 001 000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0B738182-9582-456D-B073-F20EC0E71462}"/>
              </a:ext>
            </a:extLst>
          </p:cNvPr>
          <p:cNvSpPr txBox="1"/>
          <p:nvPr/>
        </p:nvSpPr>
        <p:spPr>
          <a:xfrm>
            <a:off x="5874649" y="1642097"/>
            <a:ext cx="415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-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D667D3F7-31E7-4B01-98EE-F6606C2ACD08}"/>
              </a:ext>
            </a:extLst>
          </p:cNvPr>
          <p:cNvSpPr txBox="1"/>
          <p:nvPr/>
        </p:nvSpPr>
        <p:spPr>
          <a:xfrm>
            <a:off x="6850480" y="1642097"/>
            <a:ext cx="14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2 004 899</a:t>
            </a:r>
          </a:p>
        </p:txBody>
      </p:sp>
    </p:spTree>
    <p:extLst>
      <p:ext uri="{BB962C8B-B14F-4D97-AF65-F5344CB8AC3E}">
        <p14:creationId xmlns:p14="http://schemas.microsoft.com/office/powerpoint/2010/main" val="343463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25 0.03033 L -0.16679 0.206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84" y="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682 0.01088 L -0.26067 0.20833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93" y="9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82 0.03542 L 0.20963 0.2088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41" y="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4.07407E-6 L 0.65495 0.20672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47" y="10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7" grpId="0"/>
      <p:bldP spid="6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3559" y="565431"/>
            <a:ext cx="9142810" cy="2387289"/>
          </a:xfrm>
        </p:spPr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0B2426AD-F86A-44B0-A5D9-0010F623755B}"/>
              </a:ext>
            </a:extLst>
          </p:cNvPr>
          <p:cNvSpPr/>
          <p:nvPr/>
        </p:nvSpPr>
        <p:spPr>
          <a:xfrm>
            <a:off x="1759527" y="3258950"/>
            <a:ext cx="83404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3600" dirty="0">
                <a:solidFill>
                  <a:prstClr val="black"/>
                </a:solidFill>
              </a:rPr>
              <a:t>Problèmes relevant de la proportionnalité</a:t>
            </a:r>
          </a:p>
        </p:txBody>
      </p:sp>
    </p:spTree>
    <p:extLst>
      <p:ext uri="{BB962C8B-B14F-4D97-AF65-F5344CB8AC3E}">
        <p14:creationId xmlns:p14="http://schemas.microsoft.com/office/powerpoint/2010/main" val="3403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868384"/>
            <a:ext cx="9144000" cy="2387600"/>
          </a:xfrm>
        </p:spPr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7305" y="3602016"/>
            <a:ext cx="9573059" cy="16555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dirty="0"/>
              <a:t>Additionner en ligne</a:t>
            </a:r>
          </a:p>
        </p:txBody>
      </p:sp>
    </p:spTree>
    <p:extLst>
      <p:ext uri="{BB962C8B-B14F-4D97-AF65-F5344CB8AC3E}">
        <p14:creationId xmlns:p14="http://schemas.microsoft.com/office/powerpoint/2010/main" val="3165847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B61E75D4-F3EE-4902-A531-DB0407CA970B}"/>
              </a:ext>
            </a:extLst>
          </p:cNvPr>
          <p:cNvSpPr txBox="1"/>
          <p:nvPr/>
        </p:nvSpPr>
        <p:spPr>
          <a:xfrm>
            <a:off x="2964871" y="346364"/>
            <a:ext cx="6109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</a:rPr>
              <a:t>Limitation de vitesse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5447609-3B2D-43FA-A0F1-2556B9D957CC}"/>
              </a:ext>
            </a:extLst>
          </p:cNvPr>
          <p:cNvSpPr txBox="1"/>
          <p:nvPr/>
        </p:nvSpPr>
        <p:spPr>
          <a:xfrm>
            <a:off x="412376" y="999742"/>
            <a:ext cx="94382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En respectant les limitations de vitesse et en roulant à vitesse constante, Tanguy parcourt 180 km en 2 heures.</a:t>
            </a:r>
          </a:p>
          <a:p>
            <a:r>
              <a:rPr lang="fr-FR" sz="3200" dirty="0"/>
              <a:t>Combien parcourt-il en 3 heures ?</a:t>
            </a: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xmlns="" id="{65725188-5B88-4319-B5CC-C93351C2E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582" y="2143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463DBECA-3BF2-4E37-89F0-28702114542C}"/>
              </a:ext>
            </a:extLst>
          </p:cNvPr>
          <p:cNvSpPr txBox="1"/>
          <p:nvPr/>
        </p:nvSpPr>
        <p:spPr>
          <a:xfrm>
            <a:off x="5683495" y="4917699"/>
            <a:ext cx="6394537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Pour trouver le nombre de km en 3 heures, je peux chercher le nombre de km en </a:t>
            </a:r>
            <a:r>
              <a:rPr lang="fr-FR" sz="2400" b="1" dirty="0"/>
              <a:t>une heure</a:t>
            </a:r>
            <a:r>
              <a:rPr lang="fr-FR" sz="2400" dirty="0"/>
              <a:t>. J’utilise le </a:t>
            </a:r>
            <a:r>
              <a:rPr lang="fr-FR" sz="2400" b="1" dirty="0"/>
              <a:t>retour à l’unité</a:t>
            </a:r>
            <a:r>
              <a:rPr lang="fr-FR" sz="2400" dirty="0"/>
              <a:t>.</a:t>
            </a:r>
            <a:endParaRPr lang="fr-FR" sz="2400" b="1" i="1" dirty="0"/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xmlns="" id="{2B3E3505-D12C-4BA6-9E31-85105E5E0020}"/>
              </a:ext>
            </a:extLst>
          </p:cNvPr>
          <p:cNvSpPr/>
          <p:nvPr/>
        </p:nvSpPr>
        <p:spPr>
          <a:xfrm>
            <a:off x="9344595" y="3575957"/>
            <a:ext cx="2446601" cy="790817"/>
          </a:xfrm>
          <a:prstGeom prst="wedgeRoundRectCallout">
            <a:avLst>
              <a:gd name="adj1" fmla="val 1282"/>
              <a:gd name="adj2" fmla="val 100389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4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4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C8A6FD34-6359-40A1-8D25-753509994C1D}"/>
              </a:ext>
            </a:extLst>
          </p:cNvPr>
          <p:cNvSpPr txBox="1"/>
          <p:nvPr/>
        </p:nvSpPr>
        <p:spPr>
          <a:xfrm>
            <a:off x="609600" y="2796988"/>
            <a:ext cx="6293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180 : 2 = 90</a:t>
            </a:r>
          </a:p>
          <a:p>
            <a:r>
              <a:rPr lang="fr-FR" sz="2800" dirty="0">
                <a:solidFill>
                  <a:srgbClr val="0070C0"/>
                </a:solidFill>
              </a:rPr>
              <a:t>90 x 3 = 270</a:t>
            </a:r>
          </a:p>
          <a:p>
            <a:r>
              <a:rPr lang="fr-FR" sz="2800" dirty="0">
                <a:solidFill>
                  <a:srgbClr val="0070C0"/>
                </a:solidFill>
              </a:rPr>
              <a:t>En 3 heures Tanguy parcourt 270 km.</a:t>
            </a:r>
          </a:p>
        </p:txBody>
      </p:sp>
    </p:spTree>
    <p:extLst>
      <p:ext uri="{BB962C8B-B14F-4D97-AF65-F5344CB8AC3E}">
        <p14:creationId xmlns:p14="http://schemas.microsoft.com/office/powerpoint/2010/main" val="228187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xmlns="" id="{AA30C10C-1F0C-4EDE-9E9A-A711B39BB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2000" y="112315"/>
            <a:ext cx="2340000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F74EC6CE-F2C1-456D-B0E7-943D40ED2E8A}"/>
              </a:ext>
            </a:extLst>
          </p:cNvPr>
          <p:cNvSpPr txBox="1"/>
          <p:nvPr/>
        </p:nvSpPr>
        <p:spPr>
          <a:xfrm>
            <a:off x="1343891" y="387927"/>
            <a:ext cx="9850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</a:rPr>
              <a:t>Situation de proportionnalité ou pas?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BAC50B0F-B261-4299-9E75-BF67BB842FE5}"/>
              </a:ext>
            </a:extLst>
          </p:cNvPr>
          <p:cNvSpPr txBox="1"/>
          <p:nvPr/>
        </p:nvSpPr>
        <p:spPr>
          <a:xfrm>
            <a:off x="429491" y="1468582"/>
            <a:ext cx="1158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Ce matin, à 10h, la température extérieure était de 18°C. </a:t>
            </a:r>
          </a:p>
          <a:p>
            <a:r>
              <a:rPr lang="fr-FR" sz="2800" dirty="0"/>
              <a:t>Ce soir, à 20h, elle est de 12°C.</a:t>
            </a:r>
          </a:p>
          <a:p>
            <a:r>
              <a:rPr lang="fr-FR" sz="2800" dirty="0"/>
              <a:t>Est-ce que la température extérieure est proportionnelle à l’heure?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46E6A1A4-944A-4231-B0D9-5F7589D70E19}"/>
              </a:ext>
            </a:extLst>
          </p:cNvPr>
          <p:cNvSpPr txBox="1"/>
          <p:nvPr/>
        </p:nvSpPr>
        <p:spPr>
          <a:xfrm>
            <a:off x="748145" y="2935305"/>
            <a:ext cx="108619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C00000"/>
                </a:solidFill>
              </a:rPr>
              <a:t>Faux</a:t>
            </a:r>
          </a:p>
          <a:p>
            <a:pPr algn="ctr"/>
            <a:r>
              <a:rPr lang="fr-FR" sz="3600" dirty="0">
                <a:solidFill>
                  <a:srgbClr val="C00000"/>
                </a:solidFill>
              </a:rPr>
              <a:t>La température n’est pas proportionnelle à l’heure.</a:t>
            </a:r>
          </a:p>
        </p:txBody>
      </p:sp>
    </p:spTree>
    <p:extLst>
      <p:ext uri="{BB962C8B-B14F-4D97-AF65-F5344CB8AC3E}">
        <p14:creationId xmlns:p14="http://schemas.microsoft.com/office/powerpoint/2010/main" val="65419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0FD1780-0B23-49FE-AB58-7B49466BC68F}"/>
              </a:ext>
            </a:extLst>
          </p:cNvPr>
          <p:cNvSpPr/>
          <p:nvPr/>
        </p:nvSpPr>
        <p:spPr>
          <a:xfrm>
            <a:off x="665018" y="1817362"/>
            <a:ext cx="111806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/>
              <a:t>En 5 heures un robot parcourt 10 km. </a:t>
            </a:r>
          </a:p>
          <a:p>
            <a:r>
              <a:rPr lang="fr-FR" sz="3200" dirty="0"/>
              <a:t>Combien de km parcourt-il en 2 heures 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ED511D39-6427-4682-96C7-89A38E365E5C}"/>
              </a:ext>
            </a:extLst>
          </p:cNvPr>
          <p:cNvSpPr txBox="1"/>
          <p:nvPr/>
        </p:nvSpPr>
        <p:spPr>
          <a:xfrm>
            <a:off x="2189018" y="555486"/>
            <a:ext cx="6691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Le robot</a:t>
            </a:r>
          </a:p>
        </p:txBody>
      </p:sp>
      <p:pic>
        <p:nvPicPr>
          <p:cNvPr id="1026" name="Picture 2" descr="Robot Moustache La Science - Images vectorielles gratuites sur Pixabay">
            <a:extLst>
              <a:ext uri="{FF2B5EF4-FFF2-40B4-BE49-F238E27FC236}">
                <a16:creationId xmlns:a16="http://schemas.microsoft.com/office/drawing/2014/main" xmlns="" id="{51CFE634-8551-4148-A3BF-F03E26AFB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6086" y="308842"/>
            <a:ext cx="2069550" cy="26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1D53D6B-8AA9-4F5C-B5EF-058330E43D9B}"/>
              </a:ext>
            </a:extLst>
          </p:cNvPr>
          <p:cNvSpPr txBox="1"/>
          <p:nvPr/>
        </p:nvSpPr>
        <p:spPr>
          <a:xfrm>
            <a:off x="5683495" y="4917699"/>
            <a:ext cx="6162141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Pour trouver le nombre de km en 2 heures, je peux chercher le nombre de km en </a:t>
            </a:r>
            <a:r>
              <a:rPr lang="fr-FR" sz="2400" b="1" dirty="0"/>
              <a:t>une heure</a:t>
            </a:r>
            <a:r>
              <a:rPr lang="fr-FR" sz="2400" dirty="0"/>
              <a:t>. J’utilise le </a:t>
            </a:r>
            <a:r>
              <a:rPr lang="fr-FR" sz="2400" b="1" dirty="0"/>
              <a:t>retour à l’unité</a:t>
            </a:r>
            <a:r>
              <a:rPr lang="fr-FR" sz="2400" dirty="0"/>
              <a:t>.</a:t>
            </a:r>
            <a:endParaRPr lang="fr-FR" sz="2400" b="1" i="1" dirty="0"/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xmlns="" id="{FD125A51-D48D-495A-8284-FC9F76AEDA76}"/>
              </a:ext>
            </a:extLst>
          </p:cNvPr>
          <p:cNvSpPr/>
          <p:nvPr/>
        </p:nvSpPr>
        <p:spPr>
          <a:xfrm>
            <a:off x="9147371" y="3448570"/>
            <a:ext cx="2446601" cy="790817"/>
          </a:xfrm>
          <a:prstGeom prst="wedgeRoundRectCallout">
            <a:avLst>
              <a:gd name="adj1" fmla="val 4213"/>
              <a:gd name="adj2" fmla="val 107190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4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4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37396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9630088-1E4A-4E0C-A264-E7B9576956B2}"/>
              </a:ext>
            </a:extLst>
          </p:cNvPr>
          <p:cNvSpPr/>
          <p:nvPr/>
        </p:nvSpPr>
        <p:spPr>
          <a:xfrm>
            <a:off x="512618" y="1720380"/>
            <a:ext cx="10668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/>
              <a:t>À la garderie, il faut prévoir 80 centilitres de lait pour 5 enfants. Combien faut-il prévoir de centilitres pour 3 enfants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E85CCB8E-7235-404F-A6CB-61C97C4E0224}"/>
              </a:ext>
            </a:extLst>
          </p:cNvPr>
          <p:cNvSpPr txBox="1"/>
          <p:nvPr/>
        </p:nvSpPr>
        <p:spPr>
          <a:xfrm>
            <a:off x="3657600" y="470962"/>
            <a:ext cx="3906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</a:rPr>
              <a:t>La garderie</a:t>
            </a:r>
          </a:p>
        </p:txBody>
      </p:sp>
      <p:pic>
        <p:nvPicPr>
          <p:cNvPr id="5122" name="Picture 2" descr="Garderie Enfants Humaine - Images vectorielles gratuites sur Pixabay">
            <a:extLst>
              <a:ext uri="{FF2B5EF4-FFF2-40B4-BE49-F238E27FC236}">
                <a16:creationId xmlns:a16="http://schemas.microsoft.com/office/drawing/2014/main" xmlns="" id="{1FB386BE-52D1-410F-980B-6D6FFE4FC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0180" y="46279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2739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76268B3-B01A-4E0A-8AF2-0E430373AB51}"/>
              </a:ext>
            </a:extLst>
          </p:cNvPr>
          <p:cNvSpPr/>
          <p:nvPr/>
        </p:nvSpPr>
        <p:spPr>
          <a:xfrm>
            <a:off x="301461" y="1151750"/>
            <a:ext cx="1318749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Calibri" panose="020F0502020204030204" pitchFamily="34" charset="0"/>
              </a:rPr>
              <a:t>Il faut  6 œufs pour préparer une mousse au chocolat pour 10 personnes. </a:t>
            </a:r>
          </a:p>
          <a:p>
            <a:endParaRPr lang="fr-FR" sz="2800" dirty="0">
              <a:latin typeface="Calibri" panose="020F0502020204030204" pitchFamily="34" charset="0"/>
            </a:endParaRPr>
          </a:p>
          <a:p>
            <a:r>
              <a:rPr lang="fr-FR" sz="2800" dirty="0"/>
              <a:t>Combien dois-je prévoir d’œufs si je veux faire cette mousse au chocolat pour 15 personnes ?</a:t>
            </a:r>
            <a:endParaRPr lang="fr-FR" sz="28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482E2F6-E04C-450C-92EA-F98E09DA481F}"/>
              </a:ext>
            </a:extLst>
          </p:cNvPr>
          <p:cNvSpPr/>
          <p:nvPr/>
        </p:nvSpPr>
        <p:spPr>
          <a:xfrm>
            <a:off x="3626553" y="276183"/>
            <a:ext cx="44148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3600" dirty="0">
                <a:solidFill>
                  <a:srgbClr val="7030A0"/>
                </a:solidFill>
                <a:latin typeface="Calibri" panose="020F0502020204030204" pitchFamily="34" charset="0"/>
              </a:rPr>
              <a:t>La mousse au chocolat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EDAED9AF-15B9-4722-BCA0-A2D48232A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0178" y="261447"/>
            <a:ext cx="920360" cy="120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5090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7DD6752-56FC-4046-8EFE-ED8C0A37D561}"/>
              </a:ext>
            </a:extLst>
          </p:cNvPr>
          <p:cNvSpPr/>
          <p:nvPr/>
        </p:nvSpPr>
        <p:spPr>
          <a:xfrm>
            <a:off x="330879" y="1328510"/>
            <a:ext cx="108391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/>
              <a:t>Avec 220 L de lait, on peut fabriquer 10 kg de beurre. </a:t>
            </a:r>
          </a:p>
          <a:p>
            <a:r>
              <a:rPr lang="fr-FR" sz="3200" dirty="0"/>
              <a:t>Combien faut-il de litres de lait pour fabriquer 6 kg de beurre?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913E0C2F-985D-4C16-BC9E-B0FBCEF4FE3A}"/>
              </a:ext>
            </a:extLst>
          </p:cNvPr>
          <p:cNvSpPr txBox="1"/>
          <p:nvPr/>
        </p:nvSpPr>
        <p:spPr>
          <a:xfrm>
            <a:off x="2493818" y="484909"/>
            <a:ext cx="54586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Le beurre</a:t>
            </a:r>
          </a:p>
        </p:txBody>
      </p:sp>
      <p:pic>
        <p:nvPicPr>
          <p:cNvPr id="11266" name="Picture 2" descr="Beurre Bon Matières Grasses - Photo gratuite sur Pixabay">
            <a:extLst>
              <a:ext uri="{FF2B5EF4-FFF2-40B4-BE49-F238E27FC236}">
                <a16:creationId xmlns:a16="http://schemas.microsoft.com/office/drawing/2014/main" xmlns="" id="{D4F07C02-357F-402D-98BC-20AF74007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880" y="143094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216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1861931" y="804480"/>
            <a:ext cx="8468138" cy="8723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0,7 + 9 + 0,3 </a:t>
            </a:r>
          </a:p>
        </p:txBody>
      </p:sp>
    </p:spTree>
    <p:extLst>
      <p:ext uri="{BB962C8B-B14F-4D97-AF65-F5344CB8AC3E}">
        <p14:creationId xmlns:p14="http://schemas.microsoft.com/office/powerpoint/2010/main" val="104756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1578816" y="804480"/>
            <a:ext cx="8468138" cy="8723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1,2 + 27,9 + 0,8 </a:t>
            </a:r>
          </a:p>
        </p:txBody>
      </p:sp>
    </p:spTree>
    <p:extLst>
      <p:ext uri="{BB962C8B-B14F-4D97-AF65-F5344CB8AC3E}">
        <p14:creationId xmlns:p14="http://schemas.microsoft.com/office/powerpoint/2010/main" val="601741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1861931" y="803800"/>
            <a:ext cx="8468138" cy="8723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3,5 + 12,8 + 4,5 </a:t>
            </a:r>
          </a:p>
        </p:txBody>
      </p:sp>
    </p:spTree>
    <p:extLst>
      <p:ext uri="{BB962C8B-B14F-4D97-AF65-F5344CB8AC3E}">
        <p14:creationId xmlns:p14="http://schemas.microsoft.com/office/powerpoint/2010/main" val="2367176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1758925" y="803800"/>
            <a:ext cx="8468138" cy="8723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4,47 + 5,53 + 120 </a:t>
            </a:r>
          </a:p>
        </p:txBody>
      </p:sp>
    </p:spTree>
    <p:extLst>
      <p:ext uri="{BB962C8B-B14F-4D97-AF65-F5344CB8AC3E}">
        <p14:creationId xmlns:p14="http://schemas.microsoft.com/office/powerpoint/2010/main" val="1790830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:a16="http://schemas.microsoft.com/office/drawing/2014/main" xmlns="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:a16="http://schemas.microsoft.com/office/drawing/2014/main" xmlns="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:a16="http://schemas.microsoft.com/office/drawing/2014/main" xmlns="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1861931" y="806400"/>
            <a:ext cx="8468138" cy="8723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Calcule  8,4 + 2,5 + 1,6 </a:t>
            </a:r>
          </a:p>
        </p:txBody>
      </p:sp>
    </p:spTree>
    <p:extLst>
      <p:ext uri="{BB962C8B-B14F-4D97-AF65-F5344CB8AC3E}">
        <p14:creationId xmlns:p14="http://schemas.microsoft.com/office/powerpoint/2010/main" val="339278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65046363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839069" y="1139687"/>
            <a:ext cx="6144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De 2,5 pour aller à 3 ?</a:t>
            </a:r>
          </a:p>
        </p:txBody>
      </p:sp>
    </p:spTree>
    <p:extLst>
      <p:ext uri="{BB962C8B-B14F-4D97-AF65-F5344CB8AC3E}">
        <p14:creationId xmlns:p14="http://schemas.microsoft.com/office/powerpoint/2010/main" val="1057146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39069" y="250180"/>
            <a:ext cx="10513863" cy="1048533"/>
          </a:xfrm>
        </p:spPr>
        <p:txBody>
          <a:bodyPr/>
          <a:lstStyle/>
          <a:p>
            <a:pPr eaLnBrk="1" hangingPunct="1"/>
            <a:r>
              <a:rPr lang="fr-FR" altLang="fr-FR" sz="7255" dirty="0">
                <a:solidFill>
                  <a:srgbClr val="7030A0"/>
                </a:solidFill>
                <a:latin typeface="Script cole" pitchFamily="2" charset="0"/>
              </a:rPr>
              <a:t>Le quiz du jour</a:t>
            </a:r>
            <a: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  <a:t/>
            </a:r>
            <a:br>
              <a:rPr lang="fr-FR" altLang="fr-FR" sz="5320" dirty="0">
                <a:solidFill>
                  <a:srgbClr val="7030A0"/>
                </a:solidFill>
                <a:latin typeface="Century Gothic" pitchFamily="34" charset="0"/>
              </a:rPr>
            </a:br>
            <a:endParaRPr lang="fr-FR" altLang="fr-FR" sz="3144" dirty="0">
              <a:latin typeface="Century Gothic" pitchFamily="34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2733355"/>
              </p:ext>
            </p:extLst>
          </p:nvPr>
        </p:nvGraphicFramePr>
        <p:xfrm>
          <a:off x="0" y="2133750"/>
          <a:ext cx="10512644" cy="389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16FA812-321C-4591-9703-777DE0CB75DC}"/>
              </a:ext>
            </a:extLst>
          </p:cNvPr>
          <p:cNvSpPr txBox="1"/>
          <p:nvPr/>
        </p:nvSpPr>
        <p:spPr>
          <a:xfrm>
            <a:off x="839069" y="1139687"/>
            <a:ext cx="6144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De 2,5 pour aller à 3 ?</a:t>
            </a:r>
          </a:p>
        </p:txBody>
      </p:sp>
    </p:spTree>
    <p:extLst>
      <p:ext uri="{BB962C8B-B14F-4D97-AF65-F5344CB8AC3E}">
        <p14:creationId xmlns:p14="http://schemas.microsoft.com/office/powerpoint/2010/main" val="12162064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4078</TotalTime>
  <Words>564</Words>
  <Application>Microsoft Office PowerPoint</Application>
  <PresentationFormat>Personnalisé</PresentationFormat>
  <Paragraphs>145</Paragraphs>
  <Slides>25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Présentation PowerPoint</vt:lpstr>
      <vt:lpstr>Calcul mental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quiz du jour </vt:lpstr>
      <vt:lpstr>Le quiz du jour </vt:lpstr>
      <vt:lpstr>Présentation PowerPoint</vt:lpstr>
      <vt:lpstr>Présentation PowerPoint</vt:lpstr>
      <vt:lpstr>Présentation PowerPoint</vt:lpstr>
      <vt:lpstr>Présentation PowerPoint</vt:lpstr>
      <vt:lpstr>Nombres</vt:lpstr>
      <vt:lpstr>Présentation PowerPoint</vt:lpstr>
      <vt:lpstr>Présentation PowerPoint</vt:lpstr>
      <vt:lpstr>Présentation PowerPoint</vt:lpstr>
      <vt:lpstr>Présentation PowerPoint</vt:lpstr>
      <vt:lpstr>Problèmes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CM2 Mathématiques, émission du 5 juin 2020</dc:subject>
  <dc:creator>Messica SOUALEM,PE et Xavier SORBE, IG</dc:creator>
  <cp:keywords>additions en ligne, grands nombres, problèmes de proportionnalité</cp:keywords>
  <cp:lastModifiedBy>Xavier SORBE</cp:lastModifiedBy>
  <cp:revision>289</cp:revision>
  <dcterms:created xsi:type="dcterms:W3CDTF">2020-05-08T16:03:50Z</dcterms:created>
  <dcterms:modified xsi:type="dcterms:W3CDTF">2020-05-18T17:50:38Z</dcterms:modified>
</cp:coreProperties>
</file>