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sldIdLst>
    <p:sldId id="1469" r:id="rId2"/>
    <p:sldId id="1649" r:id="rId3"/>
    <p:sldId id="1650" r:id="rId4"/>
    <p:sldId id="1877" r:id="rId5"/>
    <p:sldId id="1804" r:id="rId6"/>
    <p:sldId id="1878" r:id="rId7"/>
    <p:sldId id="1806" r:id="rId8"/>
    <p:sldId id="1879" r:id="rId9"/>
    <p:sldId id="1805" r:id="rId10"/>
    <p:sldId id="1880" r:id="rId11"/>
    <p:sldId id="1807" r:id="rId12"/>
    <p:sldId id="1881" r:id="rId13"/>
    <p:sldId id="1808" r:id="rId14"/>
    <p:sldId id="1888" r:id="rId15"/>
    <p:sldId id="1809" r:id="rId16"/>
    <p:sldId id="1882" r:id="rId17"/>
    <p:sldId id="1810" r:id="rId18"/>
    <p:sldId id="1883" r:id="rId19"/>
    <p:sldId id="1767" r:id="rId20"/>
    <p:sldId id="1845" r:id="rId21"/>
    <p:sldId id="1640" r:id="rId22"/>
    <p:sldId id="1889" r:id="rId23"/>
    <p:sldId id="1821" r:id="rId24"/>
    <p:sldId id="1822" r:id="rId25"/>
    <p:sldId id="1840" r:id="rId26"/>
    <p:sldId id="1771" r:id="rId27"/>
    <p:sldId id="1871" r:id="rId28"/>
    <p:sldId id="1827" r:id="rId29"/>
    <p:sldId id="1828" r:id="rId30"/>
    <p:sldId id="1823" r:id="rId31"/>
    <p:sldId id="1865" r:id="rId32"/>
    <p:sldId id="1886" r:id="rId33"/>
    <p:sldId id="1884" r:id="rId34"/>
    <p:sldId id="1897" r:id="rId3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A8EA"/>
    <a:srgbClr val="DAC2EC"/>
    <a:srgbClr val="FF767B"/>
    <a:srgbClr val="FF8082"/>
    <a:srgbClr val="FF7D7F"/>
    <a:srgbClr val="EA7173"/>
    <a:srgbClr val="EA5D7B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87"/>
    <p:restoredTop sz="94627"/>
  </p:normalViewPr>
  <p:slideViewPr>
    <p:cSldViewPr snapToGrid="0" snapToObjects="1">
      <p:cViewPr varScale="1">
        <p:scale>
          <a:sx n="70" d="100"/>
          <a:sy n="70" d="100"/>
        </p:scale>
        <p:origin x="-67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35E0D-C1A7-E44B-8449-24CEDFDBDC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E6BC0-E079-514B-9CF8-A69BDCFDAD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2545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3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42691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12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544430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13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70157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14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70157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15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070047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16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00592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17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29761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18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64562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516188" y="857250"/>
            <a:ext cx="4111625" cy="2312988"/>
          </a:xfrm>
          <a:prstGeom prst="rect">
            <a:avLst/>
          </a:prstGeom>
        </p:spPr>
      </p:sp>
      <p:sp>
        <p:nvSpPr>
          <p:cNvPr id="738" name="PlaceHolder 2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480" cy="26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739" name="CustomShape 3"/>
          <p:cNvSpPr/>
          <p:nvPr/>
        </p:nvSpPr>
        <p:spPr>
          <a:xfrm>
            <a:off x="5179320" y="6513840"/>
            <a:ext cx="396180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97768FD7-1B3C-4F45-A3D1-C56E0E42017C}" type="slidenum">
              <a:rPr lang="fr-FR" sz="1200" b="0" strike="noStrike" spc="-1">
                <a:latin typeface="Times New Roman"/>
              </a:rPr>
              <a:t>22</a:t>
            </a:fld>
            <a:endParaRPr lang="fr-FR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29812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516188" y="857250"/>
            <a:ext cx="4111625" cy="2312988"/>
          </a:xfrm>
          <a:prstGeom prst="rect">
            <a:avLst/>
          </a:prstGeom>
        </p:spPr>
      </p:sp>
      <p:sp>
        <p:nvSpPr>
          <p:cNvPr id="738" name="PlaceHolder 2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480" cy="26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  <p:sp>
        <p:nvSpPr>
          <p:cNvPr id="739" name="CustomShape 3"/>
          <p:cNvSpPr/>
          <p:nvPr/>
        </p:nvSpPr>
        <p:spPr>
          <a:xfrm>
            <a:off x="5179320" y="6513840"/>
            <a:ext cx="396180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97768FD7-1B3C-4F45-A3D1-C56E0E42017C}" type="slidenum">
              <a:rPr lang="fr-FR" sz="1200" b="0" strike="noStrike" spc="-1">
                <a:latin typeface="Times New Roman"/>
              </a:rPr>
              <a:t>23</a:t>
            </a:fld>
            <a:endParaRPr lang="fr-FR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2981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4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6904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5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8086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6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4200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7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8625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8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72496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9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09930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10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5622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PlaceHolder 1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240" cy="269973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Partage </a:t>
            </a:r>
            <a:r>
              <a:rPr lang="fr-FR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équitable</a:t>
            </a:r>
            <a:r>
              <a:rPr lang="fr-FR" sz="2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- autant chacun</a:t>
            </a:r>
          </a:p>
        </p:txBody>
      </p:sp>
      <p:sp>
        <p:nvSpPr>
          <p:cNvPr id="852" name="CustomShape 2"/>
          <p:cNvSpPr/>
          <p:nvPr/>
        </p:nvSpPr>
        <p:spPr>
          <a:xfrm>
            <a:off x="5179680" y="6514020"/>
            <a:ext cx="3961440" cy="34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D8F9976A-F086-42B8-AB2A-4EF983069F67}" type="slidenum">
              <a:rPr lang="fr-FR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11</a:t>
            </a:fld>
            <a:endParaRPr lang="fr-FR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26566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9E886828-974D-CC44-9701-9B0B967251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597910AF-A1D6-464F-8903-AE84B836C2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A30EF0A7-3EF0-9F43-AA96-0FACE3CF9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92153B84-23ED-3947-BFB1-CE7873B86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072F03A1-21DD-B54F-B293-5F304AED0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217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FB2DDD2B-9340-8346-A42C-80B3A3D44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E1730D49-3E94-9346-BE0B-DC5B2F4DB7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085D2CB2-C75E-684D-9D4B-1ED7F644A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AFAF009A-6411-314F-93A3-838EC6594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C41D3C80-43B6-374A-BB98-0DCFE7134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279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="" xmlns:a16="http://schemas.microsoft.com/office/drawing/2014/main" id="{484AFBA3-15D8-3A43-BA9A-58172CE225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5EEC34B7-FFC1-EF49-AF53-3B2664C0A1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0A3954BD-3F39-A241-96AE-51FF386D2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91470936-71C8-D443-B3BF-A2BBBA391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919B9EE2-DBB7-4841-9821-6A34C2F8B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1583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837973" y="365040"/>
            <a:ext cx="1051495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1733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837973" y="1825560"/>
            <a:ext cx="1051495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8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2A4ED06E-8608-9C42-A769-F293E802C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C7218B6D-D59D-1F43-B822-7703FA094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A9D5BA73-291A-F04A-B83A-318208161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D18ED678-351F-C140-88FA-90BACA80E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FE2923DA-81EE-CE4B-89D4-CD6538396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0638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1674C73-3A73-8B47-8C25-D05D8D0E2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47EC18DB-8360-F942-BC1D-5748C469E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41B65A99-2C25-C94E-AE5D-849A70FE5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03B25D75-A2B3-BA49-B5DE-389A2D85D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96EE6DFE-283A-E641-8928-661ECFA10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32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15C0DB1-F4B5-D947-BD8E-73313EF20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11734F6B-B095-1D49-8A82-8263D3A408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ED1496B5-BEBA-8147-8251-DD1634A2D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1A10D572-47F1-3D48-AB29-B9379E6F6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0BCA4C3E-E216-0C41-BB8D-6946944F4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C5CAF5CA-F86F-D64F-838F-9487F0680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5373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236C5343-FA70-A94B-8E92-D377FCD23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2F9E439B-D43B-0F4E-9F1F-70BC0CF02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86187C67-C4C1-9640-8668-A1E1FEE01B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23F083E0-34AA-8048-B40C-1EC268ABFA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="" xmlns:a16="http://schemas.microsoft.com/office/drawing/2014/main" id="{02EB4043-61E9-F940-B16A-953AA663FE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="" xmlns:a16="http://schemas.microsoft.com/office/drawing/2014/main" id="{9CA33FB5-4D0B-794E-ADA7-748CB36CA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="" xmlns:a16="http://schemas.microsoft.com/office/drawing/2014/main" id="{90199A0B-9FAC-964F-A9DA-D80AD8305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="" xmlns:a16="http://schemas.microsoft.com/office/drawing/2014/main" id="{B395D3F5-06A4-3941-96F9-1621A2F83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750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8A7DDEA-656B-044A-82E7-168D326CA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766B2B12-8846-1C42-BBFB-C7356EFF7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B88F1411-6900-E24E-AF44-9BFDD8426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7C2BD963-C93C-7749-9689-D257AFE86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3610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="" xmlns:a16="http://schemas.microsoft.com/office/drawing/2014/main" id="{890F82E5-9F45-9D4B-8270-7A0FA4C8F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3C3AC3F6-0741-C341-B9F4-3E4ABC767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AA60558F-666C-9D4F-812D-56707F22A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044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9C8DE9C-D568-0E4B-8AC6-2E37783FC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5DD9F506-5D7A-F348-893F-FA405140F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27981735-C2FE-1940-897B-4CD92ACCE2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D674A5B2-C0AF-8441-8C1C-0786CE6FB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EA709442-37B9-B840-B04A-B6DDDA942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E8F6ED76-60DC-8342-A129-2AD262946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028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A96B8512-1E28-7646-8829-EB1F9A704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="" xmlns:a16="http://schemas.microsoft.com/office/drawing/2014/main" id="{FC2611EB-7042-8640-A9CF-1A9F2CD8FA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2E20FEA3-F1BF-394D-8584-2B39448CD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763D867F-86A6-4644-8C64-B16A54CBB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FDAB8423-0B71-B64A-84C6-DE23F3AC0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BE0AE5F9-5A20-064E-AD3B-FB2BD5FCF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257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="" xmlns:a16="http://schemas.microsoft.com/office/drawing/2014/main" id="{9739A79B-4E36-A245-B118-3630B6E58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60AF001C-3812-9D4B-B82C-2D1685337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637DA02A-9B9D-704A-81AE-E5EA9F594E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95143-FFF9-7B42-B7AA-4B53DE0A4B38}" type="datetimeFigureOut">
              <a:rPr lang="fr-FR" smtClean="0"/>
              <a:t>18/05/2020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A7F3EB28-FF77-F147-A8C2-8D5FE981B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1B197D5B-1872-5F4B-B082-29ECACF3D3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FE001-2C2D-184F-BAC8-5A54561758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06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dtech4beginners.com/2018/01/16/year-6-targets/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CustomShape 1"/>
          <p:cNvSpPr/>
          <p:nvPr/>
        </p:nvSpPr>
        <p:spPr>
          <a:xfrm>
            <a:off x="838658" y="365439"/>
            <a:ext cx="10513222" cy="13246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75" tIns="44989" rIns="89975" bIns="44989" anchor="ctr"/>
          <a:lstStyle/>
          <a:p>
            <a:pPr>
              <a:lnSpc>
                <a:spcPct val="90000"/>
              </a:lnSpc>
            </a:pPr>
            <a:r>
              <a:rPr lang="fr-FR" sz="4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Mercredi 3 juin Séance 1 CM2</a:t>
            </a:r>
            <a:endParaRPr lang="fr-FR" sz="4800" b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7" name="CustomShape 2"/>
          <p:cNvSpPr/>
          <p:nvPr/>
        </p:nvSpPr>
        <p:spPr>
          <a:xfrm>
            <a:off x="701531" y="1524128"/>
            <a:ext cx="10711170" cy="495151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560">
            <a:solidFill>
              <a:schemeClr val="accent2">
                <a:lumMod val="75000"/>
              </a:scheme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606307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="" xmlns:a16="http://schemas.microsoft.com/office/drawing/2014/main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="" xmlns:a16="http://schemas.microsoft.com/office/drawing/2014/main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="" xmlns:a16="http://schemas.microsoft.com/office/drawing/2014/main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543571" y="2061026"/>
            <a:ext cx="4426540" cy="75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7,2 + </a:t>
            </a:r>
            <a:r>
              <a:rPr lang="fr-FR" sz="3600" dirty="0">
                <a:solidFill>
                  <a:srgbClr val="C00000"/>
                </a:solidFill>
              </a:rPr>
              <a:t>0,8</a:t>
            </a:r>
            <a:r>
              <a:rPr lang="fr-FR" sz="3600" dirty="0"/>
              <a:t> = 8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C570EF0-3FD3-4C36-B1CC-2E04961BA5E8}"/>
              </a:ext>
            </a:extLst>
          </p:cNvPr>
          <p:cNvSpPr/>
          <p:nvPr/>
        </p:nvSpPr>
        <p:spPr>
          <a:xfrm>
            <a:off x="92764" y="213979"/>
            <a:ext cx="123907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3200" dirty="0">
                <a:solidFill>
                  <a:srgbClr val="7030A0"/>
                </a:solidFill>
              </a:rPr>
              <a:t>Trouver rapidement le complément d’un nombre décimal à l’entier supérieur</a:t>
            </a:r>
          </a:p>
        </p:txBody>
      </p:sp>
    </p:spTree>
    <p:extLst>
      <p:ext uri="{BB962C8B-B14F-4D97-AF65-F5344CB8AC3E}">
        <p14:creationId xmlns:p14="http://schemas.microsoft.com/office/powerpoint/2010/main" val="2786815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="" xmlns:a16="http://schemas.microsoft.com/office/drawing/2014/main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="" xmlns:a16="http://schemas.microsoft.com/office/drawing/2014/main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="" xmlns:a16="http://schemas.microsoft.com/office/drawing/2014/main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543571" y="2061026"/>
            <a:ext cx="4426540" cy="75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7,75 +  …  =  8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C570EF0-3FD3-4C36-B1CC-2E04961BA5E8}"/>
              </a:ext>
            </a:extLst>
          </p:cNvPr>
          <p:cNvSpPr/>
          <p:nvPr/>
        </p:nvSpPr>
        <p:spPr>
          <a:xfrm>
            <a:off x="92764" y="213979"/>
            <a:ext cx="123907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3200" dirty="0">
                <a:solidFill>
                  <a:srgbClr val="7030A0"/>
                </a:solidFill>
              </a:rPr>
              <a:t>Trouver rapidement le complément d’un nombre décimal à l’entier supérieur</a:t>
            </a:r>
          </a:p>
        </p:txBody>
      </p:sp>
    </p:spTree>
    <p:extLst>
      <p:ext uri="{BB962C8B-B14F-4D97-AF65-F5344CB8AC3E}">
        <p14:creationId xmlns:p14="http://schemas.microsoft.com/office/powerpoint/2010/main" val="412505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uiExpand="1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="" xmlns:a16="http://schemas.microsoft.com/office/drawing/2014/main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="" xmlns:a16="http://schemas.microsoft.com/office/drawing/2014/main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="" xmlns:a16="http://schemas.microsoft.com/office/drawing/2014/main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543571" y="2061026"/>
            <a:ext cx="4426540" cy="75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7,75 + </a:t>
            </a:r>
            <a:r>
              <a:rPr lang="fr-FR" sz="3600" dirty="0">
                <a:solidFill>
                  <a:srgbClr val="C00000"/>
                </a:solidFill>
              </a:rPr>
              <a:t>0,25</a:t>
            </a:r>
            <a:r>
              <a:rPr lang="fr-FR" sz="3600" dirty="0"/>
              <a:t> = 8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C570EF0-3FD3-4C36-B1CC-2E04961BA5E8}"/>
              </a:ext>
            </a:extLst>
          </p:cNvPr>
          <p:cNvSpPr/>
          <p:nvPr/>
        </p:nvSpPr>
        <p:spPr>
          <a:xfrm>
            <a:off x="92764" y="213979"/>
            <a:ext cx="123907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3200" dirty="0">
                <a:solidFill>
                  <a:srgbClr val="7030A0"/>
                </a:solidFill>
              </a:rPr>
              <a:t>Trouver rapidement le complément d’un nombre décimal à l’entier supérieur</a:t>
            </a:r>
          </a:p>
        </p:txBody>
      </p:sp>
    </p:spTree>
    <p:extLst>
      <p:ext uri="{BB962C8B-B14F-4D97-AF65-F5344CB8AC3E}">
        <p14:creationId xmlns:p14="http://schemas.microsoft.com/office/powerpoint/2010/main" val="867319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="" xmlns:a16="http://schemas.microsoft.com/office/drawing/2014/main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="" xmlns:a16="http://schemas.microsoft.com/office/drawing/2014/main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="" xmlns:a16="http://schemas.microsoft.com/office/drawing/2014/main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543571" y="2061026"/>
            <a:ext cx="4426540" cy="75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8,95  + …  =  9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C570EF0-3FD3-4C36-B1CC-2E04961BA5E8}"/>
              </a:ext>
            </a:extLst>
          </p:cNvPr>
          <p:cNvSpPr/>
          <p:nvPr/>
        </p:nvSpPr>
        <p:spPr>
          <a:xfrm>
            <a:off x="92764" y="213979"/>
            <a:ext cx="123907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3200" dirty="0">
                <a:solidFill>
                  <a:srgbClr val="7030A0"/>
                </a:solidFill>
              </a:rPr>
              <a:t>Trouver rapidement le complément d’un nombre décimal à l’entier supérieur</a:t>
            </a:r>
          </a:p>
        </p:txBody>
      </p:sp>
    </p:spTree>
    <p:extLst>
      <p:ext uri="{BB962C8B-B14F-4D97-AF65-F5344CB8AC3E}">
        <p14:creationId xmlns:p14="http://schemas.microsoft.com/office/powerpoint/2010/main" val="190693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="" xmlns:a16="http://schemas.microsoft.com/office/drawing/2014/main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="" xmlns:a16="http://schemas.microsoft.com/office/drawing/2014/main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="" xmlns:a16="http://schemas.microsoft.com/office/drawing/2014/main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543571" y="2061026"/>
            <a:ext cx="4426540" cy="75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8,95 + </a:t>
            </a:r>
            <a:r>
              <a:rPr lang="fr-FR" sz="3600" dirty="0">
                <a:solidFill>
                  <a:srgbClr val="C00000"/>
                </a:solidFill>
              </a:rPr>
              <a:t>0,05</a:t>
            </a:r>
            <a:r>
              <a:rPr lang="fr-FR" sz="3600" dirty="0"/>
              <a:t> = 9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C570EF0-3FD3-4C36-B1CC-2E04961BA5E8}"/>
              </a:ext>
            </a:extLst>
          </p:cNvPr>
          <p:cNvSpPr/>
          <p:nvPr/>
        </p:nvSpPr>
        <p:spPr>
          <a:xfrm>
            <a:off x="92764" y="213979"/>
            <a:ext cx="123907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3200" dirty="0">
                <a:solidFill>
                  <a:srgbClr val="7030A0"/>
                </a:solidFill>
              </a:rPr>
              <a:t>Trouver rapidement le complément d’un nombre décimal à l’entier supérieur</a:t>
            </a:r>
          </a:p>
        </p:txBody>
      </p:sp>
    </p:spTree>
    <p:extLst>
      <p:ext uri="{BB962C8B-B14F-4D97-AF65-F5344CB8AC3E}">
        <p14:creationId xmlns:p14="http://schemas.microsoft.com/office/powerpoint/2010/main" val="2710252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="" xmlns:a16="http://schemas.microsoft.com/office/drawing/2014/main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="" xmlns:a16="http://schemas.microsoft.com/office/drawing/2014/main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="" xmlns:a16="http://schemas.microsoft.com/office/drawing/2014/main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543571" y="2061026"/>
            <a:ext cx="4426540" cy="75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…  +  0,25  = 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C570EF0-3FD3-4C36-B1CC-2E04961BA5E8}"/>
              </a:ext>
            </a:extLst>
          </p:cNvPr>
          <p:cNvSpPr/>
          <p:nvPr/>
        </p:nvSpPr>
        <p:spPr>
          <a:xfrm>
            <a:off x="92764" y="213979"/>
            <a:ext cx="123907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3200" dirty="0">
                <a:solidFill>
                  <a:srgbClr val="7030A0"/>
                </a:solidFill>
              </a:rPr>
              <a:t>Trouver rapidement le complément d’un nombre décimal à l’entier supérieur</a:t>
            </a:r>
          </a:p>
        </p:txBody>
      </p:sp>
    </p:spTree>
    <p:extLst>
      <p:ext uri="{BB962C8B-B14F-4D97-AF65-F5344CB8AC3E}">
        <p14:creationId xmlns:p14="http://schemas.microsoft.com/office/powerpoint/2010/main" val="117231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uiExpand="1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="" xmlns:a16="http://schemas.microsoft.com/office/drawing/2014/main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="" xmlns:a16="http://schemas.microsoft.com/office/drawing/2014/main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="" xmlns:a16="http://schemas.microsoft.com/office/drawing/2014/main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543571" y="2061026"/>
            <a:ext cx="4426540" cy="75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>
                <a:solidFill>
                  <a:srgbClr val="C00000"/>
                </a:solidFill>
              </a:rPr>
              <a:t>0,75</a:t>
            </a:r>
            <a:r>
              <a:rPr lang="fr-FR" sz="3600" dirty="0"/>
              <a:t> + 0,25  =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C570EF0-3FD3-4C36-B1CC-2E04961BA5E8}"/>
              </a:ext>
            </a:extLst>
          </p:cNvPr>
          <p:cNvSpPr/>
          <p:nvPr/>
        </p:nvSpPr>
        <p:spPr>
          <a:xfrm>
            <a:off x="92764" y="213979"/>
            <a:ext cx="123907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3200" dirty="0">
                <a:solidFill>
                  <a:srgbClr val="7030A0"/>
                </a:solidFill>
              </a:rPr>
              <a:t>Trouver rapidement le complément d’un nombre décimal à l’entier supérieur</a:t>
            </a:r>
          </a:p>
        </p:txBody>
      </p:sp>
    </p:spTree>
    <p:extLst>
      <p:ext uri="{BB962C8B-B14F-4D97-AF65-F5344CB8AC3E}">
        <p14:creationId xmlns:p14="http://schemas.microsoft.com/office/powerpoint/2010/main" val="20181357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="" xmlns:a16="http://schemas.microsoft.com/office/drawing/2014/main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="" xmlns:a16="http://schemas.microsoft.com/office/drawing/2014/main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="" xmlns:a16="http://schemas.microsoft.com/office/drawing/2014/main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543571" y="2061026"/>
            <a:ext cx="4426540" cy="75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3,99 +  …   =  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C570EF0-3FD3-4C36-B1CC-2E04961BA5E8}"/>
              </a:ext>
            </a:extLst>
          </p:cNvPr>
          <p:cNvSpPr/>
          <p:nvPr/>
        </p:nvSpPr>
        <p:spPr>
          <a:xfrm>
            <a:off x="92764" y="213979"/>
            <a:ext cx="123907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3200" dirty="0">
                <a:solidFill>
                  <a:srgbClr val="7030A0"/>
                </a:solidFill>
              </a:rPr>
              <a:t>Trouver rapidement le complément d’un nombre décimal à l’entier supérieur</a:t>
            </a:r>
          </a:p>
        </p:txBody>
      </p:sp>
    </p:spTree>
    <p:extLst>
      <p:ext uri="{BB962C8B-B14F-4D97-AF65-F5344CB8AC3E}">
        <p14:creationId xmlns:p14="http://schemas.microsoft.com/office/powerpoint/2010/main" val="421980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uiExpand="1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="" xmlns:a16="http://schemas.microsoft.com/office/drawing/2014/main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="" xmlns:a16="http://schemas.microsoft.com/office/drawing/2014/main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="" xmlns:a16="http://schemas.microsoft.com/office/drawing/2014/main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543571" y="2061026"/>
            <a:ext cx="4426540" cy="75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3,99 + </a:t>
            </a:r>
            <a:r>
              <a:rPr lang="fr-FR" sz="3600" dirty="0">
                <a:solidFill>
                  <a:srgbClr val="C00000"/>
                </a:solidFill>
              </a:rPr>
              <a:t>0,01</a:t>
            </a:r>
            <a:r>
              <a:rPr lang="fr-FR" sz="3600" dirty="0"/>
              <a:t>  = 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C570EF0-3FD3-4C36-B1CC-2E04961BA5E8}"/>
              </a:ext>
            </a:extLst>
          </p:cNvPr>
          <p:cNvSpPr/>
          <p:nvPr/>
        </p:nvSpPr>
        <p:spPr>
          <a:xfrm>
            <a:off x="92764" y="213979"/>
            <a:ext cx="123907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3200" dirty="0">
                <a:solidFill>
                  <a:srgbClr val="7030A0"/>
                </a:solidFill>
              </a:rPr>
              <a:t>Trouver rapidement le complément d’un nombre décimal à l’entier supérieur</a:t>
            </a:r>
          </a:p>
        </p:txBody>
      </p:sp>
    </p:spTree>
    <p:extLst>
      <p:ext uri="{BB962C8B-B14F-4D97-AF65-F5344CB8AC3E}">
        <p14:creationId xmlns:p14="http://schemas.microsoft.com/office/powerpoint/2010/main" val="8424153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598" y="1122965"/>
            <a:ext cx="9446141" cy="2386978"/>
          </a:xfrm>
        </p:spPr>
        <p:txBody>
          <a:bodyPr>
            <a:normAutofit/>
          </a:bodyPr>
          <a:lstStyle/>
          <a:p>
            <a:r>
              <a:rPr lang="fr-FR" sz="7998" dirty="0">
                <a:solidFill>
                  <a:srgbClr val="7030A0"/>
                </a:solidFill>
                <a:latin typeface="Comic Sans MS" panose="030F0702030302020204" pitchFamily="66" charset="0"/>
              </a:rPr>
              <a:t>Nombres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77934" y="3601994"/>
            <a:ext cx="9571813" cy="165533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fr-FR" sz="3600" dirty="0"/>
              <a:t>Les grands nombres</a:t>
            </a:r>
          </a:p>
        </p:txBody>
      </p:sp>
    </p:spTree>
    <p:extLst>
      <p:ext uri="{BB962C8B-B14F-4D97-AF65-F5344CB8AC3E}">
        <p14:creationId xmlns:p14="http://schemas.microsoft.com/office/powerpoint/2010/main" val="2885321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7999" dirty="0">
                <a:solidFill>
                  <a:srgbClr val="7030A0"/>
                </a:solidFill>
                <a:latin typeface="Comic Sans MS" panose="030F0702030302020204" pitchFamily="66" charset="0"/>
              </a:rPr>
              <a:t>Calcul mental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77305" y="3602016"/>
            <a:ext cx="9573059" cy="165554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r-FR" sz="3600" dirty="0"/>
              <a:t>Trouver rapidement le complément d’un nombre décimal à l’entier supérieur</a:t>
            </a:r>
          </a:p>
        </p:txBody>
      </p:sp>
    </p:spTree>
    <p:extLst>
      <p:ext uri="{BB962C8B-B14F-4D97-AF65-F5344CB8AC3E}">
        <p14:creationId xmlns:p14="http://schemas.microsoft.com/office/powerpoint/2010/main" val="5469802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5687CAF2-E71C-47AD-9124-8600160E5A37}"/>
              </a:ext>
            </a:extLst>
          </p:cNvPr>
          <p:cNvSpPr txBox="1"/>
          <p:nvPr/>
        </p:nvSpPr>
        <p:spPr>
          <a:xfrm>
            <a:off x="622853" y="621988"/>
            <a:ext cx="10018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7030A0"/>
                </a:solidFill>
              </a:rPr>
              <a:t>Ecrire les grands nombres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8E01B5F6-1145-420E-ADA8-3273D1881530}"/>
              </a:ext>
            </a:extLst>
          </p:cNvPr>
          <p:cNvSpPr txBox="1"/>
          <p:nvPr/>
        </p:nvSpPr>
        <p:spPr>
          <a:xfrm>
            <a:off x="331304" y="1767993"/>
            <a:ext cx="1122459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En 2020, nous sommes environ sept-milliards-sept-cent-millions habitants sur la Terre.</a:t>
            </a:r>
          </a:p>
          <a:p>
            <a:endParaRPr lang="fr-FR" sz="2800" dirty="0"/>
          </a:p>
          <a:p>
            <a:r>
              <a:rPr lang="fr-FR" sz="2800" dirty="0"/>
              <a:t>Écris ce nombre en chiffres.</a:t>
            </a:r>
          </a:p>
        </p:txBody>
      </p:sp>
      <p:pic>
        <p:nvPicPr>
          <p:cNvPr id="3074" name="Picture 2" descr="De L'Homme Humanité Silhouettes - Image gratuite sur Pixabay">
            <a:extLst>
              <a:ext uri="{FF2B5EF4-FFF2-40B4-BE49-F238E27FC236}">
                <a16:creationId xmlns="" xmlns:a16="http://schemas.microsoft.com/office/drawing/2014/main" id="{13014C86-ADF1-4EB7-BD9A-7C5E0F82BB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2625" y="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3655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38A28013-91A4-2444-A012-E83DBBF11FDF}"/>
              </a:ext>
            </a:extLst>
          </p:cNvPr>
          <p:cNvSpPr/>
          <p:nvPr/>
        </p:nvSpPr>
        <p:spPr>
          <a:xfrm>
            <a:off x="3564055" y="372066"/>
            <a:ext cx="4229443" cy="523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800" b="1" dirty="0">
                <a:solidFill>
                  <a:srgbClr val="5B9BD5">
                    <a:lumMod val="75000"/>
                  </a:srgbClr>
                </a:solidFill>
              </a:rPr>
              <a:t>Je lis un grand nombre</a:t>
            </a:r>
            <a:endParaRPr lang="fr-FR" sz="2800" b="1" dirty="0">
              <a:solidFill>
                <a:prstClr val="black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76B09962-1FB0-5547-A962-B09AD20447B2}"/>
              </a:ext>
            </a:extLst>
          </p:cNvPr>
          <p:cNvSpPr/>
          <p:nvPr/>
        </p:nvSpPr>
        <p:spPr>
          <a:xfrm>
            <a:off x="1013886" y="2108365"/>
            <a:ext cx="13330763" cy="87829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  <p:txBody>
          <a:bodyPr lIns="91402" tIns="45700" rIns="91402" bIns="45700" rtlCol="0" anchor="ctr"/>
          <a:lstStyle/>
          <a:p>
            <a:pPr defTabSz="914218">
              <a:defRPr/>
            </a:pPr>
            <a:r>
              <a:rPr lang="fr-FR" sz="4800" kern="0" dirty="0">
                <a:solidFill>
                  <a:srgbClr val="0070C0"/>
                </a:solidFill>
                <a:latin typeface="Calibri"/>
              </a:rPr>
              <a:t>  	     1   2   0   0   4   0   0   0   0  </a:t>
            </a:r>
            <a:r>
              <a:rPr lang="fr-FR" sz="1000" kern="0" dirty="0">
                <a:solidFill>
                  <a:srgbClr val="0070C0"/>
                </a:solidFill>
                <a:latin typeface="Calibri"/>
              </a:rPr>
              <a:t>  </a:t>
            </a:r>
            <a:r>
              <a:rPr lang="fr-FR" sz="4800" kern="0" dirty="0">
                <a:solidFill>
                  <a:srgbClr val="0070C0"/>
                </a:solidFill>
                <a:latin typeface="Calibri"/>
              </a:rPr>
              <a:t>0</a:t>
            </a:r>
          </a:p>
        </p:txBody>
      </p:sp>
      <p:graphicFrame>
        <p:nvGraphicFramePr>
          <p:cNvPr id="35" name="Tableau 34">
            <a:extLst>
              <a:ext uri="{FF2B5EF4-FFF2-40B4-BE49-F238E27FC236}">
                <a16:creationId xmlns="" xmlns:a16="http://schemas.microsoft.com/office/drawing/2014/main" id="{FE467D03-EB88-5D46-A740-B6F5DEDD2B9C}"/>
              </a:ext>
            </a:extLst>
          </p:cNvPr>
          <p:cNvGraphicFramePr>
            <a:graphicFrameLocks noGrp="1"/>
          </p:cNvGraphicFramePr>
          <p:nvPr/>
        </p:nvGraphicFramePr>
        <p:xfrm>
          <a:off x="1029315" y="1124901"/>
          <a:ext cx="10117929" cy="1042224"/>
        </p:xfrm>
        <a:graphic>
          <a:graphicData uri="http://schemas.openxmlformats.org/drawingml/2006/table">
            <a:tbl>
              <a:tblPr firstRow="1" bandRow="1"/>
              <a:tblGrid>
                <a:gridCol w="761413">
                  <a:extLst>
                    <a:ext uri="{9D8B030D-6E8A-4147-A177-3AD203B41FA5}">
                      <a16:colId xmlns="" xmlns:a16="http://schemas.microsoft.com/office/drawing/2014/main" val="1808606214"/>
                    </a:ext>
                  </a:extLst>
                </a:gridCol>
                <a:gridCol w="719732">
                  <a:extLst>
                    <a:ext uri="{9D8B030D-6E8A-4147-A177-3AD203B41FA5}">
                      <a16:colId xmlns="" xmlns:a16="http://schemas.microsoft.com/office/drawing/2014/main" val="3679299390"/>
                    </a:ext>
                  </a:extLst>
                </a:gridCol>
                <a:gridCol w="719732">
                  <a:extLst>
                    <a:ext uri="{9D8B030D-6E8A-4147-A177-3AD203B41FA5}">
                      <a16:colId xmlns="" xmlns:a16="http://schemas.microsoft.com/office/drawing/2014/main" val="823860795"/>
                    </a:ext>
                  </a:extLst>
                </a:gridCol>
                <a:gridCol w="7197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197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197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1973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1973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1973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1973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1973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1973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719732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719732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63998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Classe des milliards</a:t>
                      </a:r>
                    </a:p>
                  </a:txBody>
                  <a:tcPr marL="91404" marR="91404" marT="45708" marB="4570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14" marB="45714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14" marB="45714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Classe des</a:t>
                      </a:r>
                      <a:r>
                        <a:rPr lang="fr-FR" sz="1800" baseline="0" dirty="0">
                          <a:solidFill>
                            <a:schemeClr val="tx1"/>
                          </a:solidFill>
                        </a:rPr>
                        <a:t> millions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04" marR="91404" marT="45708" marB="4570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Classe</a:t>
                      </a:r>
                      <a:r>
                        <a:rPr lang="fr-FR" sz="1800" baseline="0" dirty="0">
                          <a:solidFill>
                            <a:schemeClr val="tx1"/>
                          </a:solidFill>
                        </a:rPr>
                        <a:t> des milliers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04" marR="91404" marT="45708" marB="4570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1800" dirty="0">
                          <a:solidFill>
                            <a:schemeClr val="tx1"/>
                          </a:solidFill>
                        </a:rPr>
                        <a:t>Classe des unités simples</a:t>
                      </a:r>
                    </a:p>
                  </a:txBody>
                  <a:tcPr marL="91404" marR="91404" marT="45708" marB="4570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04" marR="91404" marT="45708" marB="45708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04" marR="91404" marT="45708" marB="4570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21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2000" b="1" dirty="0"/>
                        <a:t>C</a:t>
                      </a:r>
                    </a:p>
                  </a:txBody>
                  <a:tcPr marL="91404" marR="91404" marT="45708" marB="4570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2000" b="1" dirty="0"/>
                        <a:t>D</a:t>
                      </a:r>
                    </a:p>
                  </a:txBody>
                  <a:tcPr marL="91404" marR="91404" marT="45708" marB="4570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2000" b="1" dirty="0"/>
                        <a:t>U</a:t>
                      </a:r>
                    </a:p>
                  </a:txBody>
                  <a:tcPr marL="91404" marR="91404" marT="45708" marB="4570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2000" b="1" dirty="0"/>
                        <a:t>C</a:t>
                      </a:r>
                    </a:p>
                  </a:txBody>
                  <a:tcPr marL="91404" marR="91404" marT="45708" marB="4570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2000" b="1" dirty="0"/>
                        <a:t>D</a:t>
                      </a:r>
                    </a:p>
                  </a:txBody>
                  <a:tcPr marL="91404" marR="91404" marT="45708" marB="4570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2000" b="1" dirty="0"/>
                        <a:t>U</a:t>
                      </a:r>
                    </a:p>
                  </a:txBody>
                  <a:tcPr marL="91404" marR="91404" marT="45708" marB="4570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2000" b="1" dirty="0"/>
                        <a:t>C</a:t>
                      </a:r>
                    </a:p>
                  </a:txBody>
                  <a:tcPr marL="91404" marR="91404" marT="45708" marB="4570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2000" b="1" dirty="0"/>
                        <a:t>D</a:t>
                      </a:r>
                    </a:p>
                  </a:txBody>
                  <a:tcPr marL="91404" marR="91404" marT="45708" marB="4570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2000" b="1" dirty="0"/>
                        <a:t>U</a:t>
                      </a:r>
                    </a:p>
                  </a:txBody>
                  <a:tcPr marL="91404" marR="91404" marT="45708" marB="4570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2000" b="1" dirty="0"/>
                        <a:t>C</a:t>
                      </a:r>
                    </a:p>
                  </a:txBody>
                  <a:tcPr marL="91404" marR="91404" marT="45708" marB="4570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2000" b="1" dirty="0"/>
                        <a:t>D</a:t>
                      </a:r>
                    </a:p>
                  </a:txBody>
                  <a:tcPr marL="91404" marR="91404" marT="45708" marB="4570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fr-FR" sz="2000" b="1" dirty="0">
                          <a:solidFill>
                            <a:srgbClr val="FF0000"/>
                          </a:solidFill>
                        </a:rPr>
                        <a:t>U</a:t>
                      </a:r>
                    </a:p>
                  </a:txBody>
                  <a:tcPr marL="91404" marR="91404" marT="45708" marB="45708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900" b="1" dirty="0"/>
                    </a:p>
                  </a:txBody>
                  <a:tcPr marL="91428" marR="914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1" name="ZoneTexte 50">
            <a:extLst>
              <a:ext uri="{FF2B5EF4-FFF2-40B4-BE49-F238E27FC236}">
                <a16:creationId xmlns="" xmlns:a16="http://schemas.microsoft.com/office/drawing/2014/main" id="{AC35176D-EC22-044C-8F9D-A95A7023D86D}"/>
              </a:ext>
            </a:extLst>
          </p:cNvPr>
          <p:cNvSpPr txBox="1"/>
          <p:nvPr/>
        </p:nvSpPr>
        <p:spPr>
          <a:xfrm rot="16200000">
            <a:off x="9551888" y="1487978"/>
            <a:ext cx="1059141" cy="338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218">
              <a:defRPr/>
            </a:pPr>
            <a:r>
              <a:rPr lang="fr-FR" sz="1600" b="1" kern="0" dirty="0">
                <a:solidFill>
                  <a:prstClr val="black"/>
                </a:solidFill>
              </a:rPr>
              <a:t>dixièmes</a:t>
            </a:r>
          </a:p>
        </p:txBody>
      </p:sp>
      <p:sp>
        <p:nvSpPr>
          <p:cNvPr id="52" name="ZoneTexte 51">
            <a:extLst>
              <a:ext uri="{FF2B5EF4-FFF2-40B4-BE49-F238E27FC236}">
                <a16:creationId xmlns="" xmlns:a16="http://schemas.microsoft.com/office/drawing/2014/main" id="{F162DC97-B306-0343-9B7D-F90F7B4022C0}"/>
              </a:ext>
            </a:extLst>
          </p:cNvPr>
          <p:cNvSpPr txBox="1"/>
          <p:nvPr/>
        </p:nvSpPr>
        <p:spPr>
          <a:xfrm rot="16200000">
            <a:off x="10175333" y="1468019"/>
            <a:ext cx="1235123" cy="338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218">
              <a:defRPr/>
            </a:pPr>
            <a:r>
              <a:rPr lang="fr-FR" sz="1600" b="1" kern="0" dirty="0">
                <a:solidFill>
                  <a:prstClr val="black"/>
                </a:solidFill>
              </a:rPr>
              <a:t>centièmes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="" xmlns:a16="http://schemas.microsoft.com/office/drawing/2014/main" id="{7E7F8128-3572-BC46-B654-B5E5AEC49C57}"/>
              </a:ext>
            </a:extLst>
          </p:cNvPr>
          <p:cNvGrpSpPr/>
          <p:nvPr/>
        </p:nvGrpSpPr>
        <p:grpSpPr>
          <a:xfrm>
            <a:off x="1013887" y="2139104"/>
            <a:ext cx="10129506" cy="983179"/>
            <a:chOff x="857700" y="3186014"/>
            <a:chExt cx="8034067" cy="910536"/>
          </a:xfrm>
        </p:grpSpPr>
        <p:sp>
          <p:nvSpPr>
            <p:cNvPr id="37" name="Rectangle 36">
              <a:extLst>
                <a:ext uri="{FF2B5EF4-FFF2-40B4-BE49-F238E27FC236}">
                  <a16:creationId xmlns="" xmlns:a16="http://schemas.microsoft.com/office/drawing/2014/main" id="{33C727A2-2196-0547-A79F-D4644B99CBCC}"/>
                </a:ext>
              </a:extLst>
            </p:cNvPr>
            <p:cNvSpPr/>
            <p:nvPr/>
          </p:nvSpPr>
          <p:spPr>
            <a:xfrm>
              <a:off x="3166646" y="3207451"/>
              <a:ext cx="56570" cy="867702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8">
                <a:defRPr/>
              </a:pPr>
              <a:endParaRPr lang="fr-FR" kern="0" dirty="0">
                <a:solidFill>
                  <a:srgbClr val="00B0F0"/>
                </a:solidFill>
                <a:latin typeface="Calibri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="" xmlns:a16="http://schemas.microsoft.com/office/drawing/2014/main" id="{247E1AE8-B920-344A-A06B-3542172CC4A5}"/>
                </a:ext>
              </a:extLst>
            </p:cNvPr>
            <p:cNvSpPr/>
            <p:nvPr/>
          </p:nvSpPr>
          <p:spPr>
            <a:xfrm>
              <a:off x="7133542" y="3196732"/>
              <a:ext cx="67343" cy="884482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8">
                <a:defRPr/>
              </a:pPr>
              <a:endParaRPr lang="fr-FR" kern="0" dirty="0">
                <a:solidFill>
                  <a:srgbClr val="00B0F0"/>
                </a:solidFill>
                <a:latin typeface="Calibri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="" xmlns:a16="http://schemas.microsoft.com/office/drawing/2014/main" id="{C6B3B3E9-7873-8E4A-9891-B07EF366D771}"/>
                </a:ext>
              </a:extLst>
            </p:cNvPr>
            <p:cNvSpPr/>
            <p:nvPr/>
          </p:nvSpPr>
          <p:spPr>
            <a:xfrm>
              <a:off x="6600738" y="3186014"/>
              <a:ext cx="67343" cy="884482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8">
                <a:defRPr/>
              </a:pPr>
              <a:endParaRPr lang="fr-FR" kern="0" dirty="0">
                <a:solidFill>
                  <a:srgbClr val="00B0F0"/>
                </a:solidFill>
                <a:latin typeface="Calibri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="" xmlns:a16="http://schemas.microsoft.com/office/drawing/2014/main" id="{38AA6E5B-2334-544A-AE87-61689CEB749F}"/>
                </a:ext>
              </a:extLst>
            </p:cNvPr>
            <p:cNvSpPr/>
            <p:nvPr/>
          </p:nvSpPr>
          <p:spPr>
            <a:xfrm>
              <a:off x="6022051" y="3186015"/>
              <a:ext cx="56570" cy="884482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8">
                <a:defRPr/>
              </a:pPr>
              <a:endParaRPr lang="fr-FR" kern="0" dirty="0">
                <a:solidFill>
                  <a:srgbClr val="00B0F0"/>
                </a:solidFill>
                <a:latin typeface="Calibri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="" xmlns:a16="http://schemas.microsoft.com/office/drawing/2014/main" id="{0CE1D898-044D-F24F-886E-15999AFC3AAA}"/>
                </a:ext>
              </a:extLst>
            </p:cNvPr>
            <p:cNvSpPr/>
            <p:nvPr/>
          </p:nvSpPr>
          <p:spPr>
            <a:xfrm>
              <a:off x="5444264" y="3207451"/>
              <a:ext cx="49393" cy="873764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8">
                <a:defRPr/>
              </a:pPr>
              <a:endParaRPr lang="fr-FR" kern="0" dirty="0">
                <a:solidFill>
                  <a:srgbClr val="00B0F0"/>
                </a:solidFill>
                <a:latin typeface="Calibri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="" xmlns:a16="http://schemas.microsoft.com/office/drawing/2014/main" id="{13706A34-EE25-1C49-B626-A0430398490C}"/>
                </a:ext>
              </a:extLst>
            </p:cNvPr>
            <p:cNvSpPr/>
            <p:nvPr/>
          </p:nvSpPr>
          <p:spPr>
            <a:xfrm>
              <a:off x="4885004" y="3196732"/>
              <a:ext cx="49393" cy="884482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8">
                <a:defRPr/>
              </a:pPr>
              <a:endParaRPr lang="fr-FR" kern="0" dirty="0">
                <a:solidFill>
                  <a:srgbClr val="00B0F0"/>
                </a:solidFill>
                <a:latin typeface="Calibri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="" xmlns:a16="http://schemas.microsoft.com/office/drawing/2014/main" id="{116CA1EE-ED9F-0A46-8A00-8FA76F855AE2}"/>
                </a:ext>
              </a:extLst>
            </p:cNvPr>
            <p:cNvSpPr/>
            <p:nvPr/>
          </p:nvSpPr>
          <p:spPr>
            <a:xfrm>
              <a:off x="3733889" y="3207451"/>
              <a:ext cx="67343" cy="855117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8">
                <a:defRPr/>
              </a:pPr>
              <a:endParaRPr lang="fr-FR" kern="0" dirty="0">
                <a:solidFill>
                  <a:srgbClr val="00B0F0"/>
                </a:solidFill>
                <a:latin typeface="Calibri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="" xmlns:a16="http://schemas.microsoft.com/office/drawing/2014/main" id="{8DA11E08-AD06-284B-912A-F61CA72D1846}"/>
                </a:ext>
              </a:extLst>
            </p:cNvPr>
            <p:cNvSpPr/>
            <p:nvPr/>
          </p:nvSpPr>
          <p:spPr>
            <a:xfrm>
              <a:off x="4314921" y="3196732"/>
              <a:ext cx="49393" cy="884482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8">
                <a:defRPr/>
              </a:pPr>
              <a:endParaRPr lang="fr-FR" kern="0" dirty="0">
                <a:solidFill>
                  <a:srgbClr val="00B0F0"/>
                </a:solidFill>
                <a:latin typeface="Calibri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="" xmlns:a16="http://schemas.microsoft.com/office/drawing/2014/main" id="{E4E38053-5F12-3843-8A85-2C579D395DAE}"/>
                </a:ext>
              </a:extLst>
            </p:cNvPr>
            <p:cNvSpPr/>
            <p:nvPr/>
          </p:nvSpPr>
          <p:spPr>
            <a:xfrm>
              <a:off x="857700" y="3199970"/>
              <a:ext cx="45777" cy="889099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8">
                <a:defRPr/>
              </a:pPr>
              <a:endParaRPr lang="fr-FR" kern="0" dirty="0">
                <a:solidFill>
                  <a:srgbClr val="00B0F0"/>
                </a:solidFill>
                <a:latin typeface="Calibri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="" xmlns:a16="http://schemas.microsoft.com/office/drawing/2014/main" id="{84FA537B-834D-3049-9298-CD6E14ECCD27}"/>
                </a:ext>
              </a:extLst>
            </p:cNvPr>
            <p:cNvSpPr/>
            <p:nvPr/>
          </p:nvSpPr>
          <p:spPr>
            <a:xfrm>
              <a:off x="869937" y="3942590"/>
              <a:ext cx="7994413" cy="145202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8">
                <a:defRPr/>
              </a:pPr>
              <a:endParaRPr lang="fr-FR" kern="0" dirty="0">
                <a:solidFill>
                  <a:srgbClr val="00B0F0"/>
                </a:solidFill>
                <a:latin typeface="Calibri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="" xmlns:a16="http://schemas.microsoft.com/office/drawing/2014/main" id="{15B6B66F-CDB6-444B-84DF-5CB0FEF6B501}"/>
                </a:ext>
              </a:extLst>
            </p:cNvPr>
            <p:cNvSpPr/>
            <p:nvPr/>
          </p:nvSpPr>
          <p:spPr>
            <a:xfrm>
              <a:off x="8845990" y="3207451"/>
              <a:ext cx="45777" cy="889099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8">
                <a:defRPr/>
              </a:pPr>
              <a:endParaRPr lang="fr-FR" kern="0" dirty="0">
                <a:solidFill>
                  <a:srgbClr val="00B0F0"/>
                </a:solidFill>
                <a:latin typeface="Calibri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="" xmlns:a16="http://schemas.microsoft.com/office/drawing/2014/main" id="{53EB207F-9E8D-A54E-9498-0F56DE6FD6CF}"/>
                </a:ext>
              </a:extLst>
            </p:cNvPr>
            <p:cNvSpPr/>
            <p:nvPr/>
          </p:nvSpPr>
          <p:spPr>
            <a:xfrm>
              <a:off x="7687804" y="3186016"/>
              <a:ext cx="88802" cy="889099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8">
                <a:defRPr/>
              </a:pPr>
              <a:endParaRPr lang="fr-FR" kern="0" dirty="0">
                <a:solidFill>
                  <a:srgbClr val="00B0F0"/>
                </a:solidFill>
                <a:latin typeface="Calibri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="" xmlns:a16="http://schemas.microsoft.com/office/drawing/2014/main" id="{F034DA87-2B24-0449-ABAD-A9F69C32E8EC}"/>
                </a:ext>
              </a:extLst>
            </p:cNvPr>
            <p:cNvSpPr/>
            <p:nvPr/>
          </p:nvSpPr>
          <p:spPr>
            <a:xfrm>
              <a:off x="8314224" y="3207453"/>
              <a:ext cx="45778" cy="812118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8">
                <a:defRPr/>
              </a:pPr>
              <a:endParaRPr lang="fr-FR" kern="0" dirty="0">
                <a:solidFill>
                  <a:srgbClr val="00B0F0"/>
                </a:solidFill>
                <a:latin typeface="Calibri"/>
              </a:endParaRPr>
            </a:p>
          </p:txBody>
        </p:sp>
        <p:sp>
          <p:nvSpPr>
            <p:cNvPr id="53" name="ZoneTexte 52">
              <a:extLst>
                <a:ext uri="{FF2B5EF4-FFF2-40B4-BE49-F238E27FC236}">
                  <a16:creationId xmlns="" xmlns:a16="http://schemas.microsoft.com/office/drawing/2014/main" id="{6897CD04-D628-8742-9BE7-97198B5903E3}"/>
                </a:ext>
              </a:extLst>
            </p:cNvPr>
            <p:cNvSpPr txBox="1"/>
            <p:nvPr/>
          </p:nvSpPr>
          <p:spPr>
            <a:xfrm>
              <a:off x="7613470" y="3326962"/>
              <a:ext cx="152593" cy="541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218">
                <a:defRPr/>
              </a:pPr>
              <a:r>
                <a:rPr lang="fr-FR" sz="3200" b="1" kern="0" dirty="0">
                  <a:solidFill>
                    <a:srgbClr val="FF0000"/>
                  </a:solidFill>
                </a:rPr>
                <a:t>,</a:t>
              </a:r>
            </a:p>
          </p:txBody>
        </p:sp>
        <p:sp>
          <p:nvSpPr>
            <p:cNvPr id="73" name="Rectangle 72">
              <a:extLst>
                <a:ext uri="{FF2B5EF4-FFF2-40B4-BE49-F238E27FC236}">
                  <a16:creationId xmlns="" xmlns:a16="http://schemas.microsoft.com/office/drawing/2014/main" id="{2B1B3081-6B4D-A946-BC0C-D2EFEB06131C}"/>
                </a:ext>
              </a:extLst>
            </p:cNvPr>
            <p:cNvSpPr/>
            <p:nvPr/>
          </p:nvSpPr>
          <p:spPr>
            <a:xfrm>
              <a:off x="2016314" y="3201549"/>
              <a:ext cx="56570" cy="867702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8">
                <a:defRPr/>
              </a:pPr>
              <a:endParaRPr lang="fr-FR" kern="0" dirty="0">
                <a:solidFill>
                  <a:srgbClr val="00B0F0"/>
                </a:solidFill>
                <a:latin typeface="Calibri"/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="" xmlns:a16="http://schemas.microsoft.com/office/drawing/2014/main" id="{B8A511F4-FD8E-0041-8620-E208B133E4B7}"/>
                </a:ext>
              </a:extLst>
            </p:cNvPr>
            <p:cNvSpPr/>
            <p:nvPr/>
          </p:nvSpPr>
          <p:spPr>
            <a:xfrm>
              <a:off x="2592261" y="3209208"/>
              <a:ext cx="54676" cy="867702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8">
                <a:defRPr/>
              </a:pPr>
              <a:endParaRPr lang="fr-FR" kern="0" dirty="0">
                <a:solidFill>
                  <a:srgbClr val="00B0F0"/>
                </a:solidFill>
                <a:latin typeface="Calibri"/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="" xmlns:a16="http://schemas.microsoft.com/office/drawing/2014/main" id="{8DE37B53-E257-5D47-98FF-654CAAF01874}"/>
                </a:ext>
              </a:extLst>
            </p:cNvPr>
            <p:cNvSpPr/>
            <p:nvPr/>
          </p:nvSpPr>
          <p:spPr>
            <a:xfrm>
              <a:off x="1451558" y="3201547"/>
              <a:ext cx="45777" cy="867702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218">
                <a:defRPr/>
              </a:pPr>
              <a:endParaRPr lang="fr-FR" kern="0" dirty="0">
                <a:solidFill>
                  <a:srgbClr val="00B0F0"/>
                </a:solidFill>
                <a:latin typeface="Calibri"/>
              </a:endParaRPr>
            </a:p>
          </p:txBody>
        </p:sp>
      </p:grpSp>
      <p:sp>
        <p:nvSpPr>
          <p:cNvPr id="77" name="ZoneTexte 76">
            <a:extLst>
              <a:ext uri="{FF2B5EF4-FFF2-40B4-BE49-F238E27FC236}">
                <a16:creationId xmlns="" xmlns:a16="http://schemas.microsoft.com/office/drawing/2014/main" id="{6DCA7725-169F-B14B-AFD9-DF18F5B9A06C}"/>
              </a:ext>
            </a:extLst>
          </p:cNvPr>
          <p:cNvSpPr txBox="1"/>
          <p:nvPr/>
        </p:nvSpPr>
        <p:spPr>
          <a:xfrm>
            <a:off x="1244045" y="3261887"/>
            <a:ext cx="9395780" cy="1350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Se lit « Un-</a:t>
            </a: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milliard</a:t>
            </a: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-deux-cents-</a:t>
            </a: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millions </a:t>
            </a: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quatre-cent-</a:t>
            </a: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mille </a:t>
            </a: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</a:p>
          <a:p>
            <a:pPr algn="ctr">
              <a:lnSpc>
                <a:spcPct val="150000"/>
              </a:lnSpc>
            </a:pPr>
            <a:r>
              <a:rPr lang="fr-FR" sz="4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1 200 400 000</a:t>
            </a:r>
          </a:p>
        </p:txBody>
      </p:sp>
      <p:sp>
        <p:nvSpPr>
          <p:cNvPr id="85" name="CustomShape 2">
            <a:extLst>
              <a:ext uri="{FF2B5EF4-FFF2-40B4-BE49-F238E27FC236}">
                <a16:creationId xmlns="" xmlns:a16="http://schemas.microsoft.com/office/drawing/2014/main" id="{9F42C792-D239-F146-8383-E4967150FC4B}"/>
              </a:ext>
            </a:extLst>
          </p:cNvPr>
          <p:cNvSpPr/>
          <p:nvPr/>
        </p:nvSpPr>
        <p:spPr>
          <a:xfrm>
            <a:off x="328875" y="3996748"/>
            <a:ext cx="2446601" cy="790817"/>
          </a:xfrm>
          <a:prstGeom prst="wedgeRoundRectCallout">
            <a:avLst>
              <a:gd name="adj1" fmla="val 48916"/>
              <a:gd name="adj2" fmla="val 102656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  <a:effectLst/>
        </p:spPr>
        <p:txBody>
          <a:bodyPr wrap="none" lIns="89988" tIns="44994" rIns="89988" bIns="44994" anchor="ctr">
            <a:noAutofit/>
          </a:bodyPr>
          <a:lstStyle/>
          <a:p>
            <a:pPr algn="ctr" defTabSz="914309">
              <a:defRPr/>
            </a:pPr>
            <a:r>
              <a:rPr lang="fr-FR" sz="2800" b="1" kern="0" spc="-1" dirty="0">
                <a:solidFill>
                  <a:srgbClr val="000000"/>
                </a:solidFill>
                <a:latin typeface="Comic Sans MS"/>
                <a:ea typeface="Calibri"/>
                <a:cs typeface="DejaVu Sans"/>
              </a:rPr>
              <a:t>À RETENIR</a:t>
            </a:r>
            <a:endParaRPr lang="fr-FR" sz="2800" kern="0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p:sp>
        <p:nvSpPr>
          <p:cNvPr id="86" name="ZoneTexte 85">
            <a:extLst>
              <a:ext uri="{FF2B5EF4-FFF2-40B4-BE49-F238E27FC236}">
                <a16:creationId xmlns="" xmlns:a16="http://schemas.microsoft.com/office/drawing/2014/main" id="{A2470418-6441-4944-8276-4D5F9C37BBEA}"/>
              </a:ext>
            </a:extLst>
          </p:cNvPr>
          <p:cNvSpPr txBox="1"/>
          <p:nvPr/>
        </p:nvSpPr>
        <p:spPr>
          <a:xfrm>
            <a:off x="1071603" y="5317654"/>
            <a:ext cx="10198466" cy="830889"/>
          </a:xfrm>
          <a:prstGeom prst="rect">
            <a:avLst/>
          </a:prstGeom>
          <a:solidFill>
            <a:srgbClr val="FAFFC4"/>
          </a:solidFill>
        </p:spPr>
        <p:txBody>
          <a:bodyPr wrap="square" rtlCol="0">
            <a:spAutoFit/>
          </a:bodyPr>
          <a:lstStyle/>
          <a:p>
            <a:r>
              <a:rPr lang="fr-FR" sz="2400" dirty="0"/>
              <a:t>Pour lire ou écrire un grand nombre entier, il faut faire des tranches de 3 chiffres en partant du chiffre des unités et utiliser les mots </a:t>
            </a:r>
            <a:r>
              <a:rPr lang="fr-FR" sz="2400" b="1" i="1" dirty="0"/>
              <a:t>mille, million, milliard. </a:t>
            </a:r>
          </a:p>
        </p:txBody>
      </p:sp>
    </p:spTree>
    <p:extLst>
      <p:ext uri="{BB962C8B-B14F-4D97-AF65-F5344CB8AC3E}">
        <p14:creationId xmlns:p14="http://schemas.microsoft.com/office/powerpoint/2010/main" val="392556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Image 6"/>
          <p:cNvPicPr/>
          <p:nvPr/>
        </p:nvPicPr>
        <p:blipFill>
          <a:blip r:embed="rId3"/>
          <a:srcRect l="1619" t="43546" b="2391"/>
          <a:stretch/>
        </p:blipFill>
        <p:spPr>
          <a:xfrm>
            <a:off x="463900" y="1267012"/>
            <a:ext cx="10460157" cy="4454438"/>
          </a:xfrm>
          <a:prstGeom prst="rect">
            <a:avLst/>
          </a:prstGeom>
          <a:ln>
            <a:noFill/>
          </a:ln>
        </p:spPr>
      </p:pic>
      <p:grpSp>
        <p:nvGrpSpPr>
          <p:cNvPr id="187" name="Group 1"/>
          <p:cNvGrpSpPr/>
          <p:nvPr/>
        </p:nvGrpSpPr>
        <p:grpSpPr>
          <a:xfrm>
            <a:off x="1972079" y="2009309"/>
            <a:ext cx="797192" cy="2957218"/>
            <a:chOff x="1630440" y="1661400"/>
            <a:chExt cx="659160" cy="2445181"/>
          </a:xfrm>
        </p:grpSpPr>
        <p:sp>
          <p:nvSpPr>
            <p:cNvPr id="188" name="CustomShape 2"/>
            <p:cNvSpPr/>
            <p:nvPr/>
          </p:nvSpPr>
          <p:spPr>
            <a:xfrm>
              <a:off x="1630440" y="166140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6" b="1" spc="-1" dirty="0">
                  <a:solidFill>
                    <a:srgbClr val="000000"/>
                  </a:solidFill>
                  <a:latin typeface="Cursive standard"/>
                  <a:ea typeface="DejaVu Sans"/>
                </a:rPr>
                <a:t>a. </a:t>
              </a:r>
              <a:endParaRPr lang="fr-FR" sz="3386" spc="-1" dirty="0">
                <a:latin typeface="Arial"/>
              </a:endParaRPr>
            </a:p>
          </p:txBody>
        </p:sp>
        <p:sp>
          <p:nvSpPr>
            <p:cNvPr id="189" name="CustomShape 3"/>
            <p:cNvSpPr/>
            <p:nvPr/>
          </p:nvSpPr>
          <p:spPr>
            <a:xfrm>
              <a:off x="1630440" y="213840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6" b="1" spc="-1">
                  <a:solidFill>
                    <a:srgbClr val="000000"/>
                  </a:solidFill>
                  <a:latin typeface="Cursive standard"/>
                  <a:ea typeface="DejaVu Sans"/>
                </a:rPr>
                <a:t>b.</a:t>
              </a:r>
              <a:endParaRPr lang="fr-FR" sz="3386" spc="-1">
                <a:latin typeface="Arial"/>
              </a:endParaRPr>
            </a:p>
          </p:txBody>
        </p:sp>
        <p:sp>
          <p:nvSpPr>
            <p:cNvPr id="190" name="CustomShape 4"/>
            <p:cNvSpPr/>
            <p:nvPr/>
          </p:nvSpPr>
          <p:spPr>
            <a:xfrm>
              <a:off x="1630440" y="261540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6" b="1" spc="-1" dirty="0">
                  <a:solidFill>
                    <a:srgbClr val="000000"/>
                  </a:solidFill>
                  <a:latin typeface="Cursive standard"/>
                  <a:ea typeface="DejaVu Sans"/>
                </a:rPr>
                <a:t>c.</a:t>
              </a:r>
              <a:endParaRPr lang="fr-FR" sz="3386" spc="-1" dirty="0">
                <a:latin typeface="Arial"/>
              </a:endParaRPr>
            </a:p>
          </p:txBody>
        </p:sp>
        <p:sp>
          <p:nvSpPr>
            <p:cNvPr id="191" name="CustomShape 5"/>
            <p:cNvSpPr/>
            <p:nvPr/>
          </p:nvSpPr>
          <p:spPr>
            <a:xfrm>
              <a:off x="1630440" y="310788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6" b="1" spc="-1">
                  <a:solidFill>
                    <a:srgbClr val="000000"/>
                  </a:solidFill>
                  <a:latin typeface="Cursive standard"/>
                  <a:ea typeface="DejaVu Sans"/>
                </a:rPr>
                <a:t>d.</a:t>
              </a:r>
              <a:endParaRPr lang="fr-FR" sz="3386" spc="-1">
                <a:latin typeface="Arial"/>
              </a:endParaRPr>
            </a:p>
          </p:txBody>
        </p:sp>
        <p:sp>
          <p:nvSpPr>
            <p:cNvPr id="192" name="CustomShape 6"/>
            <p:cNvSpPr/>
            <p:nvPr/>
          </p:nvSpPr>
          <p:spPr>
            <a:xfrm>
              <a:off x="1630440" y="358488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6" b="1" spc="-1" dirty="0">
                  <a:solidFill>
                    <a:srgbClr val="000000"/>
                  </a:solidFill>
                  <a:latin typeface="Cursive standard"/>
                  <a:ea typeface="DejaVu Sans"/>
                </a:rPr>
                <a:t>e.</a:t>
              </a:r>
              <a:endParaRPr lang="fr-FR" sz="3386" spc="-1" dirty="0">
                <a:latin typeface="Arial"/>
              </a:endParaRPr>
            </a:p>
          </p:txBody>
        </p:sp>
      </p:grpSp>
      <p:grpSp>
        <p:nvGrpSpPr>
          <p:cNvPr id="193" name="Group 7"/>
          <p:cNvGrpSpPr/>
          <p:nvPr/>
        </p:nvGrpSpPr>
        <p:grpSpPr>
          <a:xfrm>
            <a:off x="5856596" y="1990152"/>
            <a:ext cx="797192" cy="2992049"/>
            <a:chOff x="4842360" y="1645560"/>
            <a:chExt cx="659160" cy="2473981"/>
          </a:xfrm>
        </p:grpSpPr>
        <p:sp>
          <p:nvSpPr>
            <p:cNvPr id="194" name="CustomShape 8"/>
            <p:cNvSpPr/>
            <p:nvPr/>
          </p:nvSpPr>
          <p:spPr>
            <a:xfrm>
              <a:off x="4842360" y="164556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endParaRPr lang="fr-FR" sz="3386" spc="-1" dirty="0">
                <a:latin typeface="Arial"/>
              </a:endParaRPr>
            </a:p>
          </p:txBody>
        </p:sp>
        <p:sp>
          <p:nvSpPr>
            <p:cNvPr id="195" name="CustomShape 9"/>
            <p:cNvSpPr/>
            <p:nvPr/>
          </p:nvSpPr>
          <p:spPr>
            <a:xfrm>
              <a:off x="4842360" y="212256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endParaRPr lang="fr-FR" sz="3386" spc="-1" dirty="0">
                <a:latin typeface="Arial"/>
              </a:endParaRPr>
            </a:p>
          </p:txBody>
        </p:sp>
        <p:sp>
          <p:nvSpPr>
            <p:cNvPr id="196" name="CustomShape 10"/>
            <p:cNvSpPr/>
            <p:nvPr/>
          </p:nvSpPr>
          <p:spPr>
            <a:xfrm>
              <a:off x="4842360" y="262836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endParaRPr lang="fr-FR" sz="3386" spc="-1" dirty="0">
                <a:latin typeface="Arial"/>
              </a:endParaRPr>
            </a:p>
          </p:txBody>
        </p:sp>
        <p:sp>
          <p:nvSpPr>
            <p:cNvPr id="197" name="CustomShape 11"/>
            <p:cNvSpPr/>
            <p:nvPr/>
          </p:nvSpPr>
          <p:spPr>
            <a:xfrm>
              <a:off x="4842360" y="310644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endParaRPr lang="fr-FR" sz="3386" spc="-1" dirty="0">
                <a:latin typeface="Arial"/>
              </a:endParaRPr>
            </a:p>
          </p:txBody>
        </p:sp>
        <p:sp>
          <p:nvSpPr>
            <p:cNvPr id="198" name="CustomShape 12"/>
            <p:cNvSpPr/>
            <p:nvPr/>
          </p:nvSpPr>
          <p:spPr>
            <a:xfrm>
              <a:off x="4842360" y="359784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endParaRPr lang="fr-FR" sz="3386" spc="-1" dirty="0">
                <a:latin typeface="Arial"/>
              </a:endParaRPr>
            </a:p>
          </p:txBody>
        </p:sp>
      </p:grpSp>
      <p:sp>
        <p:nvSpPr>
          <p:cNvPr id="199" name="CustomShape 13"/>
          <p:cNvSpPr/>
          <p:nvPr/>
        </p:nvSpPr>
        <p:spPr>
          <a:xfrm>
            <a:off x="696832" y="348309"/>
            <a:ext cx="10361759" cy="51985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200" spc="-1" dirty="0">
                <a:solidFill>
                  <a:srgbClr val="7030A0"/>
                </a:solidFill>
              </a:rPr>
              <a:t>Dictée de nombres</a:t>
            </a:r>
          </a:p>
        </p:txBody>
      </p:sp>
    </p:spTree>
    <p:extLst>
      <p:ext uri="{BB962C8B-B14F-4D97-AF65-F5344CB8AC3E}">
        <p14:creationId xmlns:p14="http://schemas.microsoft.com/office/powerpoint/2010/main" val="5172752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Image 6"/>
          <p:cNvPicPr/>
          <p:nvPr/>
        </p:nvPicPr>
        <p:blipFill>
          <a:blip r:embed="rId3"/>
          <a:srcRect l="1619" t="43546" b="2391"/>
          <a:stretch/>
        </p:blipFill>
        <p:spPr>
          <a:xfrm>
            <a:off x="463900" y="1267012"/>
            <a:ext cx="10460157" cy="4454438"/>
          </a:xfrm>
          <a:prstGeom prst="rect">
            <a:avLst/>
          </a:prstGeom>
          <a:ln>
            <a:noFill/>
          </a:ln>
        </p:spPr>
      </p:pic>
      <p:grpSp>
        <p:nvGrpSpPr>
          <p:cNvPr id="187" name="Group 1"/>
          <p:cNvGrpSpPr/>
          <p:nvPr/>
        </p:nvGrpSpPr>
        <p:grpSpPr>
          <a:xfrm>
            <a:off x="1972079" y="2009309"/>
            <a:ext cx="797192" cy="2957218"/>
            <a:chOff x="1630440" y="1661400"/>
            <a:chExt cx="659160" cy="2445181"/>
          </a:xfrm>
        </p:grpSpPr>
        <p:sp>
          <p:nvSpPr>
            <p:cNvPr id="188" name="CustomShape 2"/>
            <p:cNvSpPr/>
            <p:nvPr/>
          </p:nvSpPr>
          <p:spPr>
            <a:xfrm>
              <a:off x="1630440" y="166140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6" b="1" spc="-1" dirty="0">
                  <a:solidFill>
                    <a:srgbClr val="000000"/>
                  </a:solidFill>
                  <a:latin typeface="Cursive standard"/>
                  <a:ea typeface="DejaVu Sans"/>
                </a:rPr>
                <a:t>a. </a:t>
              </a:r>
              <a:endParaRPr lang="fr-FR" sz="3386" spc="-1" dirty="0">
                <a:latin typeface="Arial"/>
              </a:endParaRPr>
            </a:p>
          </p:txBody>
        </p:sp>
        <p:sp>
          <p:nvSpPr>
            <p:cNvPr id="189" name="CustomShape 3"/>
            <p:cNvSpPr/>
            <p:nvPr/>
          </p:nvSpPr>
          <p:spPr>
            <a:xfrm>
              <a:off x="1630440" y="213840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6" b="1" spc="-1">
                  <a:solidFill>
                    <a:srgbClr val="000000"/>
                  </a:solidFill>
                  <a:latin typeface="Cursive standard"/>
                  <a:ea typeface="DejaVu Sans"/>
                </a:rPr>
                <a:t>b.</a:t>
              </a:r>
              <a:endParaRPr lang="fr-FR" sz="3386" spc="-1">
                <a:latin typeface="Arial"/>
              </a:endParaRPr>
            </a:p>
          </p:txBody>
        </p:sp>
        <p:sp>
          <p:nvSpPr>
            <p:cNvPr id="190" name="CustomShape 4"/>
            <p:cNvSpPr/>
            <p:nvPr/>
          </p:nvSpPr>
          <p:spPr>
            <a:xfrm>
              <a:off x="1630440" y="261540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6" b="1" spc="-1" dirty="0">
                  <a:solidFill>
                    <a:srgbClr val="000000"/>
                  </a:solidFill>
                  <a:latin typeface="Cursive standard"/>
                  <a:ea typeface="DejaVu Sans"/>
                </a:rPr>
                <a:t>c.</a:t>
              </a:r>
              <a:endParaRPr lang="fr-FR" sz="3386" spc="-1" dirty="0">
                <a:latin typeface="Arial"/>
              </a:endParaRPr>
            </a:p>
          </p:txBody>
        </p:sp>
        <p:sp>
          <p:nvSpPr>
            <p:cNvPr id="191" name="CustomShape 5"/>
            <p:cNvSpPr/>
            <p:nvPr/>
          </p:nvSpPr>
          <p:spPr>
            <a:xfrm>
              <a:off x="1630440" y="310788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6" b="1" spc="-1">
                  <a:solidFill>
                    <a:srgbClr val="000000"/>
                  </a:solidFill>
                  <a:latin typeface="Cursive standard"/>
                  <a:ea typeface="DejaVu Sans"/>
                </a:rPr>
                <a:t>d.</a:t>
              </a:r>
              <a:endParaRPr lang="fr-FR" sz="3386" spc="-1">
                <a:latin typeface="Arial"/>
              </a:endParaRPr>
            </a:p>
          </p:txBody>
        </p:sp>
        <p:sp>
          <p:nvSpPr>
            <p:cNvPr id="192" name="CustomShape 6"/>
            <p:cNvSpPr/>
            <p:nvPr/>
          </p:nvSpPr>
          <p:spPr>
            <a:xfrm>
              <a:off x="1630440" y="358488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fr-FR" sz="3386" b="1" spc="-1" dirty="0">
                  <a:solidFill>
                    <a:srgbClr val="000000"/>
                  </a:solidFill>
                  <a:latin typeface="Cursive standard"/>
                  <a:ea typeface="DejaVu Sans"/>
                </a:rPr>
                <a:t>e.</a:t>
              </a:r>
              <a:endParaRPr lang="fr-FR" sz="3386" spc="-1" dirty="0">
                <a:latin typeface="Arial"/>
              </a:endParaRPr>
            </a:p>
          </p:txBody>
        </p:sp>
      </p:grpSp>
      <p:grpSp>
        <p:nvGrpSpPr>
          <p:cNvPr id="193" name="Group 7"/>
          <p:cNvGrpSpPr/>
          <p:nvPr/>
        </p:nvGrpSpPr>
        <p:grpSpPr>
          <a:xfrm>
            <a:off x="5856596" y="1990152"/>
            <a:ext cx="797192" cy="2992049"/>
            <a:chOff x="4842360" y="1645560"/>
            <a:chExt cx="659160" cy="2473981"/>
          </a:xfrm>
        </p:grpSpPr>
        <p:sp>
          <p:nvSpPr>
            <p:cNvPr id="194" name="CustomShape 8"/>
            <p:cNvSpPr/>
            <p:nvPr/>
          </p:nvSpPr>
          <p:spPr>
            <a:xfrm>
              <a:off x="4842360" y="164556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endParaRPr lang="fr-FR" sz="3386" spc="-1" dirty="0">
                <a:latin typeface="Arial"/>
              </a:endParaRPr>
            </a:p>
          </p:txBody>
        </p:sp>
        <p:sp>
          <p:nvSpPr>
            <p:cNvPr id="195" name="CustomShape 9"/>
            <p:cNvSpPr/>
            <p:nvPr/>
          </p:nvSpPr>
          <p:spPr>
            <a:xfrm>
              <a:off x="4842360" y="212256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endParaRPr lang="fr-FR" sz="3386" spc="-1" dirty="0">
                <a:latin typeface="Arial"/>
              </a:endParaRPr>
            </a:p>
          </p:txBody>
        </p:sp>
        <p:sp>
          <p:nvSpPr>
            <p:cNvPr id="196" name="CustomShape 10"/>
            <p:cNvSpPr/>
            <p:nvPr/>
          </p:nvSpPr>
          <p:spPr>
            <a:xfrm>
              <a:off x="4842360" y="262836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endParaRPr lang="fr-FR" sz="3386" spc="-1" dirty="0">
                <a:latin typeface="Arial"/>
              </a:endParaRPr>
            </a:p>
          </p:txBody>
        </p:sp>
        <p:sp>
          <p:nvSpPr>
            <p:cNvPr id="197" name="CustomShape 11"/>
            <p:cNvSpPr/>
            <p:nvPr/>
          </p:nvSpPr>
          <p:spPr>
            <a:xfrm>
              <a:off x="4842360" y="310644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endParaRPr lang="fr-FR" sz="3386" spc="-1" dirty="0">
                <a:latin typeface="Arial"/>
              </a:endParaRPr>
            </a:p>
          </p:txBody>
        </p:sp>
        <p:sp>
          <p:nvSpPr>
            <p:cNvPr id="198" name="CustomShape 12"/>
            <p:cNvSpPr/>
            <p:nvPr/>
          </p:nvSpPr>
          <p:spPr>
            <a:xfrm>
              <a:off x="4842360" y="3597840"/>
              <a:ext cx="659160" cy="52170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08847" tIns="54423" rIns="108847" bIns="54423">
              <a:spAutoFit/>
            </a:bodyPr>
            <a:lstStyle/>
            <a:p>
              <a:pPr>
                <a:lnSpc>
                  <a:spcPct val="100000"/>
                </a:lnSpc>
              </a:pPr>
              <a:endParaRPr lang="fr-FR" sz="3386" spc="-1" dirty="0">
                <a:latin typeface="Arial"/>
              </a:endParaRPr>
            </a:p>
          </p:txBody>
        </p:sp>
      </p:grpSp>
      <p:sp>
        <p:nvSpPr>
          <p:cNvPr id="199" name="CustomShape 13"/>
          <p:cNvSpPr/>
          <p:nvPr/>
        </p:nvSpPr>
        <p:spPr>
          <a:xfrm>
            <a:off x="696832" y="348309"/>
            <a:ext cx="10361759" cy="51985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8847" tIns="54423" rIns="108847" bIns="54423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3200" spc="-1" dirty="0">
                <a:solidFill>
                  <a:srgbClr val="7030A0"/>
                </a:solidFill>
              </a:rPr>
              <a:t>Dictée de nombres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4715E528-4926-40BA-AAA1-C0CC1801398C}"/>
              </a:ext>
            </a:extLst>
          </p:cNvPr>
          <p:cNvSpPr txBox="1"/>
          <p:nvPr/>
        </p:nvSpPr>
        <p:spPr>
          <a:xfrm>
            <a:off x="3584278" y="2102169"/>
            <a:ext cx="31672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587  000  121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9281D0C1-AEAF-4A21-BD9B-2D370C7C2277}"/>
              </a:ext>
            </a:extLst>
          </p:cNvPr>
          <p:cNvSpPr txBox="1"/>
          <p:nvPr/>
        </p:nvSpPr>
        <p:spPr>
          <a:xfrm>
            <a:off x="2967190" y="2681557"/>
            <a:ext cx="31672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30  245  100  020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="" xmlns:a16="http://schemas.microsoft.com/office/drawing/2014/main" id="{7AA99A21-E199-4CA5-AA73-959BB9C92EDC}"/>
              </a:ext>
            </a:extLst>
          </p:cNvPr>
          <p:cNvSpPr txBox="1"/>
          <p:nvPr/>
        </p:nvSpPr>
        <p:spPr>
          <a:xfrm>
            <a:off x="3165109" y="3263681"/>
            <a:ext cx="31672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5  600  000  060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="" xmlns:a16="http://schemas.microsoft.com/office/drawing/2014/main" id="{ED31F75A-C3A0-4472-8A90-B98F35352570}"/>
              </a:ext>
            </a:extLst>
          </p:cNvPr>
          <p:cNvSpPr txBox="1"/>
          <p:nvPr/>
        </p:nvSpPr>
        <p:spPr>
          <a:xfrm>
            <a:off x="2749824" y="3845804"/>
            <a:ext cx="35250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658  157  487  100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="" xmlns:a16="http://schemas.microsoft.com/office/drawing/2014/main" id="{1364CEAE-0630-4B80-88E4-02DDEE01AC4C}"/>
              </a:ext>
            </a:extLst>
          </p:cNvPr>
          <p:cNvSpPr txBox="1"/>
          <p:nvPr/>
        </p:nvSpPr>
        <p:spPr>
          <a:xfrm>
            <a:off x="4486375" y="4448559"/>
            <a:ext cx="32961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 98  561</a:t>
            </a:r>
          </a:p>
        </p:txBody>
      </p:sp>
    </p:spTree>
    <p:extLst>
      <p:ext uri="{BB962C8B-B14F-4D97-AF65-F5344CB8AC3E}">
        <p14:creationId xmlns:p14="http://schemas.microsoft.com/office/powerpoint/2010/main" val="299475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="" xmlns:a16="http://schemas.microsoft.com/office/drawing/2014/main" id="{A910BEBB-9A34-410B-8599-DEEDE3CC25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705600" y="500270"/>
            <a:ext cx="5433391" cy="5768008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A728330A-FBD1-4DEE-9218-E2A4E6D658F7}"/>
              </a:ext>
            </a:extLst>
          </p:cNvPr>
          <p:cNvSpPr txBox="1"/>
          <p:nvPr/>
        </p:nvSpPr>
        <p:spPr>
          <a:xfrm>
            <a:off x="251790" y="278296"/>
            <a:ext cx="7160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Marie joue aux fléchettes. Quel est son score?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6EE9FCD7-9AD6-4771-872A-B4A9360C5148}"/>
              </a:ext>
            </a:extLst>
          </p:cNvPr>
          <p:cNvSpPr txBox="1"/>
          <p:nvPr/>
        </p:nvSpPr>
        <p:spPr>
          <a:xfrm>
            <a:off x="8534399" y="3107857"/>
            <a:ext cx="2491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Dizaines de milliards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EC6A8EFC-5C89-4CBF-9CE6-A562B023E65B}"/>
              </a:ext>
            </a:extLst>
          </p:cNvPr>
          <p:cNvSpPr txBox="1"/>
          <p:nvPr/>
        </p:nvSpPr>
        <p:spPr>
          <a:xfrm>
            <a:off x="9205441" y="2719289"/>
            <a:ext cx="189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Unités de millions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27C8F76A-C9E8-43AC-AC46-750FA6F771C6}"/>
              </a:ext>
            </a:extLst>
          </p:cNvPr>
          <p:cNvSpPr txBox="1"/>
          <p:nvPr/>
        </p:nvSpPr>
        <p:spPr>
          <a:xfrm>
            <a:off x="8545543" y="2192497"/>
            <a:ext cx="2067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Centaines de mille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33DCAB60-81D7-4D6E-85D5-6209CCD40FA1}"/>
              </a:ext>
            </a:extLst>
          </p:cNvPr>
          <p:cNvSpPr txBox="1"/>
          <p:nvPr/>
        </p:nvSpPr>
        <p:spPr>
          <a:xfrm>
            <a:off x="8518436" y="1611319"/>
            <a:ext cx="205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Dizaines d’unités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="" xmlns:a16="http://schemas.microsoft.com/office/drawing/2014/main" id="{830AC4FE-E347-44E5-9014-BA858C55B1C4}"/>
              </a:ext>
            </a:extLst>
          </p:cNvPr>
          <p:cNvSpPr txBox="1"/>
          <p:nvPr/>
        </p:nvSpPr>
        <p:spPr>
          <a:xfrm>
            <a:off x="8991148" y="869546"/>
            <a:ext cx="1568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Unités</a:t>
            </a: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="" xmlns:a16="http://schemas.microsoft.com/office/drawing/2014/main" id="{9400D873-01AB-46B3-9D69-EA546C2F6A20}"/>
              </a:ext>
            </a:extLst>
          </p:cNvPr>
          <p:cNvCxnSpPr/>
          <p:nvPr/>
        </p:nvCxnSpPr>
        <p:spPr>
          <a:xfrm flipV="1">
            <a:off x="8693425" y="3471394"/>
            <a:ext cx="595446" cy="540328"/>
          </a:xfrm>
          <a:prstGeom prst="straightConnector1">
            <a:avLst/>
          </a:prstGeom>
          <a:ln w="3492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="" xmlns:a16="http://schemas.microsoft.com/office/drawing/2014/main" id="{F08C1F18-8CC5-41E1-BE9E-6030899C1580}"/>
              </a:ext>
            </a:extLst>
          </p:cNvPr>
          <p:cNvCxnSpPr/>
          <p:nvPr/>
        </p:nvCxnSpPr>
        <p:spPr>
          <a:xfrm flipH="1" flipV="1">
            <a:off x="9470183" y="3423466"/>
            <a:ext cx="492139" cy="745357"/>
          </a:xfrm>
          <a:prstGeom prst="straightConnector1">
            <a:avLst/>
          </a:prstGeom>
          <a:ln w="3492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avec flèche 20">
            <a:extLst>
              <a:ext uri="{FF2B5EF4-FFF2-40B4-BE49-F238E27FC236}">
                <a16:creationId xmlns="" xmlns:a16="http://schemas.microsoft.com/office/drawing/2014/main" id="{2E21A549-9146-4577-8515-2770A2B93B75}"/>
              </a:ext>
            </a:extLst>
          </p:cNvPr>
          <p:cNvCxnSpPr/>
          <p:nvPr/>
        </p:nvCxnSpPr>
        <p:spPr>
          <a:xfrm flipV="1">
            <a:off x="7536873" y="5273287"/>
            <a:ext cx="831273" cy="530501"/>
          </a:xfrm>
          <a:prstGeom prst="straightConnector1">
            <a:avLst/>
          </a:prstGeom>
          <a:ln w="3492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avec flèche 24">
            <a:extLst>
              <a:ext uri="{FF2B5EF4-FFF2-40B4-BE49-F238E27FC236}">
                <a16:creationId xmlns="" xmlns:a16="http://schemas.microsoft.com/office/drawing/2014/main" id="{DE337643-4760-4750-9F6F-1BE3120BB38F}"/>
              </a:ext>
            </a:extLst>
          </p:cNvPr>
          <p:cNvCxnSpPr/>
          <p:nvPr/>
        </p:nvCxnSpPr>
        <p:spPr>
          <a:xfrm flipH="1">
            <a:off x="10577644" y="943645"/>
            <a:ext cx="1045718" cy="657919"/>
          </a:xfrm>
          <a:prstGeom prst="straightConnector1">
            <a:avLst/>
          </a:prstGeom>
          <a:ln w="3492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avec flèche 26">
            <a:extLst>
              <a:ext uri="{FF2B5EF4-FFF2-40B4-BE49-F238E27FC236}">
                <a16:creationId xmlns="" xmlns:a16="http://schemas.microsoft.com/office/drawing/2014/main" id="{931B7DF7-C1F7-4D42-BACD-0190A4705B2E}"/>
              </a:ext>
            </a:extLst>
          </p:cNvPr>
          <p:cNvCxnSpPr/>
          <p:nvPr/>
        </p:nvCxnSpPr>
        <p:spPr>
          <a:xfrm flipH="1" flipV="1">
            <a:off x="9343083" y="3843931"/>
            <a:ext cx="692728" cy="916413"/>
          </a:xfrm>
          <a:prstGeom prst="straightConnector1">
            <a:avLst/>
          </a:prstGeom>
          <a:ln w="3492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="" xmlns:a16="http://schemas.microsoft.com/office/drawing/2014/main" id="{F7A60DD4-7884-4A7A-A139-634E34D61D2A}"/>
              </a:ext>
            </a:extLst>
          </p:cNvPr>
          <p:cNvCxnSpPr/>
          <p:nvPr/>
        </p:nvCxnSpPr>
        <p:spPr>
          <a:xfrm flipH="1" flipV="1">
            <a:off x="10396029" y="3588176"/>
            <a:ext cx="1408947" cy="1828800"/>
          </a:xfrm>
          <a:prstGeom prst="straightConnector1">
            <a:avLst/>
          </a:prstGeom>
          <a:ln w="3492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="" xmlns:a16="http://schemas.microsoft.com/office/drawing/2014/main" id="{FC7AA0DE-8172-4D9E-9347-14AAFA88BD49}"/>
              </a:ext>
            </a:extLst>
          </p:cNvPr>
          <p:cNvCxnSpPr/>
          <p:nvPr/>
        </p:nvCxnSpPr>
        <p:spPr>
          <a:xfrm>
            <a:off x="6112264" y="1054212"/>
            <a:ext cx="1561347" cy="1238682"/>
          </a:xfrm>
          <a:prstGeom prst="straightConnector1">
            <a:avLst/>
          </a:prstGeom>
          <a:ln w="3492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Connecteur droit avec flèche 34">
            <a:extLst>
              <a:ext uri="{FF2B5EF4-FFF2-40B4-BE49-F238E27FC236}">
                <a16:creationId xmlns="" xmlns:a16="http://schemas.microsoft.com/office/drawing/2014/main" id="{5652A2D6-C6BB-41B4-93D6-659EC2F3D13B}"/>
              </a:ext>
            </a:extLst>
          </p:cNvPr>
          <p:cNvCxnSpPr>
            <a:cxnSpLocks/>
            <a:stCxn id="5" idx="1"/>
          </p:cNvCxnSpPr>
          <p:nvPr/>
        </p:nvCxnSpPr>
        <p:spPr>
          <a:xfrm flipV="1">
            <a:off x="6705600" y="3076114"/>
            <a:ext cx="1662546" cy="308160"/>
          </a:xfrm>
          <a:prstGeom prst="straightConnector1">
            <a:avLst/>
          </a:prstGeom>
          <a:ln w="3492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ZoneTexte 35">
            <a:extLst>
              <a:ext uri="{FF2B5EF4-FFF2-40B4-BE49-F238E27FC236}">
                <a16:creationId xmlns="" xmlns:a16="http://schemas.microsoft.com/office/drawing/2014/main" id="{19476BC3-6708-4602-8B59-443EC5E50E70}"/>
              </a:ext>
            </a:extLst>
          </p:cNvPr>
          <p:cNvSpPr txBox="1"/>
          <p:nvPr/>
        </p:nvSpPr>
        <p:spPr>
          <a:xfrm>
            <a:off x="251791" y="1007354"/>
            <a:ext cx="50406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70C0"/>
                </a:solidFill>
              </a:rPr>
              <a:t>2 fléchettes dans la zone dizaines de milliards</a:t>
            </a:r>
          </a:p>
          <a:p>
            <a:endParaRPr lang="fr-FR" sz="2000" dirty="0"/>
          </a:p>
        </p:txBody>
      </p:sp>
      <p:sp>
        <p:nvSpPr>
          <p:cNvPr id="37" name="ZoneTexte 36">
            <a:extLst>
              <a:ext uri="{FF2B5EF4-FFF2-40B4-BE49-F238E27FC236}">
                <a16:creationId xmlns="" xmlns:a16="http://schemas.microsoft.com/office/drawing/2014/main" id="{3608068A-EAF6-4CCA-A7C8-16DBBB20A4DE}"/>
              </a:ext>
            </a:extLst>
          </p:cNvPr>
          <p:cNvSpPr txBox="1"/>
          <p:nvPr/>
        </p:nvSpPr>
        <p:spPr>
          <a:xfrm>
            <a:off x="260525" y="1419788"/>
            <a:ext cx="47798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70C0"/>
                </a:solidFill>
              </a:rPr>
              <a:t>1 fléchette dans la zone unités de millions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A221FAAC-FB13-4775-AE95-B4E8021DDDAA}"/>
              </a:ext>
            </a:extLst>
          </p:cNvPr>
          <p:cNvSpPr/>
          <p:nvPr/>
        </p:nvSpPr>
        <p:spPr>
          <a:xfrm>
            <a:off x="260526" y="1849939"/>
            <a:ext cx="46942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solidFill>
                  <a:srgbClr val="0070C0"/>
                </a:solidFill>
              </a:rPr>
              <a:t>2 fléchettes dans la zone centaines de mille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95236A5E-3270-4543-AF08-B93381CD9204}"/>
              </a:ext>
            </a:extLst>
          </p:cNvPr>
          <p:cNvSpPr/>
          <p:nvPr/>
        </p:nvSpPr>
        <p:spPr>
          <a:xfrm>
            <a:off x="233557" y="2320477"/>
            <a:ext cx="35043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solidFill>
                  <a:srgbClr val="0070C0"/>
                </a:solidFill>
              </a:rPr>
              <a:t>3 fléchettes dans la zone unités 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="" xmlns:a16="http://schemas.microsoft.com/office/drawing/2014/main" id="{A7ADC0BC-7383-4BAA-93DD-01C106697622}"/>
              </a:ext>
            </a:extLst>
          </p:cNvPr>
          <p:cNvSpPr txBox="1"/>
          <p:nvPr/>
        </p:nvSpPr>
        <p:spPr>
          <a:xfrm>
            <a:off x="221170" y="2903955"/>
            <a:ext cx="6295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( 2 x 10 000 000 000) + ( 1 x 1 000 000) + (2 x 100 000) + ( 3 x 1)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="" xmlns:a16="http://schemas.microsoft.com/office/drawing/2014/main" id="{81B7B901-454B-4E32-B6DB-7A06D3BCCFCE}"/>
              </a:ext>
            </a:extLst>
          </p:cNvPr>
          <p:cNvSpPr txBox="1"/>
          <p:nvPr/>
        </p:nvSpPr>
        <p:spPr>
          <a:xfrm>
            <a:off x="260526" y="3423466"/>
            <a:ext cx="6011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= 20 000 000 000 + 1 000 000 + 200 000 + 3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="" xmlns:a16="http://schemas.microsoft.com/office/drawing/2014/main" id="{BBEDA406-2D3A-4DEE-B881-EA2C65D62D88}"/>
              </a:ext>
            </a:extLst>
          </p:cNvPr>
          <p:cNvSpPr txBox="1"/>
          <p:nvPr/>
        </p:nvSpPr>
        <p:spPr>
          <a:xfrm>
            <a:off x="312430" y="3860520"/>
            <a:ext cx="3865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= 20 001 200 003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="" xmlns:a16="http://schemas.microsoft.com/office/drawing/2014/main" id="{167E77F8-2DE0-49DE-898B-F749EC58A9FB}"/>
              </a:ext>
            </a:extLst>
          </p:cNvPr>
          <p:cNvSpPr txBox="1"/>
          <p:nvPr/>
        </p:nvSpPr>
        <p:spPr>
          <a:xfrm>
            <a:off x="233557" y="4502576"/>
            <a:ext cx="6283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Le score de Marie est de 20 001 200 003.</a:t>
            </a:r>
          </a:p>
        </p:txBody>
      </p:sp>
    </p:spTree>
    <p:extLst>
      <p:ext uri="{BB962C8B-B14F-4D97-AF65-F5344CB8AC3E}">
        <p14:creationId xmlns:p14="http://schemas.microsoft.com/office/powerpoint/2010/main" val="1164310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  <p:bldP spid="40" grpId="0"/>
      <p:bldP spid="42" grpId="0"/>
      <p:bldP spid="43" grpId="0"/>
      <p:bldP spid="4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7E8FB51A-43EB-4248-8E1D-549D7042540C}"/>
              </a:ext>
            </a:extLst>
          </p:cNvPr>
          <p:cNvSpPr/>
          <p:nvPr/>
        </p:nvSpPr>
        <p:spPr>
          <a:xfrm>
            <a:off x="4718058" y="671156"/>
            <a:ext cx="27558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>
                <a:solidFill>
                  <a:prstClr val="black"/>
                </a:solidFill>
              </a:rPr>
              <a:t>20 001 200 003</a:t>
            </a:r>
            <a:endParaRPr lang="fr-FR" sz="3200" b="1" dirty="0"/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D426E195-EA1F-49CE-AB47-7052CF6E3E68}"/>
              </a:ext>
            </a:extLst>
          </p:cNvPr>
          <p:cNvSpPr txBox="1"/>
          <p:nvPr/>
        </p:nvSpPr>
        <p:spPr>
          <a:xfrm>
            <a:off x="-53985" y="1641058"/>
            <a:ext cx="11651673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accent1"/>
                </a:solidFill>
              </a:rPr>
              <a:t>Un nombre peut s’écrire avec des décompositions.</a:t>
            </a:r>
          </a:p>
          <a:p>
            <a:pPr algn="ctr"/>
            <a:r>
              <a:rPr lang="fr-FR" sz="2800" b="1" dirty="0">
                <a:solidFill>
                  <a:schemeClr val="accent1"/>
                </a:solidFill>
              </a:rPr>
              <a:t>Par exemple : </a:t>
            </a:r>
          </a:p>
          <a:p>
            <a:pPr algn="ctr"/>
            <a:endParaRPr lang="fr-FR" sz="2800" b="1" dirty="0">
              <a:solidFill>
                <a:schemeClr val="accent1"/>
              </a:solidFill>
            </a:endParaRPr>
          </a:p>
          <a:p>
            <a:pPr algn="ctr"/>
            <a:endParaRPr lang="fr-FR" sz="3200" dirty="0"/>
          </a:p>
        </p:txBody>
      </p:sp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A5E9D27C-D623-4CE3-887E-8EBF31078C7D}"/>
              </a:ext>
            </a:extLst>
          </p:cNvPr>
          <p:cNvSpPr txBox="1"/>
          <p:nvPr/>
        </p:nvSpPr>
        <p:spPr>
          <a:xfrm>
            <a:off x="594312" y="2755753"/>
            <a:ext cx="10377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20 001 200 003 = </a:t>
            </a:r>
            <a:r>
              <a:rPr lang="fr-FR" sz="2400" dirty="0"/>
              <a:t>(2 x 10 000 000 000) + (1 x 1 000 000) + (2 x 100 000) + (3x1)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83623EF2-D4B5-41D8-8994-37936911991C}"/>
              </a:ext>
            </a:extLst>
          </p:cNvPr>
          <p:cNvSpPr/>
          <p:nvPr/>
        </p:nvSpPr>
        <p:spPr>
          <a:xfrm>
            <a:off x="594312" y="3882263"/>
            <a:ext cx="85496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400" b="1" dirty="0">
                <a:solidFill>
                  <a:prstClr val="black"/>
                </a:solidFill>
              </a:rPr>
              <a:t>20 001 200 003 = </a:t>
            </a:r>
            <a:r>
              <a:rPr lang="fr-FR" sz="2400" dirty="0">
                <a:solidFill>
                  <a:prstClr val="black"/>
                </a:solidFill>
              </a:rPr>
              <a:t>20 000 000 000 + 1 000 000 000 + 200 000 + 3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25F6BD0-0F29-4764-B230-7046594FBE0F}"/>
              </a:ext>
            </a:extLst>
          </p:cNvPr>
          <p:cNvSpPr/>
          <p:nvPr/>
        </p:nvSpPr>
        <p:spPr>
          <a:xfrm>
            <a:off x="594312" y="4500794"/>
            <a:ext cx="85496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400" b="1" dirty="0">
                <a:solidFill>
                  <a:prstClr val="black"/>
                </a:solidFill>
              </a:rPr>
              <a:t>20 001 200 003 </a:t>
            </a:r>
            <a:r>
              <a:rPr lang="fr-FR" sz="2400" dirty="0">
                <a:solidFill>
                  <a:prstClr val="black"/>
                </a:solidFill>
              </a:rPr>
              <a:t>= 20 milliards 1 million 200 mille 3 unités</a:t>
            </a:r>
          </a:p>
        </p:txBody>
      </p:sp>
      <p:sp>
        <p:nvSpPr>
          <p:cNvPr id="7" name="CustomShape 2">
            <a:extLst>
              <a:ext uri="{FF2B5EF4-FFF2-40B4-BE49-F238E27FC236}">
                <a16:creationId xmlns="" xmlns:a16="http://schemas.microsoft.com/office/drawing/2014/main" id="{66BBD023-2E12-4E80-98F2-7248CAE5287B}"/>
              </a:ext>
            </a:extLst>
          </p:cNvPr>
          <p:cNvSpPr/>
          <p:nvPr/>
        </p:nvSpPr>
        <p:spPr>
          <a:xfrm>
            <a:off x="138545" y="107966"/>
            <a:ext cx="2446601" cy="790817"/>
          </a:xfrm>
          <a:prstGeom prst="wedgeRoundRectCallout">
            <a:avLst>
              <a:gd name="adj1" fmla="val 48916"/>
              <a:gd name="adj2" fmla="val 102656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  <a:effectLst/>
        </p:spPr>
        <p:txBody>
          <a:bodyPr wrap="none" lIns="89988" tIns="44994" rIns="89988" bIns="44994" anchor="ctr">
            <a:noAutofit/>
          </a:bodyPr>
          <a:lstStyle/>
          <a:p>
            <a:pPr algn="ctr" defTabSz="914309">
              <a:defRPr/>
            </a:pPr>
            <a:r>
              <a:rPr lang="fr-FR" sz="2800" b="1" kern="0" spc="-1" dirty="0">
                <a:solidFill>
                  <a:srgbClr val="000000"/>
                </a:solidFill>
                <a:latin typeface="Comic Sans MS"/>
                <a:ea typeface="Calibri"/>
                <a:cs typeface="DejaVu Sans"/>
              </a:rPr>
              <a:t>À RETENIR</a:t>
            </a:r>
            <a:endParaRPr lang="fr-FR" sz="2800" kern="0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2B25A0E6-008E-44E3-89B8-77D9D80EF1A9}"/>
              </a:ext>
            </a:extLst>
          </p:cNvPr>
          <p:cNvSpPr txBox="1"/>
          <p:nvPr/>
        </p:nvSpPr>
        <p:spPr>
          <a:xfrm>
            <a:off x="2585146" y="4840941"/>
            <a:ext cx="3815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/>
              <a:t>…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416F961-EBF4-42F3-8D8D-3D9988CF471E}"/>
              </a:ext>
            </a:extLst>
          </p:cNvPr>
          <p:cNvSpPr/>
          <p:nvPr/>
        </p:nvSpPr>
        <p:spPr>
          <a:xfrm>
            <a:off x="594311" y="3287662"/>
            <a:ext cx="102147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400" b="1" dirty="0">
                <a:solidFill>
                  <a:prstClr val="black"/>
                </a:solidFill>
              </a:rPr>
              <a:t>20 001 200 003 = </a:t>
            </a:r>
            <a:r>
              <a:rPr lang="fr-FR" sz="2400" dirty="0">
                <a:solidFill>
                  <a:prstClr val="black"/>
                </a:solidFill>
              </a:rPr>
              <a:t>(20 x 1 000 000 000) + (1 x 1 000 000) + (200 x 1 000) + (3x1)</a:t>
            </a:r>
          </a:p>
        </p:txBody>
      </p:sp>
    </p:spTree>
    <p:extLst>
      <p:ext uri="{BB962C8B-B14F-4D97-AF65-F5344CB8AC3E}">
        <p14:creationId xmlns:p14="http://schemas.microsoft.com/office/powerpoint/2010/main" val="88286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7" grpId="0" animBg="1"/>
      <p:bldP spid="5" grpId="0"/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595" y="747694"/>
            <a:ext cx="9142810" cy="2387289"/>
          </a:xfrm>
        </p:spPr>
        <p:txBody>
          <a:bodyPr>
            <a:normAutofit/>
          </a:bodyPr>
          <a:lstStyle/>
          <a:p>
            <a:r>
              <a:rPr lang="fr-FR" sz="7999" dirty="0">
                <a:solidFill>
                  <a:srgbClr val="7030A0"/>
                </a:solidFill>
                <a:latin typeface="Comic Sans MS" panose="030F0702030302020204" pitchFamily="66" charset="0"/>
              </a:rPr>
              <a:t>Problèmes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A6FDC368-82F8-4CCF-8E45-0B2BD7CE588D}"/>
              </a:ext>
            </a:extLst>
          </p:cNvPr>
          <p:cNvSpPr/>
          <p:nvPr/>
        </p:nvSpPr>
        <p:spPr>
          <a:xfrm>
            <a:off x="1719154" y="3606601"/>
            <a:ext cx="91428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3600" dirty="0">
                <a:solidFill>
                  <a:prstClr val="black"/>
                </a:solidFill>
              </a:rPr>
              <a:t>Problèmes relevant de la proportionnalité</a:t>
            </a:r>
          </a:p>
        </p:txBody>
      </p:sp>
    </p:spTree>
    <p:extLst>
      <p:ext uri="{BB962C8B-B14F-4D97-AF65-F5344CB8AC3E}">
        <p14:creationId xmlns:p14="http://schemas.microsoft.com/office/powerpoint/2010/main" val="19731346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eri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5642" y="56420"/>
            <a:ext cx="2095937" cy="2095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5501E490-A4C4-5F4A-9395-67C85D784B5B}"/>
              </a:ext>
            </a:extLst>
          </p:cNvPr>
          <p:cNvSpPr txBox="1"/>
          <p:nvPr/>
        </p:nvSpPr>
        <p:spPr>
          <a:xfrm>
            <a:off x="890009" y="1385282"/>
            <a:ext cx="97120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800" dirty="0"/>
              <a:t>Dans la recette du clafoutis pour 4 personnes il faut 24 cerises.</a:t>
            </a:r>
          </a:p>
          <a:p>
            <a:pPr>
              <a:lnSpc>
                <a:spcPct val="150000"/>
              </a:lnSpc>
            </a:pPr>
            <a:r>
              <a:rPr lang="fr-FR" sz="2800"/>
              <a:t>J’achète au marché 800 g </a:t>
            </a:r>
            <a:r>
              <a:rPr lang="fr-FR" sz="2800" dirty="0"/>
              <a:t>de cerises.</a:t>
            </a:r>
          </a:p>
          <a:p>
            <a:pPr>
              <a:lnSpc>
                <a:spcPct val="150000"/>
              </a:lnSpc>
            </a:pPr>
            <a:r>
              <a:rPr lang="fr-FR" sz="2800" dirty="0"/>
              <a:t>Chez ce marchand, il faut 15 cerises pour obtenir 100 g.</a:t>
            </a:r>
          </a:p>
          <a:p>
            <a:pPr>
              <a:lnSpc>
                <a:spcPct val="150000"/>
              </a:lnSpc>
            </a:pPr>
            <a:r>
              <a:rPr lang="fr-FR" sz="2800" dirty="0"/>
              <a:t>Pour combien de personnes pourrai-je faire un clafoutis ?</a:t>
            </a:r>
          </a:p>
        </p:txBody>
      </p:sp>
      <p:sp>
        <p:nvSpPr>
          <p:cNvPr id="6" name="Titre 1">
            <a:extLst>
              <a:ext uri="{FF2B5EF4-FFF2-40B4-BE49-F238E27FC236}">
                <a16:creationId xmlns="" xmlns:a16="http://schemas.microsoft.com/office/drawing/2014/main" id="{42300A65-25D8-154E-B359-38E33375E095}"/>
              </a:ext>
            </a:extLst>
          </p:cNvPr>
          <p:cNvSpPr txBox="1">
            <a:spLocks/>
          </p:cNvSpPr>
          <p:nvPr/>
        </p:nvSpPr>
        <p:spPr>
          <a:xfrm>
            <a:off x="838778" y="365924"/>
            <a:ext cx="7854846" cy="997902"/>
          </a:xfrm>
          <a:prstGeom prst="rect">
            <a:avLst/>
          </a:prstGeom>
        </p:spPr>
        <p:txBody>
          <a:bodyPr vert="horz" lIns="91416" tIns="45708" rIns="91416" bIns="45708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dirty="0">
                <a:solidFill>
                  <a:srgbClr val="7030A0"/>
                </a:solidFill>
                <a:latin typeface="+mn-lt"/>
              </a:rPr>
              <a:t>Correction du problème donné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466C96E1-EB6D-4346-839C-55BE021282CF}"/>
              </a:ext>
            </a:extLst>
          </p:cNvPr>
          <p:cNvSpPr txBox="1"/>
          <p:nvPr/>
        </p:nvSpPr>
        <p:spPr>
          <a:xfrm>
            <a:off x="838778" y="4062938"/>
            <a:ext cx="36139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800 = 100 x 8</a:t>
            </a:r>
          </a:p>
          <a:p>
            <a:r>
              <a:rPr lang="fr-FR" sz="2800" dirty="0">
                <a:solidFill>
                  <a:srgbClr val="0070C0"/>
                </a:solidFill>
              </a:rPr>
              <a:t>15 x 8 = 120</a:t>
            </a:r>
          </a:p>
          <a:p>
            <a:r>
              <a:rPr lang="fr-FR" sz="2800" dirty="0">
                <a:solidFill>
                  <a:srgbClr val="0070C0"/>
                </a:solidFill>
              </a:rPr>
              <a:t>J’ai donc 120 cerises.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CADEC85D-2C62-4C42-BFB3-25DB820A28C2}"/>
              </a:ext>
            </a:extLst>
          </p:cNvPr>
          <p:cNvSpPr txBox="1"/>
          <p:nvPr/>
        </p:nvSpPr>
        <p:spPr>
          <a:xfrm>
            <a:off x="4625009" y="4041482"/>
            <a:ext cx="745656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24 : 4 = 6</a:t>
            </a:r>
          </a:p>
          <a:p>
            <a:r>
              <a:rPr lang="fr-FR" sz="2800" dirty="0">
                <a:solidFill>
                  <a:srgbClr val="0070C0"/>
                </a:solidFill>
              </a:rPr>
              <a:t>Il faut 6 cerises pour 1 personne.</a:t>
            </a:r>
          </a:p>
          <a:p>
            <a:r>
              <a:rPr lang="fr-FR" sz="2800" dirty="0">
                <a:solidFill>
                  <a:srgbClr val="0070C0"/>
                </a:solidFill>
              </a:rPr>
              <a:t>120 : 6 = 20</a:t>
            </a:r>
          </a:p>
          <a:p>
            <a:endParaRPr lang="fr-FR" sz="2800" dirty="0">
              <a:solidFill>
                <a:srgbClr val="0070C0"/>
              </a:solidFill>
            </a:endParaRPr>
          </a:p>
          <a:p>
            <a:r>
              <a:rPr lang="fr-FR" sz="2800" dirty="0">
                <a:solidFill>
                  <a:srgbClr val="0070C0"/>
                </a:solidFill>
              </a:rPr>
              <a:t>Je pourrai faire un clafoutis pour 20 personnes</a:t>
            </a:r>
          </a:p>
        </p:txBody>
      </p:sp>
    </p:spTree>
    <p:extLst>
      <p:ext uri="{BB962C8B-B14F-4D97-AF65-F5344CB8AC3E}">
        <p14:creationId xmlns:p14="http://schemas.microsoft.com/office/powerpoint/2010/main" val="336265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E4507777-735B-4933-99DA-92531FD13E01}"/>
              </a:ext>
            </a:extLst>
          </p:cNvPr>
          <p:cNvSpPr txBox="1"/>
          <p:nvPr/>
        </p:nvSpPr>
        <p:spPr>
          <a:xfrm>
            <a:off x="1080655" y="346364"/>
            <a:ext cx="92409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rgbClr val="7030A0"/>
                </a:solidFill>
              </a:rPr>
              <a:t>Vrai ou faux?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3926CB10-81E2-4118-B516-699A8E038188}"/>
              </a:ext>
            </a:extLst>
          </p:cNvPr>
          <p:cNvSpPr txBox="1"/>
          <p:nvPr/>
        </p:nvSpPr>
        <p:spPr>
          <a:xfrm>
            <a:off x="1745673" y="1331801"/>
            <a:ext cx="104186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Quand je monte 5 marches, je m’élève de 100 cm, donc si je monte 10 marches je m’élève de 2 m.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46E6A1A4-944A-4231-B0D9-5F7589D70E19}"/>
              </a:ext>
            </a:extLst>
          </p:cNvPr>
          <p:cNvSpPr txBox="1"/>
          <p:nvPr/>
        </p:nvSpPr>
        <p:spPr>
          <a:xfrm>
            <a:off x="193964" y="2812473"/>
            <a:ext cx="118456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C00000"/>
                </a:solidFill>
              </a:rPr>
              <a:t>Vrai</a:t>
            </a:r>
          </a:p>
          <a:p>
            <a:pPr algn="ctr"/>
            <a:r>
              <a:rPr lang="fr-FR" sz="3600" dirty="0">
                <a:solidFill>
                  <a:srgbClr val="C00000"/>
                </a:solidFill>
              </a:rPr>
              <a:t>La hauteur augmente dans la même proportion que le nombre de marches.</a:t>
            </a:r>
          </a:p>
        </p:txBody>
      </p:sp>
      <p:pic>
        <p:nvPicPr>
          <p:cNvPr id="3074" name="Picture 2" descr="Page 4 | photos escalier en pierre libres de droits | Piqsels">
            <a:extLst>
              <a:ext uri="{FF2B5EF4-FFF2-40B4-BE49-F238E27FC236}">
                <a16:creationId xmlns="" xmlns:a16="http://schemas.microsoft.com/office/drawing/2014/main" id="{1AE6E03E-1B93-4E7C-B3DC-F1DE6B13FF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587" y="0"/>
            <a:ext cx="188595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343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="" xmlns:a16="http://schemas.microsoft.com/office/drawing/2014/main" id="{B70A95C5-FB72-4EB7-BDFB-430DB1BD1B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7895" y="120800"/>
            <a:ext cx="1866900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E4507777-735B-4933-99DA-92531FD13E01}"/>
              </a:ext>
            </a:extLst>
          </p:cNvPr>
          <p:cNvSpPr txBox="1"/>
          <p:nvPr/>
        </p:nvSpPr>
        <p:spPr>
          <a:xfrm>
            <a:off x="1080655" y="346364"/>
            <a:ext cx="92409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rgbClr val="7030A0"/>
                </a:solidFill>
              </a:rPr>
              <a:t>Vrai ou faux?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3926CB10-81E2-4118-B516-699A8E038188}"/>
              </a:ext>
            </a:extLst>
          </p:cNvPr>
          <p:cNvSpPr txBox="1"/>
          <p:nvPr/>
        </p:nvSpPr>
        <p:spPr>
          <a:xfrm>
            <a:off x="955964" y="1510145"/>
            <a:ext cx="10418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Si Max pèse 30 kg à 10 ans, il pèsera 60 kg à 20 ans.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46E6A1A4-944A-4231-B0D9-5F7589D70E19}"/>
              </a:ext>
            </a:extLst>
          </p:cNvPr>
          <p:cNvSpPr txBox="1"/>
          <p:nvPr/>
        </p:nvSpPr>
        <p:spPr>
          <a:xfrm>
            <a:off x="193964" y="2812473"/>
            <a:ext cx="118456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C00000"/>
                </a:solidFill>
              </a:rPr>
              <a:t>Faux</a:t>
            </a:r>
          </a:p>
          <a:p>
            <a:pPr algn="ctr"/>
            <a:r>
              <a:rPr lang="fr-FR" sz="3600" dirty="0">
                <a:solidFill>
                  <a:srgbClr val="C00000"/>
                </a:solidFill>
              </a:rPr>
              <a:t>Le poids n’est pas proportionnel à l’âge.</a:t>
            </a:r>
          </a:p>
        </p:txBody>
      </p:sp>
    </p:spTree>
    <p:extLst>
      <p:ext uri="{BB962C8B-B14F-4D97-AF65-F5344CB8AC3E}">
        <p14:creationId xmlns:p14="http://schemas.microsoft.com/office/powerpoint/2010/main" val="1433780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="" xmlns:a16="http://schemas.microsoft.com/office/drawing/2014/main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="" xmlns:a16="http://schemas.microsoft.com/office/drawing/2014/main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="" xmlns:a16="http://schemas.microsoft.com/office/drawing/2014/main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543571" y="2062800"/>
            <a:ext cx="4426540" cy="75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1,5 +  …  =  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C570EF0-3FD3-4C36-B1CC-2E04961BA5E8}"/>
              </a:ext>
            </a:extLst>
          </p:cNvPr>
          <p:cNvSpPr/>
          <p:nvPr/>
        </p:nvSpPr>
        <p:spPr>
          <a:xfrm>
            <a:off x="-277090" y="213979"/>
            <a:ext cx="1276063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3200" dirty="0">
                <a:solidFill>
                  <a:srgbClr val="7030A0"/>
                </a:solidFill>
              </a:rPr>
              <a:t>Trouver rapidement le complément d’un nombre décimal à l’entier supérieur</a:t>
            </a:r>
          </a:p>
        </p:txBody>
      </p:sp>
    </p:spTree>
    <p:extLst>
      <p:ext uri="{BB962C8B-B14F-4D97-AF65-F5344CB8AC3E}">
        <p14:creationId xmlns:p14="http://schemas.microsoft.com/office/powerpoint/2010/main" val="1310847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uiExpand="1" build="p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B01C0B20-AF9B-406C-977A-803822D57C17}"/>
              </a:ext>
            </a:extLst>
          </p:cNvPr>
          <p:cNvSpPr txBox="1"/>
          <p:nvPr/>
        </p:nvSpPr>
        <p:spPr>
          <a:xfrm>
            <a:off x="2118930" y="380675"/>
            <a:ext cx="60267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rgbClr val="7030A0"/>
                </a:solidFill>
              </a:rPr>
              <a:t>Les piles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E07FBCD6-8BAD-4F41-AFB3-FF972328C519}"/>
              </a:ext>
            </a:extLst>
          </p:cNvPr>
          <p:cNvSpPr txBox="1"/>
          <p:nvPr/>
        </p:nvSpPr>
        <p:spPr>
          <a:xfrm>
            <a:off x="581891" y="1274618"/>
            <a:ext cx="109312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Arthur a 6 piles qui pèsent 18 g en tout.</a:t>
            </a:r>
          </a:p>
          <a:p>
            <a:r>
              <a:rPr lang="fr-FR" sz="3200" dirty="0"/>
              <a:t>Il veut savoir combien pèsent 4 piles? Comment fait-il ?</a:t>
            </a:r>
          </a:p>
        </p:txBody>
      </p:sp>
      <p:pic>
        <p:nvPicPr>
          <p:cNvPr id="5122" name="Picture 2" descr="Batterie Électrique Électricité - Images vectorielles gratuites ...">
            <a:extLst>
              <a:ext uri="{FF2B5EF4-FFF2-40B4-BE49-F238E27FC236}">
                <a16:creationId xmlns="" xmlns:a16="http://schemas.microsoft.com/office/drawing/2014/main" id="{D3BD665E-2B42-43EA-B228-DD250F2BA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6109" y="194618"/>
            <a:ext cx="164400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2301DE7E-3ECE-4207-A614-61D2E07A08FE}"/>
              </a:ext>
            </a:extLst>
          </p:cNvPr>
          <p:cNvSpPr txBox="1"/>
          <p:nvPr/>
        </p:nvSpPr>
        <p:spPr>
          <a:xfrm>
            <a:off x="6538749" y="4774502"/>
            <a:ext cx="5374955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/>
              <a:t>Pour trouver le poids de 4 piles,</a:t>
            </a:r>
          </a:p>
          <a:p>
            <a:r>
              <a:rPr lang="fr-FR" sz="2400" dirty="0"/>
              <a:t>je peux chercher le poids </a:t>
            </a:r>
            <a:r>
              <a:rPr lang="fr-FR" sz="2400" b="1" dirty="0"/>
              <a:t>d’une pile</a:t>
            </a:r>
            <a:r>
              <a:rPr lang="fr-FR" sz="2400" dirty="0"/>
              <a:t>. </a:t>
            </a:r>
          </a:p>
          <a:p>
            <a:r>
              <a:rPr lang="fr-FR" sz="2400" dirty="0"/>
              <a:t>J’utilise le </a:t>
            </a:r>
            <a:r>
              <a:rPr lang="fr-FR" sz="2400" b="1" dirty="0"/>
              <a:t>retour à l’unité</a:t>
            </a:r>
            <a:r>
              <a:rPr lang="fr-FR" sz="2400" dirty="0"/>
              <a:t>.</a:t>
            </a:r>
            <a:endParaRPr lang="fr-FR" sz="2400" b="1" i="1" dirty="0"/>
          </a:p>
        </p:txBody>
      </p:sp>
      <p:sp>
        <p:nvSpPr>
          <p:cNvPr id="7" name="CustomShape 2">
            <a:extLst>
              <a:ext uri="{FF2B5EF4-FFF2-40B4-BE49-F238E27FC236}">
                <a16:creationId xmlns="" xmlns:a16="http://schemas.microsoft.com/office/drawing/2014/main" id="{2F7B5DFB-BF22-4451-98C9-2401CC649FD0}"/>
              </a:ext>
            </a:extLst>
          </p:cNvPr>
          <p:cNvSpPr/>
          <p:nvPr/>
        </p:nvSpPr>
        <p:spPr>
          <a:xfrm>
            <a:off x="9226226" y="3407153"/>
            <a:ext cx="2446601" cy="790817"/>
          </a:xfrm>
          <a:prstGeom prst="wedgeRoundRectCallout">
            <a:avLst>
              <a:gd name="adj1" fmla="val 3481"/>
              <a:gd name="adj2" fmla="val 89053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  <a:effectLst/>
        </p:spPr>
        <p:txBody>
          <a:bodyPr wrap="none" lIns="89988" tIns="44994" rIns="89988" bIns="44994" anchor="ctr">
            <a:noAutofit/>
          </a:bodyPr>
          <a:lstStyle/>
          <a:p>
            <a:pPr algn="ctr" defTabSz="914309">
              <a:defRPr/>
            </a:pPr>
            <a:r>
              <a:rPr lang="fr-FR" sz="2400" b="1" kern="0" spc="-1" dirty="0">
                <a:solidFill>
                  <a:srgbClr val="000000"/>
                </a:solidFill>
                <a:latin typeface="Comic Sans MS"/>
                <a:ea typeface="Calibri"/>
                <a:cs typeface="DejaVu Sans"/>
              </a:rPr>
              <a:t>À RETENIR</a:t>
            </a:r>
            <a:endParaRPr lang="fr-FR" sz="2400" kern="0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260726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B01C0B20-AF9B-406C-977A-803822D57C17}"/>
              </a:ext>
            </a:extLst>
          </p:cNvPr>
          <p:cNvSpPr txBox="1"/>
          <p:nvPr/>
        </p:nvSpPr>
        <p:spPr>
          <a:xfrm>
            <a:off x="2208577" y="225931"/>
            <a:ext cx="60267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rgbClr val="7030A0"/>
                </a:solidFill>
              </a:rPr>
              <a:t>Les polos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E07FBCD6-8BAD-4F41-AFB3-FF972328C519}"/>
              </a:ext>
            </a:extLst>
          </p:cNvPr>
          <p:cNvSpPr txBox="1"/>
          <p:nvPr/>
        </p:nvSpPr>
        <p:spPr>
          <a:xfrm>
            <a:off x="581891" y="1274618"/>
            <a:ext cx="109312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Mon ami a acheté 3 polos pour 72 €.</a:t>
            </a:r>
          </a:p>
          <a:p>
            <a:r>
              <a:rPr lang="fr-FR" sz="3200" dirty="0"/>
              <a:t>Combien vais-je payer si j’en achète 5 ?</a:t>
            </a:r>
          </a:p>
        </p:txBody>
      </p:sp>
      <p:pic>
        <p:nvPicPr>
          <p:cNvPr id="10242" name="Picture 2">
            <a:extLst>
              <a:ext uri="{FF2B5EF4-FFF2-40B4-BE49-F238E27FC236}">
                <a16:creationId xmlns="" xmlns:a16="http://schemas.microsoft.com/office/drawing/2014/main" id="{C46FB741-80E3-49F9-99A3-3FB02933C3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5896" y="202622"/>
            <a:ext cx="2628000" cy="26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2301DE7E-3ECE-4207-A614-61D2E07A08FE}"/>
              </a:ext>
            </a:extLst>
          </p:cNvPr>
          <p:cNvSpPr txBox="1"/>
          <p:nvPr/>
        </p:nvSpPr>
        <p:spPr>
          <a:xfrm>
            <a:off x="6538749" y="4774502"/>
            <a:ext cx="5374955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/>
              <a:t>Pour trouver le prix de 5 polos,</a:t>
            </a:r>
          </a:p>
          <a:p>
            <a:r>
              <a:rPr lang="fr-FR" sz="2400" dirty="0"/>
              <a:t>je peux chercher le prix </a:t>
            </a:r>
            <a:r>
              <a:rPr lang="fr-FR" sz="2400" b="1" dirty="0"/>
              <a:t>d’un polo</a:t>
            </a:r>
            <a:r>
              <a:rPr lang="fr-FR" sz="2400" dirty="0"/>
              <a:t>. </a:t>
            </a:r>
          </a:p>
          <a:p>
            <a:r>
              <a:rPr lang="fr-FR" sz="2400" dirty="0"/>
              <a:t>J’utilise le </a:t>
            </a:r>
            <a:r>
              <a:rPr lang="fr-FR" sz="2400" b="1" dirty="0"/>
              <a:t>retour à l’unité</a:t>
            </a:r>
            <a:r>
              <a:rPr lang="fr-FR" sz="2400" dirty="0"/>
              <a:t>.</a:t>
            </a:r>
            <a:endParaRPr lang="fr-FR" sz="2400" b="1" i="1" dirty="0"/>
          </a:p>
        </p:txBody>
      </p:sp>
      <p:sp>
        <p:nvSpPr>
          <p:cNvPr id="7" name="CustomShape 2">
            <a:extLst>
              <a:ext uri="{FF2B5EF4-FFF2-40B4-BE49-F238E27FC236}">
                <a16:creationId xmlns="" xmlns:a16="http://schemas.microsoft.com/office/drawing/2014/main" id="{2F7B5DFB-BF22-4451-98C9-2401CC649FD0}"/>
              </a:ext>
            </a:extLst>
          </p:cNvPr>
          <p:cNvSpPr/>
          <p:nvPr/>
        </p:nvSpPr>
        <p:spPr>
          <a:xfrm>
            <a:off x="9226226" y="3407153"/>
            <a:ext cx="2446601" cy="790817"/>
          </a:xfrm>
          <a:prstGeom prst="wedgeRoundRectCallout">
            <a:avLst>
              <a:gd name="adj1" fmla="val 3481"/>
              <a:gd name="adj2" fmla="val 89053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  <a:effectLst/>
        </p:spPr>
        <p:txBody>
          <a:bodyPr wrap="none" lIns="89988" tIns="44994" rIns="89988" bIns="44994" anchor="ctr">
            <a:noAutofit/>
          </a:bodyPr>
          <a:lstStyle/>
          <a:p>
            <a:pPr algn="ctr" defTabSz="914309">
              <a:defRPr/>
            </a:pPr>
            <a:r>
              <a:rPr lang="fr-FR" sz="2400" b="1" kern="0" spc="-1" dirty="0">
                <a:solidFill>
                  <a:srgbClr val="000000"/>
                </a:solidFill>
                <a:latin typeface="Comic Sans MS"/>
                <a:ea typeface="Calibri"/>
                <a:cs typeface="DejaVu Sans"/>
              </a:rPr>
              <a:t>À RETENIR</a:t>
            </a:r>
            <a:endParaRPr lang="fr-FR" sz="2400" kern="0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464287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3C319EC3-50E8-41B2-BB9E-2B2EE7FC8F35}"/>
              </a:ext>
            </a:extLst>
          </p:cNvPr>
          <p:cNvSpPr txBox="1"/>
          <p:nvPr/>
        </p:nvSpPr>
        <p:spPr>
          <a:xfrm>
            <a:off x="2434503" y="1502797"/>
            <a:ext cx="7023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7030A0"/>
                </a:solidFill>
              </a:rPr>
              <a:t>Les billets de train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106C8929-CAFC-4C51-B992-FC268EF14CD4}"/>
              </a:ext>
            </a:extLst>
          </p:cNvPr>
          <p:cNvSpPr txBox="1"/>
          <p:nvPr/>
        </p:nvSpPr>
        <p:spPr>
          <a:xfrm>
            <a:off x="328895" y="2322355"/>
            <a:ext cx="117281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5 amis achètent chacun un billet de train identique pour 65 € en tout.</a:t>
            </a:r>
          </a:p>
          <a:p>
            <a:r>
              <a:rPr lang="fr-FR" sz="3200" dirty="0"/>
              <a:t>Combien coûtent 2 billets?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="" xmlns:a16="http://schemas.microsoft.com/office/drawing/2014/main" id="{EE4D47B2-F5B7-490D-B61F-DAB8E278D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2000" y="58343"/>
            <a:ext cx="3240000" cy="1993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="" xmlns:a16="http://schemas.microsoft.com/office/drawing/2014/main" id="{D25DD45D-529A-402C-A66A-DC5C55E5D6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59132"/>
          <a:stretch/>
        </p:blipFill>
        <p:spPr bwMode="auto">
          <a:xfrm>
            <a:off x="161365" y="241961"/>
            <a:ext cx="4104000" cy="1077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0CDCA52E-4AD4-47BA-833B-8A7BE106F587}"/>
              </a:ext>
            </a:extLst>
          </p:cNvPr>
          <p:cNvSpPr txBox="1"/>
          <p:nvPr/>
        </p:nvSpPr>
        <p:spPr>
          <a:xfrm>
            <a:off x="5465323" y="4986537"/>
            <a:ext cx="6394537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/>
              <a:t>Pour trouver le prix de 2 billets, je peux chercher le prix </a:t>
            </a:r>
            <a:r>
              <a:rPr lang="fr-FR" sz="2400" b="1" dirty="0"/>
              <a:t>d’un billet</a:t>
            </a:r>
            <a:r>
              <a:rPr lang="fr-FR" sz="2400" dirty="0"/>
              <a:t>. J’utilise le </a:t>
            </a:r>
            <a:r>
              <a:rPr lang="fr-FR" sz="2400" b="1" dirty="0"/>
              <a:t>retour à l’unité</a:t>
            </a:r>
            <a:r>
              <a:rPr lang="fr-FR" sz="2400" dirty="0"/>
              <a:t>.</a:t>
            </a:r>
            <a:endParaRPr lang="fr-FR" sz="2400" b="1" i="1" dirty="0"/>
          </a:p>
        </p:txBody>
      </p:sp>
      <p:sp>
        <p:nvSpPr>
          <p:cNvPr id="7" name="CustomShape 2">
            <a:extLst>
              <a:ext uri="{FF2B5EF4-FFF2-40B4-BE49-F238E27FC236}">
                <a16:creationId xmlns="" xmlns:a16="http://schemas.microsoft.com/office/drawing/2014/main" id="{E1364B50-DE05-422D-9E6F-582B073D12D5}"/>
              </a:ext>
            </a:extLst>
          </p:cNvPr>
          <p:cNvSpPr/>
          <p:nvPr/>
        </p:nvSpPr>
        <p:spPr>
          <a:xfrm>
            <a:off x="9197789" y="3575826"/>
            <a:ext cx="2446601" cy="790817"/>
          </a:xfrm>
          <a:prstGeom prst="wedgeRoundRectCallout">
            <a:avLst>
              <a:gd name="adj1" fmla="val 6412"/>
              <a:gd name="adj2" fmla="val 100389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  <a:effectLst/>
        </p:spPr>
        <p:txBody>
          <a:bodyPr wrap="none" lIns="89988" tIns="44994" rIns="89988" bIns="44994" anchor="ctr">
            <a:noAutofit/>
          </a:bodyPr>
          <a:lstStyle/>
          <a:p>
            <a:pPr algn="ctr" defTabSz="914309">
              <a:defRPr/>
            </a:pPr>
            <a:r>
              <a:rPr lang="fr-FR" sz="2800" b="1" kern="0" spc="-1" dirty="0">
                <a:solidFill>
                  <a:srgbClr val="000000"/>
                </a:solidFill>
                <a:latin typeface="Comic Sans MS"/>
                <a:ea typeface="Calibri"/>
                <a:cs typeface="DejaVu Sans"/>
              </a:rPr>
              <a:t>À RETENIR</a:t>
            </a:r>
            <a:endParaRPr lang="fr-FR" sz="2800" kern="0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1336759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2">
            <a:extLst>
              <a:ext uri="{FF2B5EF4-FFF2-40B4-BE49-F238E27FC236}">
                <a16:creationId xmlns="" xmlns:a16="http://schemas.microsoft.com/office/drawing/2014/main" id="{4050F841-A372-472F-980B-AD581CFA0668}"/>
              </a:ext>
            </a:extLst>
          </p:cNvPr>
          <p:cNvSpPr/>
          <p:nvPr/>
        </p:nvSpPr>
        <p:spPr>
          <a:xfrm>
            <a:off x="139475" y="278183"/>
            <a:ext cx="2446601" cy="790817"/>
          </a:xfrm>
          <a:prstGeom prst="wedgeRoundRectCallout">
            <a:avLst>
              <a:gd name="adj1" fmla="val 48916"/>
              <a:gd name="adj2" fmla="val 102656"/>
              <a:gd name="adj3" fmla="val 16667"/>
            </a:avLst>
          </a:prstGeom>
          <a:solidFill>
            <a:srgbClr val="729FCF"/>
          </a:solidFill>
          <a:ln>
            <a:solidFill>
              <a:srgbClr val="3465A4"/>
            </a:solidFill>
          </a:ln>
          <a:effectLst/>
        </p:spPr>
        <p:txBody>
          <a:bodyPr wrap="none" lIns="89988" tIns="44994" rIns="89988" bIns="44994" anchor="ctr">
            <a:noAutofit/>
          </a:bodyPr>
          <a:lstStyle/>
          <a:p>
            <a:pPr algn="ctr" defTabSz="914309">
              <a:defRPr/>
            </a:pPr>
            <a:r>
              <a:rPr lang="fr-FR" sz="2800" b="1" kern="0" spc="-1" dirty="0">
                <a:solidFill>
                  <a:srgbClr val="000000"/>
                </a:solidFill>
                <a:latin typeface="Comic Sans MS"/>
                <a:ea typeface="Calibri"/>
                <a:cs typeface="DejaVu Sans"/>
              </a:rPr>
              <a:t>À RETENIR</a:t>
            </a:r>
            <a:endParaRPr lang="fr-FR" sz="2800" kern="0" spc="-1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197FB070-E6D1-4B48-91EB-329508882B3E}"/>
              </a:ext>
            </a:extLst>
          </p:cNvPr>
          <p:cNvSpPr txBox="1"/>
          <p:nvPr/>
        </p:nvSpPr>
        <p:spPr>
          <a:xfrm>
            <a:off x="2223655" y="126144"/>
            <a:ext cx="10234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u="sng" dirty="0"/>
              <a:t>Pour résoudre une situation de proportionnalité: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80AF1BE5-6837-4EDC-8DED-0F23FF175E21}"/>
              </a:ext>
            </a:extLst>
          </p:cNvPr>
          <p:cNvSpPr/>
          <p:nvPr/>
        </p:nvSpPr>
        <p:spPr>
          <a:xfrm>
            <a:off x="3528918" y="1355647"/>
            <a:ext cx="48931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u="sng" dirty="0"/>
              <a:t>Je  peux utiliser plusieurs méthodes 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BD501F80-59FB-43B3-96F9-11CBD28983CE}"/>
              </a:ext>
            </a:extLst>
          </p:cNvPr>
          <p:cNvSpPr/>
          <p:nvPr/>
        </p:nvSpPr>
        <p:spPr>
          <a:xfrm>
            <a:off x="2997537" y="852985"/>
            <a:ext cx="8686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/>
              <a:t>Je vérifie que les données sont bien proportionnelles entre elles. 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="" xmlns:a16="http://schemas.microsoft.com/office/drawing/2014/main" id="{C5D14E0D-00E0-44F0-B866-CB0F9BACB6C2}"/>
              </a:ext>
            </a:extLst>
          </p:cNvPr>
          <p:cNvSpPr/>
          <p:nvPr/>
        </p:nvSpPr>
        <p:spPr>
          <a:xfrm>
            <a:off x="1339586" y="3586874"/>
            <a:ext cx="3893127" cy="3144982"/>
          </a:xfrm>
          <a:prstGeom prst="roundRect">
            <a:avLst/>
          </a:prstGeom>
          <a:solidFill>
            <a:srgbClr val="7CA8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 : coins arrondis 8">
            <a:extLst>
              <a:ext uri="{FF2B5EF4-FFF2-40B4-BE49-F238E27FC236}">
                <a16:creationId xmlns="" xmlns:a16="http://schemas.microsoft.com/office/drawing/2014/main" id="{44E03A30-2744-4CCA-A9DD-A68C4904CCB0}"/>
              </a:ext>
            </a:extLst>
          </p:cNvPr>
          <p:cNvSpPr/>
          <p:nvPr/>
        </p:nvSpPr>
        <p:spPr>
          <a:xfrm>
            <a:off x="6284219" y="3576950"/>
            <a:ext cx="3893127" cy="3144982"/>
          </a:xfrm>
          <a:prstGeom prst="roundRect">
            <a:avLst/>
          </a:prstGeom>
          <a:solidFill>
            <a:srgbClr val="7CA8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0877011B-5B5D-4950-B8E0-9791C4BFABF9}"/>
              </a:ext>
            </a:extLst>
          </p:cNvPr>
          <p:cNvSpPr txBox="1"/>
          <p:nvPr/>
        </p:nvSpPr>
        <p:spPr>
          <a:xfrm>
            <a:off x="1321187" y="3942737"/>
            <a:ext cx="40017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/>
              <a:t>Par addition ou soustraction</a:t>
            </a:r>
            <a:endParaRPr lang="fr-FR" b="1" dirty="0"/>
          </a:p>
          <a:p>
            <a:pPr algn="ctr"/>
            <a:endParaRPr lang="fr-FR" b="1" dirty="0"/>
          </a:p>
          <a:p>
            <a:pPr algn="ctr"/>
            <a:r>
              <a:rPr lang="fr-FR" sz="2400" b="1" u="sng" dirty="0"/>
              <a:t>Par multiplication ou division </a:t>
            </a:r>
          </a:p>
          <a:p>
            <a:pPr algn="ctr"/>
            <a:endParaRPr lang="fr-FR" b="1" dirty="0"/>
          </a:p>
        </p:txBody>
      </p:sp>
      <p:sp>
        <p:nvSpPr>
          <p:cNvPr id="12" name="ZoneTexte 11">
            <a:extLst>
              <a:ext uri="{FF2B5EF4-FFF2-40B4-BE49-F238E27FC236}">
                <a16:creationId xmlns="" xmlns:a16="http://schemas.microsoft.com/office/drawing/2014/main" id="{8D316317-47D2-4431-8CF7-294FA7528B93}"/>
              </a:ext>
            </a:extLst>
          </p:cNvPr>
          <p:cNvSpPr txBox="1"/>
          <p:nvPr/>
        </p:nvSpPr>
        <p:spPr>
          <a:xfrm>
            <a:off x="6316756" y="3781154"/>
            <a:ext cx="3966728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u="sng" dirty="0"/>
              <a:t>En passant par l’unité </a:t>
            </a:r>
            <a:r>
              <a:rPr lang="fr-FR" sz="2400" dirty="0"/>
              <a:t>:</a:t>
            </a:r>
          </a:p>
          <a:p>
            <a:pPr algn="ctr"/>
            <a:endParaRPr lang="fr-FR" sz="900" dirty="0"/>
          </a:p>
          <a:p>
            <a:r>
              <a:rPr lang="fr-FR" sz="2400" b="1" u="sng" dirty="0"/>
              <a:t>5 </a:t>
            </a:r>
            <a:r>
              <a:rPr lang="fr-FR" sz="2400" dirty="0"/>
              <a:t>billets de train coûtent </a:t>
            </a:r>
            <a:r>
              <a:rPr lang="fr-FR" sz="2400" b="1" u="sng" dirty="0"/>
              <a:t>65 </a:t>
            </a:r>
            <a:r>
              <a:rPr lang="fr-FR" sz="2400" b="1" u="sng" dirty="0">
                <a:solidFill>
                  <a:prstClr val="black"/>
                </a:solidFill>
              </a:rPr>
              <a:t>€</a:t>
            </a:r>
            <a:r>
              <a:rPr lang="fr-FR" sz="2400" dirty="0">
                <a:solidFill>
                  <a:prstClr val="black"/>
                </a:solidFill>
              </a:rPr>
              <a:t>. On peut donc en déduire </a:t>
            </a:r>
            <a:r>
              <a:rPr lang="fr-FR" sz="2400" dirty="0"/>
              <a:t>qu’</a:t>
            </a:r>
            <a:r>
              <a:rPr lang="fr-FR" sz="2400" b="1" u="sng" dirty="0">
                <a:solidFill>
                  <a:srgbClr val="FF0000"/>
                </a:solidFill>
              </a:rPr>
              <a:t>un seul billet coûtera 13 €</a:t>
            </a:r>
            <a:r>
              <a:rPr lang="fr-FR" sz="2400" b="1" dirty="0">
                <a:solidFill>
                  <a:prstClr val="black"/>
                </a:solidFill>
              </a:rPr>
              <a:t>.</a:t>
            </a:r>
          </a:p>
          <a:p>
            <a:pPr lvl="0"/>
            <a:r>
              <a:rPr lang="fr-FR" sz="2400" dirty="0">
                <a:solidFill>
                  <a:prstClr val="black"/>
                </a:solidFill>
              </a:rPr>
              <a:t>Pour trouver le prix de </a:t>
            </a:r>
            <a:r>
              <a:rPr lang="fr-FR" sz="2400" b="1" u="sng" dirty="0">
                <a:solidFill>
                  <a:prstClr val="black"/>
                </a:solidFill>
              </a:rPr>
              <a:t>2 billets</a:t>
            </a:r>
            <a:r>
              <a:rPr lang="fr-FR" sz="2400" dirty="0">
                <a:solidFill>
                  <a:prstClr val="black"/>
                </a:solidFill>
              </a:rPr>
              <a:t>, il suffit de calculer </a:t>
            </a:r>
          </a:p>
          <a:p>
            <a:pPr lvl="0"/>
            <a:r>
              <a:rPr lang="fr-FR" sz="2400" dirty="0">
                <a:solidFill>
                  <a:prstClr val="black"/>
                </a:solidFill>
              </a:rPr>
              <a:t>13 x 2 = </a:t>
            </a:r>
            <a:r>
              <a:rPr lang="fr-FR" sz="2400" b="1" dirty="0">
                <a:solidFill>
                  <a:srgbClr val="FF0000"/>
                </a:solidFill>
              </a:rPr>
              <a:t>26 €</a:t>
            </a:r>
            <a:r>
              <a:rPr lang="fr-FR" sz="2400" dirty="0">
                <a:solidFill>
                  <a:prstClr val="black"/>
                </a:solidFill>
              </a:rPr>
              <a:t>.</a:t>
            </a:r>
          </a:p>
          <a:p>
            <a:endParaRPr lang="fr-FR" sz="2400" dirty="0"/>
          </a:p>
        </p:txBody>
      </p:sp>
      <p:graphicFrame>
        <p:nvGraphicFramePr>
          <p:cNvPr id="14" name="Tableau 14">
            <a:extLst>
              <a:ext uri="{FF2B5EF4-FFF2-40B4-BE49-F238E27FC236}">
                <a16:creationId xmlns="" xmlns:a16="http://schemas.microsoft.com/office/drawing/2014/main" id="{709A79E4-90C1-4EE7-9E22-2D697E8E44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51798"/>
              </p:ext>
            </p:extLst>
          </p:nvPr>
        </p:nvGraphicFramePr>
        <p:xfrm>
          <a:off x="2912457" y="1844707"/>
          <a:ext cx="6048000" cy="1616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>
                  <a:extLst>
                    <a:ext uri="{9D8B030D-6E8A-4147-A177-3AD203B41FA5}">
                      <a16:colId xmlns="" xmlns:a16="http://schemas.microsoft.com/office/drawing/2014/main" val="3424817138"/>
                    </a:ext>
                  </a:extLst>
                </a:gridCol>
                <a:gridCol w="1512000">
                  <a:extLst>
                    <a:ext uri="{9D8B030D-6E8A-4147-A177-3AD203B41FA5}">
                      <a16:colId xmlns="" xmlns:a16="http://schemas.microsoft.com/office/drawing/2014/main" val="2110484862"/>
                    </a:ext>
                  </a:extLst>
                </a:gridCol>
                <a:gridCol w="1512000">
                  <a:extLst>
                    <a:ext uri="{9D8B030D-6E8A-4147-A177-3AD203B41FA5}">
                      <a16:colId xmlns="" xmlns:a16="http://schemas.microsoft.com/office/drawing/2014/main" val="355907354"/>
                    </a:ext>
                  </a:extLst>
                </a:gridCol>
                <a:gridCol w="1512000">
                  <a:extLst>
                    <a:ext uri="{9D8B030D-6E8A-4147-A177-3AD203B41FA5}">
                      <a16:colId xmlns="" xmlns:a16="http://schemas.microsoft.com/office/drawing/2014/main" val="1666075055"/>
                    </a:ext>
                  </a:extLst>
                </a:gridCol>
              </a:tblGrid>
              <a:tr h="633534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Nombre de billets de train</a:t>
                      </a:r>
                      <a:endParaRPr lang="fr-FR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C2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6849198"/>
                  </a:ext>
                </a:extLst>
              </a:tr>
              <a:tr h="702582"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Prix (en €)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solidFill>
                            <a:srgbClr val="FF0000"/>
                          </a:solidFill>
                        </a:rPr>
                        <a:t>…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C2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9905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274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9" grpId="0" animBg="1"/>
      <p:bldP spid="10" grpId="0"/>
      <p:bldP spid="1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B61E75D4-F3EE-4902-A531-DB0407CA970B}"/>
              </a:ext>
            </a:extLst>
          </p:cNvPr>
          <p:cNvSpPr txBox="1"/>
          <p:nvPr/>
        </p:nvSpPr>
        <p:spPr>
          <a:xfrm>
            <a:off x="2964872" y="346364"/>
            <a:ext cx="5624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7030A0"/>
                </a:solidFill>
              </a:rPr>
              <a:t>Limitation de vitesse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A5447609-3B2D-43FA-A0F1-2556B9D957CC}"/>
              </a:ext>
            </a:extLst>
          </p:cNvPr>
          <p:cNvSpPr txBox="1"/>
          <p:nvPr/>
        </p:nvSpPr>
        <p:spPr>
          <a:xfrm>
            <a:off x="609600" y="1320784"/>
            <a:ext cx="92409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En respectant les limitations de vitesse et en roulant à vitesse constante, Tanguy parcourt 180 km en 2 heures.</a:t>
            </a:r>
          </a:p>
          <a:p>
            <a:r>
              <a:rPr lang="fr-FR" sz="2800" dirty="0"/>
              <a:t>Combien parcourt-il en 3 heures ?</a:t>
            </a:r>
          </a:p>
        </p:txBody>
      </p:sp>
      <p:pic>
        <p:nvPicPr>
          <p:cNvPr id="9218" name="Picture 2">
            <a:extLst>
              <a:ext uri="{FF2B5EF4-FFF2-40B4-BE49-F238E27FC236}">
                <a16:creationId xmlns="" xmlns:a16="http://schemas.microsoft.com/office/drawing/2014/main" id="{65725188-5B88-4319-B5CC-C93351C2E3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0582" y="21431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4199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="" xmlns:a16="http://schemas.microsoft.com/office/drawing/2014/main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="" xmlns:a16="http://schemas.microsoft.com/office/drawing/2014/main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="" xmlns:a16="http://schemas.microsoft.com/office/drawing/2014/main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543571" y="2062800"/>
            <a:ext cx="4426540" cy="75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1,5 + </a:t>
            </a:r>
            <a:r>
              <a:rPr lang="fr-FR" sz="3600" dirty="0">
                <a:solidFill>
                  <a:srgbClr val="C00000"/>
                </a:solidFill>
              </a:rPr>
              <a:t>0,5</a:t>
            </a:r>
            <a:r>
              <a:rPr lang="fr-FR" sz="3600" dirty="0"/>
              <a:t> = 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C570EF0-3FD3-4C36-B1CC-2E04961BA5E8}"/>
              </a:ext>
            </a:extLst>
          </p:cNvPr>
          <p:cNvSpPr/>
          <p:nvPr/>
        </p:nvSpPr>
        <p:spPr>
          <a:xfrm>
            <a:off x="-277090" y="213979"/>
            <a:ext cx="1276063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3200" dirty="0">
                <a:solidFill>
                  <a:srgbClr val="7030A0"/>
                </a:solidFill>
              </a:rPr>
              <a:t>Trouver rapidement le complément d’un nombre décimal à l’entier supérieur</a:t>
            </a:r>
          </a:p>
        </p:txBody>
      </p:sp>
    </p:spTree>
    <p:extLst>
      <p:ext uri="{BB962C8B-B14F-4D97-AF65-F5344CB8AC3E}">
        <p14:creationId xmlns:p14="http://schemas.microsoft.com/office/powerpoint/2010/main" val="2108487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="" xmlns:a16="http://schemas.microsoft.com/office/drawing/2014/main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="" xmlns:a16="http://schemas.microsoft.com/office/drawing/2014/main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="" xmlns:a16="http://schemas.microsoft.com/office/drawing/2014/main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543571" y="2061026"/>
            <a:ext cx="4426540" cy="75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3,7 +  …  = 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C570EF0-3FD3-4C36-B1CC-2E04961BA5E8}"/>
              </a:ext>
            </a:extLst>
          </p:cNvPr>
          <p:cNvSpPr/>
          <p:nvPr/>
        </p:nvSpPr>
        <p:spPr>
          <a:xfrm>
            <a:off x="92764" y="213979"/>
            <a:ext cx="123907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3200" dirty="0">
                <a:solidFill>
                  <a:srgbClr val="7030A0"/>
                </a:solidFill>
              </a:rPr>
              <a:t>Trouver rapidement le complément d’un nombre décimal à l’entier supérieur</a:t>
            </a:r>
          </a:p>
        </p:txBody>
      </p:sp>
    </p:spTree>
    <p:extLst>
      <p:ext uri="{BB962C8B-B14F-4D97-AF65-F5344CB8AC3E}">
        <p14:creationId xmlns:p14="http://schemas.microsoft.com/office/powerpoint/2010/main" val="422786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="" xmlns:a16="http://schemas.microsoft.com/office/drawing/2014/main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="" xmlns:a16="http://schemas.microsoft.com/office/drawing/2014/main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="" xmlns:a16="http://schemas.microsoft.com/office/drawing/2014/main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543571" y="2061026"/>
            <a:ext cx="4426540" cy="75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3,7 + </a:t>
            </a:r>
            <a:r>
              <a:rPr lang="fr-FR" sz="3600" dirty="0">
                <a:solidFill>
                  <a:srgbClr val="C00000"/>
                </a:solidFill>
              </a:rPr>
              <a:t>0,3</a:t>
            </a:r>
            <a:r>
              <a:rPr lang="fr-FR" sz="3600" dirty="0"/>
              <a:t> = 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C570EF0-3FD3-4C36-B1CC-2E04961BA5E8}"/>
              </a:ext>
            </a:extLst>
          </p:cNvPr>
          <p:cNvSpPr/>
          <p:nvPr/>
        </p:nvSpPr>
        <p:spPr>
          <a:xfrm>
            <a:off x="92764" y="213979"/>
            <a:ext cx="123907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3200" dirty="0">
                <a:solidFill>
                  <a:srgbClr val="7030A0"/>
                </a:solidFill>
              </a:rPr>
              <a:t>Trouver rapidement le complément d’un nombre décimal à l’entier supérieur</a:t>
            </a:r>
          </a:p>
        </p:txBody>
      </p:sp>
    </p:spTree>
    <p:extLst>
      <p:ext uri="{BB962C8B-B14F-4D97-AF65-F5344CB8AC3E}">
        <p14:creationId xmlns:p14="http://schemas.microsoft.com/office/powerpoint/2010/main" val="553551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="" xmlns:a16="http://schemas.microsoft.com/office/drawing/2014/main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="" xmlns:a16="http://schemas.microsoft.com/office/drawing/2014/main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="" xmlns:a16="http://schemas.microsoft.com/office/drawing/2014/main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543571" y="2061026"/>
            <a:ext cx="4426540" cy="75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 …  + 9,1  = 10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C570EF0-3FD3-4C36-B1CC-2E04961BA5E8}"/>
              </a:ext>
            </a:extLst>
          </p:cNvPr>
          <p:cNvSpPr/>
          <p:nvPr/>
        </p:nvSpPr>
        <p:spPr>
          <a:xfrm>
            <a:off x="92764" y="213979"/>
            <a:ext cx="123907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3200" dirty="0">
                <a:solidFill>
                  <a:srgbClr val="7030A0"/>
                </a:solidFill>
              </a:rPr>
              <a:t>Trouver rapidement le complément d’un nombre décimal à l’entier supérieur</a:t>
            </a:r>
          </a:p>
        </p:txBody>
      </p:sp>
    </p:spTree>
    <p:extLst>
      <p:ext uri="{BB962C8B-B14F-4D97-AF65-F5344CB8AC3E}">
        <p14:creationId xmlns:p14="http://schemas.microsoft.com/office/powerpoint/2010/main" val="438407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="" xmlns:a16="http://schemas.microsoft.com/office/drawing/2014/main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="" xmlns:a16="http://schemas.microsoft.com/office/drawing/2014/main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="" xmlns:a16="http://schemas.microsoft.com/office/drawing/2014/main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543571" y="2061026"/>
            <a:ext cx="4426540" cy="75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>
                <a:solidFill>
                  <a:srgbClr val="C00000"/>
                </a:solidFill>
              </a:rPr>
              <a:t>0,9 </a:t>
            </a:r>
            <a:r>
              <a:rPr lang="fr-FR" sz="3600" dirty="0"/>
              <a:t>+ 9,1 = 10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C570EF0-3FD3-4C36-B1CC-2E04961BA5E8}"/>
              </a:ext>
            </a:extLst>
          </p:cNvPr>
          <p:cNvSpPr/>
          <p:nvPr/>
        </p:nvSpPr>
        <p:spPr>
          <a:xfrm>
            <a:off x="92764" y="213979"/>
            <a:ext cx="123907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3200" dirty="0">
                <a:solidFill>
                  <a:srgbClr val="7030A0"/>
                </a:solidFill>
              </a:rPr>
              <a:t>Trouver rapidement le complément d’un nombre décimal à l’entier supérieur</a:t>
            </a:r>
          </a:p>
        </p:txBody>
      </p:sp>
    </p:spTree>
    <p:extLst>
      <p:ext uri="{BB962C8B-B14F-4D97-AF65-F5344CB8AC3E}">
        <p14:creationId xmlns:p14="http://schemas.microsoft.com/office/powerpoint/2010/main" val="3469096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>
            <a:extLst>
              <a:ext uri="{FF2B5EF4-FFF2-40B4-BE49-F238E27FC236}">
                <a16:creationId xmlns="" xmlns:a16="http://schemas.microsoft.com/office/drawing/2014/main" id="{E93F1DE0-E2F3-9347-A360-A34F1FD48100}"/>
              </a:ext>
            </a:extLst>
          </p:cNvPr>
          <p:cNvSpPr/>
          <p:nvPr/>
        </p:nvSpPr>
        <p:spPr>
          <a:xfrm>
            <a:off x="4671677" y="873901"/>
            <a:ext cx="3080078" cy="1187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Titre 1">
            <a:extLst>
              <a:ext uri="{FF2B5EF4-FFF2-40B4-BE49-F238E27FC236}">
                <a16:creationId xmlns="" xmlns:a16="http://schemas.microsoft.com/office/drawing/2014/main" id="{F8B80FE2-63EE-4C47-9B69-0A836E430C3C}"/>
              </a:ext>
            </a:extLst>
          </p:cNvPr>
          <p:cNvSpPr txBox="1">
            <a:spLocks/>
          </p:cNvSpPr>
          <p:nvPr/>
        </p:nvSpPr>
        <p:spPr>
          <a:xfrm>
            <a:off x="3838245" y="488306"/>
            <a:ext cx="5264812" cy="8028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62" name="Espace réservé du contenu 4">
            <a:extLst>
              <a:ext uri="{FF2B5EF4-FFF2-40B4-BE49-F238E27FC236}">
                <a16:creationId xmlns="" xmlns:a16="http://schemas.microsoft.com/office/drawing/2014/main" id="{CC103755-3393-1540-9CCC-37BA932C83E4}"/>
              </a:ext>
            </a:extLst>
          </p:cNvPr>
          <p:cNvSpPr txBox="1">
            <a:spLocks/>
          </p:cNvSpPr>
          <p:nvPr/>
        </p:nvSpPr>
        <p:spPr>
          <a:xfrm>
            <a:off x="543571" y="2061026"/>
            <a:ext cx="4426540" cy="75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600" dirty="0"/>
              <a:t>7,2 + …  =  8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C570EF0-3FD3-4C36-B1CC-2E04961BA5E8}"/>
              </a:ext>
            </a:extLst>
          </p:cNvPr>
          <p:cNvSpPr/>
          <p:nvPr/>
        </p:nvSpPr>
        <p:spPr>
          <a:xfrm>
            <a:off x="92764" y="213979"/>
            <a:ext cx="123907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3200" dirty="0">
                <a:solidFill>
                  <a:srgbClr val="7030A0"/>
                </a:solidFill>
              </a:rPr>
              <a:t>Trouver rapidement le complément d’un nombre décimal à l’entier supérieur</a:t>
            </a:r>
          </a:p>
        </p:txBody>
      </p:sp>
    </p:spTree>
    <p:extLst>
      <p:ext uri="{BB962C8B-B14F-4D97-AF65-F5344CB8AC3E}">
        <p14:creationId xmlns:p14="http://schemas.microsoft.com/office/powerpoint/2010/main" val="376248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uiExpand="1" build="p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4079</TotalTime>
  <Words>1155</Words>
  <Application>Microsoft Office PowerPoint</Application>
  <PresentationFormat>Personnalisé</PresentationFormat>
  <Paragraphs>205</Paragraphs>
  <Slides>34</Slides>
  <Notes>18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35" baseType="lpstr">
      <vt:lpstr>Thème Office</vt:lpstr>
      <vt:lpstr>Présentation PowerPoint</vt:lpstr>
      <vt:lpstr>Calcul mental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Nombres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Problèmes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maison Lumni (France 4)</dc:title>
  <dc:subject>CM2 Mathématiques, émission du 3 juin 2020</dc:subject>
  <dc:creator>Messica SOUALEM,PE et Xavier SORBE, IG</dc:creator>
  <cp:keywords>complément à l'entier supérieur, grands nombres, problèmes de proportionnalité</cp:keywords>
  <cp:lastModifiedBy>Xavier SORBE</cp:lastModifiedBy>
  <cp:revision>288</cp:revision>
  <dcterms:created xsi:type="dcterms:W3CDTF">2020-05-08T16:03:50Z</dcterms:created>
  <dcterms:modified xsi:type="dcterms:W3CDTF">2020-05-18T17:11:46Z</dcterms:modified>
</cp:coreProperties>
</file>