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80625" cy="567055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D8"/>
    <a:srgbClr val="FEFCAA"/>
    <a:srgbClr val="FBFB85"/>
    <a:srgbClr val="DCE4AE"/>
    <a:srgbClr val="3372AB"/>
    <a:srgbClr val="2C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0" d="100"/>
          <a:sy n="90" d="100"/>
        </p:scale>
        <p:origin x="-456" y="4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endParaRPr lang="fr-FR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endParaRPr lang="fr-FR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feuille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endParaRPr lang="fr-FR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crayon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endParaRPr lang="fr-FR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 minute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20 questions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EC6008-9849-41F8-9E7E-F6306F482CF1}" type="presOf" srcId="{39104730-2024-374C-98E0-3A4CE7ED9881}" destId="{82B71E07-46A9-1F4C-9980-576B2FA3ADD8}" srcOrd="0" destOrd="0" presId="urn:microsoft.com/office/officeart/2005/8/layout/vList5"/>
    <dgm:cxn modelId="{B83905E1-55EF-4318-AFFD-D37531B7C9E1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57C1ECF-760C-4614-856E-46E895C838EB}" type="presOf" srcId="{31427C3A-E33A-4C40-B6A8-DF440F9FA9C2}" destId="{09F84ED2-5430-D348-8351-1C588DA968EF}" srcOrd="0" destOrd="0" presId="urn:microsoft.com/office/officeart/2005/8/layout/vList5"/>
    <dgm:cxn modelId="{3F5F72EB-9760-4F0A-B069-A4B1E2405C57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0307281-6C04-4325-8D2B-CC817F8D79BA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16C53E5-3EA9-4F6C-96EA-B5EFB157EAE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7E7E474-E67D-4A5E-B816-7E22FFAE56CB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758640A-DA7B-490D-9A3A-348F98D9AC95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B3EA970-804D-4E01-A287-ABA0285A8ABA}" type="presOf" srcId="{877D7047-60CD-754B-B94B-0D52DA8802EF}" destId="{E895D6B0-A2C0-8846-B022-1C147093D231}" srcOrd="0" destOrd="0" presId="urn:microsoft.com/office/officeart/2005/8/layout/vList5"/>
    <dgm:cxn modelId="{D5A32673-CA10-42F8-BCC7-53F4F11F1D28}" type="presParOf" srcId="{82B71E07-46A9-1F4C-9980-576B2FA3ADD8}" destId="{A3A8D8DA-067B-EC42-9EAF-7E4FD8AA6489}" srcOrd="0" destOrd="0" presId="urn:microsoft.com/office/officeart/2005/8/layout/vList5"/>
    <dgm:cxn modelId="{2F7724EE-142A-4293-B59E-A56F93A8277E}" type="presParOf" srcId="{A3A8D8DA-067B-EC42-9EAF-7E4FD8AA6489}" destId="{5131D196-118F-ED4B-8F8C-9F861CEE6268}" srcOrd="0" destOrd="0" presId="urn:microsoft.com/office/officeart/2005/8/layout/vList5"/>
    <dgm:cxn modelId="{8BAE57CD-1BC5-40F1-8F0E-8292FE184A6E}" type="presParOf" srcId="{A3A8D8DA-067B-EC42-9EAF-7E4FD8AA6489}" destId="{B2E2EFB5-3D81-DA40-B0AB-7277103CCFA5}" srcOrd="1" destOrd="0" presId="urn:microsoft.com/office/officeart/2005/8/layout/vList5"/>
    <dgm:cxn modelId="{119E17C7-97EA-4FCC-A068-99C2323EAD8D}" type="presParOf" srcId="{82B71E07-46A9-1F4C-9980-576B2FA3ADD8}" destId="{86757E5C-20F4-E745-A720-B10E686939A4}" srcOrd="1" destOrd="0" presId="urn:microsoft.com/office/officeart/2005/8/layout/vList5"/>
    <dgm:cxn modelId="{AB5BB52B-5CF3-4A9A-AD4F-DCFF1C0D908A}" type="presParOf" srcId="{82B71E07-46A9-1F4C-9980-576B2FA3ADD8}" destId="{0760AE06-7B56-494A-A0E8-36B594643D8E}" srcOrd="2" destOrd="0" presId="urn:microsoft.com/office/officeart/2005/8/layout/vList5"/>
    <dgm:cxn modelId="{468C6142-2F1B-4208-B44A-DB453BB2B1F9}" type="presParOf" srcId="{0760AE06-7B56-494A-A0E8-36B594643D8E}" destId="{C3381103-080C-D746-8B27-46B2DEE4028C}" srcOrd="0" destOrd="0" presId="urn:microsoft.com/office/officeart/2005/8/layout/vList5"/>
    <dgm:cxn modelId="{AA4E3F93-3F39-4F2A-99EF-BA9E6FC5DFE5}" type="presParOf" srcId="{0760AE06-7B56-494A-A0E8-36B594643D8E}" destId="{FBE9ED35-B856-174C-8737-A32D2C924CA6}" srcOrd="1" destOrd="0" presId="urn:microsoft.com/office/officeart/2005/8/layout/vList5"/>
    <dgm:cxn modelId="{CD5FB970-55C5-4AED-8841-F56C12720409}" type="presParOf" srcId="{82B71E07-46A9-1F4C-9980-576B2FA3ADD8}" destId="{42D27948-8160-FF47-9116-9786F5E669CE}" srcOrd="3" destOrd="0" presId="urn:microsoft.com/office/officeart/2005/8/layout/vList5"/>
    <dgm:cxn modelId="{964E1684-B141-4CF7-8920-9A952593D1B3}" type="presParOf" srcId="{82B71E07-46A9-1F4C-9980-576B2FA3ADD8}" destId="{39BBA486-03BD-2144-ABBF-AE369E5400B7}" srcOrd="4" destOrd="0" presId="urn:microsoft.com/office/officeart/2005/8/layout/vList5"/>
    <dgm:cxn modelId="{1C2CF391-5572-4FB4-B3EC-39E9E64E3FC0}" type="presParOf" srcId="{39BBA486-03BD-2144-ABBF-AE369E5400B7}" destId="{70B8D9E0-4A6D-2F44-B595-4E51FB1CC510}" srcOrd="0" destOrd="0" presId="urn:microsoft.com/office/officeart/2005/8/layout/vList5"/>
    <dgm:cxn modelId="{713EC971-4767-4030-BCA2-74CD1C93D3AE}" type="presParOf" srcId="{39BBA486-03BD-2144-ABBF-AE369E5400B7}" destId="{09F84ED2-5430-D348-8351-1C588DA968EF}" srcOrd="1" destOrd="0" presId="urn:microsoft.com/office/officeart/2005/8/layout/vList5"/>
    <dgm:cxn modelId="{99185A80-5972-4D2A-BB90-99B48F18FAA7}" type="presParOf" srcId="{82B71E07-46A9-1F4C-9980-576B2FA3ADD8}" destId="{26A10C18-A8F4-6A4C-BDEE-6F7DE3CE4615}" srcOrd="5" destOrd="0" presId="urn:microsoft.com/office/officeart/2005/8/layout/vList5"/>
    <dgm:cxn modelId="{7E5B4C03-CDDA-48EF-B8E8-F319B4854C04}" type="presParOf" srcId="{82B71E07-46A9-1F4C-9980-576B2FA3ADD8}" destId="{4ECD3363-8FE6-2E4D-AEB8-DD61ACBB9653}" srcOrd="6" destOrd="0" presId="urn:microsoft.com/office/officeart/2005/8/layout/vList5"/>
    <dgm:cxn modelId="{A13966BB-8D83-4BEA-8D02-3204A1914489}" type="presParOf" srcId="{4ECD3363-8FE6-2E4D-AEB8-DD61ACBB9653}" destId="{E895D6B0-A2C0-8846-B022-1C147093D231}" srcOrd="0" destOrd="0" presId="urn:microsoft.com/office/officeart/2005/8/layout/vList5"/>
    <dgm:cxn modelId="{97611067-A882-4352-AE1B-4BBFAF92CB0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279582" y="-2238641"/>
          <a:ext cx="626726" cy="52639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b="1" kern="1200" dirty="0"/>
            <a:t> 20 questions</a:t>
          </a:r>
        </a:p>
      </dsp:txBody>
      <dsp:txXfrm rot="-5400000">
        <a:off x="2960971" y="110564"/>
        <a:ext cx="5233354" cy="565538"/>
      </dsp:txXfrm>
    </dsp:sp>
    <dsp:sp modelId="{5131D196-118F-ED4B-8F8C-9F861CEE6268}">
      <dsp:nvSpPr>
        <dsp:cNvPr id="0" name=""/>
        <dsp:cNvSpPr/>
      </dsp:nvSpPr>
      <dsp:spPr>
        <a:xfrm>
          <a:off x="0" y="1628"/>
          <a:ext cx="2960971" cy="783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100" kern="1200" dirty="0"/>
        </a:p>
      </dsp:txBody>
      <dsp:txXfrm>
        <a:off x="38243" y="39871"/>
        <a:ext cx="2884485" cy="706921"/>
      </dsp:txXfrm>
    </dsp:sp>
    <dsp:sp modelId="{FBE9ED35-B856-174C-8737-A32D2C924CA6}">
      <dsp:nvSpPr>
        <dsp:cNvPr id="0" name=""/>
        <dsp:cNvSpPr/>
      </dsp:nvSpPr>
      <dsp:spPr>
        <a:xfrm rot="5400000">
          <a:off x="5279582" y="-1416063"/>
          <a:ext cx="626726" cy="52639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b="1" kern="1200" dirty="0"/>
            <a:t>1 minute</a:t>
          </a:r>
        </a:p>
      </dsp:txBody>
      <dsp:txXfrm rot="-5400000">
        <a:off x="2960971" y="933142"/>
        <a:ext cx="5233354" cy="565538"/>
      </dsp:txXfrm>
    </dsp:sp>
    <dsp:sp modelId="{C3381103-080C-D746-8B27-46B2DEE4028C}">
      <dsp:nvSpPr>
        <dsp:cNvPr id="0" name=""/>
        <dsp:cNvSpPr/>
      </dsp:nvSpPr>
      <dsp:spPr>
        <a:xfrm>
          <a:off x="0" y="824206"/>
          <a:ext cx="2960971" cy="783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100" kern="1200" dirty="0"/>
        </a:p>
      </dsp:txBody>
      <dsp:txXfrm>
        <a:off x="38243" y="862449"/>
        <a:ext cx="2884485" cy="706921"/>
      </dsp:txXfrm>
    </dsp:sp>
    <dsp:sp modelId="{09F84ED2-5430-D348-8351-1C588DA968EF}">
      <dsp:nvSpPr>
        <dsp:cNvPr id="0" name=""/>
        <dsp:cNvSpPr/>
      </dsp:nvSpPr>
      <dsp:spPr>
        <a:xfrm rot="5400000">
          <a:off x="5279582" y="-593485"/>
          <a:ext cx="626726" cy="52639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b="1" kern="1200" dirty="0"/>
            <a:t>une feuille</a:t>
          </a:r>
        </a:p>
      </dsp:txBody>
      <dsp:txXfrm rot="-5400000">
        <a:off x="2960971" y="1755720"/>
        <a:ext cx="5233354" cy="565538"/>
      </dsp:txXfrm>
    </dsp:sp>
    <dsp:sp modelId="{70B8D9E0-4A6D-2F44-B595-4E51FB1CC510}">
      <dsp:nvSpPr>
        <dsp:cNvPr id="0" name=""/>
        <dsp:cNvSpPr/>
      </dsp:nvSpPr>
      <dsp:spPr>
        <a:xfrm>
          <a:off x="0" y="1646785"/>
          <a:ext cx="2960971" cy="783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100" kern="1200" dirty="0"/>
        </a:p>
      </dsp:txBody>
      <dsp:txXfrm>
        <a:off x="38243" y="1685028"/>
        <a:ext cx="2884485" cy="706921"/>
      </dsp:txXfrm>
    </dsp:sp>
    <dsp:sp modelId="{1017B7CB-13B4-9B4A-A898-E550BB192901}">
      <dsp:nvSpPr>
        <dsp:cNvPr id="0" name=""/>
        <dsp:cNvSpPr/>
      </dsp:nvSpPr>
      <dsp:spPr>
        <a:xfrm rot="5400000">
          <a:off x="5279582" y="229092"/>
          <a:ext cx="626726" cy="52639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300" b="1" kern="1200" dirty="0"/>
            <a:t>un crayon</a:t>
          </a:r>
        </a:p>
      </dsp:txBody>
      <dsp:txXfrm rot="-5400000">
        <a:off x="2960971" y="2578297"/>
        <a:ext cx="5233354" cy="565538"/>
      </dsp:txXfrm>
    </dsp:sp>
    <dsp:sp modelId="{E895D6B0-A2C0-8846-B022-1C147093D231}">
      <dsp:nvSpPr>
        <dsp:cNvPr id="0" name=""/>
        <dsp:cNvSpPr/>
      </dsp:nvSpPr>
      <dsp:spPr>
        <a:xfrm>
          <a:off x="0" y="2469363"/>
          <a:ext cx="2960971" cy="783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100" kern="1200" dirty="0"/>
        </a:p>
      </dsp:txBody>
      <dsp:txXfrm>
        <a:off x="38243" y="2507606"/>
        <a:ext cx="2884485" cy="70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EC5E2B0-A24D-4BB3-B725-B11F062DA4E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4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64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692640" y="301680"/>
            <a:ext cx="8690040" cy="10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320" tIns="33840" rIns="67320" bIns="3384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3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Lundi 20 avril SÉANCE 1 CM2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895" name="CustomShape 2"/>
          <p:cNvSpPr/>
          <p:nvPr/>
        </p:nvSpPr>
        <p:spPr>
          <a:xfrm>
            <a:off x="579240" y="1260000"/>
            <a:ext cx="8853840" cy="40910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527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CustomShape 1"/>
          <p:cNvSpPr/>
          <p:nvPr/>
        </p:nvSpPr>
        <p:spPr>
          <a:xfrm>
            <a:off x="2265120" y="366120"/>
            <a:ext cx="41439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Les tables de multiplication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61" name="CustomShape 2"/>
          <p:cNvSpPr/>
          <p:nvPr/>
        </p:nvSpPr>
        <p:spPr>
          <a:xfrm>
            <a:off x="68652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1 = 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2 =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3 =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4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5 =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6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7 =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8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9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x 10 = 10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2" name="CustomShape 3"/>
          <p:cNvSpPr/>
          <p:nvPr/>
        </p:nvSpPr>
        <p:spPr>
          <a:xfrm>
            <a:off x="231948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1 = 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2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3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4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5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6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7 = 14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8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9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x 10 = 20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3" name="CustomShape 4"/>
          <p:cNvSpPr/>
          <p:nvPr/>
        </p:nvSpPr>
        <p:spPr>
          <a:xfrm>
            <a:off x="392220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1 = 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2 = 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3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4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5 = 15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6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7 = 21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8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9 = 27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10 = 30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4" name="CustomShape 5"/>
          <p:cNvSpPr/>
          <p:nvPr/>
        </p:nvSpPr>
        <p:spPr>
          <a:xfrm>
            <a:off x="552528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1 = 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2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3 = 12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4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5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6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7 = 28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8 = 32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9 = 36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10 = 40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5" name="CustomShape 6"/>
          <p:cNvSpPr/>
          <p:nvPr/>
        </p:nvSpPr>
        <p:spPr>
          <a:xfrm>
            <a:off x="7156800" y="91116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1 = 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2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3 = 15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4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5 = 25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6 = 30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7 = 35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8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9 = 45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10 = 50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6" name="CustomShape 7"/>
          <p:cNvSpPr/>
          <p:nvPr/>
        </p:nvSpPr>
        <p:spPr>
          <a:xfrm>
            <a:off x="68652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Table de 6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1 = 6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2 = 12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3 =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18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4 = 24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5 = 30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6 = 36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7 = 42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8 = 48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9 = 54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10 = 60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967" name="CustomShape 8"/>
          <p:cNvSpPr/>
          <p:nvPr/>
        </p:nvSpPr>
        <p:spPr>
          <a:xfrm>
            <a:off x="231948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1 = 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2 = 14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3 = 21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4 = 28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5 = 35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6 = 42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7 = 49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8 = 56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9 = 63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10 = 70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8" name="CustomShape 9"/>
          <p:cNvSpPr/>
          <p:nvPr/>
        </p:nvSpPr>
        <p:spPr>
          <a:xfrm>
            <a:off x="392616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1 = 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2 = 16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3 = 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4 = 32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5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6 = 48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7 = 56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8 = 64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9 = 72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10 = 80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69" name="CustomShape 10"/>
          <p:cNvSpPr/>
          <p:nvPr/>
        </p:nvSpPr>
        <p:spPr>
          <a:xfrm>
            <a:off x="5533200" y="3003840"/>
            <a:ext cx="12070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 = 9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2 = 18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3 = 27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4 = 36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5 = 45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6 = 54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7 = 63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8 = 72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9 = 81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10 = 90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970" name="CustomShape 11"/>
          <p:cNvSpPr/>
          <p:nvPr/>
        </p:nvSpPr>
        <p:spPr>
          <a:xfrm>
            <a:off x="7156800" y="3003840"/>
            <a:ext cx="1300680" cy="20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21"/>
              </a:lnSpc>
              <a:spcAft>
                <a:spcPts val="6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Table de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1 = 10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2 = 20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3 = 30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4 = 40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5 = 50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6 = 60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7 = 70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8 = 80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9 = 90</a:t>
            </a:r>
            <a:endParaRPr lang="fr-FR" sz="16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10 = 100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971" name="Modèle 3D 14_1" descr="Cœur rouge"/>
          <p:cNvPicPr/>
          <p:nvPr/>
        </p:nvPicPr>
        <p:blipFill>
          <a:blip r:embed="rId2"/>
          <a:stretch/>
        </p:blipFill>
        <p:spPr>
          <a:xfrm rot="592800">
            <a:off x="6305400" y="227160"/>
            <a:ext cx="609480" cy="56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9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CustomShape 1"/>
          <p:cNvSpPr/>
          <p:nvPr/>
        </p:nvSpPr>
        <p:spPr>
          <a:xfrm>
            <a:off x="1383480" y="775800"/>
            <a:ext cx="557208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973" name="Modèle 3D 12_3" descr="Chronomètre"/>
          <p:cNvPicPr/>
          <p:nvPr/>
        </p:nvPicPr>
        <p:blipFill>
          <a:blip r:embed="rId2"/>
          <a:stretch/>
        </p:blipFill>
        <p:spPr>
          <a:xfrm>
            <a:off x="1144080" y="481320"/>
            <a:ext cx="782280" cy="1089000"/>
          </a:xfrm>
          <a:prstGeom prst="rect">
            <a:avLst/>
          </a:prstGeom>
          <a:ln>
            <a:noFill/>
          </a:ln>
        </p:spPr>
      </p:pic>
      <p:graphicFrame>
        <p:nvGraphicFramePr>
          <p:cNvPr id="21" name="Diagram21"/>
          <p:cNvGraphicFramePr/>
          <p:nvPr>
            <p:extLst>
              <p:ext uri="{D42A27DB-BD31-4B8C-83A1-F6EECF244321}">
                <p14:modId xmlns:p14="http://schemas.microsoft.com/office/powerpoint/2010/main" val="2071907964"/>
              </p:ext>
            </p:extLst>
          </p:nvPr>
        </p:nvGraphicFramePr>
        <p:xfrm>
          <a:off x="864360" y="1722600"/>
          <a:ext cx="8224920" cy="32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39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924057" y="444042"/>
            <a:ext cx="6144381" cy="1043907"/>
          </a:xfrm>
          <a:prstGeom prst="rect">
            <a:avLst/>
          </a:prstGeom>
        </p:spPr>
        <p:txBody>
          <a:bodyPr lIns="100803" tIns="50402" rIns="100803" bIns="50402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9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:a16="http://schemas.microsoft.com/office/drawing/2014/main" xmlns="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977" y="119658"/>
                <a:ext cx="864181" cy="120234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xmlns="" id="{EFBBEAC7-270C-0D41-8E9D-886521E7CC3A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4 x 7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xmlns="" id="{D694C702-75A9-A24B-B4A0-D74927665539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7 x 7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xmlns="" id="{A6892F16-D9C7-934B-B520-3F627EAB4ABC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9 x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= 18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8DC156E0-5C8D-1D48-8CB9-EC727FEC5B94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7 x 10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xmlns="" id="{6D1D0FF6-DC31-7F4F-B360-9D94E4515DC7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6 x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= 54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xmlns="" id="{74726590-4ED0-454B-8065-293573021B43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9 x 5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E25CC982-B7B6-5541-8B2F-464C89725D06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10 x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= 100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0FC72B71-EC3A-DF4E-93F0-AC1042883EBC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6 x 7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xmlns="" id="{4DC59257-CBAE-A847-A9AC-B902ED03BD58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4 x 8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xmlns="" id="{F3815E36-6230-6440-AC47-153D3455FBE2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x 7 = 56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xmlns="" id="{12689BCD-D0F2-684E-8533-1DACCDABBBE7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4 x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= 36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xmlns="" id="{FD0A82E8-21BA-4E47-925F-5E3D1D927F9A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6 x 6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xmlns="" id="{CA3E32AB-721E-C748-B1B9-128483D66132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3 x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= 27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xmlns="" id="{EC3F11C0-10D7-EC41-813B-83C09D3FA993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6 x 8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xmlns="" id="{B41F4DD4-83D1-5F4B-8313-23D9623ED8C9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9 x 10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xmlns="" id="{46854566-AD54-3D4D-A6E8-725C504EBD9D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8 x 8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xmlns="" id="{42C67085-E78D-204E-9319-3C2DEBF61002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7 x 5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xmlns="" id="{5BD384DF-79AD-894F-8360-E477E5EC648E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  <a:r>
              <a:rPr lang="fr-FR" sz="4900" dirty="0"/>
              <a:t> x 7 = 14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xmlns="" id="{445EEE4B-1DD0-E24C-933D-DD6A8D40DD34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 5 x 8 = </a:t>
            </a:r>
            <a:r>
              <a:rPr lang="fr-FR" sz="49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xmlns="" id="{CF5F4C24-0276-F34B-9788-B6202DD4ADD5}"/>
              </a:ext>
            </a:extLst>
          </p:cNvPr>
          <p:cNvSpPr txBox="1">
            <a:spLocks/>
          </p:cNvSpPr>
          <p:nvPr/>
        </p:nvSpPr>
        <p:spPr>
          <a:xfrm>
            <a:off x="2516188" y="1984445"/>
            <a:ext cx="4365625" cy="2381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100803" tIns="50402" rIns="100803" bIns="50402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900" dirty="0"/>
              <a:t> </a:t>
            </a:r>
            <a:r>
              <a:rPr lang="fr-FR" sz="4900" dirty="0">
                <a:solidFill>
                  <a:srgbClr val="C00000"/>
                </a:solidFill>
              </a:rPr>
              <a:t> </a:t>
            </a:r>
            <a:r>
              <a:rPr lang="fr-FR" sz="4900" dirty="0"/>
              <a:t>7</a:t>
            </a:r>
            <a:r>
              <a:rPr lang="fr-FR" sz="4900" dirty="0">
                <a:solidFill>
                  <a:srgbClr val="C00000"/>
                </a:solidFill>
              </a:rPr>
              <a:t> </a:t>
            </a:r>
            <a:r>
              <a:rPr lang="fr-FR" sz="4900" dirty="0"/>
              <a:t>x </a:t>
            </a:r>
            <a:r>
              <a:rPr lang="fr-FR" sz="4900" dirty="0">
                <a:solidFill>
                  <a:srgbClr val="C00000"/>
                </a:solidFill>
              </a:rPr>
              <a:t>? </a:t>
            </a:r>
            <a:r>
              <a:rPr lang="fr-FR" sz="4900" dirty="0"/>
              <a:t>= 63</a:t>
            </a:r>
          </a:p>
        </p:txBody>
      </p:sp>
    </p:spTree>
    <p:extLst>
      <p:ext uri="{BB962C8B-B14F-4D97-AF65-F5344CB8AC3E}">
        <p14:creationId xmlns:p14="http://schemas.microsoft.com/office/powerpoint/2010/main" val="4788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9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3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CustomShape 1"/>
          <p:cNvSpPr/>
          <p:nvPr/>
        </p:nvSpPr>
        <p:spPr>
          <a:xfrm>
            <a:off x="838800" y="402840"/>
            <a:ext cx="557208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997" name="Modèle 3D 12_5" descr="Chronomètre"/>
          <p:cNvPicPr/>
          <p:nvPr/>
        </p:nvPicPr>
        <p:blipFill>
          <a:blip r:embed="rId2"/>
          <a:stretch/>
        </p:blipFill>
        <p:spPr>
          <a:xfrm>
            <a:off x="599400" y="108360"/>
            <a:ext cx="782280" cy="1089000"/>
          </a:xfrm>
          <a:prstGeom prst="rect">
            <a:avLst/>
          </a:prstGeom>
          <a:ln>
            <a:noFill/>
          </a:ln>
        </p:spPr>
      </p:pic>
      <p:sp>
        <p:nvSpPr>
          <p:cNvPr id="998" name="CustomShape 2"/>
          <p:cNvSpPr/>
          <p:nvPr/>
        </p:nvSpPr>
        <p:spPr>
          <a:xfrm>
            <a:off x="599400" y="1392840"/>
            <a:ext cx="2158200" cy="35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7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7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18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10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54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5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100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999" name="CustomShape 3"/>
          <p:cNvSpPr/>
          <p:nvPr/>
        </p:nvSpPr>
        <p:spPr>
          <a:xfrm>
            <a:off x="3421440" y="1349640"/>
            <a:ext cx="1963080" cy="35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7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8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x 7 = 56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36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6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27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8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00" name="CustomShape 4"/>
          <p:cNvSpPr/>
          <p:nvPr/>
        </p:nvSpPr>
        <p:spPr>
          <a:xfrm>
            <a:off x="6123600" y="1349640"/>
            <a:ext cx="1963080" cy="30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10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8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5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x 7 = 14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8 =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?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63</a:t>
            </a:r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0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CustomShape 1"/>
          <p:cNvSpPr/>
          <p:nvPr/>
        </p:nvSpPr>
        <p:spPr>
          <a:xfrm>
            <a:off x="838800" y="402840"/>
            <a:ext cx="557208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002" name="Modèle 3D 12_6" descr="Chronomètre"/>
          <p:cNvPicPr/>
          <p:nvPr/>
        </p:nvPicPr>
        <p:blipFill>
          <a:blip r:embed="rId2"/>
          <a:stretch/>
        </p:blipFill>
        <p:spPr>
          <a:xfrm>
            <a:off x="599400" y="108360"/>
            <a:ext cx="782280" cy="1089000"/>
          </a:xfrm>
          <a:prstGeom prst="rect">
            <a:avLst/>
          </a:prstGeom>
          <a:ln>
            <a:noFill/>
          </a:ln>
        </p:spPr>
      </p:pic>
      <p:sp>
        <p:nvSpPr>
          <p:cNvPr id="1003" name="CustomShape 2"/>
          <p:cNvSpPr/>
          <p:nvPr/>
        </p:nvSpPr>
        <p:spPr>
          <a:xfrm>
            <a:off x="599400" y="1392839"/>
            <a:ext cx="2424688" cy="3674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 x 7 =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 x 7 =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 x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= 18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 x 10 =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= 54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 x 5 =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 x </a:t>
            </a:r>
            <a:r>
              <a:rPr lang="fr-FR" sz="3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= 100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04" name="CustomShape 3"/>
          <p:cNvSpPr/>
          <p:nvPr/>
        </p:nvSpPr>
        <p:spPr>
          <a:xfrm>
            <a:off x="3421440" y="1349640"/>
            <a:ext cx="1963080" cy="35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7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8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x 7 = 56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x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36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6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x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27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x 8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05" name="CustomShape 4"/>
          <p:cNvSpPr/>
          <p:nvPr/>
        </p:nvSpPr>
        <p:spPr>
          <a:xfrm>
            <a:off x="6123600" y="1349640"/>
            <a:ext cx="1963080" cy="30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9 x 10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8 x 8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5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x 7 = 14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x 8 =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__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7 x </a:t>
            </a:r>
            <a:r>
              <a:rPr lang="fr-FR" sz="3200" b="0" strike="noStrike" spc="-1">
                <a:solidFill>
                  <a:srgbClr val="A6A6A6"/>
                </a:solidFill>
                <a:latin typeface="Calibri"/>
                <a:ea typeface="DejaVu Sans"/>
              </a:rPr>
              <a:t>_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= 63</a:t>
            </a:r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CustomShape 1"/>
          <p:cNvSpPr/>
          <p:nvPr/>
        </p:nvSpPr>
        <p:spPr>
          <a:xfrm>
            <a:off x="1260000" y="92772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Nombres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007" name="CustomShape 2"/>
          <p:cNvSpPr/>
          <p:nvPr/>
        </p:nvSpPr>
        <p:spPr>
          <a:xfrm>
            <a:off x="1260000" y="3099600"/>
            <a:ext cx="7557120" cy="12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Comparer des fractions</a:t>
            </a:r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4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2"/>
          <p:cNvSpPr/>
          <p:nvPr/>
        </p:nvSpPr>
        <p:spPr>
          <a:xfrm>
            <a:off x="647824" y="1094400"/>
            <a:ext cx="8712968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Les élèves de CM2 participent à une course d’endurance.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En 20 minutes, ils </a:t>
            </a: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doivent parcourir la plus grande distance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possible dans </a:t>
            </a: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le parc de la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ville.</a:t>
            </a:r>
            <a:endParaRPr lang="fr-FR" sz="28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Léna a parcouru    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de </a:t>
            </a: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tour, William un tour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,</a:t>
            </a:r>
            <a:endParaRPr lang="fr-FR" sz="28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b="0" strike="noStrike" spc="-1" dirty="0" smtClean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Emma    </a:t>
            </a: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de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tour</a:t>
            </a:r>
            <a:r>
              <a:rPr lang="fr-FR" sz="2800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lang="fr-FR" sz="2800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et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 </a:t>
            </a: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Adam la </a:t>
            </a:r>
            <a:r>
              <a:rPr lang="fr-FR" sz="2800" b="0" strike="noStrike" spc="-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moitié d’un tour.</a:t>
            </a:r>
            <a:endParaRPr lang="fr-FR" sz="28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DejaVu Sans"/>
              </a:rPr>
              <a:t>Qui a parcouru plus d’un tour ?  </a:t>
            </a:r>
            <a:endParaRPr lang="fr-FR" sz="28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0" name="Formula 3"/>
              <p:cNvSpPr txBox="1"/>
              <p:nvPr/>
            </p:nvSpPr>
            <p:spPr>
              <a:xfrm>
                <a:off x="3397070" y="2511740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ar-AE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0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70" y="2511740"/>
                <a:ext cx="279360" cy="804960"/>
              </a:xfrm>
              <a:prstGeom prst="rect">
                <a:avLst/>
              </a:prstGeom>
              <a:blipFill rotWithShape="1">
                <a:blip r:embed="rId2"/>
                <a:stretch>
                  <a:fillRect r="-4348"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rmula 3"/>
              <p:cNvSpPr txBox="1"/>
              <p:nvPr/>
            </p:nvSpPr>
            <p:spPr>
              <a:xfrm>
                <a:off x="1791109" y="3207709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ar-AE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09" y="3207709"/>
                <a:ext cx="279360" cy="804960"/>
              </a:xfrm>
              <a:prstGeom prst="rect">
                <a:avLst/>
              </a:prstGeom>
              <a:blipFill rotWithShape="1">
                <a:blip r:embed="rId3"/>
                <a:stretch>
                  <a:fillRect r="-2174" b="-5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Comparer des fractions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3314" name="Picture 2" descr="D:\dessins\course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70" y="4119544"/>
            <a:ext cx="2594959" cy="14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Line 3"/>
          <p:cNvSpPr/>
          <p:nvPr/>
        </p:nvSpPr>
        <p:spPr>
          <a:xfrm>
            <a:off x="899080" y="3336865"/>
            <a:ext cx="169272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6" name="Line 4"/>
          <p:cNvSpPr/>
          <p:nvPr/>
        </p:nvSpPr>
        <p:spPr>
          <a:xfrm>
            <a:off x="899080" y="3336865"/>
            <a:ext cx="140472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7" name="Line 5"/>
          <p:cNvSpPr/>
          <p:nvPr/>
        </p:nvSpPr>
        <p:spPr>
          <a:xfrm>
            <a:off x="899080" y="3146785"/>
            <a:ext cx="39672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8" name="Line 6"/>
          <p:cNvSpPr/>
          <p:nvPr/>
        </p:nvSpPr>
        <p:spPr>
          <a:xfrm>
            <a:off x="899080" y="3146785"/>
            <a:ext cx="75672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89" name="Group 7"/>
          <p:cNvGrpSpPr/>
          <p:nvPr/>
        </p:nvGrpSpPr>
        <p:grpSpPr>
          <a:xfrm>
            <a:off x="515680" y="884185"/>
            <a:ext cx="6971760" cy="242640"/>
            <a:chOff x="299880" y="689400"/>
            <a:chExt cx="6971760" cy="242640"/>
          </a:xfrm>
        </p:grpSpPr>
        <p:sp>
          <p:nvSpPr>
            <p:cNvPr id="1090" name="Line 8"/>
            <p:cNvSpPr/>
            <p:nvPr/>
          </p:nvSpPr>
          <p:spPr>
            <a:xfrm>
              <a:off x="299880" y="802800"/>
              <a:ext cx="697176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1" name="Line 9"/>
            <p:cNvSpPr/>
            <p:nvPr/>
          </p:nvSpPr>
          <p:spPr>
            <a:xfrm>
              <a:off x="299880" y="70560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2" name="Line 10"/>
            <p:cNvSpPr/>
            <p:nvPr/>
          </p:nvSpPr>
          <p:spPr>
            <a:xfrm>
              <a:off x="6962760" y="72000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3" name="Line 11"/>
            <p:cNvSpPr/>
            <p:nvPr/>
          </p:nvSpPr>
          <p:spPr>
            <a:xfrm>
              <a:off x="3645360" y="70560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4" name="Line 12"/>
            <p:cNvSpPr/>
            <p:nvPr/>
          </p:nvSpPr>
          <p:spPr>
            <a:xfrm>
              <a:off x="960120" y="6919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5" name="Line 13"/>
            <p:cNvSpPr/>
            <p:nvPr/>
          </p:nvSpPr>
          <p:spPr>
            <a:xfrm>
              <a:off x="1653840" y="68940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6" name="Line 14"/>
            <p:cNvSpPr/>
            <p:nvPr/>
          </p:nvSpPr>
          <p:spPr>
            <a:xfrm>
              <a:off x="2324880" y="68940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7" name="Line 15"/>
            <p:cNvSpPr/>
            <p:nvPr/>
          </p:nvSpPr>
          <p:spPr>
            <a:xfrm>
              <a:off x="2973960" y="69264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8" name="Line 16"/>
            <p:cNvSpPr/>
            <p:nvPr/>
          </p:nvSpPr>
          <p:spPr>
            <a:xfrm>
              <a:off x="6323400" y="69660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9" name="Line 17"/>
            <p:cNvSpPr/>
            <p:nvPr/>
          </p:nvSpPr>
          <p:spPr>
            <a:xfrm>
              <a:off x="5634000" y="71244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0" name="Line 18"/>
            <p:cNvSpPr/>
            <p:nvPr/>
          </p:nvSpPr>
          <p:spPr>
            <a:xfrm>
              <a:off x="4973760" y="70560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1" name="Line 19"/>
            <p:cNvSpPr/>
            <p:nvPr/>
          </p:nvSpPr>
          <p:spPr>
            <a:xfrm>
              <a:off x="4291200" y="71244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02" name="CustomShape 20"/>
          <p:cNvSpPr/>
          <p:nvPr/>
        </p:nvSpPr>
        <p:spPr>
          <a:xfrm>
            <a:off x="515680" y="1072465"/>
            <a:ext cx="36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03" name="CustomShape 21"/>
          <p:cNvSpPr/>
          <p:nvPr/>
        </p:nvSpPr>
        <p:spPr>
          <a:xfrm>
            <a:off x="3037480" y="1130785"/>
            <a:ext cx="43020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1104" name="Group 22"/>
          <p:cNvGrpSpPr/>
          <p:nvPr/>
        </p:nvGrpSpPr>
        <p:grpSpPr>
          <a:xfrm>
            <a:off x="514600" y="2123305"/>
            <a:ext cx="6971760" cy="242640"/>
            <a:chOff x="298800" y="1928520"/>
            <a:chExt cx="6971760" cy="242640"/>
          </a:xfrm>
        </p:grpSpPr>
        <p:sp>
          <p:nvSpPr>
            <p:cNvPr id="1105" name="Line 23"/>
            <p:cNvSpPr/>
            <p:nvPr/>
          </p:nvSpPr>
          <p:spPr>
            <a:xfrm>
              <a:off x="298800" y="2041920"/>
              <a:ext cx="697176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6" name="Line 24"/>
            <p:cNvSpPr/>
            <p:nvPr/>
          </p:nvSpPr>
          <p:spPr>
            <a:xfrm>
              <a:off x="298800" y="19447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7" name="Line 25"/>
            <p:cNvSpPr/>
            <p:nvPr/>
          </p:nvSpPr>
          <p:spPr>
            <a:xfrm>
              <a:off x="6961680" y="19591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8" name="Line 26"/>
            <p:cNvSpPr/>
            <p:nvPr/>
          </p:nvSpPr>
          <p:spPr>
            <a:xfrm>
              <a:off x="3645360" y="19447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9" name="Line 27"/>
            <p:cNvSpPr/>
            <p:nvPr/>
          </p:nvSpPr>
          <p:spPr>
            <a:xfrm>
              <a:off x="960120" y="193104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0" name="Line 28"/>
            <p:cNvSpPr/>
            <p:nvPr/>
          </p:nvSpPr>
          <p:spPr>
            <a:xfrm>
              <a:off x="1652760" y="19285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1" name="Line 29"/>
            <p:cNvSpPr/>
            <p:nvPr/>
          </p:nvSpPr>
          <p:spPr>
            <a:xfrm>
              <a:off x="2323800" y="19285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2" name="Line 30"/>
            <p:cNvSpPr/>
            <p:nvPr/>
          </p:nvSpPr>
          <p:spPr>
            <a:xfrm>
              <a:off x="2972880" y="193176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3" name="Line 31"/>
            <p:cNvSpPr/>
            <p:nvPr/>
          </p:nvSpPr>
          <p:spPr>
            <a:xfrm>
              <a:off x="6322320" y="19357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4" name="Line 32"/>
            <p:cNvSpPr/>
            <p:nvPr/>
          </p:nvSpPr>
          <p:spPr>
            <a:xfrm>
              <a:off x="5632920" y="19515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5" name="Line 33"/>
            <p:cNvSpPr/>
            <p:nvPr/>
          </p:nvSpPr>
          <p:spPr>
            <a:xfrm>
              <a:off x="4972680" y="194472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6" name="Line 34"/>
            <p:cNvSpPr/>
            <p:nvPr/>
          </p:nvSpPr>
          <p:spPr>
            <a:xfrm>
              <a:off x="4290120" y="195156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17" name="Group 35"/>
          <p:cNvGrpSpPr/>
          <p:nvPr/>
        </p:nvGrpSpPr>
        <p:grpSpPr>
          <a:xfrm>
            <a:off x="503080" y="3102505"/>
            <a:ext cx="6971400" cy="243000"/>
            <a:chOff x="287280" y="2907720"/>
            <a:chExt cx="6971400" cy="243000"/>
          </a:xfrm>
        </p:grpSpPr>
        <p:sp>
          <p:nvSpPr>
            <p:cNvPr id="1118" name="Line 36"/>
            <p:cNvSpPr/>
            <p:nvPr/>
          </p:nvSpPr>
          <p:spPr>
            <a:xfrm>
              <a:off x="287280" y="3021120"/>
              <a:ext cx="697140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9" name="Line 37"/>
            <p:cNvSpPr/>
            <p:nvPr/>
          </p:nvSpPr>
          <p:spPr>
            <a:xfrm>
              <a:off x="287280" y="29239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0" name="Line 38"/>
            <p:cNvSpPr/>
            <p:nvPr/>
          </p:nvSpPr>
          <p:spPr>
            <a:xfrm>
              <a:off x="6949800" y="29383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1" name="Line 39"/>
            <p:cNvSpPr/>
            <p:nvPr/>
          </p:nvSpPr>
          <p:spPr>
            <a:xfrm>
              <a:off x="3633480" y="292392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2" name="Line 40"/>
            <p:cNvSpPr/>
            <p:nvPr/>
          </p:nvSpPr>
          <p:spPr>
            <a:xfrm>
              <a:off x="948240" y="291024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3" name="Line 41"/>
            <p:cNvSpPr/>
            <p:nvPr/>
          </p:nvSpPr>
          <p:spPr>
            <a:xfrm>
              <a:off x="1640880" y="2907720"/>
              <a:ext cx="0" cy="22716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4" name="Line 42"/>
            <p:cNvSpPr/>
            <p:nvPr/>
          </p:nvSpPr>
          <p:spPr>
            <a:xfrm>
              <a:off x="2311920" y="2907720"/>
              <a:ext cx="0" cy="22716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5" name="Line 43"/>
            <p:cNvSpPr/>
            <p:nvPr/>
          </p:nvSpPr>
          <p:spPr>
            <a:xfrm>
              <a:off x="2961000" y="291096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6" name="Line 44"/>
            <p:cNvSpPr/>
            <p:nvPr/>
          </p:nvSpPr>
          <p:spPr>
            <a:xfrm>
              <a:off x="6310440" y="2914920"/>
              <a:ext cx="0" cy="21276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7" name="Line 45"/>
            <p:cNvSpPr/>
            <p:nvPr/>
          </p:nvSpPr>
          <p:spPr>
            <a:xfrm>
              <a:off x="5621040" y="2930760"/>
              <a:ext cx="0" cy="21276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8" name="Line 46"/>
            <p:cNvSpPr/>
            <p:nvPr/>
          </p:nvSpPr>
          <p:spPr>
            <a:xfrm>
              <a:off x="4960800" y="29239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9" name="Line 47"/>
            <p:cNvSpPr/>
            <p:nvPr/>
          </p:nvSpPr>
          <p:spPr>
            <a:xfrm>
              <a:off x="4278240" y="2930760"/>
              <a:ext cx="0" cy="21276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30" name="Group 48"/>
          <p:cNvGrpSpPr/>
          <p:nvPr/>
        </p:nvGrpSpPr>
        <p:grpSpPr>
          <a:xfrm>
            <a:off x="587320" y="4332265"/>
            <a:ext cx="6971400" cy="242640"/>
            <a:chOff x="371520" y="4137480"/>
            <a:chExt cx="6971400" cy="242640"/>
          </a:xfrm>
        </p:grpSpPr>
        <p:sp>
          <p:nvSpPr>
            <p:cNvPr id="1131" name="Line 49"/>
            <p:cNvSpPr/>
            <p:nvPr/>
          </p:nvSpPr>
          <p:spPr>
            <a:xfrm>
              <a:off x="371520" y="4250880"/>
              <a:ext cx="6971400" cy="0"/>
            </a:xfrm>
            <a:prstGeom prst="line">
              <a:avLst/>
            </a:prstGeom>
            <a:ln w="3816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2" name="Line 50"/>
            <p:cNvSpPr/>
            <p:nvPr/>
          </p:nvSpPr>
          <p:spPr>
            <a:xfrm>
              <a:off x="371520" y="415368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3" name="Line 51"/>
            <p:cNvSpPr/>
            <p:nvPr/>
          </p:nvSpPr>
          <p:spPr>
            <a:xfrm>
              <a:off x="7034040" y="416808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4" name="Line 52"/>
            <p:cNvSpPr/>
            <p:nvPr/>
          </p:nvSpPr>
          <p:spPr>
            <a:xfrm>
              <a:off x="3717360" y="415368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5" name="Line 53"/>
            <p:cNvSpPr/>
            <p:nvPr/>
          </p:nvSpPr>
          <p:spPr>
            <a:xfrm>
              <a:off x="1032120" y="414000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6" name="Line 54"/>
            <p:cNvSpPr/>
            <p:nvPr/>
          </p:nvSpPr>
          <p:spPr>
            <a:xfrm>
              <a:off x="1725120" y="413748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7" name="Line 55"/>
            <p:cNvSpPr/>
            <p:nvPr/>
          </p:nvSpPr>
          <p:spPr>
            <a:xfrm>
              <a:off x="2396160" y="4137480"/>
              <a:ext cx="0" cy="2268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8" name="Line 56"/>
            <p:cNvSpPr/>
            <p:nvPr/>
          </p:nvSpPr>
          <p:spPr>
            <a:xfrm>
              <a:off x="3045240" y="4140720"/>
              <a:ext cx="0" cy="2264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9" name="Line 57"/>
            <p:cNvSpPr/>
            <p:nvPr/>
          </p:nvSpPr>
          <p:spPr>
            <a:xfrm>
              <a:off x="6394680" y="414468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0" name="Line 58"/>
            <p:cNvSpPr/>
            <p:nvPr/>
          </p:nvSpPr>
          <p:spPr>
            <a:xfrm>
              <a:off x="5705280" y="41605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1" name="Line 59"/>
            <p:cNvSpPr/>
            <p:nvPr/>
          </p:nvSpPr>
          <p:spPr>
            <a:xfrm>
              <a:off x="5045040" y="4153680"/>
              <a:ext cx="0" cy="21204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2" name="Line 60"/>
            <p:cNvSpPr/>
            <p:nvPr/>
          </p:nvSpPr>
          <p:spPr>
            <a:xfrm>
              <a:off x="4362480" y="4160520"/>
              <a:ext cx="0" cy="212400"/>
            </a:xfrm>
            <a:prstGeom prst="line">
              <a:avLst/>
            </a:prstGeom>
            <a:ln w="2844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43" name="CustomShape 61"/>
          <p:cNvSpPr/>
          <p:nvPr/>
        </p:nvSpPr>
        <p:spPr>
          <a:xfrm>
            <a:off x="7559800" y="830465"/>
            <a:ext cx="211634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Léna :     d’un tour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44" name="CustomShape 62"/>
          <p:cNvSpPr/>
          <p:nvPr/>
        </p:nvSpPr>
        <p:spPr>
          <a:xfrm>
            <a:off x="7598640" y="1980620"/>
            <a:ext cx="1861476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William : un tour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45" name="CustomShape 63"/>
          <p:cNvSpPr/>
          <p:nvPr/>
        </p:nvSpPr>
        <p:spPr>
          <a:xfrm>
            <a:off x="7654799" y="3011659"/>
            <a:ext cx="2309125" cy="364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Emma :    d’un tour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46" name="CustomShape 64"/>
          <p:cNvSpPr/>
          <p:nvPr/>
        </p:nvSpPr>
        <p:spPr>
          <a:xfrm>
            <a:off x="7632549" y="4200785"/>
            <a:ext cx="2376826" cy="3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Adam : 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la moitié d’un tour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47" name="CustomShape 65"/>
          <p:cNvSpPr/>
          <p:nvPr/>
        </p:nvSpPr>
        <p:spPr>
          <a:xfrm>
            <a:off x="562480" y="2311585"/>
            <a:ext cx="36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49" name="CustomShape 67"/>
          <p:cNvSpPr/>
          <p:nvPr/>
        </p:nvSpPr>
        <p:spPr>
          <a:xfrm>
            <a:off x="431800" y="3434785"/>
            <a:ext cx="2862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50" name="CustomShape 68"/>
          <p:cNvSpPr/>
          <p:nvPr/>
        </p:nvSpPr>
        <p:spPr>
          <a:xfrm>
            <a:off x="3024550" y="3376465"/>
            <a:ext cx="20448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51" name="CustomShape 69"/>
          <p:cNvSpPr/>
          <p:nvPr/>
        </p:nvSpPr>
        <p:spPr>
          <a:xfrm>
            <a:off x="435760" y="4569505"/>
            <a:ext cx="2862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52" name="CustomShape 70"/>
          <p:cNvSpPr/>
          <p:nvPr/>
        </p:nvSpPr>
        <p:spPr>
          <a:xfrm>
            <a:off x="3102660" y="4590745"/>
            <a:ext cx="35820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3" name="Formula 71"/>
              <p:cNvSpPr txBox="1"/>
              <p:nvPr/>
            </p:nvSpPr>
            <p:spPr>
              <a:xfrm>
                <a:off x="2380160" y="3304785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53" name="Formula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60" y="3304785"/>
                <a:ext cx="279360" cy="8049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4" name="Formula 72"/>
              <p:cNvSpPr txBox="1"/>
              <p:nvPr/>
            </p:nvSpPr>
            <p:spPr>
              <a:xfrm>
                <a:off x="1768804" y="4550595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54" name="Formula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04" y="4550595"/>
                <a:ext cx="279360" cy="804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5" name="Line 73"/>
          <p:cNvSpPr/>
          <p:nvPr/>
        </p:nvSpPr>
        <p:spPr>
          <a:xfrm>
            <a:off x="503800" y="1922785"/>
            <a:ext cx="2664000" cy="0"/>
          </a:xfrm>
          <a:prstGeom prst="line">
            <a:avLst/>
          </a:prstGeom>
          <a:ln w="18000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6" name="Line 74"/>
          <p:cNvSpPr/>
          <p:nvPr/>
        </p:nvSpPr>
        <p:spPr>
          <a:xfrm>
            <a:off x="575800" y="4226785"/>
            <a:ext cx="1368000" cy="0"/>
          </a:xfrm>
          <a:prstGeom prst="line">
            <a:avLst/>
          </a:prstGeom>
          <a:ln w="18000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7" name="Line 75"/>
          <p:cNvSpPr/>
          <p:nvPr/>
        </p:nvSpPr>
        <p:spPr>
          <a:xfrm>
            <a:off x="503800" y="3002785"/>
            <a:ext cx="2016000" cy="0"/>
          </a:xfrm>
          <a:prstGeom prst="line">
            <a:avLst/>
          </a:prstGeom>
          <a:ln w="18000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8" name="Line 76"/>
          <p:cNvSpPr/>
          <p:nvPr/>
        </p:nvSpPr>
        <p:spPr>
          <a:xfrm>
            <a:off x="503800" y="698785"/>
            <a:ext cx="3384000" cy="0"/>
          </a:xfrm>
          <a:prstGeom prst="line">
            <a:avLst/>
          </a:prstGeom>
          <a:ln w="18000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Formula 2"/>
              <p:cNvSpPr txBox="1"/>
              <p:nvPr/>
            </p:nvSpPr>
            <p:spPr>
              <a:xfrm>
                <a:off x="3733840" y="1126825"/>
                <a:ext cx="27936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8" name="Formul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40" y="1126825"/>
                <a:ext cx="279360" cy="8049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ustomShape 68"/>
          <p:cNvSpPr/>
          <p:nvPr/>
        </p:nvSpPr>
        <p:spPr>
          <a:xfrm>
            <a:off x="3032385" y="2387007"/>
            <a:ext cx="20448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Formula 3"/>
              <p:cNvSpPr txBox="1"/>
              <p:nvPr/>
            </p:nvSpPr>
            <p:spPr>
              <a:xfrm>
                <a:off x="8256865" y="675035"/>
                <a:ext cx="31493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ar-AE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865" y="675035"/>
                <a:ext cx="314930" cy="804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Formula 3"/>
              <p:cNvSpPr txBox="1"/>
              <p:nvPr/>
            </p:nvSpPr>
            <p:spPr>
              <a:xfrm>
                <a:off x="8484255" y="2837710"/>
                <a:ext cx="314930" cy="8049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AE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ar-AE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Formula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255" y="2837710"/>
                <a:ext cx="314930" cy="80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" grpId="0"/>
      <p:bldP spid="1103" grpId="0"/>
      <p:bldP spid="1143" grpId="0"/>
      <p:bldP spid="1144" grpId="0"/>
      <p:bldP spid="1145" grpId="0"/>
      <p:bldP spid="1146" grpId="0"/>
      <p:bldP spid="1147" grpId="0"/>
      <p:bldP spid="1149" grpId="0"/>
      <p:bldP spid="1150" grpId="0"/>
      <p:bldP spid="1151" grpId="0"/>
      <p:bldP spid="1152" grpId="0"/>
      <p:bldP spid="1153" grpId="0"/>
      <p:bldP spid="1154" grpId="0"/>
      <p:bldP spid="78" grpId="0"/>
      <p:bldP spid="79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CustomShape 1"/>
          <p:cNvSpPr/>
          <p:nvPr/>
        </p:nvSpPr>
        <p:spPr>
          <a:xfrm>
            <a:off x="1728000" y="279720"/>
            <a:ext cx="696312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5000"/>
          </a:bodyPr>
          <a:lstStyle/>
          <a:p>
            <a:pPr algn="ctr">
              <a:lnSpc>
                <a:spcPct val="90000"/>
              </a:lnSpc>
            </a:pPr>
            <a:r>
              <a:rPr lang="fr-FR" sz="3200" b="1" strike="noStrike" spc="-1">
                <a:solidFill>
                  <a:srgbClr val="2F5597"/>
                </a:solidFill>
                <a:latin typeface="Calibri Light"/>
                <a:ea typeface="DejaVu Sans"/>
              </a:rPr>
              <a:t>Comparer des fractions par rapport à l’unité </a:t>
            </a:r>
            <a:endParaRPr lang="fr-FR" sz="3200" b="0" strike="noStrike" spc="-1">
              <a:latin typeface="Arial"/>
            </a:endParaRPr>
          </a:p>
        </p:txBody>
      </p:sp>
      <p:graphicFrame>
        <p:nvGraphicFramePr>
          <p:cNvPr id="1243" name="Table 2"/>
          <p:cNvGraphicFramePr/>
          <p:nvPr/>
        </p:nvGraphicFramePr>
        <p:xfrm>
          <a:off x="1269720" y="2616120"/>
          <a:ext cx="7766640" cy="2523240"/>
        </p:xfrm>
        <a:graphic>
          <a:graphicData uri="http://schemas.openxmlformats.org/drawingml/2006/table">
            <a:tbl>
              <a:tblPr/>
              <a:tblGrid>
                <a:gridCol w="2589120"/>
                <a:gridCol w="2589120"/>
                <a:gridCol w="2588400"/>
              </a:tblGrid>
              <a:tr h="51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Plus petites que 1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Égales à 1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Plus grandes que 1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0131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44" name="Formula 3"/>
              <p:cNvSpPr txBox="1"/>
              <p:nvPr/>
            </p:nvSpPr>
            <p:spPr>
              <a:xfrm>
                <a:off x="1471320" y="1280520"/>
                <a:ext cx="30636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5" name="Formula 4"/>
              <p:cNvSpPr txBox="1"/>
              <p:nvPr/>
            </p:nvSpPr>
            <p:spPr>
              <a:xfrm>
                <a:off x="6851520" y="1305000"/>
                <a:ext cx="41292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6" name="Formula 5"/>
              <p:cNvSpPr txBox="1"/>
              <p:nvPr/>
            </p:nvSpPr>
            <p:spPr>
              <a:xfrm>
                <a:off x="4541400" y="1292760"/>
                <a:ext cx="49788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54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7" name="Formula 6"/>
              <p:cNvSpPr txBox="1"/>
              <p:nvPr/>
            </p:nvSpPr>
            <p:spPr>
              <a:xfrm>
                <a:off x="5688360" y="1307520"/>
                <a:ext cx="274680" cy="7113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" name="Formula 7"/>
              <p:cNvSpPr txBox="1"/>
              <p:nvPr/>
            </p:nvSpPr>
            <p:spPr>
              <a:xfrm>
                <a:off x="2461320" y="1305000"/>
                <a:ext cx="27252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" name="Formula 8"/>
              <p:cNvSpPr txBox="1"/>
              <p:nvPr/>
            </p:nvSpPr>
            <p:spPr>
              <a:xfrm>
                <a:off x="7859520" y="1301400"/>
                <a:ext cx="29808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" name="Formula 9"/>
              <p:cNvSpPr txBox="1"/>
              <p:nvPr/>
            </p:nvSpPr>
            <p:spPr>
              <a:xfrm>
                <a:off x="3456360" y="1301400"/>
                <a:ext cx="38448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1" name="Formula 10"/>
              <p:cNvSpPr txBox="1"/>
              <p:nvPr/>
            </p:nvSpPr>
            <p:spPr>
              <a:xfrm>
                <a:off x="8640000" y="1300320"/>
                <a:ext cx="298080" cy="7138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/>
                            </a:rPr>
                          </m:ctrlPr>
                        </m:fPr>
                        <m:num>
                          <m:r>
                            <a:rPr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</p:spTree>
    <p:extLst>
      <p:ext uri="{BB962C8B-B14F-4D97-AF65-F5344CB8AC3E}">
        <p14:creationId xmlns:p14="http://schemas.microsoft.com/office/powerpoint/2010/main" val="17624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0425E-6 -9.61969E-7 L 0.00315 0.45218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" y="225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grpId="0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122E-6 4.7651E-6 L -0.0148 0.4477 " pathEditMode="relative" rAng="0" ptsTypes="AA" p14:bounceEnd="57000">
                                          <p:cBhvr>
                                            <p:cTn id="10" dur="1000" fill="hold"/>
                                            <p:tgtEl>
                                              <p:spTgt spid="12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0" y="223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8224E-6 3.69128E-6 L 0.32373 0.43568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86" y="21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0027E-6 1.90157E-6 L -0.168 0.44994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2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08" y="224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29854E-6 -4.87696E-6 L -0.12785 0.42198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1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93" y="21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6334E-6 4.7651E-6 L 0.06408 0.43484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2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6" y="217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9243E-6 3.69128E-6 L -0.26594 0.42309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05" y="211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217E-6 3.69128E-6 L -0.02897 0.43568 " pathEditMode="relative" rAng="0" ptsTypes="AA" p14:bounceEnd="61000">
                                          <p:cBhvr>
                                            <p:cTn id="34" dur="1000" fill="hold"/>
                                            <p:tgtEl>
                                              <p:spTgt spid="12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9" y="21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0425E-6 -9.61969E-7 L 0.00315 0.45218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" y="225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122E-6 4.7651E-6 L -0.0148 0.447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2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0" y="223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8224E-6 3.69128E-6 L 0.32373 0.43568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86" y="21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0027E-6 1.90157E-6 L -0.168 0.44994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2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08" y="224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29854E-6 -4.87696E-6 L -0.12785 0.42198 " pathEditMode="relative" rAng="0" ptsTypes="AA">
                                          <p:cBhvr>
                                            <p:cTn id="22" dur="500" fill="hold"/>
                                            <p:tgtEl>
                                              <p:spTgt spid="1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93" y="21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6334E-6 4.7651E-6 L 0.06408 0.43484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2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6" y="217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9243E-6 3.69128E-6 L -0.26594 0.42309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05" y="211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217E-6 3.69128E-6 L -0.02897 0.43568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12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9" y="21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CustomShape 1"/>
          <p:cNvSpPr/>
          <p:nvPr/>
        </p:nvSpPr>
        <p:spPr>
          <a:xfrm>
            <a:off x="-43200" y="1104120"/>
            <a:ext cx="10218240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 dirty="0" smtClean="0">
                <a:solidFill>
                  <a:srgbClr val="C9211E"/>
                </a:solidFill>
                <a:latin typeface="Calibri"/>
                <a:ea typeface="Calibri"/>
              </a:rPr>
              <a:t>.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Quand le numérateur est supérieur au dénominateur, la fraction est supérieure à 1.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6000" b="1" strike="noStrike" spc="-1" dirty="0" smtClean="0">
                <a:solidFill>
                  <a:srgbClr val="C9211E"/>
                </a:solidFill>
                <a:latin typeface="Calibri"/>
                <a:ea typeface="Calibri"/>
              </a:rPr>
              <a:t>.</a:t>
            </a:r>
            <a:r>
              <a:rPr lang="fr-FR" sz="60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Quand le numérateur est égal au dénominateur, la fraction est égale à 1.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6000" b="1" strike="noStrike" spc="-1" dirty="0" smtClean="0">
                <a:solidFill>
                  <a:srgbClr val="C9211E"/>
                </a:solidFill>
                <a:latin typeface="Calibri"/>
                <a:ea typeface="Calibri"/>
              </a:rPr>
              <a:t>.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r>
              <a:rPr lang="fr-FR" sz="22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Quand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le numérateur est inférieur au dénominateur, la fraction est inférieure à 1.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</p:txBody>
      </p:sp>
      <p:sp>
        <p:nvSpPr>
          <p:cNvPr id="1253" name="CustomShape 2"/>
          <p:cNvSpPr/>
          <p:nvPr/>
        </p:nvSpPr>
        <p:spPr>
          <a:xfrm>
            <a:off x="7056000" y="72000"/>
            <a:ext cx="2446920" cy="790920"/>
          </a:xfrm>
          <a:prstGeom prst="wedgeRoundRectCallout">
            <a:avLst>
              <a:gd name="adj1" fmla="val -38958"/>
              <a:gd name="adj2" fmla="val 812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CustomShape 1"/>
          <p:cNvSpPr/>
          <p:nvPr/>
        </p:nvSpPr>
        <p:spPr>
          <a:xfrm>
            <a:off x="1260000" y="92772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Calcul mental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897" name="CustomShape 2"/>
          <p:cNvSpPr/>
          <p:nvPr/>
        </p:nvSpPr>
        <p:spPr>
          <a:xfrm>
            <a:off x="1260000" y="2977560"/>
            <a:ext cx="7557120" cy="13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4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multiplication</a:t>
            </a:r>
            <a:endParaRPr lang="fr-FR" sz="4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2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CustomShape 1"/>
          <p:cNvSpPr/>
          <p:nvPr/>
        </p:nvSpPr>
        <p:spPr>
          <a:xfrm>
            <a:off x="1267200" y="1453680"/>
            <a:ext cx="7557120" cy="19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Problèmes</a:t>
            </a:r>
            <a:endParaRPr lang="fr-FR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7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CustomShape 1"/>
          <p:cNvSpPr/>
          <p:nvPr/>
        </p:nvSpPr>
        <p:spPr>
          <a:xfrm>
            <a:off x="1002440" y="302040"/>
            <a:ext cx="5922946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Première situation</a:t>
            </a:r>
            <a:endParaRPr lang="fr-FR" sz="3300" b="0" strike="noStrike" spc="-1" dirty="0">
              <a:latin typeface="Arial"/>
            </a:endParaRPr>
          </a:p>
        </p:txBody>
      </p:sp>
      <p:sp>
        <p:nvSpPr>
          <p:cNvPr id="1256" name="CustomShape 2"/>
          <p:cNvSpPr/>
          <p:nvPr/>
        </p:nvSpPr>
        <p:spPr>
          <a:xfrm>
            <a:off x="0" y="1224360"/>
            <a:ext cx="1008072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7" name="CustomShape 3"/>
          <p:cNvSpPr/>
          <p:nvPr/>
        </p:nvSpPr>
        <p:spPr>
          <a:xfrm>
            <a:off x="1267200" y="2769840"/>
            <a:ext cx="20052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8" name="CustomShape 4"/>
          <p:cNvSpPr/>
          <p:nvPr/>
        </p:nvSpPr>
        <p:spPr>
          <a:xfrm>
            <a:off x="3727080" y="311796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9" name="CustomShape 5"/>
          <p:cNvSpPr/>
          <p:nvPr/>
        </p:nvSpPr>
        <p:spPr>
          <a:xfrm>
            <a:off x="4672800" y="385380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0" name="Image 3_1"/>
          <p:cNvPicPr/>
          <p:nvPr/>
        </p:nvPicPr>
        <p:blipFill>
          <a:blip r:embed="rId2"/>
          <a:srcRect l="6941" t="58587" r="53507" b="4734"/>
          <a:stretch/>
        </p:blipFill>
        <p:spPr>
          <a:xfrm>
            <a:off x="6941160" y="3046680"/>
            <a:ext cx="2729160" cy="2013120"/>
          </a:xfrm>
          <a:prstGeom prst="rect">
            <a:avLst/>
          </a:prstGeom>
          <a:ln>
            <a:noFill/>
          </a:ln>
        </p:spPr>
      </p:pic>
      <p:sp>
        <p:nvSpPr>
          <p:cNvPr id="1261" name="CustomShape 6"/>
          <p:cNvSpPr/>
          <p:nvPr/>
        </p:nvSpPr>
        <p:spPr>
          <a:xfrm>
            <a:off x="143768" y="1701000"/>
            <a:ext cx="1025928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 camion transporte 9 caisses de 54 kg chacune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Quel est le poids de son chargement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?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7170" name="Picture 2" descr="D:\dessins\camion cai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3" y="-76172"/>
            <a:ext cx="3380308" cy="19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CustomShape 1"/>
          <p:cNvSpPr/>
          <p:nvPr/>
        </p:nvSpPr>
        <p:spPr>
          <a:xfrm>
            <a:off x="692640" y="302040"/>
            <a:ext cx="557136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3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Deuxième situation</a:t>
            </a:r>
            <a:endParaRPr lang="fr-FR" sz="3300" b="0" strike="noStrike" spc="-1" dirty="0">
              <a:latin typeface="Arial"/>
            </a:endParaRPr>
          </a:p>
        </p:txBody>
      </p:sp>
      <p:sp>
        <p:nvSpPr>
          <p:cNvPr id="1263" name="CustomShape 2"/>
          <p:cNvSpPr/>
          <p:nvPr/>
        </p:nvSpPr>
        <p:spPr>
          <a:xfrm>
            <a:off x="398880" y="1224360"/>
            <a:ext cx="922428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4" name="CustomShape 3"/>
          <p:cNvSpPr/>
          <p:nvPr/>
        </p:nvSpPr>
        <p:spPr>
          <a:xfrm>
            <a:off x="1267200" y="2769840"/>
            <a:ext cx="20052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5" name="CustomShape 4"/>
          <p:cNvSpPr/>
          <p:nvPr/>
        </p:nvSpPr>
        <p:spPr>
          <a:xfrm>
            <a:off x="3727080" y="311796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6" name="CustomShape 5"/>
          <p:cNvSpPr/>
          <p:nvPr/>
        </p:nvSpPr>
        <p:spPr>
          <a:xfrm>
            <a:off x="4672800" y="3853800"/>
            <a:ext cx="339588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7" name="Image 3_6"/>
          <p:cNvPicPr/>
          <p:nvPr/>
        </p:nvPicPr>
        <p:blipFill>
          <a:blip r:embed="rId2"/>
          <a:srcRect l="6941" t="58587" r="53507" b="4734"/>
          <a:stretch/>
        </p:blipFill>
        <p:spPr>
          <a:xfrm>
            <a:off x="6264000" y="3313800"/>
            <a:ext cx="2729160" cy="2013120"/>
          </a:xfrm>
          <a:prstGeom prst="rect">
            <a:avLst/>
          </a:prstGeom>
          <a:ln>
            <a:noFill/>
          </a:ln>
        </p:spPr>
      </p:pic>
      <p:sp>
        <p:nvSpPr>
          <p:cNvPr id="1268" name="CustomShape 6"/>
          <p:cNvSpPr/>
          <p:nvPr/>
        </p:nvSpPr>
        <p:spPr>
          <a:xfrm>
            <a:off x="396720" y="1066320"/>
            <a:ext cx="825192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9" name="CustomShape 7"/>
          <p:cNvSpPr/>
          <p:nvPr/>
        </p:nvSpPr>
        <p:spPr>
          <a:xfrm>
            <a:off x="96500" y="1224361"/>
            <a:ext cx="7320076" cy="168390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Grande Muraille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de Chine est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composée de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6259,6</a:t>
            </a:r>
            <a:r>
              <a:rPr lang="fr-FR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km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murs, 359,7 km de tranchées et 2232,5 km de barrières naturelles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(montagnes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rivières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 est la longueur totale de la Grande Muraille ?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8194" name="Picture 2" descr="D:\dessins\grande murai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85" y="146471"/>
            <a:ext cx="2778244" cy="20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CustomShape 2"/>
          <p:cNvSpPr/>
          <p:nvPr/>
        </p:nvSpPr>
        <p:spPr>
          <a:xfrm>
            <a:off x="278640" y="124200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 8 x 53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00" name="CustomShape 3"/>
          <p:cNvSpPr/>
          <p:nvPr/>
        </p:nvSpPr>
        <p:spPr>
          <a:xfrm>
            <a:off x="5995080" y="1997640"/>
            <a:ext cx="4082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    = (8 x 50) + (8 x 3</a:t>
            </a:r>
            <a:r>
              <a:rPr lang="fr-FR" sz="3600" b="0" strike="noStrike" spc="-1">
                <a:solidFill>
                  <a:srgbClr val="2E75B6"/>
                </a:solidFill>
                <a:latin typeface="Calibri"/>
                <a:ea typeface="DejaVu Sans"/>
              </a:rPr>
              <a:t>)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01" name="CustomShape 4"/>
          <p:cNvSpPr/>
          <p:nvPr/>
        </p:nvSpPr>
        <p:spPr>
          <a:xfrm>
            <a:off x="6004800" y="282060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= 400 + 24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902" name="CustomShape 5"/>
          <p:cNvSpPr/>
          <p:nvPr/>
        </p:nvSpPr>
        <p:spPr>
          <a:xfrm>
            <a:off x="6111360" y="3584880"/>
            <a:ext cx="4082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= 424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903" name="CustomShape 6"/>
          <p:cNvSpPr/>
          <p:nvPr/>
        </p:nvSpPr>
        <p:spPr>
          <a:xfrm>
            <a:off x="2347920" y="2343600"/>
            <a:ext cx="13798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200" b="1" strike="noStrike" spc="-1">
                <a:solidFill>
                  <a:srgbClr val="843C0B"/>
                </a:solidFill>
                <a:latin typeface="Calibri"/>
                <a:ea typeface="DejaVu Sans"/>
              </a:rPr>
              <a:t>424</a:t>
            </a:r>
            <a:endParaRPr lang="fr-FR" sz="4200" b="0" strike="noStrike" spc="-1">
              <a:latin typeface="Arial"/>
            </a:endParaRPr>
          </a:p>
        </p:txBody>
      </p:sp>
      <p:sp>
        <p:nvSpPr>
          <p:cNvPr id="904" name="CustomShape 7"/>
          <p:cNvSpPr/>
          <p:nvPr/>
        </p:nvSpPr>
        <p:spPr>
          <a:xfrm>
            <a:off x="5317560" y="1203840"/>
            <a:ext cx="5715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2E75B6"/>
                </a:solidFill>
                <a:latin typeface="Calibri"/>
                <a:ea typeface="DejaVu Sans"/>
              </a:rPr>
              <a:t> 8 x 53 = 8 x (50 + 3)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2"/>
          <p:cNvSpPr/>
          <p:nvPr/>
        </p:nvSpPr>
        <p:spPr>
          <a:xfrm>
            <a:off x="6031800" y="1955160"/>
            <a:ext cx="4082400" cy="3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5"/>
          <p:cNvSpPr/>
          <p:nvPr/>
        </p:nvSpPr>
        <p:spPr>
          <a:xfrm>
            <a:off x="1166478" y="1112940"/>
            <a:ext cx="2843536" cy="10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7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39</a:t>
            </a:r>
            <a:r>
              <a:rPr lang="fr-FR" sz="5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5400" b="0" strike="noStrike" spc="-1" dirty="0"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699322" y="3604507"/>
            <a:ext cx="539460" cy="5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pc="-1" dirty="0">
                <a:solidFill>
                  <a:srgbClr val="000000"/>
                </a:solidFill>
                <a:latin typeface="Calibri"/>
              </a:rPr>
              <a:t>6</a:t>
            </a:r>
            <a:endParaRPr lang="fr-FR" sz="4000" b="0" strike="noStrike" spc="-1" dirty="0">
              <a:latin typeface="Arial"/>
            </a:endParaRPr>
          </a:p>
        </p:txBody>
      </p:sp>
      <p:graphicFrame>
        <p:nvGraphicFramePr>
          <p:cNvPr id="10" name="Table 6"/>
          <p:cNvGraphicFramePr/>
          <p:nvPr>
            <p:extLst>
              <p:ext uri="{D42A27DB-BD31-4B8C-83A1-F6EECF244321}">
                <p14:modId xmlns:p14="http://schemas.microsoft.com/office/powerpoint/2010/main" val="3514685033"/>
              </p:ext>
            </p:extLst>
          </p:nvPr>
        </p:nvGraphicFramePr>
        <p:xfrm>
          <a:off x="1144792" y="2852647"/>
          <a:ext cx="8216000" cy="2194560"/>
        </p:xfrm>
        <a:graphic>
          <a:graphicData uri="http://schemas.openxmlformats.org/drawingml/2006/table">
            <a:tbl>
              <a:tblPr/>
              <a:tblGrid>
                <a:gridCol w="2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CustomShape 8"/>
          <p:cNvSpPr/>
          <p:nvPr/>
        </p:nvSpPr>
        <p:spPr>
          <a:xfrm>
            <a:off x="4781216" y="2194740"/>
            <a:ext cx="736704" cy="5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40</a:t>
            </a:r>
            <a:endParaRPr lang="fr-FR" sz="400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CustomShape 9"/>
          <p:cNvSpPr/>
          <p:nvPr/>
        </p:nvSpPr>
        <p:spPr>
          <a:xfrm>
            <a:off x="5529143" y="3543127"/>
            <a:ext cx="1728544" cy="71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B0F0"/>
                </a:solidFill>
                <a:latin typeface="Calibri"/>
                <a:ea typeface="DejaVu Sans"/>
              </a:rPr>
              <a:t>6 x 40</a:t>
            </a:r>
            <a:endParaRPr lang="fr-FR" sz="40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1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2"/>
          <p:cNvSpPr/>
          <p:nvPr/>
        </p:nvSpPr>
        <p:spPr>
          <a:xfrm>
            <a:off x="6031800" y="1955160"/>
            <a:ext cx="4082400" cy="3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2347920" y="2330640"/>
            <a:ext cx="1379880" cy="8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"/>
          <p:cNvSpPr/>
          <p:nvPr/>
        </p:nvSpPr>
        <p:spPr>
          <a:xfrm>
            <a:off x="1904760" y="2460960"/>
            <a:ext cx="1823040" cy="6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699322" y="3604507"/>
            <a:ext cx="539460" cy="5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pc="-1" dirty="0">
                <a:solidFill>
                  <a:srgbClr val="000000"/>
                </a:solidFill>
                <a:latin typeface="Calibri"/>
              </a:rPr>
              <a:t>6</a:t>
            </a:r>
            <a:endParaRPr lang="fr-FR" sz="4000" b="0" strike="noStrike" spc="-1" dirty="0">
              <a:latin typeface="Arial"/>
            </a:endParaRPr>
          </a:p>
        </p:txBody>
      </p:sp>
      <p:graphicFrame>
        <p:nvGraphicFramePr>
          <p:cNvPr id="10" name="Table 6"/>
          <p:cNvGraphicFramePr/>
          <p:nvPr>
            <p:extLst>
              <p:ext uri="{D42A27DB-BD31-4B8C-83A1-F6EECF244321}">
                <p14:modId xmlns:p14="http://schemas.microsoft.com/office/powerpoint/2010/main" val="36343810"/>
              </p:ext>
            </p:extLst>
          </p:nvPr>
        </p:nvGraphicFramePr>
        <p:xfrm>
          <a:off x="1144792" y="2852647"/>
          <a:ext cx="8216000" cy="2194560"/>
        </p:xfrm>
        <a:graphic>
          <a:graphicData uri="http://schemas.openxmlformats.org/drawingml/2006/table">
            <a:tbl>
              <a:tblPr/>
              <a:tblGrid>
                <a:gridCol w="2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0540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CustomShape 8"/>
          <p:cNvSpPr/>
          <p:nvPr/>
        </p:nvSpPr>
        <p:spPr>
          <a:xfrm>
            <a:off x="4781216" y="2194740"/>
            <a:ext cx="736704" cy="5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40</a:t>
            </a:r>
            <a:endParaRPr lang="fr-FR" sz="400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5529143" y="3543127"/>
            <a:ext cx="1728544" cy="71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B0F0"/>
                </a:solidFill>
                <a:latin typeface="Calibri"/>
                <a:ea typeface="DejaVu Sans"/>
              </a:rPr>
              <a:t>6 x 40</a:t>
            </a:r>
            <a:endParaRPr lang="fr-FR" sz="4000" b="0" strike="noStrike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CustomShape 10"/>
          <p:cNvSpPr/>
          <p:nvPr/>
        </p:nvSpPr>
        <p:spPr>
          <a:xfrm>
            <a:off x="7775161" y="3555002"/>
            <a:ext cx="1351528" cy="65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pc="-1" dirty="0">
                <a:solidFill>
                  <a:srgbClr val="FFC000"/>
                </a:solidFill>
                <a:latin typeface="Arial"/>
                <a:ea typeface="DejaVu Sans"/>
              </a:rPr>
              <a:t>6</a:t>
            </a:r>
            <a:r>
              <a:rPr lang="fr-FR" sz="4000" b="1" strike="noStrike" spc="-1" dirty="0">
                <a:solidFill>
                  <a:srgbClr val="FFC000"/>
                </a:solidFill>
                <a:latin typeface="Arial"/>
                <a:ea typeface="DejaVu Sans"/>
              </a:rPr>
              <a:t> x 1</a:t>
            </a:r>
            <a:endParaRPr lang="fr-FR" sz="4000" b="0" strike="noStrike" spc="-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15" name="CustomShape 13"/>
          <p:cNvSpPr/>
          <p:nvPr/>
        </p:nvSpPr>
        <p:spPr>
          <a:xfrm>
            <a:off x="7319137" y="3321620"/>
            <a:ext cx="358920" cy="94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0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-</a:t>
            </a:r>
            <a:endParaRPr lang="fr-FR" sz="6000" b="0" strike="noStrike" spc="-1" dirty="0">
              <a:latin typeface="Arial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1166478" y="1112940"/>
            <a:ext cx="2843536" cy="10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7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x 39</a:t>
            </a:r>
            <a:r>
              <a:rPr lang="fr-FR" sz="5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5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2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CustomShape 2"/>
          <p:cNvSpPr/>
          <p:nvPr/>
        </p:nvSpPr>
        <p:spPr>
          <a:xfrm>
            <a:off x="278640" y="122832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4 x 79 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43" name="CustomShape 3"/>
          <p:cNvSpPr/>
          <p:nvPr/>
        </p:nvSpPr>
        <p:spPr>
          <a:xfrm>
            <a:off x="6031800" y="1954440"/>
            <a:ext cx="4082400" cy="3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4"/>
          <p:cNvSpPr/>
          <p:nvPr/>
        </p:nvSpPr>
        <p:spPr>
          <a:xfrm>
            <a:off x="6074280" y="2284200"/>
            <a:ext cx="408240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945" name="CustomShape 5"/>
          <p:cNvSpPr/>
          <p:nvPr/>
        </p:nvSpPr>
        <p:spPr>
          <a:xfrm>
            <a:off x="2347920" y="2329920"/>
            <a:ext cx="1379880" cy="8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6"/>
          <p:cNvSpPr/>
          <p:nvPr/>
        </p:nvSpPr>
        <p:spPr>
          <a:xfrm>
            <a:off x="1904760" y="2460240"/>
            <a:ext cx="1823040" cy="6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7"/>
          <p:cNvSpPr/>
          <p:nvPr/>
        </p:nvSpPr>
        <p:spPr>
          <a:xfrm>
            <a:off x="2088000" y="2304000"/>
            <a:ext cx="1727640" cy="54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C9211E"/>
                </a:solidFill>
                <a:latin typeface="Calibri"/>
              </a:rPr>
              <a:t>316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2"/>
          <p:cNvSpPr/>
          <p:nvPr/>
        </p:nvSpPr>
        <p:spPr>
          <a:xfrm>
            <a:off x="278640" y="122832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16 x 99 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50" name="CustomShape 3"/>
          <p:cNvSpPr/>
          <p:nvPr/>
        </p:nvSpPr>
        <p:spPr>
          <a:xfrm>
            <a:off x="6074280" y="2284200"/>
            <a:ext cx="408240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951" name="CustomShape 4"/>
          <p:cNvSpPr/>
          <p:nvPr/>
        </p:nvSpPr>
        <p:spPr>
          <a:xfrm>
            <a:off x="2347920" y="2329920"/>
            <a:ext cx="1379880" cy="8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5"/>
          <p:cNvSpPr/>
          <p:nvPr/>
        </p:nvSpPr>
        <p:spPr>
          <a:xfrm>
            <a:off x="1904760" y="2460240"/>
            <a:ext cx="1823040" cy="6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C9211E"/>
                </a:solidFill>
                <a:latin typeface="Calibri"/>
                <a:ea typeface="DejaVu Sans"/>
              </a:rPr>
              <a:t>1584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CustomShape 2"/>
          <p:cNvSpPr/>
          <p:nvPr/>
        </p:nvSpPr>
        <p:spPr>
          <a:xfrm>
            <a:off x="278640" y="1228320"/>
            <a:ext cx="4877640" cy="23403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Calcule 13 x 19 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55" name="CustomShape 3"/>
          <p:cNvSpPr/>
          <p:nvPr/>
        </p:nvSpPr>
        <p:spPr>
          <a:xfrm>
            <a:off x="6074280" y="2284200"/>
            <a:ext cx="408240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956" name="CustomShape 4"/>
          <p:cNvSpPr/>
          <p:nvPr/>
        </p:nvSpPr>
        <p:spPr>
          <a:xfrm>
            <a:off x="2347920" y="2329920"/>
            <a:ext cx="1379880" cy="8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5"/>
          <p:cNvSpPr/>
          <p:nvPr/>
        </p:nvSpPr>
        <p:spPr>
          <a:xfrm>
            <a:off x="1904760" y="2460240"/>
            <a:ext cx="1823040" cy="66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C9211E"/>
                </a:solidFill>
                <a:latin typeface="Calibri"/>
                <a:ea typeface="DejaVu Sans"/>
              </a:rPr>
              <a:t>247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00152" y="403440"/>
            <a:ext cx="2952328" cy="487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b="1" kern="0" dirty="0" smtClean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CustomShape 1"/>
          <p:cNvSpPr/>
          <p:nvPr/>
        </p:nvSpPr>
        <p:spPr>
          <a:xfrm>
            <a:off x="1143720" y="842400"/>
            <a:ext cx="6856560" cy="17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7030A0"/>
                </a:solidFill>
                <a:latin typeface="Comic Sans MS"/>
                <a:ea typeface="DejaVu Sans"/>
              </a:rPr>
              <a:t>Calcul mental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959" name="CustomShape 2"/>
          <p:cNvSpPr/>
          <p:nvPr/>
        </p:nvSpPr>
        <p:spPr>
          <a:xfrm>
            <a:off x="1143720" y="2702160"/>
            <a:ext cx="6856560" cy="12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4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tables de multiplication</a:t>
            </a:r>
            <a:endParaRPr lang="fr-FR" sz="4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7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9028</TotalTime>
  <Words>1280</Words>
  <Application>Microsoft Office PowerPoint</Application>
  <PresentationFormat>Personnalisé</PresentationFormat>
  <Paragraphs>273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20 avril 2020</dc:subject>
  <dc:creator>Messica SOUALEM, PE et Xavier SORBE, IG</dc:creator>
  <cp:keywords>multiplication d'entiers (distributivité et tables), comparaison de fractions à l'unité, problèmes additifs</cp:keywords>
  <cp:lastModifiedBy>Xavier SORBE</cp:lastModifiedBy>
  <cp:revision>607</cp:revision>
  <cp:lastPrinted>2020-03-27T09:40:59Z</cp:lastPrinted>
  <dcterms:created xsi:type="dcterms:W3CDTF">2020-03-26T08:38:08Z</dcterms:created>
  <dcterms:modified xsi:type="dcterms:W3CDTF">2020-04-28T15:50:44Z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75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139</vt:i4>
  </property>
</Properties>
</file>