
<file path=[Content_Types].xml><?xml version="1.0" encoding="utf-8"?>
<Types xmlns="http://schemas.openxmlformats.org/package/2006/content-types">
  <Default Extension="png" ContentType="image/pn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878" r:id="rId2"/>
    <p:sldId id="899" r:id="rId3"/>
    <p:sldId id="900" r:id="rId4"/>
    <p:sldId id="1024" r:id="rId5"/>
    <p:sldId id="1025" r:id="rId6"/>
    <p:sldId id="876" r:id="rId7"/>
    <p:sldId id="877" r:id="rId8"/>
    <p:sldId id="904" r:id="rId9"/>
    <p:sldId id="993" r:id="rId10"/>
    <p:sldId id="730" r:id="rId11"/>
    <p:sldId id="977" r:id="rId12"/>
    <p:sldId id="933" r:id="rId13"/>
    <p:sldId id="778" r:id="rId14"/>
    <p:sldId id="779" r:id="rId15"/>
    <p:sldId id="905" r:id="rId16"/>
    <p:sldId id="731" r:id="rId17"/>
    <p:sldId id="1001" r:id="rId18"/>
    <p:sldId id="998" r:id="rId19"/>
    <p:sldId id="1002" r:id="rId20"/>
    <p:sldId id="1003" r:id="rId21"/>
    <p:sldId id="1004" r:id="rId22"/>
    <p:sldId id="923" r:id="rId23"/>
    <p:sldId id="924" r:id="rId24"/>
    <p:sldId id="925" r:id="rId25"/>
  </p:sldIdLst>
  <p:sldSz cx="9144000" cy="5143500" type="screen16x9"/>
  <p:notesSz cx="9144000" cy="6858000"/>
  <p:defaultTextStyle>
    <a:defPPr>
      <a:defRPr lang="fr-FR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e BREMONT" initials="LB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9ADA"/>
    <a:srgbClr val="FFA4A6"/>
    <a:srgbClr val="FFD8E1"/>
    <a:srgbClr val="E3C1F7"/>
    <a:srgbClr val="B9F5FD"/>
    <a:srgbClr val="ADEEE6"/>
    <a:srgbClr val="5CFFFF"/>
    <a:srgbClr val="2BD6FF"/>
    <a:srgbClr val="2DCEF0"/>
    <a:srgbClr val="F29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16" autoAdjust="0"/>
    <p:restoredTop sz="95135" autoAdjust="0"/>
  </p:normalViewPr>
  <p:slideViewPr>
    <p:cSldViewPr snapToGrid="0">
      <p:cViewPr>
        <p:scale>
          <a:sx n="92" d="100"/>
          <a:sy n="92" d="100"/>
        </p:scale>
        <p:origin x="-522" y="-120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04730-2024-374C-98E0-3A4CE7ED9881}" type="doc">
      <dgm:prSet loTypeId="urn:microsoft.com/office/officeart/2005/8/layout/vList5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256FE1-617A-F64B-AAA5-E71BA3D8E71B}">
      <dgm:prSet phldrT="[Texte]"/>
      <dgm:spPr/>
      <dgm:t>
        <a:bodyPr/>
        <a:lstStyle/>
        <a:p>
          <a:endParaRPr lang="fr-FR" dirty="0"/>
        </a:p>
      </dgm:t>
    </dgm:pt>
    <dgm:pt modelId="{8DF59BD0-F274-DA45-A4C6-CD1040D03631}" type="parTrans" cxnId="{D627691E-CE20-A240-AE75-17D9A5E8D80E}">
      <dgm:prSet/>
      <dgm:spPr/>
      <dgm:t>
        <a:bodyPr/>
        <a:lstStyle/>
        <a:p>
          <a:endParaRPr lang="fr-FR"/>
        </a:p>
      </dgm:t>
    </dgm:pt>
    <dgm:pt modelId="{1221B9A9-1B18-A546-BD93-54DBEC081E68}" type="sibTrans" cxnId="{D627691E-CE20-A240-AE75-17D9A5E8D80E}">
      <dgm:prSet/>
      <dgm:spPr/>
      <dgm:t>
        <a:bodyPr/>
        <a:lstStyle/>
        <a:p>
          <a:endParaRPr lang="fr-FR"/>
        </a:p>
      </dgm:t>
    </dgm:pt>
    <dgm:pt modelId="{C98D5B68-7884-6648-A6A0-2E344EE2F2C1}">
      <dgm:prSet phldrT="[Texte]"/>
      <dgm:spPr/>
      <dgm:t>
        <a:bodyPr/>
        <a:lstStyle/>
        <a:p>
          <a:endParaRPr lang="fr-FR" dirty="0"/>
        </a:p>
      </dgm:t>
    </dgm:pt>
    <dgm:pt modelId="{89F25B63-67C6-2B49-87BA-7718746C431D}" type="parTrans" cxnId="{6E4E9F2E-D306-E440-8065-DAD3485E0D1C}">
      <dgm:prSet/>
      <dgm:spPr/>
      <dgm:t>
        <a:bodyPr/>
        <a:lstStyle/>
        <a:p>
          <a:endParaRPr lang="fr-FR"/>
        </a:p>
      </dgm:t>
    </dgm:pt>
    <dgm:pt modelId="{675274CD-34E5-B949-B313-38064B3EA771}" type="sibTrans" cxnId="{6E4E9F2E-D306-E440-8065-DAD3485E0D1C}">
      <dgm:prSet/>
      <dgm:spPr/>
      <dgm:t>
        <a:bodyPr/>
        <a:lstStyle/>
        <a:p>
          <a:endParaRPr lang="fr-FR"/>
        </a:p>
      </dgm:t>
    </dgm:pt>
    <dgm:pt modelId="{31427C3A-E33A-4C40-B6A8-DF440F9FA9C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une feuille</a:t>
          </a:r>
        </a:p>
      </dgm:t>
    </dgm:pt>
    <dgm:pt modelId="{6AE38952-7C1E-B044-B8FC-9A933EC36630}" type="parTrans" cxnId="{49662439-979C-B841-B009-6D99A978E2AA}">
      <dgm:prSet/>
      <dgm:spPr/>
      <dgm:t>
        <a:bodyPr/>
        <a:lstStyle/>
        <a:p>
          <a:endParaRPr lang="fr-FR"/>
        </a:p>
      </dgm:t>
    </dgm:pt>
    <dgm:pt modelId="{BAB3FA31-E8FC-CF47-A92D-5E67F5AC535C}" type="sibTrans" cxnId="{49662439-979C-B841-B009-6D99A978E2AA}">
      <dgm:prSet/>
      <dgm:spPr/>
      <dgm:t>
        <a:bodyPr/>
        <a:lstStyle/>
        <a:p>
          <a:endParaRPr lang="fr-FR"/>
        </a:p>
      </dgm:t>
    </dgm:pt>
    <dgm:pt modelId="{877D7047-60CD-754B-B94B-0D52DA8802EF}">
      <dgm:prSet phldrT="[Texte]"/>
      <dgm:spPr/>
      <dgm:t>
        <a:bodyPr/>
        <a:lstStyle/>
        <a:p>
          <a:endParaRPr lang="fr-FR" dirty="0"/>
        </a:p>
      </dgm:t>
    </dgm:pt>
    <dgm:pt modelId="{F776D0C3-C0C0-7847-978B-D8398B928E33}" type="parTrans" cxnId="{F29E88BF-B2B7-8C4D-8CAE-014202FBF28B}">
      <dgm:prSet/>
      <dgm:spPr/>
      <dgm:t>
        <a:bodyPr/>
        <a:lstStyle/>
        <a:p>
          <a:endParaRPr lang="fr-FR"/>
        </a:p>
      </dgm:t>
    </dgm:pt>
    <dgm:pt modelId="{D8C37D6F-0C89-C44B-B88F-7FDB054464A6}" type="sibTrans" cxnId="{F29E88BF-B2B7-8C4D-8CAE-014202FBF28B}">
      <dgm:prSet/>
      <dgm:spPr/>
      <dgm:t>
        <a:bodyPr/>
        <a:lstStyle/>
        <a:p>
          <a:endParaRPr lang="fr-FR"/>
        </a:p>
      </dgm:t>
    </dgm:pt>
    <dgm:pt modelId="{8943F2E6-3B0D-E448-9217-B317A1C852F5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un crayon</a:t>
          </a:r>
        </a:p>
      </dgm:t>
    </dgm:pt>
    <dgm:pt modelId="{BACB9BDF-48A8-8446-9EF0-0777EB594CBD}" type="parTrans" cxnId="{E328896C-D41F-1447-83EE-3427764BA201}">
      <dgm:prSet/>
      <dgm:spPr/>
      <dgm:t>
        <a:bodyPr/>
        <a:lstStyle/>
        <a:p>
          <a:endParaRPr lang="fr-FR"/>
        </a:p>
      </dgm:t>
    </dgm:pt>
    <dgm:pt modelId="{8E47323C-8EED-B74F-B64B-018CD74E9966}" type="sibTrans" cxnId="{E328896C-D41F-1447-83EE-3427764BA201}">
      <dgm:prSet/>
      <dgm:spPr/>
      <dgm:t>
        <a:bodyPr/>
        <a:lstStyle/>
        <a:p>
          <a:endParaRPr lang="fr-FR"/>
        </a:p>
      </dgm:t>
    </dgm:pt>
    <dgm:pt modelId="{D865DF60-6A8A-1346-86CF-ADC5241F7441}">
      <dgm:prSet/>
      <dgm:spPr/>
      <dgm:t>
        <a:bodyPr/>
        <a:lstStyle/>
        <a:p>
          <a:endParaRPr lang="fr-FR" dirty="0"/>
        </a:p>
      </dgm:t>
    </dgm:pt>
    <dgm:pt modelId="{806608CC-D2DF-374E-A47A-AC1E4E471D34}" type="parTrans" cxnId="{26514B5C-E4AC-D045-BD76-2A427C25A6C9}">
      <dgm:prSet/>
      <dgm:spPr/>
      <dgm:t>
        <a:bodyPr/>
        <a:lstStyle/>
        <a:p>
          <a:endParaRPr lang="fr-FR"/>
        </a:p>
      </dgm:t>
    </dgm:pt>
    <dgm:pt modelId="{752CCB7B-ADC2-E04D-8F22-DB13BC887169}" type="sibTrans" cxnId="{26514B5C-E4AC-D045-BD76-2A427C25A6C9}">
      <dgm:prSet/>
      <dgm:spPr/>
      <dgm:t>
        <a:bodyPr/>
        <a:lstStyle/>
        <a:p>
          <a:endParaRPr lang="fr-FR"/>
        </a:p>
      </dgm:t>
    </dgm:pt>
    <dgm:pt modelId="{2C8EC395-066D-984E-8F48-1D03BBA365D6}">
      <dgm:prSet/>
      <dgm:spPr/>
      <dgm:t>
        <a:bodyPr/>
        <a:lstStyle/>
        <a:p>
          <a:pPr algn="ctr">
            <a:buNone/>
          </a:pPr>
          <a:r>
            <a:rPr lang="fr-FR" b="1" dirty="0"/>
            <a:t>50 secondes</a:t>
          </a:r>
        </a:p>
      </dgm:t>
    </dgm:pt>
    <dgm:pt modelId="{E889BD5D-09F1-B84F-9539-CDB6EA89993B}" type="parTrans" cxnId="{A3CBA274-D7F7-CB45-BAA7-46A89E45535F}">
      <dgm:prSet/>
      <dgm:spPr/>
      <dgm:t>
        <a:bodyPr/>
        <a:lstStyle/>
        <a:p>
          <a:endParaRPr lang="fr-FR"/>
        </a:p>
      </dgm:t>
    </dgm:pt>
    <dgm:pt modelId="{788D42F9-2A3B-334A-B81A-EE2D57E4C222}" type="sibTrans" cxnId="{A3CBA274-D7F7-CB45-BAA7-46A89E45535F}">
      <dgm:prSet/>
      <dgm:spPr/>
      <dgm:t>
        <a:bodyPr/>
        <a:lstStyle/>
        <a:p>
          <a:endParaRPr lang="fr-FR"/>
        </a:p>
      </dgm:t>
    </dgm:pt>
    <dgm:pt modelId="{DD6BBC1B-D149-744A-A30E-EFE273F02222}">
      <dgm:prSet phldrT="[Texte]"/>
      <dgm:spPr/>
      <dgm:t>
        <a:bodyPr/>
        <a:lstStyle/>
        <a:p>
          <a:pPr algn="ctr">
            <a:buNone/>
          </a:pPr>
          <a:r>
            <a:rPr lang="fr-FR" b="1" dirty="0"/>
            <a:t> 20 questions</a:t>
          </a:r>
        </a:p>
      </dgm:t>
    </dgm:pt>
    <dgm:pt modelId="{FA359944-C295-7C49-BDAC-C5B8B15CDFE7}" type="sibTrans" cxnId="{BBB76332-05A7-BD4A-AEE7-B327FE3E9402}">
      <dgm:prSet/>
      <dgm:spPr/>
      <dgm:t>
        <a:bodyPr/>
        <a:lstStyle/>
        <a:p>
          <a:endParaRPr lang="fr-FR"/>
        </a:p>
      </dgm:t>
    </dgm:pt>
    <dgm:pt modelId="{58BA337C-5D18-7648-9FBC-E3DFEE45FE39}" type="parTrans" cxnId="{BBB76332-05A7-BD4A-AEE7-B327FE3E9402}">
      <dgm:prSet/>
      <dgm:spPr/>
      <dgm:t>
        <a:bodyPr/>
        <a:lstStyle/>
        <a:p>
          <a:endParaRPr lang="fr-FR"/>
        </a:p>
      </dgm:t>
    </dgm:pt>
    <dgm:pt modelId="{82B71E07-46A9-1F4C-9980-576B2FA3ADD8}" type="pres">
      <dgm:prSet presAssocID="{39104730-2024-374C-98E0-3A4CE7ED9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3A8D8DA-067B-EC42-9EAF-7E4FD8AA6489}" type="pres">
      <dgm:prSet presAssocID="{5A256FE1-617A-F64B-AAA5-E71BA3D8E71B}" presName="linNode" presStyleCnt="0"/>
      <dgm:spPr/>
    </dgm:pt>
    <dgm:pt modelId="{5131D196-118F-ED4B-8F8C-9F861CEE6268}" type="pres">
      <dgm:prSet presAssocID="{5A256FE1-617A-F64B-AAA5-E71BA3D8E71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E2EFB5-3D81-DA40-B0AB-7277103CCFA5}" type="pres">
      <dgm:prSet presAssocID="{5A256FE1-617A-F64B-AAA5-E71BA3D8E71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757E5C-20F4-E745-A720-B10E686939A4}" type="pres">
      <dgm:prSet presAssocID="{1221B9A9-1B18-A546-BD93-54DBEC081E68}" presName="sp" presStyleCnt="0"/>
      <dgm:spPr/>
    </dgm:pt>
    <dgm:pt modelId="{0760AE06-7B56-494A-A0E8-36B594643D8E}" type="pres">
      <dgm:prSet presAssocID="{D865DF60-6A8A-1346-86CF-ADC5241F7441}" presName="linNode" presStyleCnt="0"/>
      <dgm:spPr/>
    </dgm:pt>
    <dgm:pt modelId="{C3381103-080C-D746-8B27-46B2DEE4028C}" type="pres">
      <dgm:prSet presAssocID="{D865DF60-6A8A-1346-86CF-ADC5241F744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E9ED35-B856-174C-8737-A32D2C924CA6}" type="pres">
      <dgm:prSet presAssocID="{D865DF60-6A8A-1346-86CF-ADC5241F744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27948-8160-FF47-9116-9786F5E669CE}" type="pres">
      <dgm:prSet presAssocID="{752CCB7B-ADC2-E04D-8F22-DB13BC887169}" presName="sp" presStyleCnt="0"/>
      <dgm:spPr/>
    </dgm:pt>
    <dgm:pt modelId="{39BBA486-03BD-2144-ABBF-AE369E5400B7}" type="pres">
      <dgm:prSet presAssocID="{C98D5B68-7884-6648-A6A0-2E344EE2F2C1}" presName="linNode" presStyleCnt="0"/>
      <dgm:spPr/>
    </dgm:pt>
    <dgm:pt modelId="{70B8D9E0-4A6D-2F44-B595-4E51FB1CC510}" type="pres">
      <dgm:prSet presAssocID="{C98D5B68-7884-6648-A6A0-2E344EE2F2C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F84ED2-5430-D348-8351-1C588DA968EF}" type="pres">
      <dgm:prSet presAssocID="{C98D5B68-7884-6648-A6A0-2E344EE2F2C1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A10C18-A8F4-6A4C-BDEE-6F7DE3CE4615}" type="pres">
      <dgm:prSet presAssocID="{675274CD-34E5-B949-B313-38064B3EA771}" presName="sp" presStyleCnt="0"/>
      <dgm:spPr/>
    </dgm:pt>
    <dgm:pt modelId="{4ECD3363-8FE6-2E4D-AEB8-DD61ACBB9653}" type="pres">
      <dgm:prSet presAssocID="{877D7047-60CD-754B-B94B-0D52DA8802EF}" presName="linNode" presStyleCnt="0"/>
      <dgm:spPr/>
    </dgm:pt>
    <dgm:pt modelId="{E895D6B0-A2C0-8846-B022-1C147093D231}" type="pres">
      <dgm:prSet presAssocID="{877D7047-60CD-754B-B94B-0D52DA8802E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17B7CB-13B4-9B4A-A898-E550BB192901}" type="pres">
      <dgm:prSet presAssocID="{877D7047-60CD-754B-B94B-0D52DA8802E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E4E9F2E-D306-E440-8065-DAD3485E0D1C}" srcId="{39104730-2024-374C-98E0-3A4CE7ED9881}" destId="{C98D5B68-7884-6648-A6A0-2E344EE2F2C1}" srcOrd="2" destOrd="0" parTransId="{89F25B63-67C6-2B49-87BA-7718746C431D}" sibTransId="{675274CD-34E5-B949-B313-38064B3EA771}"/>
    <dgm:cxn modelId="{26514B5C-E4AC-D045-BD76-2A427C25A6C9}" srcId="{39104730-2024-374C-98E0-3A4CE7ED9881}" destId="{D865DF60-6A8A-1346-86CF-ADC5241F7441}" srcOrd="1" destOrd="0" parTransId="{806608CC-D2DF-374E-A47A-AC1E4E471D34}" sibTransId="{752CCB7B-ADC2-E04D-8F22-DB13BC887169}"/>
    <dgm:cxn modelId="{E81936DF-DCA6-8844-A7A6-5924F6737A7D}" type="presOf" srcId="{5A256FE1-617A-F64B-AAA5-E71BA3D8E71B}" destId="{5131D196-118F-ED4B-8F8C-9F861CEE6268}" srcOrd="0" destOrd="0" presId="urn:microsoft.com/office/officeart/2005/8/layout/vList5"/>
    <dgm:cxn modelId="{DB083B15-644D-434B-A89D-7CD628CDFFDA}" type="presOf" srcId="{877D7047-60CD-754B-B94B-0D52DA8802EF}" destId="{E895D6B0-A2C0-8846-B022-1C147093D231}" srcOrd="0" destOrd="0" presId="urn:microsoft.com/office/officeart/2005/8/layout/vList5"/>
    <dgm:cxn modelId="{F29E88BF-B2B7-8C4D-8CAE-014202FBF28B}" srcId="{39104730-2024-374C-98E0-3A4CE7ED9881}" destId="{877D7047-60CD-754B-B94B-0D52DA8802EF}" srcOrd="3" destOrd="0" parTransId="{F776D0C3-C0C0-7847-978B-D8398B928E33}" sibTransId="{D8C37D6F-0C89-C44B-B88F-7FDB054464A6}"/>
    <dgm:cxn modelId="{F5A9E817-A96F-C647-AD9D-6664E76B7658}" type="presOf" srcId="{D865DF60-6A8A-1346-86CF-ADC5241F7441}" destId="{C3381103-080C-D746-8B27-46B2DEE4028C}" srcOrd="0" destOrd="0" presId="urn:microsoft.com/office/officeart/2005/8/layout/vList5"/>
    <dgm:cxn modelId="{89640B31-8958-9B4C-B200-CAD5400ED28B}" type="presOf" srcId="{C98D5B68-7884-6648-A6A0-2E344EE2F2C1}" destId="{70B8D9E0-4A6D-2F44-B595-4E51FB1CC510}" srcOrd="0" destOrd="0" presId="urn:microsoft.com/office/officeart/2005/8/layout/vList5"/>
    <dgm:cxn modelId="{E328896C-D41F-1447-83EE-3427764BA201}" srcId="{877D7047-60CD-754B-B94B-0D52DA8802EF}" destId="{8943F2E6-3B0D-E448-9217-B317A1C852F5}" srcOrd="0" destOrd="0" parTransId="{BACB9BDF-48A8-8446-9EF0-0777EB594CBD}" sibTransId="{8E47323C-8EED-B74F-B64B-018CD74E9966}"/>
    <dgm:cxn modelId="{54C639D7-C3AB-FD44-8B78-F50EB51AF055}" type="presOf" srcId="{DD6BBC1B-D149-744A-A30E-EFE273F02222}" destId="{B2E2EFB5-3D81-DA40-B0AB-7277103CCFA5}" srcOrd="0" destOrd="0" presId="urn:microsoft.com/office/officeart/2005/8/layout/vList5"/>
    <dgm:cxn modelId="{4FBFB3FB-D559-CC45-BECC-AEC37FA19E5D}" type="presOf" srcId="{2C8EC395-066D-984E-8F48-1D03BBA365D6}" destId="{FBE9ED35-B856-174C-8737-A32D2C924CA6}" srcOrd="0" destOrd="0" presId="urn:microsoft.com/office/officeart/2005/8/layout/vList5"/>
    <dgm:cxn modelId="{BBB76332-05A7-BD4A-AEE7-B327FE3E9402}" srcId="{5A256FE1-617A-F64B-AAA5-E71BA3D8E71B}" destId="{DD6BBC1B-D149-744A-A30E-EFE273F02222}" srcOrd="0" destOrd="0" parTransId="{58BA337C-5D18-7648-9FBC-E3DFEE45FE39}" sibTransId="{FA359944-C295-7C49-BDAC-C5B8B15CDFE7}"/>
    <dgm:cxn modelId="{49662439-979C-B841-B009-6D99A978E2AA}" srcId="{C98D5B68-7884-6648-A6A0-2E344EE2F2C1}" destId="{31427C3A-E33A-4C40-B6A8-DF440F9FA9C2}" srcOrd="0" destOrd="0" parTransId="{6AE38952-7C1E-B044-B8FC-9A933EC36630}" sibTransId="{BAB3FA31-E8FC-CF47-A92D-5E67F5AC535C}"/>
    <dgm:cxn modelId="{B4EC8764-CDAB-744B-93C0-7E37FF27B9AB}" type="presOf" srcId="{8943F2E6-3B0D-E448-9217-B317A1C852F5}" destId="{1017B7CB-13B4-9B4A-A898-E550BB192901}" srcOrd="0" destOrd="0" presId="urn:microsoft.com/office/officeart/2005/8/layout/vList5"/>
    <dgm:cxn modelId="{D627691E-CE20-A240-AE75-17D9A5E8D80E}" srcId="{39104730-2024-374C-98E0-3A4CE7ED9881}" destId="{5A256FE1-617A-F64B-AAA5-E71BA3D8E71B}" srcOrd="0" destOrd="0" parTransId="{8DF59BD0-F274-DA45-A4C6-CD1040D03631}" sibTransId="{1221B9A9-1B18-A546-BD93-54DBEC081E68}"/>
    <dgm:cxn modelId="{1B9A43AC-A1D5-D642-AB7B-EB004829F254}" type="presOf" srcId="{39104730-2024-374C-98E0-3A4CE7ED9881}" destId="{82B71E07-46A9-1F4C-9980-576B2FA3ADD8}" srcOrd="0" destOrd="0" presId="urn:microsoft.com/office/officeart/2005/8/layout/vList5"/>
    <dgm:cxn modelId="{A3CBA274-D7F7-CB45-BAA7-46A89E45535F}" srcId="{D865DF60-6A8A-1346-86CF-ADC5241F7441}" destId="{2C8EC395-066D-984E-8F48-1D03BBA365D6}" srcOrd="0" destOrd="0" parTransId="{E889BD5D-09F1-B84F-9539-CDB6EA89993B}" sibTransId="{788D42F9-2A3B-334A-B81A-EE2D57E4C222}"/>
    <dgm:cxn modelId="{B17EF12D-DB37-4242-971D-251A35A44437}" type="presOf" srcId="{31427C3A-E33A-4C40-B6A8-DF440F9FA9C2}" destId="{09F84ED2-5430-D348-8351-1C588DA968EF}" srcOrd="0" destOrd="0" presId="urn:microsoft.com/office/officeart/2005/8/layout/vList5"/>
    <dgm:cxn modelId="{00362717-4A21-F742-BA03-A5133BF09835}" type="presParOf" srcId="{82B71E07-46A9-1F4C-9980-576B2FA3ADD8}" destId="{A3A8D8DA-067B-EC42-9EAF-7E4FD8AA6489}" srcOrd="0" destOrd="0" presId="urn:microsoft.com/office/officeart/2005/8/layout/vList5"/>
    <dgm:cxn modelId="{742D3B73-BE84-8544-BE07-8710D902F9BE}" type="presParOf" srcId="{A3A8D8DA-067B-EC42-9EAF-7E4FD8AA6489}" destId="{5131D196-118F-ED4B-8F8C-9F861CEE6268}" srcOrd="0" destOrd="0" presId="urn:microsoft.com/office/officeart/2005/8/layout/vList5"/>
    <dgm:cxn modelId="{7EC75AE1-7B04-FA41-94FF-1911C09D8FC1}" type="presParOf" srcId="{A3A8D8DA-067B-EC42-9EAF-7E4FD8AA6489}" destId="{B2E2EFB5-3D81-DA40-B0AB-7277103CCFA5}" srcOrd="1" destOrd="0" presId="urn:microsoft.com/office/officeart/2005/8/layout/vList5"/>
    <dgm:cxn modelId="{97B1F15C-237E-604A-8289-713E789E7586}" type="presParOf" srcId="{82B71E07-46A9-1F4C-9980-576B2FA3ADD8}" destId="{86757E5C-20F4-E745-A720-B10E686939A4}" srcOrd="1" destOrd="0" presId="urn:microsoft.com/office/officeart/2005/8/layout/vList5"/>
    <dgm:cxn modelId="{B16C5C6E-79FC-8346-967F-0187C8BA1D87}" type="presParOf" srcId="{82B71E07-46A9-1F4C-9980-576B2FA3ADD8}" destId="{0760AE06-7B56-494A-A0E8-36B594643D8E}" srcOrd="2" destOrd="0" presId="urn:microsoft.com/office/officeart/2005/8/layout/vList5"/>
    <dgm:cxn modelId="{058B5A7D-764C-C747-AE43-F82FD6113A96}" type="presParOf" srcId="{0760AE06-7B56-494A-A0E8-36B594643D8E}" destId="{C3381103-080C-D746-8B27-46B2DEE4028C}" srcOrd="0" destOrd="0" presId="urn:microsoft.com/office/officeart/2005/8/layout/vList5"/>
    <dgm:cxn modelId="{5658BDB6-16E3-8241-AA0B-388C2A49F556}" type="presParOf" srcId="{0760AE06-7B56-494A-A0E8-36B594643D8E}" destId="{FBE9ED35-B856-174C-8737-A32D2C924CA6}" srcOrd="1" destOrd="0" presId="urn:microsoft.com/office/officeart/2005/8/layout/vList5"/>
    <dgm:cxn modelId="{6D06452D-FB4E-D845-82BB-C54A6BE418A7}" type="presParOf" srcId="{82B71E07-46A9-1F4C-9980-576B2FA3ADD8}" destId="{42D27948-8160-FF47-9116-9786F5E669CE}" srcOrd="3" destOrd="0" presId="urn:microsoft.com/office/officeart/2005/8/layout/vList5"/>
    <dgm:cxn modelId="{D0CB713D-B15C-6E47-A6EB-4C4AAFD1E36C}" type="presParOf" srcId="{82B71E07-46A9-1F4C-9980-576B2FA3ADD8}" destId="{39BBA486-03BD-2144-ABBF-AE369E5400B7}" srcOrd="4" destOrd="0" presId="urn:microsoft.com/office/officeart/2005/8/layout/vList5"/>
    <dgm:cxn modelId="{2EF9BBDD-7B0F-DA48-A39E-79FE23851A8D}" type="presParOf" srcId="{39BBA486-03BD-2144-ABBF-AE369E5400B7}" destId="{70B8D9E0-4A6D-2F44-B595-4E51FB1CC510}" srcOrd="0" destOrd="0" presId="urn:microsoft.com/office/officeart/2005/8/layout/vList5"/>
    <dgm:cxn modelId="{F57BC9E9-1829-3A4A-8DD7-86862F3F7251}" type="presParOf" srcId="{39BBA486-03BD-2144-ABBF-AE369E5400B7}" destId="{09F84ED2-5430-D348-8351-1C588DA968EF}" srcOrd="1" destOrd="0" presId="urn:microsoft.com/office/officeart/2005/8/layout/vList5"/>
    <dgm:cxn modelId="{67B1BB59-65EA-4740-A802-3E7AF439FDF4}" type="presParOf" srcId="{82B71E07-46A9-1F4C-9980-576B2FA3ADD8}" destId="{26A10C18-A8F4-6A4C-BDEE-6F7DE3CE4615}" srcOrd="5" destOrd="0" presId="urn:microsoft.com/office/officeart/2005/8/layout/vList5"/>
    <dgm:cxn modelId="{5C1DCE0E-55C3-E848-921D-13D02D9E3893}" type="presParOf" srcId="{82B71E07-46A9-1F4C-9980-576B2FA3ADD8}" destId="{4ECD3363-8FE6-2E4D-AEB8-DD61ACBB9653}" srcOrd="6" destOrd="0" presId="urn:microsoft.com/office/officeart/2005/8/layout/vList5"/>
    <dgm:cxn modelId="{8A6C960C-C62D-3742-9052-2CD4C4B27247}" type="presParOf" srcId="{4ECD3363-8FE6-2E4D-AEB8-DD61ACBB9653}" destId="{E895D6B0-A2C0-8846-B022-1C147093D231}" srcOrd="0" destOrd="0" presId="urn:microsoft.com/office/officeart/2005/8/layout/vList5"/>
    <dgm:cxn modelId="{21ED6672-3727-1342-8976-DF3B40C79A62}" type="presParOf" srcId="{4ECD3363-8FE6-2E4D-AEB8-DD61ACBB9653}" destId="{1017B7CB-13B4-9B4A-A898-E550BB1929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2EFB5-3D81-DA40-B0AB-7277103CCFA5}">
      <dsp:nvSpPr>
        <dsp:cNvPr id="0" name=""/>
        <dsp:cNvSpPr/>
      </dsp:nvSpPr>
      <dsp:spPr>
        <a:xfrm rot="5400000">
          <a:off x="5280420" y="-2238921"/>
          <a:ext cx="627017" cy="5264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 20 questions</a:t>
          </a:r>
        </a:p>
      </dsp:txBody>
      <dsp:txXfrm rot="-5400000">
        <a:off x="2961492" y="110615"/>
        <a:ext cx="5234266" cy="565801"/>
      </dsp:txXfrm>
    </dsp:sp>
    <dsp:sp modelId="{5131D196-118F-ED4B-8F8C-9F861CEE6268}">
      <dsp:nvSpPr>
        <dsp:cNvPr id="0" name=""/>
        <dsp:cNvSpPr/>
      </dsp:nvSpPr>
      <dsp:spPr>
        <a:xfrm>
          <a:off x="0" y="1629"/>
          <a:ext cx="2961492" cy="7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8261" y="39890"/>
        <a:ext cx="2884970" cy="707250"/>
      </dsp:txXfrm>
    </dsp:sp>
    <dsp:sp modelId="{FBE9ED35-B856-174C-8737-A32D2C924CA6}">
      <dsp:nvSpPr>
        <dsp:cNvPr id="0" name=""/>
        <dsp:cNvSpPr/>
      </dsp:nvSpPr>
      <dsp:spPr>
        <a:xfrm rot="5400000">
          <a:off x="5280420" y="-1415961"/>
          <a:ext cx="627017" cy="5264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50 secondes</a:t>
          </a:r>
        </a:p>
      </dsp:txBody>
      <dsp:txXfrm rot="-5400000">
        <a:off x="2961492" y="933575"/>
        <a:ext cx="5234266" cy="565801"/>
      </dsp:txXfrm>
    </dsp:sp>
    <dsp:sp modelId="{C3381103-080C-D746-8B27-46B2DEE4028C}">
      <dsp:nvSpPr>
        <dsp:cNvPr id="0" name=""/>
        <dsp:cNvSpPr/>
      </dsp:nvSpPr>
      <dsp:spPr>
        <a:xfrm>
          <a:off x="0" y="824590"/>
          <a:ext cx="2961492" cy="7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8261" y="862851"/>
        <a:ext cx="2884970" cy="707250"/>
      </dsp:txXfrm>
    </dsp:sp>
    <dsp:sp modelId="{09F84ED2-5430-D348-8351-1C588DA968EF}">
      <dsp:nvSpPr>
        <dsp:cNvPr id="0" name=""/>
        <dsp:cNvSpPr/>
      </dsp:nvSpPr>
      <dsp:spPr>
        <a:xfrm rot="5400000">
          <a:off x="5280420" y="-593000"/>
          <a:ext cx="627017" cy="5264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une feuille</a:t>
          </a:r>
        </a:p>
      </dsp:txBody>
      <dsp:txXfrm rot="-5400000">
        <a:off x="2961492" y="1756536"/>
        <a:ext cx="5234266" cy="565801"/>
      </dsp:txXfrm>
    </dsp:sp>
    <dsp:sp modelId="{70B8D9E0-4A6D-2F44-B595-4E51FB1CC510}">
      <dsp:nvSpPr>
        <dsp:cNvPr id="0" name=""/>
        <dsp:cNvSpPr/>
      </dsp:nvSpPr>
      <dsp:spPr>
        <a:xfrm>
          <a:off x="0" y="1647550"/>
          <a:ext cx="2961492" cy="7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8261" y="1685811"/>
        <a:ext cx="2884970" cy="707250"/>
      </dsp:txXfrm>
    </dsp:sp>
    <dsp:sp modelId="{1017B7CB-13B4-9B4A-A898-E550BB192901}">
      <dsp:nvSpPr>
        <dsp:cNvPr id="0" name=""/>
        <dsp:cNvSpPr/>
      </dsp:nvSpPr>
      <dsp:spPr>
        <a:xfrm rot="5400000">
          <a:off x="5280420" y="229960"/>
          <a:ext cx="627017" cy="526487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ctr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100" b="1" kern="1200" dirty="0"/>
            <a:t>un crayon</a:t>
          </a:r>
        </a:p>
      </dsp:txBody>
      <dsp:txXfrm rot="-5400000">
        <a:off x="2961492" y="2579496"/>
        <a:ext cx="5234266" cy="565801"/>
      </dsp:txXfrm>
    </dsp:sp>
    <dsp:sp modelId="{E895D6B0-A2C0-8846-B022-1C147093D231}">
      <dsp:nvSpPr>
        <dsp:cNvPr id="0" name=""/>
        <dsp:cNvSpPr/>
      </dsp:nvSpPr>
      <dsp:spPr>
        <a:xfrm>
          <a:off x="0" y="2470511"/>
          <a:ext cx="2961492" cy="783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900" kern="1200" dirty="0"/>
        </a:p>
      </dsp:txBody>
      <dsp:txXfrm>
        <a:off x="38261" y="2508772"/>
        <a:ext cx="2884970" cy="70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3DF88-DAA2-DB42-95A7-D20EEB214776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DDD27-6673-EA4F-B067-C7C5F7D6F7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16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349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819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519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17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462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01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64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209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20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79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DDD27-6673-EA4F-B067-C7C5F7D6F7DA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78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79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2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621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48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5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58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28479" y="273780"/>
            <a:ext cx="7886213" cy="99387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3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28479" y="1369170"/>
            <a:ext cx="7886213" cy="32632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3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7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88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1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9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54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8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061-4C17-47CE-9CA2-6C536BD058A7}" type="datetimeFigureOut">
              <a:rPr lang="fr-FR" smtClean="0"/>
              <a:pPr/>
              <a:t>24/04/2020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C9AFF-5904-4907-85CE-C5DA493334D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52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17/06/relationships/model3d" Target="../media/model3d2.glb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628479" y="273780"/>
            <a:ext cx="7885943" cy="99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490" tIns="33746" rIns="67490" bIns="33746" anchor="ctr"/>
          <a:lstStyle/>
          <a:p>
            <a:pPr>
              <a:lnSpc>
                <a:spcPct val="90000"/>
              </a:lnSpc>
            </a:pPr>
            <a:r>
              <a:rPr lang="fr-FR" sz="33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Vendredi 17 avril SEANCE 2 CM2</a:t>
            </a:r>
            <a:endParaRPr lang="fr-FR" sz="3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525621" y="1142910"/>
            <a:ext cx="8034424" cy="37141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737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Nombres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143000" y="2811780"/>
            <a:ext cx="6858000" cy="1131570"/>
          </a:xfrm>
        </p:spPr>
        <p:txBody>
          <a:bodyPr>
            <a:normAutofit/>
          </a:bodyPr>
          <a:lstStyle/>
          <a:p>
            <a:r>
              <a:rPr lang="fr-FR" sz="3200" dirty="0"/>
              <a:t>Les nombres décimaux</a:t>
            </a:r>
          </a:p>
        </p:txBody>
      </p:sp>
    </p:spTree>
    <p:extLst>
      <p:ext uri="{BB962C8B-B14F-4D97-AF65-F5344CB8AC3E}">
        <p14:creationId xmlns:p14="http://schemas.microsoft.com/office/powerpoint/2010/main" val="67349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33480" y="305375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Les nombres décimaux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38690" y="2663675"/>
                <a:ext cx="2947150" cy="64908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900"/>
                  </a:spcBef>
                </a:pPr>
                <a:r>
                  <a:rPr lang="fr-FR" sz="2400" b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  <m:r>
                      <a:rPr lang="fr-FR" sz="24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fr-FR" sz="2400" b="1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fr-FR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𝟏𝟎</m:t>
                        </m:r>
                        <m: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fr-FR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8690" y="2663675"/>
                <a:ext cx="2947150" cy="649088"/>
              </a:xfrm>
              <a:prstGeom prst="rect">
                <a:avLst/>
              </a:prstGeom>
              <a:blipFill>
                <a:blip r:embed="rId3"/>
                <a:stretch>
                  <a:fillRect l="-429"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87422" y="1827976"/>
            <a:ext cx="376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La partie entière du nombre</a:t>
            </a:r>
          </a:p>
        </p:txBody>
      </p:sp>
      <p:cxnSp>
        <p:nvCxnSpPr>
          <p:cNvPr id="14" name="Connecteur droit avec flèche 13"/>
          <p:cNvCxnSpPr>
            <a:cxnSpLocks/>
            <a:stCxn id="8" idx="2"/>
            <a:endCxn id="10" idx="1"/>
          </p:cNvCxnSpPr>
          <p:nvPr/>
        </p:nvCxnSpPr>
        <p:spPr>
          <a:xfrm>
            <a:off x="2067809" y="2289641"/>
            <a:ext cx="1070881" cy="6985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cxnSpLocks/>
          </p:cNvCxnSpPr>
          <p:nvPr/>
        </p:nvCxnSpPr>
        <p:spPr>
          <a:xfrm flipH="1">
            <a:off x="6062981" y="2474307"/>
            <a:ext cx="625495" cy="49348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734367" y="3924648"/>
                <a:ext cx="1425390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7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𝟏𝟕</m:t>
                      </m:r>
                      <m:r>
                        <a:rPr lang="fr-FR" sz="27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fr-FR" sz="2700" b="1" i="1">
                          <a:solidFill>
                            <a:srgbClr val="0070C0"/>
                          </a:solidFill>
                          <a:latin typeface="Cambria Math"/>
                        </a:rPr>
                        <m:t>𝟖𝟓</m:t>
                      </m:r>
                      <m:r>
                        <a:rPr lang="fr-FR" sz="27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7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367" y="3924648"/>
                <a:ext cx="1425390" cy="507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7146EED4-FDFC-974A-85A0-25D015911F3E}"/>
              </a:ext>
            </a:extLst>
          </p:cNvPr>
          <p:cNvSpPr txBox="1"/>
          <p:nvPr/>
        </p:nvSpPr>
        <p:spPr>
          <a:xfrm>
            <a:off x="4787109" y="1643310"/>
            <a:ext cx="4151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La partie décimale du nombre. </a:t>
            </a:r>
          </a:p>
          <a:p>
            <a:r>
              <a:rPr lang="fr-FR" sz="2400" b="1" dirty="0">
                <a:solidFill>
                  <a:srgbClr val="0070C0"/>
                </a:solidFill>
              </a:rPr>
              <a:t>Elle est inférieure à 1.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="" xmlns:a16="http://schemas.microsoft.com/office/drawing/2014/main" id="{B6C4DA33-1AC1-864F-A9CF-2AA06ACF9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538" y="2451224"/>
            <a:ext cx="2203450" cy="1216161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C3006959-B5C8-8547-A7B4-85066E46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 : coins arrondis 10">
            <a:extLst>
              <a:ext uri="{FF2B5EF4-FFF2-40B4-BE49-F238E27FC236}">
                <a16:creationId xmlns="" xmlns:a16="http://schemas.microsoft.com/office/drawing/2014/main" id="{D11C7972-87FE-364E-AF0B-FD907971EB7A}"/>
              </a:ext>
            </a:extLst>
          </p:cNvPr>
          <p:cNvSpPr/>
          <p:nvPr/>
        </p:nvSpPr>
        <p:spPr>
          <a:xfrm>
            <a:off x="3944241" y="2571749"/>
            <a:ext cx="2080527" cy="821979"/>
          </a:xfrm>
          <a:prstGeom prst="roundRect">
            <a:avLst>
              <a:gd name="adj" fmla="val 25917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2398021" y="977617"/>
            <a:ext cx="319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13,92</a:t>
            </a:r>
            <a:r>
              <a:rPr lang="fr-FR" sz="2400" dirty="0"/>
              <a:t>      </a:t>
            </a:r>
            <a:r>
              <a:rPr lang="fr-FR" sz="2400" dirty="0">
                <a:solidFill>
                  <a:srgbClr val="C00000"/>
                </a:solidFill>
              </a:rPr>
              <a:t>14,6</a:t>
            </a:r>
            <a:r>
              <a:rPr lang="fr-FR" sz="2400" dirty="0"/>
              <a:t>     </a:t>
            </a:r>
            <a:r>
              <a:rPr lang="fr-FR" sz="2400" dirty="0">
                <a:solidFill>
                  <a:srgbClr val="C00000"/>
                </a:solidFill>
              </a:rPr>
              <a:t>13,805</a:t>
            </a:r>
            <a:endParaRPr lang="fr-FR" sz="2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70122" y="2794636"/>
            <a:ext cx="8774566" cy="1332230"/>
            <a:chOff x="151439" y="2218681"/>
            <a:chExt cx="11699422" cy="1776307"/>
          </a:xfrm>
        </p:grpSpPr>
        <p:grpSp>
          <p:nvGrpSpPr>
            <p:cNvPr id="17" name="Groupe 16"/>
            <p:cNvGrpSpPr/>
            <p:nvPr/>
          </p:nvGrpSpPr>
          <p:grpSpPr>
            <a:xfrm>
              <a:off x="151439" y="2218681"/>
              <a:ext cx="11699422" cy="1776307"/>
              <a:chOff x="177437" y="1313901"/>
              <a:chExt cx="11699422" cy="1776307"/>
            </a:xfrm>
          </p:grpSpPr>
          <p:grpSp>
            <p:nvGrpSpPr>
              <p:cNvPr id="76" name="Groupe 75"/>
              <p:cNvGrpSpPr/>
              <p:nvPr/>
            </p:nvGrpSpPr>
            <p:grpSpPr>
              <a:xfrm>
                <a:off x="177437" y="1313901"/>
                <a:ext cx="11699422" cy="1535976"/>
                <a:chOff x="177437" y="1313901"/>
                <a:chExt cx="11699422" cy="1535976"/>
              </a:xfrm>
            </p:grpSpPr>
            <p:grpSp>
              <p:nvGrpSpPr>
                <p:cNvPr id="79" name="Groupe 78"/>
                <p:cNvGrpSpPr/>
                <p:nvPr/>
              </p:nvGrpSpPr>
              <p:grpSpPr>
                <a:xfrm>
                  <a:off x="259702" y="1756614"/>
                  <a:ext cx="11505578" cy="1093263"/>
                  <a:chOff x="1440515" y="3264201"/>
                  <a:chExt cx="9239350" cy="526747"/>
                </a:xfrm>
              </p:grpSpPr>
              <p:pic>
                <p:nvPicPr>
                  <p:cNvPr id="90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3270"/>
                  <a:stretch/>
                </p:blipFill>
                <p:spPr bwMode="auto">
                  <a:xfrm>
                    <a:off x="5710972" y="3289852"/>
                    <a:ext cx="4968893" cy="5010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1" name="Picture 5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3805" b="55317"/>
                  <a:stretch/>
                </p:blipFill>
                <p:spPr bwMode="auto">
                  <a:xfrm>
                    <a:off x="1440515" y="3264201"/>
                    <a:ext cx="4968893" cy="42126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1581150" y="162877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12627" y="1638300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6841527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9594252" y="1647825"/>
                  <a:ext cx="590550" cy="3143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50"/>
                </a:p>
              </p:txBody>
            </p:sp>
            <p:sp>
              <p:nvSpPr>
                <p:cNvPr id="84" name="ZoneTexte 83"/>
                <p:cNvSpPr txBox="1"/>
                <p:nvPr/>
              </p:nvSpPr>
              <p:spPr>
                <a:xfrm>
                  <a:off x="177437" y="1320330"/>
                  <a:ext cx="80856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12</a:t>
                  </a:r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8165737" y="1353996"/>
                  <a:ext cx="813976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15</a:t>
                  </a:r>
                </a:p>
              </p:txBody>
            </p:sp>
            <p:sp>
              <p:nvSpPr>
                <p:cNvPr id="86" name="ZoneTexte 85"/>
                <p:cNvSpPr txBox="1"/>
                <p:nvPr/>
              </p:nvSpPr>
              <p:spPr>
                <a:xfrm>
                  <a:off x="5488235" y="1325421"/>
                  <a:ext cx="694283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14</a:t>
                  </a:r>
                </a:p>
              </p:txBody>
            </p:sp>
            <p:sp>
              <p:nvSpPr>
                <p:cNvPr id="87" name="ZoneTexte 86"/>
                <p:cNvSpPr txBox="1"/>
                <p:nvPr/>
              </p:nvSpPr>
              <p:spPr>
                <a:xfrm>
                  <a:off x="2849211" y="1313901"/>
                  <a:ext cx="76462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13</a:t>
                  </a:r>
                </a:p>
              </p:txBody>
            </p:sp>
            <p:sp>
              <p:nvSpPr>
                <p:cNvPr id="88" name="ZoneTexte 87"/>
                <p:cNvSpPr txBox="1"/>
                <p:nvPr/>
              </p:nvSpPr>
              <p:spPr>
                <a:xfrm>
                  <a:off x="10794911" y="1339001"/>
                  <a:ext cx="85418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400" dirty="0"/>
                    <a:t>16</a:t>
                  </a:r>
                </a:p>
              </p:txBody>
            </p:sp>
            <p:cxnSp>
              <p:nvCxnSpPr>
                <p:cNvPr id="89" name="Connecteur droit avec flèche 88"/>
                <p:cNvCxnSpPr/>
                <p:nvPr/>
              </p:nvCxnSpPr>
              <p:spPr>
                <a:xfrm>
                  <a:off x="11617779" y="2427513"/>
                  <a:ext cx="259080" cy="0"/>
                </a:xfrm>
                <a:prstGeom prst="straightConnector1">
                  <a:avLst/>
                </a:prstGeom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Connecteur droit avec flèche 76"/>
              <p:cNvCxnSpPr/>
              <p:nvPr/>
            </p:nvCxnSpPr>
            <p:spPr>
              <a:xfrm>
                <a:off x="515392" y="2562000"/>
                <a:ext cx="265791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ZoneTexte 77"/>
              <p:cNvSpPr txBox="1"/>
              <p:nvPr/>
            </p:nvSpPr>
            <p:spPr>
              <a:xfrm>
                <a:off x="1123950" y="2536211"/>
                <a:ext cx="1638300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100" dirty="0"/>
                  <a:t>1 unité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54455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8136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73607" y="298825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436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86397" y="298824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62150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1192" y="298824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02546" y="298505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68182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28965" y="298505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91396" y="298505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50816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14018" y="298278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97641" y="298862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56305" y="298278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22154" y="298824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0635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069939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35410" y="299043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05419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48200" y="2990430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23953" y="2990809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82995" y="299995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64349" y="299914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29985" y="300271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190768" y="299914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44316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706748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972219" y="3005898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42228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85009" y="3005897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760762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019804" y="300589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9301158" y="30027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566794" y="3006276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827577" y="30027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04415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307736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573207" y="3005305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843216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0085997" y="3005304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0361750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0620792" y="300530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0902146" y="3002112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167782" y="3005683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428565" y="3002111"/>
              <a:ext cx="136139" cy="131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/>
            </a:p>
          </p:txBody>
        </p:sp>
      </p:grpSp>
      <p:sp>
        <p:nvSpPr>
          <p:cNvPr id="104" name="Titre 1">
            <a:extLst>
              <a:ext uri="{FF2B5EF4-FFF2-40B4-BE49-F238E27FC236}">
                <a16:creationId xmlns="" xmlns:a16="http://schemas.microsoft.com/office/drawing/2014/main" id="{9C84CFB0-19F6-EB4F-A2B0-6B4CF7A0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259" y="330884"/>
            <a:ext cx="4610702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Quel est le plus grand ?</a:t>
            </a:r>
            <a:endParaRPr lang="fr-FR" b="1" dirty="0"/>
          </a:p>
        </p:txBody>
      </p:sp>
      <p:sp>
        <p:nvSpPr>
          <p:cNvPr id="105" name="ZoneTexte 104">
            <a:extLst>
              <a:ext uri="{FF2B5EF4-FFF2-40B4-BE49-F238E27FC236}">
                <a16:creationId xmlns="" xmlns:a16="http://schemas.microsoft.com/office/drawing/2014/main" id="{AA933DCD-37B0-374C-A574-A49F872E0D3D}"/>
              </a:ext>
            </a:extLst>
          </p:cNvPr>
          <p:cNvSpPr txBox="1"/>
          <p:nvPr/>
        </p:nvSpPr>
        <p:spPr>
          <a:xfrm>
            <a:off x="811789" y="1652702"/>
            <a:ext cx="7494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Place les trois nombres sur une droite graduée.</a:t>
            </a:r>
          </a:p>
        </p:txBody>
      </p:sp>
      <p:pic>
        <p:nvPicPr>
          <p:cNvPr id="94" name="Picture 2">
            <a:extLst>
              <a:ext uri="{FF2B5EF4-FFF2-40B4-BE49-F238E27FC236}">
                <a16:creationId xmlns="" xmlns:a16="http://schemas.microsoft.com/office/drawing/2014/main" id="{C677851D-719C-9E47-9FE7-841385DB7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Image 94">
            <a:extLst>
              <a:ext uri="{FF2B5EF4-FFF2-40B4-BE49-F238E27FC236}">
                <a16:creationId xmlns="" xmlns:a16="http://schemas.microsoft.com/office/drawing/2014/main" id="{87FEEAE8-01DA-7A4B-8F40-25A0A8BF7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538" y="1572696"/>
            <a:ext cx="2203450" cy="12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A67B25C-9613-2348-96A7-8AE07A5D3A0C}"/>
              </a:ext>
            </a:extLst>
          </p:cNvPr>
          <p:cNvSpPr txBox="1">
            <a:spLocks/>
          </p:cNvSpPr>
          <p:nvPr/>
        </p:nvSpPr>
        <p:spPr>
          <a:xfrm>
            <a:off x="2060258" y="427675"/>
            <a:ext cx="334994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Opération donnée</a:t>
            </a:r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88FAB80B-85A7-D54A-B4D2-323EA2FF515C}"/>
              </a:ext>
            </a:extLst>
          </p:cNvPr>
          <p:cNvSpPr txBox="1">
            <a:spLocks/>
          </p:cNvSpPr>
          <p:nvPr/>
        </p:nvSpPr>
        <p:spPr>
          <a:xfrm>
            <a:off x="533400" y="1129939"/>
            <a:ext cx="494538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Calculer en posant 37,855 – 4,13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1910D20E-1F18-4A4F-AB23-68B4650CC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5880" r="36538" b="12539"/>
          <a:stretch/>
        </p:blipFill>
        <p:spPr bwMode="auto">
          <a:xfrm>
            <a:off x="1726138" y="2317704"/>
            <a:ext cx="4652962" cy="20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507656C0-D5C5-A54C-AFBB-1D563F76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95" y="133565"/>
            <a:ext cx="2216847" cy="157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="" xmlns:a16="http://schemas.microsoft.com/office/drawing/2014/main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757238" y="25423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Calculer 151,25 – 20,65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802B868-2C87-4342-A2C5-1BEDE527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19E2DF8A-A3E3-AE46-9F5C-651EC3A2B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538" y="1572696"/>
            <a:ext cx="2203450" cy="1216161"/>
          </a:xfrm>
          <a:prstGeom prst="rect">
            <a:avLst/>
          </a:prstGeom>
        </p:spPr>
      </p:pic>
      <p:pic>
        <p:nvPicPr>
          <p:cNvPr id="6" name="Image 3">
            <a:extLst>
              <a:ext uri="{FF2B5EF4-FFF2-40B4-BE49-F238E27FC236}">
                <a16:creationId xmlns="" xmlns:a16="http://schemas.microsoft.com/office/drawing/2014/main" id="{5529D528-3954-3C40-B199-7AA836BDC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5903840" y="2793388"/>
            <a:ext cx="3092768" cy="22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7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="" xmlns:a16="http://schemas.microsoft.com/office/drawing/2014/main" id="{2C64A887-5F8B-5546-B04A-2754CDAE6F59}"/>
              </a:ext>
            </a:extLst>
          </p:cNvPr>
          <p:cNvSpPr txBox="1">
            <a:spLocks/>
          </p:cNvSpPr>
          <p:nvPr/>
        </p:nvSpPr>
        <p:spPr>
          <a:xfrm>
            <a:off x="757238" y="25423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Calculer 151,25 – 20,65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B058BDE5-87F0-BA48-BF24-B9CCD1E912D8}"/>
                  </a:ext>
                </a:extLst>
              </p:cNvPr>
              <p:cNvSpPr/>
              <p:nvPr/>
            </p:nvSpPr>
            <p:spPr>
              <a:xfrm>
                <a:off x="1137898" y="1331926"/>
                <a:ext cx="3307059" cy="7418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/>
                  <a:t>151</a:t>
                </a:r>
                <a:r>
                  <a:rPr lang="fr-FR" sz="2800" dirty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+  </m:t>
                    </m:r>
                    <m:f>
                      <m:fPr>
                        <m:ctrlPr>
                          <a:rPr lang="fr-FR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2800" b="1" i="1">
                            <a:latin typeface="Cambria Math"/>
                          </a:rPr>
                          <m:t>𝟏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800" b="1" i="1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58BDE5-87F0-BA48-BF24-B9CCD1E91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98" y="1331926"/>
                <a:ext cx="3307059" cy="741806"/>
              </a:xfrm>
              <a:prstGeom prst="rect">
                <a:avLst/>
              </a:prstGeom>
              <a:blipFill>
                <a:blip r:embed="rId2"/>
                <a:stretch>
                  <a:fillRect l="-3448" b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DF966622-71CC-1847-BD3F-5D2D1CA63C21}"/>
                  </a:ext>
                </a:extLst>
              </p:cNvPr>
              <p:cNvSpPr/>
              <p:nvPr/>
            </p:nvSpPr>
            <p:spPr>
              <a:xfrm>
                <a:off x="1253963" y="2445712"/>
                <a:ext cx="3206069" cy="74180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fr-FR" sz="2800" dirty="0">
                    <a:solidFill>
                      <a:schemeClr val="tx1"/>
                    </a:solidFill>
                  </a:rPr>
                  <a:t> 20    </a:t>
                </a:r>
                <a14:m>
                  <m:oMath xmlns:m="http://schemas.openxmlformats.org/officeDocument/2006/math"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fr-FR" sz="2800" b="1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fr-FR" sz="2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den>
                    </m:f>
                    <m:r>
                      <a:rPr lang="fr-F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+  </m:t>
                    </m:r>
                    <m:f>
                      <m:fPr>
                        <m:ctrlPr>
                          <a:rPr lang="fr-FR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2800" b="1" i="1">
                            <a:latin typeface="Cambria Math"/>
                          </a:rPr>
                          <m:t>𝟏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fr-FR" sz="2800" b="1" i="1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fr-FR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966622-71CC-1847-BD3F-5D2D1CA63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963" y="2445712"/>
                <a:ext cx="3206069" cy="741806"/>
              </a:xfrm>
              <a:prstGeom prst="rect">
                <a:avLst/>
              </a:prstGeom>
              <a:blipFill>
                <a:blip r:embed="rId3"/>
                <a:stretch>
                  <a:fillRect l="-791" b="-67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>
            <a:extLst>
              <a:ext uri="{FF2B5EF4-FFF2-40B4-BE49-F238E27FC236}">
                <a16:creationId xmlns="" xmlns:a16="http://schemas.microsoft.com/office/drawing/2014/main" id="{0B48113C-B026-B84F-AB3E-93B1AFA1989E}"/>
              </a:ext>
            </a:extLst>
          </p:cNvPr>
          <p:cNvCxnSpPr>
            <a:cxnSpLocks/>
          </p:cNvCxnSpPr>
          <p:nvPr/>
        </p:nvCxnSpPr>
        <p:spPr>
          <a:xfrm>
            <a:off x="471414" y="2826887"/>
            <a:ext cx="2858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3755D624-9BB4-D748-8049-FCCED1071A2D}"/>
              </a:ext>
            </a:extLst>
          </p:cNvPr>
          <p:cNvCxnSpPr/>
          <p:nvPr/>
        </p:nvCxnSpPr>
        <p:spPr>
          <a:xfrm>
            <a:off x="635285" y="3563420"/>
            <a:ext cx="433569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="" xmlns:a16="http://schemas.microsoft.com/office/drawing/2014/main" id="{B3C9B092-35C7-D542-8CE0-35973E3DF6EA}"/>
              </a:ext>
            </a:extLst>
          </p:cNvPr>
          <p:cNvSpPr/>
          <p:nvPr/>
        </p:nvSpPr>
        <p:spPr>
          <a:xfrm>
            <a:off x="965771" y="1248403"/>
            <a:ext cx="3606229" cy="888622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A4A6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="" xmlns:a16="http://schemas.microsoft.com/office/drawing/2014/main" id="{869319FF-E33A-4E40-8A8B-7BF689E44EB7}"/>
              </a:ext>
            </a:extLst>
          </p:cNvPr>
          <p:cNvSpPr/>
          <p:nvPr/>
        </p:nvSpPr>
        <p:spPr>
          <a:xfrm>
            <a:off x="1000017" y="2405911"/>
            <a:ext cx="3606229" cy="88862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8909FD05-2A10-BD42-9E54-8D0FDEF30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48" y="127277"/>
            <a:ext cx="2839640" cy="144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B57462E3-C958-204B-AA99-8AD868FAE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538" y="1572696"/>
            <a:ext cx="2203450" cy="1216161"/>
          </a:xfrm>
          <a:prstGeom prst="rect">
            <a:avLst/>
          </a:prstGeom>
        </p:spPr>
      </p:pic>
      <p:pic>
        <p:nvPicPr>
          <p:cNvPr id="18" name="Image 3">
            <a:extLst>
              <a:ext uri="{FF2B5EF4-FFF2-40B4-BE49-F238E27FC236}">
                <a16:creationId xmlns="" xmlns:a16="http://schemas.microsoft.com/office/drawing/2014/main" id="{9D442DD2-8967-7742-9A1A-97DC78FDC9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5903840" y="2793388"/>
            <a:ext cx="3092768" cy="222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2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9724" y="1319143"/>
            <a:ext cx="6858000" cy="1790700"/>
          </a:xfrm>
        </p:spPr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168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Au marché, Madame Leroy a acheté une barquette avec 0,680 kg de framboises. Après en avoir mangé, il en reste 0,220 kg.</a:t>
            </a:r>
          </a:p>
          <a:p>
            <a:r>
              <a:rPr lang="fr-FR" sz="2400" dirty="0"/>
              <a:t>Quel poids de framboises a-t-elle mangé ?</a:t>
            </a:r>
          </a:p>
        </p:txBody>
      </p:sp>
      <p:pic>
        <p:nvPicPr>
          <p:cNvPr id="14" name="Image 3">
            <a:extLst>
              <a:ext uri="{FF2B5EF4-FFF2-40B4-BE49-F238E27FC236}">
                <a16:creationId xmlns="" xmlns:a16="http://schemas.microsoft.com/office/drawing/2014/main" id="{47D1F06C-AFB4-0E48-8351-B32E388188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73692" y="2312455"/>
            <a:ext cx="2478244" cy="182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9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Au marché, Madame Leroy a acheté une barquette avec 0,680 kg de framboises. Après en avoir mangé, il en reste 0,220 kg.</a:t>
            </a:r>
          </a:p>
          <a:p>
            <a:r>
              <a:rPr lang="fr-FR" sz="2400" dirty="0"/>
              <a:t>Quel poids de framboises a-t-elle mangé ?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A7D529C-2196-3149-88FA-BBCBC5E3B28E}"/>
              </a:ext>
            </a:extLst>
          </p:cNvPr>
          <p:cNvGraphicFramePr>
            <a:graphicFrameLocks noGrp="1"/>
          </p:cNvGraphicFramePr>
          <p:nvPr/>
        </p:nvGraphicFramePr>
        <p:xfrm>
          <a:off x="777151" y="3218862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0,220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6" name="Arc plein 5">
            <a:extLst>
              <a:ext uri="{FF2B5EF4-FFF2-40B4-BE49-F238E27FC236}">
                <a16:creationId xmlns="" xmlns:a16="http://schemas.microsoft.com/office/drawing/2014/main" id="{4A2DD33D-9BC9-804E-BCDC-493BF97A59C8}"/>
              </a:ext>
            </a:extLst>
          </p:cNvPr>
          <p:cNvSpPr/>
          <p:nvPr/>
        </p:nvSpPr>
        <p:spPr>
          <a:xfrm>
            <a:off x="1223238" y="3030454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D372224-AE40-2B46-8C2C-74CBBF584A52}"/>
              </a:ext>
            </a:extLst>
          </p:cNvPr>
          <p:cNvSpPr txBox="1"/>
          <p:nvPr/>
        </p:nvSpPr>
        <p:spPr>
          <a:xfrm>
            <a:off x="504646" y="2815737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838376D7-0772-4643-93A9-744988AB6D8A}"/>
              </a:ext>
            </a:extLst>
          </p:cNvPr>
          <p:cNvSpPr txBox="1"/>
          <p:nvPr/>
        </p:nvSpPr>
        <p:spPr>
          <a:xfrm>
            <a:off x="1455195" y="2598599"/>
            <a:ext cx="95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0,680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93BEBF9-B966-A54D-9114-5C66235BA219}"/>
              </a:ext>
            </a:extLst>
          </p:cNvPr>
          <p:cNvSpPr txBox="1"/>
          <p:nvPr/>
        </p:nvSpPr>
        <p:spPr>
          <a:xfrm>
            <a:off x="522903" y="4177029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qu’elle a mangé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6B93BE9-BF4D-BB44-9DC6-06F3D4CB48E4}"/>
              </a:ext>
            </a:extLst>
          </p:cNvPr>
          <p:cNvSpPr txBox="1"/>
          <p:nvPr/>
        </p:nvSpPr>
        <p:spPr>
          <a:xfrm>
            <a:off x="2288981" y="4177028"/>
            <a:ext cx="102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quantité restante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EECB4882-0B2A-904B-A19A-0CCB5594F78B}"/>
              </a:ext>
            </a:extLst>
          </p:cNvPr>
          <p:cNvCxnSpPr>
            <a:cxnSpLocks/>
          </p:cNvCxnSpPr>
          <p:nvPr/>
        </p:nvCxnSpPr>
        <p:spPr>
          <a:xfrm flipH="1">
            <a:off x="1035169" y="3777662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F130C103-777B-2D4A-9E2A-18CAC1A7B5E8}"/>
              </a:ext>
            </a:extLst>
          </p:cNvPr>
          <p:cNvCxnSpPr>
            <a:cxnSpLocks/>
          </p:cNvCxnSpPr>
          <p:nvPr/>
        </p:nvCxnSpPr>
        <p:spPr>
          <a:xfrm>
            <a:off x="2508205" y="3789753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Image 3">
            <a:extLst>
              <a:ext uri="{FF2B5EF4-FFF2-40B4-BE49-F238E27FC236}">
                <a16:creationId xmlns="" xmlns:a16="http://schemas.microsoft.com/office/drawing/2014/main" id="{028CF5E0-DD21-6944-A3CF-04A1F1A209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73692" y="2312455"/>
            <a:ext cx="2478244" cy="182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8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Au marché, Madame Leroy a acheté une barquette avec 0,680 kg de framboises. Après en avoir mangé, il en reste 0,220 kg.</a:t>
            </a:r>
          </a:p>
          <a:p>
            <a:r>
              <a:rPr lang="fr-FR" sz="2400" dirty="0"/>
              <a:t>Quel poids de framboises a-t-elle mangé ?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A7D529C-2196-3149-88FA-BBCBC5E3B28E}"/>
              </a:ext>
            </a:extLst>
          </p:cNvPr>
          <p:cNvGraphicFramePr>
            <a:graphicFrameLocks noGrp="1"/>
          </p:cNvGraphicFramePr>
          <p:nvPr/>
        </p:nvGraphicFramePr>
        <p:xfrm>
          <a:off x="777151" y="3218862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0,220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6" name="Arc plein 5">
            <a:extLst>
              <a:ext uri="{FF2B5EF4-FFF2-40B4-BE49-F238E27FC236}">
                <a16:creationId xmlns="" xmlns:a16="http://schemas.microsoft.com/office/drawing/2014/main" id="{4A2DD33D-9BC9-804E-BCDC-493BF97A59C8}"/>
              </a:ext>
            </a:extLst>
          </p:cNvPr>
          <p:cNvSpPr/>
          <p:nvPr/>
        </p:nvSpPr>
        <p:spPr>
          <a:xfrm>
            <a:off x="1223238" y="3030454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D372224-AE40-2B46-8C2C-74CBBF584A52}"/>
              </a:ext>
            </a:extLst>
          </p:cNvPr>
          <p:cNvSpPr txBox="1"/>
          <p:nvPr/>
        </p:nvSpPr>
        <p:spPr>
          <a:xfrm>
            <a:off x="504646" y="2815737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838376D7-0772-4643-93A9-744988AB6D8A}"/>
              </a:ext>
            </a:extLst>
          </p:cNvPr>
          <p:cNvSpPr txBox="1"/>
          <p:nvPr/>
        </p:nvSpPr>
        <p:spPr>
          <a:xfrm>
            <a:off x="1455195" y="2598599"/>
            <a:ext cx="95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0,680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93BEBF9-B966-A54D-9114-5C66235BA219}"/>
              </a:ext>
            </a:extLst>
          </p:cNvPr>
          <p:cNvSpPr txBox="1"/>
          <p:nvPr/>
        </p:nvSpPr>
        <p:spPr>
          <a:xfrm>
            <a:off x="522903" y="4177029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qu’elle a mangé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6B93BE9-BF4D-BB44-9DC6-06F3D4CB48E4}"/>
              </a:ext>
            </a:extLst>
          </p:cNvPr>
          <p:cNvSpPr txBox="1"/>
          <p:nvPr/>
        </p:nvSpPr>
        <p:spPr>
          <a:xfrm>
            <a:off x="2288981" y="4177028"/>
            <a:ext cx="102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quantité restante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EECB4882-0B2A-904B-A19A-0CCB5594F78B}"/>
              </a:ext>
            </a:extLst>
          </p:cNvPr>
          <p:cNvCxnSpPr>
            <a:cxnSpLocks/>
          </p:cNvCxnSpPr>
          <p:nvPr/>
        </p:nvCxnSpPr>
        <p:spPr>
          <a:xfrm flipH="1">
            <a:off x="1035169" y="3777662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F130C103-777B-2D4A-9E2A-18CAC1A7B5E8}"/>
              </a:ext>
            </a:extLst>
          </p:cNvPr>
          <p:cNvCxnSpPr>
            <a:cxnSpLocks/>
          </p:cNvCxnSpPr>
          <p:nvPr/>
        </p:nvCxnSpPr>
        <p:spPr>
          <a:xfrm>
            <a:off x="2508205" y="3789753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7A1C24E-844E-E64B-91B4-74018192B45F}"/>
              </a:ext>
            </a:extLst>
          </p:cNvPr>
          <p:cNvSpPr txBox="1"/>
          <p:nvPr/>
        </p:nvSpPr>
        <p:spPr>
          <a:xfrm>
            <a:off x="3195556" y="2655161"/>
            <a:ext cx="297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0,680 – 0,220</a:t>
            </a:r>
          </a:p>
        </p:txBody>
      </p:sp>
      <p:pic>
        <p:nvPicPr>
          <p:cNvPr id="20" name="Image 3">
            <a:extLst>
              <a:ext uri="{FF2B5EF4-FFF2-40B4-BE49-F238E27FC236}">
                <a16:creationId xmlns="" xmlns:a16="http://schemas.microsoft.com/office/drawing/2014/main" id="{0473C29D-462B-A540-BF90-7E2AD955EF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73692" y="2312455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4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rgbClr val="7030A0"/>
                </a:solidFill>
                <a:latin typeface="Comic Sans MS" panose="030F0702030302020204" pitchFamily="66" charset="0"/>
              </a:rPr>
              <a:t>Calcul mental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500" dirty="0"/>
              <a:t>La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8388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Au marché, Madame Leroy a acheté une barquette avec 0,680 kg de framboises. Après en avoir mangé, il en reste 0,220 kg.</a:t>
            </a:r>
          </a:p>
          <a:p>
            <a:r>
              <a:rPr lang="fr-FR" sz="2400" dirty="0"/>
              <a:t>Quel poids de framboises a-t-elle mangé ?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A7D529C-2196-3149-88FA-BBCBC5E3B28E}"/>
              </a:ext>
            </a:extLst>
          </p:cNvPr>
          <p:cNvGraphicFramePr>
            <a:graphicFrameLocks noGrp="1"/>
          </p:cNvGraphicFramePr>
          <p:nvPr/>
        </p:nvGraphicFramePr>
        <p:xfrm>
          <a:off x="777151" y="3218862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0,220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6" name="Arc plein 5">
            <a:extLst>
              <a:ext uri="{FF2B5EF4-FFF2-40B4-BE49-F238E27FC236}">
                <a16:creationId xmlns="" xmlns:a16="http://schemas.microsoft.com/office/drawing/2014/main" id="{4A2DD33D-9BC9-804E-BCDC-493BF97A59C8}"/>
              </a:ext>
            </a:extLst>
          </p:cNvPr>
          <p:cNvSpPr/>
          <p:nvPr/>
        </p:nvSpPr>
        <p:spPr>
          <a:xfrm>
            <a:off x="1223238" y="3030454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D372224-AE40-2B46-8C2C-74CBBF584A52}"/>
              </a:ext>
            </a:extLst>
          </p:cNvPr>
          <p:cNvSpPr txBox="1"/>
          <p:nvPr/>
        </p:nvSpPr>
        <p:spPr>
          <a:xfrm>
            <a:off x="504646" y="2815737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838376D7-0772-4643-93A9-744988AB6D8A}"/>
              </a:ext>
            </a:extLst>
          </p:cNvPr>
          <p:cNvSpPr txBox="1"/>
          <p:nvPr/>
        </p:nvSpPr>
        <p:spPr>
          <a:xfrm>
            <a:off x="1455195" y="2598599"/>
            <a:ext cx="95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0,680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93BEBF9-B966-A54D-9114-5C66235BA219}"/>
              </a:ext>
            </a:extLst>
          </p:cNvPr>
          <p:cNvSpPr txBox="1"/>
          <p:nvPr/>
        </p:nvSpPr>
        <p:spPr>
          <a:xfrm>
            <a:off x="522903" y="4177029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qu’elle a mangé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6B93BE9-BF4D-BB44-9DC6-06F3D4CB48E4}"/>
              </a:ext>
            </a:extLst>
          </p:cNvPr>
          <p:cNvSpPr txBox="1"/>
          <p:nvPr/>
        </p:nvSpPr>
        <p:spPr>
          <a:xfrm>
            <a:off x="2288981" y="4177028"/>
            <a:ext cx="102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quantité restante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EECB4882-0B2A-904B-A19A-0CCB5594F78B}"/>
              </a:ext>
            </a:extLst>
          </p:cNvPr>
          <p:cNvCxnSpPr>
            <a:cxnSpLocks/>
          </p:cNvCxnSpPr>
          <p:nvPr/>
        </p:nvCxnSpPr>
        <p:spPr>
          <a:xfrm flipH="1">
            <a:off x="1035169" y="3777662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F130C103-777B-2D4A-9E2A-18CAC1A7B5E8}"/>
              </a:ext>
            </a:extLst>
          </p:cNvPr>
          <p:cNvCxnSpPr>
            <a:cxnSpLocks/>
          </p:cNvCxnSpPr>
          <p:nvPr/>
        </p:nvCxnSpPr>
        <p:spPr>
          <a:xfrm>
            <a:off x="2508205" y="3789753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7A1C24E-844E-E64B-91B4-74018192B45F}"/>
              </a:ext>
            </a:extLst>
          </p:cNvPr>
          <p:cNvSpPr txBox="1"/>
          <p:nvPr/>
        </p:nvSpPr>
        <p:spPr>
          <a:xfrm>
            <a:off x="3195556" y="2655161"/>
            <a:ext cx="297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0,680 – 0,220 = 0,460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C3F1234-5620-DA4F-BA3A-CA24F5018AF3}"/>
              </a:ext>
            </a:extLst>
          </p:cNvPr>
          <p:cNvGrpSpPr/>
          <p:nvPr/>
        </p:nvGrpSpPr>
        <p:grpSpPr>
          <a:xfrm>
            <a:off x="6273692" y="2312455"/>
            <a:ext cx="2580870" cy="1828816"/>
            <a:chOff x="5874075" y="348915"/>
            <a:chExt cx="3220842" cy="2222835"/>
          </a:xfrm>
        </p:grpSpPr>
        <p:pic>
          <p:nvPicPr>
            <p:cNvPr id="20" name="Image 3">
              <a:extLst>
                <a:ext uri="{FF2B5EF4-FFF2-40B4-BE49-F238E27FC236}">
                  <a16:creationId xmlns="" xmlns:a16="http://schemas.microsoft.com/office/drawing/2014/main" id="{0473C29D-462B-A540-BF90-7E2AD955E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3" t="58586" r="53509" b="4735"/>
            <a:stretch/>
          </p:blipFill>
          <p:spPr bwMode="auto">
            <a:xfrm>
              <a:off x="5874075" y="348915"/>
              <a:ext cx="3092768" cy="222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F87D888C-7B11-0D49-BFB9-6401008C41DB}"/>
                </a:ext>
              </a:extLst>
            </p:cNvPr>
            <p:cNvSpPr txBox="1"/>
            <p:nvPr/>
          </p:nvSpPr>
          <p:spPr>
            <a:xfrm>
              <a:off x="6425627" y="410358"/>
              <a:ext cx="2669290" cy="132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</a:rPr>
                <a:t>     0,  6   8  0</a:t>
              </a:r>
            </a:p>
            <a:p>
              <a:pPr>
                <a:lnSpc>
                  <a:spcPct val="90000"/>
                </a:lnSpc>
              </a:pPr>
              <a:r>
                <a:rPr lang="fr-FR" sz="2400" u="sng" dirty="0">
                  <a:solidFill>
                    <a:schemeClr val="accent5">
                      <a:lumMod val="75000"/>
                    </a:schemeClr>
                  </a:solidFill>
                </a:rPr>
                <a:t>-    0,  2   2  0         </a:t>
              </a:r>
            </a:p>
            <a:p>
              <a:pPr>
                <a:lnSpc>
                  <a:spcPct val="90000"/>
                </a:lnSpc>
              </a:pPr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</a:rPr>
                <a:t>     0,  4   6  0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1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Correction du problème donné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="" xmlns:a16="http://schemas.microsoft.com/office/drawing/2014/main" id="{040ADD98-F069-0541-8ADD-E74580B18E17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Au marché, Madame Leroy a acheté une barquette avec 0,680 kg de framboises. Après en avoir mangé, il en reste 0,220 kg.</a:t>
            </a:r>
          </a:p>
          <a:p>
            <a:r>
              <a:rPr lang="fr-FR" sz="2400" dirty="0"/>
              <a:t>Quel poids de framboises a-t-elle mangé ?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A7D529C-2196-3149-88FA-BBCBC5E3B28E}"/>
              </a:ext>
            </a:extLst>
          </p:cNvPr>
          <p:cNvGraphicFramePr>
            <a:graphicFrameLocks noGrp="1"/>
          </p:cNvGraphicFramePr>
          <p:nvPr/>
        </p:nvGraphicFramePr>
        <p:xfrm>
          <a:off x="777151" y="3218862"/>
          <a:ext cx="2069958" cy="55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4325">
                  <a:extLst>
                    <a:ext uri="{9D8B030D-6E8A-4147-A177-3AD203B41FA5}">
                      <a16:colId xmlns="" xmlns:a16="http://schemas.microsoft.com/office/drawing/2014/main" val="276851717"/>
                    </a:ext>
                  </a:extLst>
                </a:gridCol>
                <a:gridCol w="925633">
                  <a:extLst>
                    <a:ext uri="{9D8B030D-6E8A-4147-A177-3AD203B41FA5}">
                      <a16:colId xmlns="" xmlns:a16="http://schemas.microsoft.com/office/drawing/2014/main" val="833958916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0,220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2048201"/>
                  </a:ext>
                </a:extLst>
              </a:tr>
            </a:tbl>
          </a:graphicData>
        </a:graphic>
      </p:graphicFrame>
      <p:sp>
        <p:nvSpPr>
          <p:cNvPr id="6" name="Arc plein 5">
            <a:extLst>
              <a:ext uri="{FF2B5EF4-FFF2-40B4-BE49-F238E27FC236}">
                <a16:creationId xmlns="" xmlns:a16="http://schemas.microsoft.com/office/drawing/2014/main" id="{4A2DD33D-9BC9-804E-BCDC-493BF97A59C8}"/>
              </a:ext>
            </a:extLst>
          </p:cNvPr>
          <p:cNvSpPr/>
          <p:nvPr/>
        </p:nvSpPr>
        <p:spPr>
          <a:xfrm>
            <a:off x="1223238" y="3030454"/>
            <a:ext cx="1231900" cy="2423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D372224-AE40-2B46-8C2C-74CBBF584A52}"/>
              </a:ext>
            </a:extLst>
          </p:cNvPr>
          <p:cNvSpPr txBox="1"/>
          <p:nvPr/>
        </p:nvSpPr>
        <p:spPr>
          <a:xfrm>
            <a:off x="504646" y="2815737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050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838376D7-0772-4643-93A9-744988AB6D8A}"/>
              </a:ext>
            </a:extLst>
          </p:cNvPr>
          <p:cNvSpPr txBox="1"/>
          <p:nvPr/>
        </p:nvSpPr>
        <p:spPr>
          <a:xfrm>
            <a:off x="1455195" y="2598599"/>
            <a:ext cx="95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0,680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693BEBF9-B966-A54D-9114-5C66235BA219}"/>
              </a:ext>
            </a:extLst>
          </p:cNvPr>
          <p:cNvSpPr txBox="1"/>
          <p:nvPr/>
        </p:nvSpPr>
        <p:spPr>
          <a:xfrm>
            <a:off x="522903" y="4177029"/>
            <a:ext cx="12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ce qu’elle a mangé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6B93BE9-BF4D-BB44-9DC6-06F3D4CB48E4}"/>
              </a:ext>
            </a:extLst>
          </p:cNvPr>
          <p:cNvSpPr txBox="1"/>
          <p:nvPr/>
        </p:nvSpPr>
        <p:spPr>
          <a:xfrm>
            <a:off x="2288981" y="4177028"/>
            <a:ext cx="102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quantité restante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EECB4882-0B2A-904B-A19A-0CCB5594F78B}"/>
              </a:ext>
            </a:extLst>
          </p:cNvPr>
          <p:cNvCxnSpPr>
            <a:cxnSpLocks/>
          </p:cNvCxnSpPr>
          <p:nvPr/>
        </p:nvCxnSpPr>
        <p:spPr>
          <a:xfrm flipH="1">
            <a:off x="1035169" y="3777662"/>
            <a:ext cx="188069" cy="41733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="" xmlns:a16="http://schemas.microsoft.com/office/drawing/2014/main" id="{F130C103-777B-2D4A-9E2A-18CAC1A7B5E8}"/>
              </a:ext>
            </a:extLst>
          </p:cNvPr>
          <p:cNvCxnSpPr>
            <a:cxnSpLocks/>
          </p:cNvCxnSpPr>
          <p:nvPr/>
        </p:nvCxnSpPr>
        <p:spPr>
          <a:xfrm>
            <a:off x="2508205" y="3789753"/>
            <a:ext cx="199754" cy="38727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77A1C24E-844E-E64B-91B4-74018192B45F}"/>
              </a:ext>
            </a:extLst>
          </p:cNvPr>
          <p:cNvSpPr txBox="1"/>
          <p:nvPr/>
        </p:nvSpPr>
        <p:spPr>
          <a:xfrm>
            <a:off x="3195556" y="2655161"/>
            <a:ext cx="297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0,680 – 0,220 = 0,460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C3F1234-5620-DA4F-BA3A-CA24F5018AF3}"/>
              </a:ext>
            </a:extLst>
          </p:cNvPr>
          <p:cNvGrpSpPr/>
          <p:nvPr/>
        </p:nvGrpSpPr>
        <p:grpSpPr>
          <a:xfrm>
            <a:off x="6273692" y="2312455"/>
            <a:ext cx="2580870" cy="1828816"/>
            <a:chOff x="5874075" y="348915"/>
            <a:chExt cx="3220842" cy="2222835"/>
          </a:xfrm>
        </p:grpSpPr>
        <p:pic>
          <p:nvPicPr>
            <p:cNvPr id="20" name="Image 3">
              <a:extLst>
                <a:ext uri="{FF2B5EF4-FFF2-40B4-BE49-F238E27FC236}">
                  <a16:creationId xmlns="" xmlns:a16="http://schemas.microsoft.com/office/drawing/2014/main" id="{0473C29D-462B-A540-BF90-7E2AD955E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3" t="58586" r="53509" b="4735"/>
            <a:stretch/>
          </p:blipFill>
          <p:spPr bwMode="auto">
            <a:xfrm>
              <a:off x="5874075" y="348915"/>
              <a:ext cx="3092768" cy="222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F87D888C-7B11-0D49-BFB9-6401008C41DB}"/>
                </a:ext>
              </a:extLst>
            </p:cNvPr>
            <p:cNvSpPr txBox="1"/>
            <p:nvPr/>
          </p:nvSpPr>
          <p:spPr>
            <a:xfrm>
              <a:off x="6425627" y="410358"/>
              <a:ext cx="2669290" cy="1324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</a:rPr>
                <a:t>     0,  6   8  0</a:t>
              </a:r>
            </a:p>
            <a:p>
              <a:pPr>
                <a:lnSpc>
                  <a:spcPct val="90000"/>
                </a:lnSpc>
              </a:pPr>
              <a:r>
                <a:rPr lang="fr-FR" sz="2400" u="sng" dirty="0">
                  <a:solidFill>
                    <a:schemeClr val="accent5">
                      <a:lumMod val="75000"/>
                    </a:schemeClr>
                  </a:solidFill>
                </a:rPr>
                <a:t>-    0,  2   2  0         </a:t>
              </a:r>
            </a:p>
            <a:p>
              <a:pPr>
                <a:lnSpc>
                  <a:spcPct val="90000"/>
                </a:lnSpc>
              </a:pPr>
              <a:r>
                <a:rPr lang="fr-FR" sz="2400" dirty="0">
                  <a:solidFill>
                    <a:schemeClr val="accent5">
                      <a:lumMod val="75000"/>
                    </a:schemeClr>
                  </a:solidFill>
                </a:rPr>
                <a:t>     0,  4   6  0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619E688-FA43-2440-9AD8-934173AF20BA}"/>
              </a:ext>
            </a:extLst>
          </p:cNvPr>
          <p:cNvSpPr/>
          <p:nvPr/>
        </p:nvSpPr>
        <p:spPr>
          <a:xfrm>
            <a:off x="3628283" y="4141271"/>
            <a:ext cx="5085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Madame Leroy a mangé 0,460 kg de framboises.</a:t>
            </a:r>
          </a:p>
        </p:txBody>
      </p:sp>
    </p:spTree>
    <p:extLst>
      <p:ext uri="{BB962C8B-B14F-4D97-AF65-F5344CB8AC3E}">
        <p14:creationId xmlns:p14="http://schemas.microsoft.com/office/powerpoint/2010/main" val="39972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Première situation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C0DBFF76-B169-334B-90A2-BFEE7D57BD34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Avant sa séance de sport, Thomas pesait 52 kg. Juste après cette séance, il pèse 50,750 kg.</a:t>
            </a:r>
          </a:p>
          <a:p>
            <a:r>
              <a:rPr lang="fr-FR" sz="2400" dirty="0"/>
              <a:t>Quel poids </a:t>
            </a:r>
            <a:r>
              <a:rPr lang="fr-FR" sz="2400" dirty="0" err="1"/>
              <a:t>a-t-il</a:t>
            </a:r>
            <a:r>
              <a:rPr lang="fr-FR" sz="2400" dirty="0"/>
              <a:t> perdu ?</a:t>
            </a:r>
          </a:p>
        </p:txBody>
      </p:sp>
      <p:pic>
        <p:nvPicPr>
          <p:cNvPr id="15" name="Image 3">
            <a:extLst>
              <a:ext uri="{FF2B5EF4-FFF2-40B4-BE49-F238E27FC236}">
                <a16:creationId xmlns="" xmlns:a16="http://schemas.microsoft.com/office/drawing/2014/main" id="{B75B696D-3DC0-AD48-A8C3-16F345E940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297345" y="1828301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1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Deuxième situation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B3763F63-7CC1-984A-A6DE-EEEF638C78E8}"/>
              </a:ext>
            </a:extLst>
          </p:cNvPr>
          <p:cNvSpPr txBox="1"/>
          <p:nvPr/>
        </p:nvSpPr>
        <p:spPr>
          <a:xfrm>
            <a:off x="362314" y="1110720"/>
            <a:ext cx="8370206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Avec 50 €, ai-je assez d’argent pour acheter un jeu de quilles à 25,27 €, un ballon à 13,90 € et un jeu de cartes à 10,40 € ?</a:t>
            </a:r>
          </a:p>
        </p:txBody>
      </p:sp>
      <p:pic>
        <p:nvPicPr>
          <p:cNvPr id="7" name="Image 3">
            <a:extLst>
              <a:ext uri="{FF2B5EF4-FFF2-40B4-BE49-F238E27FC236}">
                <a16:creationId xmlns="" xmlns:a16="http://schemas.microsoft.com/office/drawing/2014/main" id="{2D902027-C6C9-BA4B-BF73-0294BED90C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037106" y="2174857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9D31151-386D-A34D-BD51-DFE6EBAE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8622"/>
          </a:xfrm>
        </p:spPr>
        <p:txBody>
          <a:bodyPr/>
          <a:lstStyle/>
          <a:p>
            <a:pPr algn="ctr"/>
            <a:r>
              <a:rPr lang="fr-FR" dirty="0"/>
              <a:t>Troisième situation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961E3DA7-AAC6-3947-9446-14708F9A1E47}"/>
              </a:ext>
            </a:extLst>
          </p:cNvPr>
          <p:cNvSpPr txBox="1"/>
          <p:nvPr/>
        </p:nvSpPr>
        <p:spPr>
          <a:xfrm>
            <a:off x="362314" y="1110720"/>
            <a:ext cx="837020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fr-FR" sz="2400" dirty="0"/>
              <a:t>Dans un magasin, le prix affiché pour un manteau est de 56,20€. Le commerçant fait une remise de 17,50 €.</a:t>
            </a:r>
          </a:p>
          <a:p>
            <a:r>
              <a:rPr lang="fr-FR" sz="2400" dirty="0"/>
              <a:t>Combien ce manteau va-t-il coûter ?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14" name="Image 3">
            <a:extLst>
              <a:ext uri="{FF2B5EF4-FFF2-40B4-BE49-F238E27FC236}">
                <a16:creationId xmlns="" xmlns:a16="http://schemas.microsoft.com/office/drawing/2014/main" id="{4FA9AB54-86B9-0840-A289-DCDE4BE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58586" r="53509" b="4735"/>
          <a:stretch/>
        </p:blipFill>
        <p:spPr bwMode="auto">
          <a:xfrm>
            <a:off x="6037106" y="2174857"/>
            <a:ext cx="2478244" cy="1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4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43F560EF-3B78-6E4F-A130-62EE4A92346B}"/>
              </a:ext>
            </a:extLst>
          </p:cNvPr>
          <p:cNvSpPr txBox="1">
            <a:spLocks/>
          </p:cNvSpPr>
          <p:nvPr/>
        </p:nvSpPr>
        <p:spPr>
          <a:xfrm>
            <a:off x="1963882" y="365942"/>
            <a:ext cx="5518664" cy="60224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chemeClr val="accent5">
                    <a:lumMod val="75000"/>
                  </a:schemeClr>
                </a:solidFill>
              </a:rPr>
              <a:t>Je multiplie par 10, 20, 30…</a:t>
            </a:r>
            <a:endParaRPr lang="fr-FR" sz="3300" b="1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50D3B2-5D1B-F14D-9D2D-8D129AA56A7C}"/>
              </a:ext>
            </a:extLst>
          </p:cNvPr>
          <p:cNvSpPr/>
          <p:nvPr/>
        </p:nvSpPr>
        <p:spPr>
          <a:xfrm>
            <a:off x="869957" y="1196740"/>
            <a:ext cx="2779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3 x </a:t>
            </a:r>
            <a:r>
              <a:rPr lang="fr-FR" sz="3200" dirty="0">
                <a:solidFill>
                  <a:srgbClr val="C00000"/>
                </a:solidFill>
              </a:rPr>
              <a:t>10</a:t>
            </a:r>
            <a:r>
              <a:rPr lang="fr-FR" sz="3200" dirty="0"/>
              <a:t> = 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D2EF97-7D97-A546-8ED9-7DD4889F5E95}"/>
              </a:ext>
            </a:extLst>
          </p:cNvPr>
          <p:cNvSpPr/>
          <p:nvPr/>
        </p:nvSpPr>
        <p:spPr>
          <a:xfrm>
            <a:off x="869957" y="2121360"/>
            <a:ext cx="34734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3 x </a:t>
            </a:r>
            <a:r>
              <a:rPr lang="fr-FR" sz="3200" dirty="0">
                <a:solidFill>
                  <a:srgbClr val="C00000"/>
                </a:solidFill>
              </a:rPr>
              <a:t>20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070C0"/>
                </a:solidFill>
              </a:rPr>
              <a:t>= 3 x (2 x 10)</a:t>
            </a:r>
          </a:p>
          <a:p>
            <a:r>
              <a:rPr lang="fr-FR" sz="3200" dirty="0"/>
              <a:t> 	    </a:t>
            </a:r>
            <a:r>
              <a:rPr lang="fr-FR" sz="3200" dirty="0">
                <a:solidFill>
                  <a:srgbClr val="0070C0"/>
                </a:solidFill>
              </a:rPr>
              <a:t>= (3 x 2) x 10</a:t>
            </a:r>
          </a:p>
          <a:p>
            <a:r>
              <a:rPr lang="fr-FR" sz="3200" dirty="0"/>
              <a:t>	    = 6 x 10</a:t>
            </a:r>
          </a:p>
          <a:p>
            <a:r>
              <a:rPr lang="fr-FR" sz="3200" dirty="0"/>
              <a:t>	    = 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17D1996-85A3-304C-AA9C-BD4366430A95}"/>
              </a:ext>
            </a:extLst>
          </p:cNvPr>
          <p:cNvSpPr/>
          <p:nvPr/>
        </p:nvSpPr>
        <p:spPr>
          <a:xfrm>
            <a:off x="4898166" y="1196740"/>
            <a:ext cx="34734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3 x </a:t>
            </a:r>
            <a:r>
              <a:rPr lang="fr-FR" sz="3200" dirty="0">
                <a:solidFill>
                  <a:srgbClr val="C00000"/>
                </a:solidFill>
              </a:rPr>
              <a:t>30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070C0"/>
                </a:solidFill>
              </a:rPr>
              <a:t>= 3 x (3 x 10)</a:t>
            </a:r>
          </a:p>
          <a:p>
            <a:r>
              <a:rPr lang="fr-FR" sz="3200" dirty="0"/>
              <a:t> 	    </a:t>
            </a:r>
            <a:r>
              <a:rPr lang="fr-FR" sz="3200" dirty="0">
                <a:solidFill>
                  <a:srgbClr val="0070C0"/>
                </a:solidFill>
              </a:rPr>
              <a:t>= (3 x 3) x 10</a:t>
            </a:r>
          </a:p>
          <a:p>
            <a:r>
              <a:rPr lang="fr-FR" sz="3200" dirty="0"/>
              <a:t>	    = 9 x 10</a:t>
            </a:r>
          </a:p>
          <a:p>
            <a:r>
              <a:rPr lang="fr-FR" sz="3200" dirty="0"/>
              <a:t>	    = 90</a:t>
            </a:r>
          </a:p>
        </p:txBody>
      </p:sp>
    </p:spTree>
    <p:extLst>
      <p:ext uri="{BB962C8B-B14F-4D97-AF65-F5344CB8AC3E}">
        <p14:creationId xmlns:p14="http://schemas.microsoft.com/office/powerpoint/2010/main" val="7227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261549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80 x 3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="" xmlns:a16="http://schemas.microsoft.com/office/drawing/2014/main" id="{C6F43F0E-8957-E44D-B461-868F1370AF41}"/>
              </a:ext>
            </a:extLst>
          </p:cNvPr>
          <p:cNvSpPr txBox="1">
            <a:spLocks/>
          </p:cNvSpPr>
          <p:nvPr/>
        </p:nvSpPr>
        <p:spPr>
          <a:xfrm>
            <a:off x="4925291" y="1253700"/>
            <a:ext cx="3320337" cy="1594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700" dirty="0"/>
              <a:t>Calcule  7 x 70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="" xmlns:a16="http://schemas.microsoft.com/office/drawing/2014/main" id="{2DFBB206-80F3-7D43-92A0-53755947DBF9}"/>
              </a:ext>
            </a:extLst>
          </p:cNvPr>
          <p:cNvSpPr txBox="1">
            <a:spLocks/>
          </p:cNvSpPr>
          <p:nvPr/>
        </p:nvSpPr>
        <p:spPr>
          <a:xfrm>
            <a:off x="2878463" y="3133628"/>
            <a:ext cx="3320337" cy="1594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700" dirty="0"/>
              <a:t>Calcule  6 x 90</a:t>
            </a:r>
          </a:p>
        </p:txBody>
      </p:sp>
    </p:spTree>
    <p:extLst>
      <p:ext uri="{BB962C8B-B14F-4D97-AF65-F5344CB8AC3E}">
        <p14:creationId xmlns:p14="http://schemas.microsoft.com/office/powerpoint/2010/main" val="40927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2" grpId="0" build="p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463" y="365942"/>
            <a:ext cx="3531120" cy="60224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La multiplication</a:t>
            </a:r>
            <a:endParaRPr lang="fr-FR" b="1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="" xmlns:a16="http://schemas.microsoft.com/office/drawing/2014/main" id="{80A267CB-6B1F-0940-8D5C-9247C0468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217" y="1261549"/>
            <a:ext cx="3320337" cy="15944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700" dirty="0"/>
              <a:t>Calcule  2 x 90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="" xmlns:a16="http://schemas.microsoft.com/office/drawing/2014/main" id="{C6F43F0E-8957-E44D-B461-868F1370AF41}"/>
              </a:ext>
            </a:extLst>
          </p:cNvPr>
          <p:cNvSpPr txBox="1">
            <a:spLocks/>
          </p:cNvSpPr>
          <p:nvPr/>
        </p:nvSpPr>
        <p:spPr>
          <a:xfrm>
            <a:off x="4925291" y="1253700"/>
            <a:ext cx="3320337" cy="1594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700" dirty="0"/>
              <a:t>Calcule  4 x 60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="" xmlns:a16="http://schemas.microsoft.com/office/drawing/2014/main" id="{2DFBB206-80F3-7D43-92A0-53755947DBF9}"/>
              </a:ext>
            </a:extLst>
          </p:cNvPr>
          <p:cNvSpPr txBox="1">
            <a:spLocks/>
          </p:cNvSpPr>
          <p:nvPr/>
        </p:nvSpPr>
        <p:spPr>
          <a:xfrm>
            <a:off x="2878463" y="3133628"/>
            <a:ext cx="3320337" cy="15944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2700" dirty="0"/>
              <a:t>Calcule  9 x 90</a:t>
            </a:r>
          </a:p>
        </p:txBody>
      </p:sp>
    </p:spTree>
    <p:extLst>
      <p:ext uri="{BB962C8B-B14F-4D97-AF65-F5344CB8AC3E}">
        <p14:creationId xmlns:p14="http://schemas.microsoft.com/office/powerpoint/2010/main" val="40669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2" grpId="0" build="p" animBg="1"/>
      <p:bldP spid="7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="" xmlns:a16="http://schemas.microsoft.com/office/drawing/2014/main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56" y="108536"/>
                <a:ext cx="783887" cy="1090593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0" name="Espace réservé du contenu 10">
            <a:extLst>
              <a:ext uri="{FF2B5EF4-FFF2-40B4-BE49-F238E27FC236}">
                <a16:creationId xmlns="" xmlns:a16="http://schemas.microsoft.com/office/drawing/2014/main" id="{7DE3BDB1-7B5D-9D47-A07D-76EE1F050E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81182"/>
              </p:ext>
            </p:extLst>
          </p:nvPr>
        </p:nvGraphicFramePr>
        <p:xfrm>
          <a:off x="318976" y="1349651"/>
          <a:ext cx="8226367" cy="325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89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="" xmlns:a16="http://schemas.microsoft.com/office/drawing/2014/main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56" y="108536"/>
                <a:ext cx="783887" cy="109059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space réservé du contenu 4">
            <a:extLst>
              <a:ext uri="{FF2B5EF4-FFF2-40B4-BE49-F238E27FC236}">
                <a16:creationId xmlns="" xmlns:a16="http://schemas.microsoft.com/office/drawing/2014/main" id="{EFBBEAC7-270C-0D41-8E9D-886521E7CC3A}"/>
              </a:ext>
            </a:extLst>
          </p:cNvPr>
          <p:cNvSpPr txBox="1">
            <a:spLocks/>
          </p:cNvSpPr>
          <p:nvPr/>
        </p:nvSpPr>
        <p:spPr>
          <a:xfrm>
            <a:off x="2281224" y="1800922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6 x 4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="" xmlns:a16="http://schemas.microsoft.com/office/drawing/2014/main" id="{D694C702-75A9-A24B-B4A0-D74927665539}"/>
              </a:ext>
            </a:extLst>
          </p:cNvPr>
          <p:cNvSpPr txBox="1">
            <a:spLocks/>
          </p:cNvSpPr>
          <p:nvPr/>
        </p:nvSpPr>
        <p:spPr>
          <a:xfrm>
            <a:off x="2293442" y="1784082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7 x 5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="" xmlns:a16="http://schemas.microsoft.com/office/drawing/2014/main" id="{A6892F16-D9C7-934B-B520-3F627EAB4ABC}"/>
              </a:ext>
            </a:extLst>
          </p:cNvPr>
          <p:cNvSpPr txBox="1">
            <a:spLocks/>
          </p:cNvSpPr>
          <p:nvPr/>
        </p:nvSpPr>
        <p:spPr>
          <a:xfrm>
            <a:off x="2283903" y="1773004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9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27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="" xmlns:a16="http://schemas.microsoft.com/office/drawing/2014/main" id="{8DC156E0-5C8D-1D48-8CB9-EC727FEC5B94}"/>
              </a:ext>
            </a:extLst>
          </p:cNvPr>
          <p:cNvSpPr txBox="1">
            <a:spLocks/>
          </p:cNvSpPr>
          <p:nvPr/>
        </p:nvSpPr>
        <p:spPr>
          <a:xfrm>
            <a:off x="2291947" y="1781270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5 x 10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="" xmlns:a16="http://schemas.microsoft.com/office/drawing/2014/main" id="{6D1D0FF6-DC31-7F4F-B360-9D94E4515DC7}"/>
              </a:ext>
            </a:extLst>
          </p:cNvPr>
          <p:cNvSpPr txBox="1">
            <a:spLocks/>
          </p:cNvSpPr>
          <p:nvPr/>
        </p:nvSpPr>
        <p:spPr>
          <a:xfrm>
            <a:off x="2296121" y="1788619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6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48</a:t>
            </a:r>
          </a:p>
        </p:txBody>
      </p:sp>
      <p:sp>
        <p:nvSpPr>
          <p:cNvPr id="12" name="Espace réservé du contenu 4">
            <a:extLst>
              <a:ext uri="{FF2B5EF4-FFF2-40B4-BE49-F238E27FC236}">
                <a16:creationId xmlns="" xmlns:a16="http://schemas.microsoft.com/office/drawing/2014/main" id="{74726590-4ED0-454B-8065-293573021B43}"/>
              </a:ext>
            </a:extLst>
          </p:cNvPr>
          <p:cNvSpPr txBox="1">
            <a:spLocks/>
          </p:cNvSpPr>
          <p:nvPr/>
        </p:nvSpPr>
        <p:spPr>
          <a:xfrm>
            <a:off x="2292962" y="1783539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8 x 5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="" xmlns:a16="http://schemas.microsoft.com/office/drawing/2014/main" id="{E25CC982-B7B6-5541-8B2F-464C89725D06}"/>
              </a:ext>
            </a:extLst>
          </p:cNvPr>
          <p:cNvSpPr txBox="1">
            <a:spLocks/>
          </p:cNvSpPr>
          <p:nvPr/>
        </p:nvSpPr>
        <p:spPr>
          <a:xfrm>
            <a:off x="2311018" y="1783539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10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90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="" xmlns:a16="http://schemas.microsoft.com/office/drawing/2014/main" id="{0FC72B71-EC3A-DF4E-93F0-AC1042883EBC}"/>
              </a:ext>
            </a:extLst>
          </p:cNvPr>
          <p:cNvSpPr txBox="1">
            <a:spLocks/>
          </p:cNvSpPr>
          <p:nvPr/>
        </p:nvSpPr>
        <p:spPr>
          <a:xfrm>
            <a:off x="2309363" y="1760244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4 x 9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6" name="Espace réservé du contenu 4">
            <a:extLst>
              <a:ext uri="{FF2B5EF4-FFF2-40B4-BE49-F238E27FC236}">
                <a16:creationId xmlns="" xmlns:a16="http://schemas.microsoft.com/office/drawing/2014/main" id="{4DC59257-CBAE-A847-A9AC-B902ED03BD58}"/>
              </a:ext>
            </a:extLst>
          </p:cNvPr>
          <p:cNvSpPr txBox="1">
            <a:spLocks/>
          </p:cNvSpPr>
          <p:nvPr/>
        </p:nvSpPr>
        <p:spPr>
          <a:xfrm>
            <a:off x="2307708" y="1781813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3 x 4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Espace réservé du contenu 4">
            <a:extLst>
              <a:ext uri="{FF2B5EF4-FFF2-40B4-BE49-F238E27FC236}">
                <a16:creationId xmlns="" xmlns:a16="http://schemas.microsoft.com/office/drawing/2014/main" id="{F3815E36-6230-6440-AC47-153D3455FBE2}"/>
              </a:ext>
            </a:extLst>
          </p:cNvPr>
          <p:cNvSpPr txBox="1">
            <a:spLocks/>
          </p:cNvSpPr>
          <p:nvPr/>
        </p:nvSpPr>
        <p:spPr>
          <a:xfrm>
            <a:off x="2289803" y="1773921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x 7 = 42</a:t>
            </a:r>
          </a:p>
        </p:txBody>
      </p:sp>
      <p:sp>
        <p:nvSpPr>
          <p:cNvPr id="19" name="Espace réservé du contenu 4">
            <a:extLst>
              <a:ext uri="{FF2B5EF4-FFF2-40B4-BE49-F238E27FC236}">
                <a16:creationId xmlns="" xmlns:a16="http://schemas.microsoft.com/office/drawing/2014/main" id="{12689BCD-D0F2-684E-8533-1DACCDABBBE7}"/>
              </a:ext>
            </a:extLst>
          </p:cNvPr>
          <p:cNvSpPr txBox="1">
            <a:spLocks/>
          </p:cNvSpPr>
          <p:nvPr/>
        </p:nvSpPr>
        <p:spPr>
          <a:xfrm>
            <a:off x="2281224" y="1772547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4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8</a:t>
            </a:r>
          </a:p>
        </p:txBody>
      </p:sp>
      <p:sp>
        <p:nvSpPr>
          <p:cNvPr id="20" name="Espace réservé du contenu 4">
            <a:extLst>
              <a:ext uri="{FF2B5EF4-FFF2-40B4-BE49-F238E27FC236}">
                <a16:creationId xmlns="" xmlns:a16="http://schemas.microsoft.com/office/drawing/2014/main" id="{FD0A82E8-21BA-4E47-925F-5E3D1D927F9A}"/>
              </a:ext>
            </a:extLst>
          </p:cNvPr>
          <p:cNvSpPr txBox="1">
            <a:spLocks/>
          </p:cNvSpPr>
          <p:nvPr/>
        </p:nvSpPr>
        <p:spPr>
          <a:xfrm>
            <a:off x="2293063" y="1766156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5 x 4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1" name="Espace réservé du contenu 4">
            <a:extLst>
              <a:ext uri="{FF2B5EF4-FFF2-40B4-BE49-F238E27FC236}">
                <a16:creationId xmlns="" xmlns:a16="http://schemas.microsoft.com/office/drawing/2014/main" id="{CA3E32AB-721E-C748-B1B9-128483D66132}"/>
              </a:ext>
            </a:extLst>
          </p:cNvPr>
          <p:cNvSpPr txBox="1">
            <a:spLocks/>
          </p:cNvSpPr>
          <p:nvPr/>
        </p:nvSpPr>
        <p:spPr>
          <a:xfrm>
            <a:off x="2294457" y="1786383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3 x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= 18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="" xmlns:a16="http://schemas.microsoft.com/office/drawing/2014/main" id="{EC3F11C0-10D7-EC41-813B-83C09D3FA993}"/>
              </a:ext>
            </a:extLst>
          </p:cNvPr>
          <p:cNvSpPr txBox="1">
            <a:spLocks/>
          </p:cNvSpPr>
          <p:nvPr/>
        </p:nvSpPr>
        <p:spPr>
          <a:xfrm>
            <a:off x="2322882" y="1763691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9 x 5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3" name="Espace réservé du contenu 4">
            <a:extLst>
              <a:ext uri="{FF2B5EF4-FFF2-40B4-BE49-F238E27FC236}">
                <a16:creationId xmlns="" xmlns:a16="http://schemas.microsoft.com/office/drawing/2014/main" id="{B41F4DD4-83D1-5F4B-8313-23D9623ED8C9}"/>
              </a:ext>
            </a:extLst>
          </p:cNvPr>
          <p:cNvSpPr txBox="1">
            <a:spLocks/>
          </p:cNvSpPr>
          <p:nvPr/>
        </p:nvSpPr>
        <p:spPr>
          <a:xfrm>
            <a:off x="2311018" y="1778937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7 x 7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="" xmlns:a16="http://schemas.microsoft.com/office/drawing/2014/main" id="{46854566-AD54-3D4D-A6E8-725C504EBD9D}"/>
              </a:ext>
            </a:extLst>
          </p:cNvPr>
          <p:cNvSpPr txBox="1">
            <a:spLocks/>
          </p:cNvSpPr>
          <p:nvPr/>
        </p:nvSpPr>
        <p:spPr>
          <a:xfrm>
            <a:off x="2301107" y="1779394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8 x 9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5" name="Espace réservé du contenu 4">
            <a:extLst>
              <a:ext uri="{FF2B5EF4-FFF2-40B4-BE49-F238E27FC236}">
                <a16:creationId xmlns="" xmlns:a16="http://schemas.microsoft.com/office/drawing/2014/main" id="{42C67085-E78D-204E-9319-3C2DEBF61002}"/>
              </a:ext>
            </a:extLst>
          </p:cNvPr>
          <p:cNvSpPr txBox="1">
            <a:spLocks/>
          </p:cNvSpPr>
          <p:nvPr/>
        </p:nvSpPr>
        <p:spPr>
          <a:xfrm>
            <a:off x="2311699" y="1779394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8 x 4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6" name="Espace réservé du contenu 4">
            <a:extLst>
              <a:ext uri="{FF2B5EF4-FFF2-40B4-BE49-F238E27FC236}">
                <a16:creationId xmlns="" xmlns:a16="http://schemas.microsoft.com/office/drawing/2014/main" id="{5BD384DF-79AD-894F-8360-E477E5EC648E}"/>
              </a:ext>
            </a:extLst>
          </p:cNvPr>
          <p:cNvSpPr txBox="1">
            <a:spLocks/>
          </p:cNvSpPr>
          <p:nvPr/>
        </p:nvSpPr>
        <p:spPr>
          <a:xfrm>
            <a:off x="2324979" y="1777061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  <a:r>
              <a:rPr lang="fr-FR" sz="4400" dirty="0"/>
              <a:t> x 7 = 63</a:t>
            </a:r>
          </a:p>
        </p:txBody>
      </p:sp>
      <p:sp>
        <p:nvSpPr>
          <p:cNvPr id="27" name="Espace réservé du contenu 4">
            <a:extLst>
              <a:ext uri="{FF2B5EF4-FFF2-40B4-BE49-F238E27FC236}">
                <a16:creationId xmlns="" xmlns:a16="http://schemas.microsoft.com/office/drawing/2014/main" id="{445EEE4B-1DD0-E24C-933D-DD6A8D40DD34}"/>
              </a:ext>
            </a:extLst>
          </p:cNvPr>
          <p:cNvSpPr txBox="1">
            <a:spLocks/>
          </p:cNvSpPr>
          <p:nvPr/>
        </p:nvSpPr>
        <p:spPr>
          <a:xfrm>
            <a:off x="2307027" y="1781151"/>
            <a:ext cx="3960000" cy="21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sz="4400" dirty="0"/>
              <a:t>  5 x 6 = </a:t>
            </a:r>
            <a:r>
              <a:rPr lang="fr-FR" sz="4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8" name="Espace réservé du contenu 4">
            <a:extLst>
              <a:ext uri="{FF2B5EF4-FFF2-40B4-BE49-F238E27FC236}">
                <a16:creationId xmlns="" xmlns:a16="http://schemas.microsoft.com/office/drawing/2014/main" id="{CF5F4C24-0276-F34B-9788-B6202DD4ADD5}"/>
              </a:ext>
            </a:extLst>
          </p:cNvPr>
          <p:cNvSpPr txBox="1">
            <a:spLocks/>
          </p:cNvSpPr>
          <p:nvPr/>
        </p:nvSpPr>
        <p:spPr>
          <a:xfrm>
            <a:off x="2312249" y="1785921"/>
            <a:ext cx="3960000" cy="216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400" dirty="0"/>
              <a:t> </a:t>
            </a:r>
            <a:r>
              <a:rPr lang="fr-FR" sz="4400" dirty="0">
                <a:solidFill>
                  <a:srgbClr val="C00000"/>
                </a:solidFill>
              </a:rPr>
              <a:t> ? </a:t>
            </a:r>
            <a:r>
              <a:rPr lang="fr-FR" sz="4400" dirty="0"/>
              <a:t>x 9 = 81</a:t>
            </a:r>
          </a:p>
        </p:txBody>
      </p:sp>
    </p:spTree>
    <p:extLst>
      <p:ext uri="{BB962C8B-B14F-4D97-AF65-F5344CB8AC3E}">
        <p14:creationId xmlns:p14="http://schemas.microsoft.com/office/powerpoint/2010/main" val="272778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7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0"/>
                            </p:stCondLst>
                            <p:childTnLst>
                              <p:par>
                                <p:cTn id="82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0"/>
                            </p:stCondLst>
                            <p:childTnLst>
                              <p:par>
                                <p:cTn id="96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3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0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4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0"/>
                            </p:stCondLst>
                            <p:childTnLst>
                              <p:par>
                                <p:cTn id="117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1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4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28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5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7500"/>
                            </p:stCondLst>
                            <p:childTnLst>
                              <p:par>
                                <p:cTn id="138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2" presetID="1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="" xmlns:a16="http://schemas.microsoft.com/office/drawing/2014/main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56" y="108536"/>
                <a:ext cx="783887" cy="109059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25264B14-4FBD-C644-833C-CB1F05297293}"/>
              </a:ext>
            </a:extLst>
          </p:cNvPr>
          <p:cNvSpPr txBox="1"/>
          <p:nvPr/>
        </p:nvSpPr>
        <p:spPr>
          <a:xfrm>
            <a:off x="598656" y="1392890"/>
            <a:ext cx="2159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 x 4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7 x 5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9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27</a:t>
            </a:r>
          </a:p>
          <a:p>
            <a:r>
              <a:rPr lang="fr-FR" sz="3200" dirty="0"/>
              <a:t>5 x 10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6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48</a:t>
            </a:r>
          </a:p>
          <a:p>
            <a:r>
              <a:rPr lang="fr-FR" sz="3200" dirty="0"/>
              <a:t>8 x 5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10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90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9F14ABFC-2669-AA45-941D-E4A698E32292}"/>
              </a:ext>
            </a:extLst>
          </p:cNvPr>
          <p:cNvSpPr txBox="1"/>
          <p:nvPr/>
        </p:nvSpPr>
        <p:spPr>
          <a:xfrm>
            <a:off x="3420700" y="1349651"/>
            <a:ext cx="1964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 x 9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endParaRPr lang="fr-FR" sz="3200" dirty="0"/>
          </a:p>
          <a:p>
            <a:r>
              <a:rPr lang="fr-FR" sz="3200" dirty="0"/>
              <a:t>3 x 4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x 7 = 42</a:t>
            </a:r>
          </a:p>
          <a:p>
            <a:r>
              <a:rPr lang="fr-FR" sz="3200" dirty="0"/>
              <a:t>4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8</a:t>
            </a:r>
          </a:p>
          <a:p>
            <a:r>
              <a:rPr lang="fr-FR" sz="3200" dirty="0"/>
              <a:t>5 x 4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3 x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= 18</a:t>
            </a:r>
          </a:p>
          <a:p>
            <a:r>
              <a:rPr lang="fr-FR" sz="3200" dirty="0"/>
              <a:t>9 x 5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FEBA1231-2312-1D4E-977A-E549E61C37E9}"/>
              </a:ext>
            </a:extLst>
          </p:cNvPr>
          <p:cNvSpPr txBox="1"/>
          <p:nvPr/>
        </p:nvSpPr>
        <p:spPr>
          <a:xfrm>
            <a:off x="6122823" y="1349651"/>
            <a:ext cx="1964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7 x 7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</a:p>
          <a:p>
            <a:r>
              <a:rPr lang="fr-FR" sz="3200" dirty="0"/>
              <a:t>8 x 9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endParaRPr lang="fr-FR" sz="3200" dirty="0"/>
          </a:p>
          <a:p>
            <a:r>
              <a:rPr lang="fr-FR" sz="3200" dirty="0"/>
              <a:t>8 x 4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endParaRPr lang="fr-FR" sz="3200" dirty="0"/>
          </a:p>
          <a:p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x 7 = 63</a:t>
            </a:r>
          </a:p>
          <a:p>
            <a:r>
              <a:rPr lang="fr-FR" sz="3200" dirty="0"/>
              <a:t>5 x 6 = </a:t>
            </a:r>
            <a:r>
              <a:rPr lang="fr-FR" sz="3200" dirty="0">
                <a:solidFill>
                  <a:srgbClr val="C00000"/>
                </a:solidFill>
              </a:rPr>
              <a:t>?</a:t>
            </a:r>
            <a:endParaRPr lang="fr-FR" sz="3200" dirty="0"/>
          </a:p>
          <a:p>
            <a:r>
              <a:rPr lang="fr-FR" sz="3200" dirty="0">
                <a:solidFill>
                  <a:srgbClr val="C00000"/>
                </a:solidFill>
              </a:rPr>
              <a:t>?</a:t>
            </a:r>
            <a:r>
              <a:rPr lang="fr-FR" sz="3200" dirty="0"/>
              <a:t> x 9 = 81</a:t>
            </a:r>
          </a:p>
        </p:txBody>
      </p:sp>
    </p:spTree>
    <p:extLst>
      <p:ext uri="{BB962C8B-B14F-4D97-AF65-F5344CB8AC3E}">
        <p14:creationId xmlns:p14="http://schemas.microsoft.com/office/powerpoint/2010/main" val="31732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5FE2D5C4-FCC7-784E-94EA-31A0579785F0}"/>
              </a:ext>
            </a:extLst>
          </p:cNvPr>
          <p:cNvSpPr txBox="1">
            <a:spLocks/>
          </p:cNvSpPr>
          <p:nvPr/>
        </p:nvSpPr>
        <p:spPr>
          <a:xfrm>
            <a:off x="838200" y="402770"/>
            <a:ext cx="5573486" cy="946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dirty="0">
                <a:solidFill>
                  <a:srgbClr val="7030A0"/>
                </a:solidFill>
                <a:latin typeface="Century Gothic" panose="020B0502020202020204" pitchFamily="34" charset="0"/>
              </a:rPr>
              <a:t>Le quiz du jour</a:t>
            </a:r>
          </a:p>
        </p:txBody>
      </p:sp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13" name="Modèle 3D 12" descr="Chronomètre">
                <a:extLst>
                  <a:ext uri="{FF2B5EF4-FFF2-40B4-BE49-F238E27FC236}">
                    <a16:creationId xmlns:a16="http://schemas.microsoft.com/office/drawing/2014/main" id="{1445EA8E-B316-FB46-A014-4820938D070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656" y="108536"/>
              <a:ext cx="783887" cy="1090593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783887" cy="1090593"/>
                    </a:xfrm>
                    <a:prstGeom prst="rect">
                      <a:avLst/>
                    </a:prstGeom>
                  </am3d:spPr>
                  <am3d:camera>
                    <am3d:pos x="0" y="0" z="592364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82988" d="1000000"/>
                    <am3d:preTrans dx="0" dy="-5958423" dz="-1442611"/>
                    <am3d:scale>
                      <am3d:sx n="1000000" d="1000000"/>
                      <am3d:sy n="1000000" d="1000000"/>
                      <am3d:sz n="1000000" d="1000000"/>
                    </am3d:scale>
                    <am3d:rot ax="119473" ay="1448933" az="4889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34421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Modèle 3D 12" descr="Chronomètre">
                <a:extLst>
                  <a:ext uri="{FF2B5EF4-FFF2-40B4-BE49-F238E27FC236}">
                    <a16:creationId xmlns="" xmlns:a16="http://schemas.microsoft.com/office/drawing/2014/main" id="{1445EA8E-B316-FB46-A014-4820938D07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656" y="108536"/>
                <a:ext cx="783887" cy="109059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25264B14-4FBD-C644-833C-CB1F05297293}"/>
              </a:ext>
            </a:extLst>
          </p:cNvPr>
          <p:cNvSpPr txBox="1"/>
          <p:nvPr/>
        </p:nvSpPr>
        <p:spPr>
          <a:xfrm>
            <a:off x="598656" y="1392890"/>
            <a:ext cx="2159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6 x 4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7 x 5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9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27</a:t>
            </a:r>
          </a:p>
          <a:p>
            <a:r>
              <a:rPr lang="fr-FR" sz="3200" dirty="0"/>
              <a:t>5 x 10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6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48</a:t>
            </a:r>
          </a:p>
          <a:p>
            <a:r>
              <a:rPr lang="fr-FR" sz="3200" dirty="0"/>
              <a:t>8 x 5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10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90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9F14ABFC-2669-AA45-941D-E4A698E32292}"/>
              </a:ext>
            </a:extLst>
          </p:cNvPr>
          <p:cNvSpPr txBox="1"/>
          <p:nvPr/>
        </p:nvSpPr>
        <p:spPr>
          <a:xfrm>
            <a:off x="3420700" y="1349651"/>
            <a:ext cx="1964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 x 9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3 x 4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x 7 = 42</a:t>
            </a:r>
          </a:p>
          <a:p>
            <a:r>
              <a:rPr lang="fr-FR" sz="3200" dirty="0"/>
              <a:t>4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8</a:t>
            </a:r>
          </a:p>
          <a:p>
            <a:r>
              <a:rPr lang="fr-FR" sz="3200" dirty="0"/>
              <a:t>5 x 4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3 x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= 18</a:t>
            </a:r>
          </a:p>
          <a:p>
            <a:r>
              <a:rPr lang="fr-FR" sz="3200" dirty="0"/>
              <a:t>9 x 5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FEBA1231-2312-1D4E-977A-E549E61C37E9}"/>
              </a:ext>
            </a:extLst>
          </p:cNvPr>
          <p:cNvSpPr txBox="1"/>
          <p:nvPr/>
        </p:nvSpPr>
        <p:spPr>
          <a:xfrm>
            <a:off x="6122823" y="1349651"/>
            <a:ext cx="19646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7 x 7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8 x 9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/>
              <a:t>8 x 4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</a:t>
            </a:r>
            <a:r>
              <a:rPr lang="fr-FR" sz="3200" dirty="0"/>
              <a:t> x 7 = 63</a:t>
            </a:r>
          </a:p>
          <a:p>
            <a:r>
              <a:rPr lang="fr-FR" sz="3200" dirty="0"/>
              <a:t>5 x 6 = </a:t>
            </a:r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</a:p>
          <a:p>
            <a:r>
              <a:rPr lang="fr-FR" sz="3200" dirty="0">
                <a:solidFill>
                  <a:schemeClr val="bg1">
                    <a:lumMod val="65000"/>
                  </a:schemeClr>
                </a:solidFill>
              </a:rPr>
              <a:t>__</a:t>
            </a:r>
            <a:r>
              <a:rPr lang="fr-FR" sz="3200" dirty="0"/>
              <a:t> x 9 = 81</a:t>
            </a:r>
          </a:p>
        </p:txBody>
      </p:sp>
    </p:spTree>
    <p:extLst>
      <p:ext uri="{BB962C8B-B14F-4D97-AF65-F5344CB8AC3E}">
        <p14:creationId xmlns:p14="http://schemas.microsoft.com/office/powerpoint/2010/main" val="18302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TM02900771[[fn=Secteur]]</Template>
  <TotalTime>7300</TotalTime>
  <Words>930</Words>
  <Application>Microsoft Office PowerPoint</Application>
  <PresentationFormat>Affichage à l'écran (16:9)</PresentationFormat>
  <Paragraphs>176</Paragraphs>
  <Slides>24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Présentation PowerPoint</vt:lpstr>
      <vt:lpstr>Calcul mental</vt:lpstr>
      <vt:lpstr>Présentation PowerPoint</vt:lpstr>
      <vt:lpstr>La multiplication</vt:lpstr>
      <vt:lpstr>La multiplication</vt:lpstr>
      <vt:lpstr>Présentation PowerPoint</vt:lpstr>
      <vt:lpstr>Présentation PowerPoint</vt:lpstr>
      <vt:lpstr>Présentation PowerPoint</vt:lpstr>
      <vt:lpstr>Présentation PowerPoint</vt:lpstr>
      <vt:lpstr>Nombres</vt:lpstr>
      <vt:lpstr>Les nombres décimaux</vt:lpstr>
      <vt:lpstr>Quel est le plus grand ?</vt:lpstr>
      <vt:lpstr>Présentation PowerPoint</vt:lpstr>
      <vt:lpstr>Présentation PowerPoint</vt:lpstr>
      <vt:lpstr>Présentation PowerPoint</vt:lpstr>
      <vt:lpstr>Problèmes</vt:lpstr>
      <vt:lpstr>Correction du problème donné</vt:lpstr>
      <vt:lpstr>Correction du problème donné</vt:lpstr>
      <vt:lpstr>Correction du problème donné</vt:lpstr>
      <vt:lpstr>Correction du problème donné</vt:lpstr>
      <vt:lpstr>Correction du problème donné</vt:lpstr>
      <vt:lpstr>Première situation</vt:lpstr>
      <vt:lpstr>Deuxième situation</vt:lpstr>
      <vt:lpstr>Troisième situation</vt:lpstr>
    </vt:vector>
  </TitlesOfParts>
  <Company>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maison Lumni (France 4)</dc:title>
  <dc:subject>CM2 Mathématiques, émission du 17 avril 2020</dc:subject>
  <dc:creator>Marie-France BOULET, CPD et Xavier SORBE, IG</dc:creator>
  <cp:keywords>associativité de la multiplication, tables de multiplication, comparaison de décimaux, soustraction de décimaux avec retenue, problèmes additifs</cp:keywords>
  <dc:description/>
  <cp:lastModifiedBy>Xavier SORBE</cp:lastModifiedBy>
  <cp:revision>531</cp:revision>
  <cp:lastPrinted>2020-04-09T07:36:17Z</cp:lastPrinted>
  <dcterms:created xsi:type="dcterms:W3CDTF">2020-03-26T08:38:08Z</dcterms:created>
  <dcterms:modified xsi:type="dcterms:W3CDTF">2020-04-24T14:05:08Z</dcterms:modified>
</cp:coreProperties>
</file>