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1347" r:id="rId2"/>
    <p:sldId id="1934" r:id="rId3"/>
    <p:sldId id="1988" r:id="rId4"/>
    <p:sldId id="1930" r:id="rId5"/>
    <p:sldId id="1958" r:id="rId6"/>
    <p:sldId id="2012" r:id="rId7"/>
    <p:sldId id="1985" r:id="rId8"/>
    <p:sldId id="1986" r:id="rId9"/>
    <p:sldId id="1938" r:id="rId10"/>
    <p:sldId id="1688" r:id="rId11"/>
    <p:sldId id="1715" r:id="rId12"/>
    <p:sldId id="2013" r:id="rId13"/>
    <p:sldId id="2014" r:id="rId14"/>
    <p:sldId id="2015" r:id="rId15"/>
    <p:sldId id="2016" r:id="rId16"/>
    <p:sldId id="1900" r:id="rId17"/>
    <p:sldId id="1933" r:id="rId18"/>
    <p:sldId id="1837" r:id="rId19"/>
    <p:sldId id="1823" r:id="rId20"/>
    <p:sldId id="1824" r:id="rId21"/>
    <p:sldId id="1983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-France Boulet" initials="M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D7B"/>
    <a:srgbClr val="E9EEF2"/>
    <a:srgbClr val="995BA5"/>
    <a:srgbClr val="5F66E9"/>
    <a:srgbClr val="E8E8E8"/>
    <a:srgbClr val="B14AFF"/>
    <a:srgbClr val="7CA8EA"/>
    <a:srgbClr val="EA7173"/>
    <a:srgbClr val="FF767B"/>
    <a:srgbClr val="FF8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66" autoAdjust="0"/>
    <p:restoredTop sz="94627"/>
  </p:normalViewPr>
  <p:slideViewPr>
    <p:cSldViewPr snapToGrid="0" snapToObjects="1">
      <p:cViewPr varScale="1">
        <p:scale>
          <a:sx n="47" d="100"/>
          <a:sy n="47" d="100"/>
        </p:scale>
        <p:origin x="-115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35E0D-C1A7-E44B-8449-24CEDFDBDC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E6BC0-E079-514B-9CF8-A69BDCFDA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54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1897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E6BC0-E079-514B-9CF8-A69BDCFDAD6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66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E6BC0-E079-514B-9CF8-A69BDCFDAD6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778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E6BC0-E079-514B-9CF8-A69BDCFDAD6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90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E886828-974D-CC44-9701-9B0B96725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97910AF-A1D6-464F-8903-AE84B836C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30EF0A7-3EF0-9F43-AA96-0FACE3CF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2153B84-23ED-3947-BFB1-CE7873B8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72F03A1-21DD-B54F-B293-5F304AED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21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B2DDD2B-9340-8346-A42C-80B3A3D4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1730D49-3E94-9346-BE0B-DC5B2F4DB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85D2CB2-C75E-684D-9D4B-1ED7F644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FAF009A-6411-314F-93A3-838EC659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41D3C80-43B6-374A-BB98-0DCFE713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79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484AFBA3-15D8-3A43-BA9A-58172CE22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5EEC34B7-FFC1-EF49-AF53-3B2664C0A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A3954BD-3F39-A241-96AE-51FF386D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1470936-71C8-D443-B3BF-A2BBBA39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19B9EE2-DBB7-4841-9821-6A34C2F8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58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7973" y="365040"/>
            <a:ext cx="1051495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73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7973" y="1825560"/>
            <a:ext cx="1051495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A4ED06E-8608-9C42-A769-F293E802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7218B6D-D59D-1F43-B822-7703FA09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9D5BA73-291A-F04A-B83A-31820816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18ED678-351F-C140-88FA-90BACA80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E2923DA-81EE-CE4B-89D4-CD653839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63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674C73-3A73-8B47-8C25-D05D8D0E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7EC18DB-8360-F942-BC1D-5748C469E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1B65A99-2C25-C94E-AE5D-849A70FE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3B25D75-A2B3-BA49-B5DE-389A2D85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6EE6DFE-283A-E641-8928-661ECFA1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2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15C0DB1-F4B5-D947-BD8E-73313EF2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1734F6B-B095-1D49-8A82-8263D3A40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D1496B5-BEBA-8147-8251-DD1634A2D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A10D572-47F1-3D48-AB29-B9379E6F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BCA4C3E-E216-0C41-BB8D-6946944F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5CAF5CA-F86F-D64F-838F-9487F068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37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36C5343-FA70-A94B-8E92-D377FCD2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F9E439B-D43B-0F4E-9F1F-70BC0CF02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6187C67-C4C1-9640-8668-A1E1FEE0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23F083E0-34AA-8048-B40C-1EC268ABF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2EB4043-61E9-F940-B16A-953AA663F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9CA33FB5-4D0B-794E-ADA7-748CB36C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90199A0B-9FAC-964F-A9DA-D80AD830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395D3F5-06A4-3941-96F9-1621A2F8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75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8A7DDEA-656B-044A-82E7-168D326C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766B2B12-8846-1C42-BBFB-C7356EFF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88F1411-6900-E24E-AF44-9BFDD842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C2BD963-C93C-7749-9689-D257AFE8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61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90F82E5-9F45-9D4B-8270-7A0FA4C8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3C3AC3F6-0741-C341-B9F4-3E4ABC76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A60558F-666C-9D4F-812D-56707F22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44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9C8DE9C-D568-0E4B-8AC6-2E37783F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DD9F506-5D7A-F348-893F-FA405140F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7981735-C2FE-1940-897B-4CD92ACCE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674A5B2-C0AF-8441-8C1C-0786CE6F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A709442-37B9-B840-B04A-B6DDDA94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8F6ED76-60DC-8342-A129-2AD26294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02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96B8512-1E28-7646-8829-EB1F9A70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FC2611EB-7042-8640-A9CF-1A9F2CD8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E20FEA3-F1BF-394D-8584-2B39448CD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63D867F-86A6-4644-8C64-B16A54CB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DAB8423-0B71-B64A-84C6-DE23F3AC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E0AE5F9-5A20-064E-AD3B-FB2BD5FC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57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739A79B-4E36-A245-B118-3630B6E5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0AF001C-3812-9D4B-B82C-2D168533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37DA02A-9B9D-704A-81AE-E5EA9F594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5143-FFF9-7B42-B7AA-4B53DE0A4B38}" type="datetimeFigureOut">
              <a:rPr lang="fr-FR" smtClean="0"/>
              <a:t>03/07/2020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7F3EB28-FF77-F147-A8C2-8D5FE981B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B197D5B-1872-5F4B-B082-29ECACF3D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06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5.tiff"/><Relationship Id="rId7" Type="http://schemas.openxmlformats.org/officeDocument/2006/relationships/image" Target="../media/image2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tiff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838658" y="365439"/>
            <a:ext cx="10513222" cy="1324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5" tIns="44989" rIns="89975" bIns="44989" anchor="ctr"/>
          <a:lstStyle/>
          <a:p>
            <a:pPr>
              <a:lnSpc>
                <a:spcPct val="90000"/>
              </a:lnSpc>
            </a:pPr>
            <a:r>
              <a:rPr lang="fr-FR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J5 juillet SEANCE 3 CM1</a:t>
            </a:r>
            <a:endParaRPr lang="fr-FR" sz="2489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701531" y="1524128"/>
            <a:ext cx="10711170" cy="4951515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802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Programmation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305" y="3602016"/>
            <a:ext cx="9573059" cy="16555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4800" dirty="0"/>
              <a:t>Tracer des figures</a:t>
            </a:r>
          </a:p>
          <a:p>
            <a:pPr>
              <a:lnSpc>
                <a:spcPct val="100000"/>
              </a:lnSpc>
            </a:pPr>
            <a:r>
              <a:rPr lang="fr-FR" sz="4800" dirty="0"/>
              <a:t>à l’aide d’un programme</a:t>
            </a:r>
          </a:p>
        </p:txBody>
      </p:sp>
    </p:spTree>
    <p:extLst>
      <p:ext uri="{BB962C8B-B14F-4D97-AF65-F5344CB8AC3E}">
        <p14:creationId xmlns:p14="http://schemas.microsoft.com/office/powerpoint/2010/main" val="23569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5F77512-75E1-B544-936D-74D20BBEC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380" y="1397012"/>
            <a:ext cx="1791876" cy="1443122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xmlns="" id="{E8AE34A6-485A-A94C-AF5A-430268C5DC3D}"/>
              </a:ext>
            </a:extLst>
          </p:cNvPr>
          <p:cNvSpPr txBox="1">
            <a:spLocks/>
          </p:cNvSpPr>
          <p:nvPr/>
        </p:nvSpPr>
        <p:spPr>
          <a:xfrm>
            <a:off x="1658320" y="251179"/>
            <a:ext cx="819860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Utiliser un logiciel de programmation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F7DD61BB-C429-BB4D-8A87-5EC6970B4E41}"/>
              </a:ext>
            </a:extLst>
          </p:cNvPr>
          <p:cNvSpPr txBox="1"/>
          <p:nvPr/>
        </p:nvSpPr>
        <p:spPr>
          <a:xfrm>
            <a:off x="3402106" y="34155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1026" name="Picture 2" descr="Graphique de coccinelle sur différents modèles de produit Vecteur gratuit">
            <a:extLst>
              <a:ext uri="{FF2B5EF4-FFF2-40B4-BE49-F238E27FC236}">
                <a16:creationId xmlns:a16="http://schemas.microsoft.com/office/drawing/2014/main" xmlns="" id="{19FFDBD7-05D6-4D82-BDB3-63FC38523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3" r="63996"/>
          <a:stretch/>
        </p:blipFill>
        <p:spPr bwMode="auto">
          <a:xfrm rot="5400000">
            <a:off x="5344758" y="1547972"/>
            <a:ext cx="739119" cy="90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36469" y="3187337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9386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3"/>
            <a:ext cx="12174719" cy="684493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6283234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5278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1" y="13063"/>
            <a:ext cx="12174719" cy="684493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6283234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4211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6283234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8426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6283234"/>
            <a:ext cx="92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</a:t>
            </a:r>
            <a:r>
              <a:rPr lang="fr-FR" i="1" dirty="0" smtClean="0"/>
              <a:t>pplication </a:t>
            </a:r>
            <a:r>
              <a:rPr lang="fr-FR" i="1" dirty="0" err="1" smtClean="0"/>
              <a:t>xyBlocks</a:t>
            </a:r>
            <a:r>
              <a:rPr lang="fr-FR" i="1" dirty="0" smtClean="0"/>
              <a:t> en cours de développement, mise à disposition pour les cours </a:t>
            </a:r>
            <a:r>
              <a:rPr lang="fr-FR" i="1" dirty="0" err="1" smtClean="0"/>
              <a:t>Lumni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559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122663"/>
            <a:ext cx="9447371" cy="2387289"/>
          </a:xfrm>
        </p:spPr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16281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862831" y="1274653"/>
            <a:ext cx="102873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La voiture d’Élisa consomme 6 L d’essence aux 100 km.</a:t>
            </a:r>
          </a:p>
          <a:p>
            <a:r>
              <a:rPr lang="fr-FR" sz="3200" dirty="0"/>
              <a:t>Combien consomme-t-elle pour parcourir 400 km ? 50 km ?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DFED5822-24D9-E94D-9BBE-7371B1517660}"/>
              </a:ext>
            </a:extLst>
          </p:cNvPr>
          <p:cNvSpPr txBox="1"/>
          <p:nvPr/>
        </p:nvSpPr>
        <p:spPr>
          <a:xfrm>
            <a:off x="2835012" y="368673"/>
            <a:ext cx="616384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600" dirty="0">
                <a:solidFill>
                  <a:srgbClr val="AC8300"/>
                </a:solidFill>
                <a:latin typeface="Comic Sans MS" panose="030F0702030302020204" pitchFamily="66" charset="0"/>
                <a:ea typeface="+mj-ea"/>
                <a:cs typeface="+mj-cs"/>
              </a:rPr>
              <a:t>Consommation d’essence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4C9D060D-B0CF-6148-8EE4-43ECCCEEB383}"/>
              </a:ext>
            </a:extLst>
          </p:cNvPr>
          <p:cNvGrpSpPr/>
          <p:nvPr/>
        </p:nvGrpSpPr>
        <p:grpSpPr>
          <a:xfrm>
            <a:off x="3664541" y="3628966"/>
            <a:ext cx="7804205" cy="1123383"/>
            <a:chOff x="3664541" y="3090358"/>
            <a:chExt cx="7804205" cy="112338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7362C808-4B1F-EC49-911B-9CFC5B31EC16}"/>
                </a:ext>
              </a:extLst>
            </p:cNvPr>
            <p:cNvSpPr/>
            <p:nvPr/>
          </p:nvSpPr>
          <p:spPr>
            <a:xfrm>
              <a:off x="3810519" y="3090358"/>
              <a:ext cx="7658227" cy="1123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3200" b="1" dirty="0">
                  <a:solidFill>
                    <a:schemeClr val="accent1">
                      <a:lumMod val="75000"/>
                    </a:schemeClr>
                  </a:solidFill>
                </a:rPr>
                <a:t>Sa voiture consomme 24 L pour parcourir 400 km et 3 L pour parcourir 50 km. </a:t>
              </a:r>
              <a:endParaRPr lang="fr-FR" sz="3200" b="1" dirty="0"/>
            </a:p>
          </p:txBody>
        </p: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xmlns="" id="{BCA5B7F1-751C-5E4A-BE6C-FD192270A079}"/>
                </a:ext>
              </a:extLst>
            </p:cNvPr>
            <p:cNvCxnSpPr>
              <a:cxnSpLocks/>
            </p:cNvCxnSpPr>
            <p:nvPr/>
          </p:nvCxnSpPr>
          <p:spPr>
            <a:xfrm>
              <a:off x="3664541" y="3090358"/>
              <a:ext cx="0" cy="112338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7764469-B6AA-4E43-A67C-F036F172C0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2420" y="255037"/>
            <a:ext cx="2060093" cy="128326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0C64843-A509-2F4D-B07D-2F444AD88F4D}"/>
              </a:ext>
            </a:extLst>
          </p:cNvPr>
          <p:cNvSpPr/>
          <p:nvPr/>
        </p:nvSpPr>
        <p:spPr>
          <a:xfrm>
            <a:off x="1050974" y="2844225"/>
            <a:ext cx="1010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6 x 4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CBEECF4-6B17-214F-B1BC-652BEA8A2C4D}"/>
              </a:ext>
            </a:extLst>
          </p:cNvPr>
          <p:cNvSpPr/>
          <p:nvPr/>
        </p:nvSpPr>
        <p:spPr>
          <a:xfrm>
            <a:off x="1907955" y="2844225"/>
            <a:ext cx="899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= 24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FC7E063-506E-DF49-9888-198743C1F01F}"/>
              </a:ext>
            </a:extLst>
          </p:cNvPr>
          <p:cNvSpPr/>
          <p:nvPr/>
        </p:nvSpPr>
        <p:spPr>
          <a:xfrm>
            <a:off x="1050974" y="3628966"/>
            <a:ext cx="1010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6 : 2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DAEA0BE-D1DE-E049-A812-1AF378852DDE}"/>
              </a:ext>
            </a:extLst>
          </p:cNvPr>
          <p:cNvSpPr/>
          <p:nvPr/>
        </p:nvSpPr>
        <p:spPr>
          <a:xfrm>
            <a:off x="1907955" y="3628966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= 3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1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F63CCC1-3D7C-E440-B3E1-FC16D9556C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1430" y="2382922"/>
            <a:ext cx="2337008" cy="3499746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BA731333-1521-384C-8B94-25A445759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585" y="1173314"/>
            <a:ext cx="6023316" cy="4504269"/>
          </a:xfrm>
          <a:prstGeom prst="rect">
            <a:avLst/>
          </a:prstGeom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3402" y="1616905"/>
            <a:ext cx="5932499" cy="766017"/>
          </a:xfrm>
          <a:ln w="38100">
            <a:noFill/>
            <a:prstDash val="solid"/>
          </a:ln>
        </p:spPr>
        <p:txBody>
          <a:bodyPr anchor="ctr" anchorCtr="1">
            <a:noAutofit/>
          </a:bodyPr>
          <a:lstStyle/>
          <a:p>
            <a:r>
              <a:rPr lang="fr-FR" sz="4000" dirty="0">
                <a:solidFill>
                  <a:srgbClr val="AC8300"/>
                </a:solidFill>
                <a:latin typeface="Comic Sans MS" panose="030F0702030302020204" pitchFamily="66" charset="0"/>
              </a:rPr>
              <a:t>Les viennoiseries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951883" y="3224104"/>
            <a:ext cx="4296229" cy="1040221"/>
          </a:xfrm>
          <a:prstGeom prst="rect">
            <a:avLst/>
          </a:prstGeom>
          <a:ln w="38100">
            <a:noFill/>
            <a:prstDash val="solid"/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AC8300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400" dirty="0">
                <a:solidFill>
                  <a:srgbClr val="7030A0"/>
                </a:solidFill>
              </a:rPr>
              <a:t>Calculer en ligne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BFCF4694-D453-8C48-9043-5BAAEBB0AA3E}"/>
              </a:ext>
            </a:extLst>
          </p:cNvPr>
          <p:cNvGrpSpPr/>
          <p:nvPr/>
        </p:nvGrpSpPr>
        <p:grpSpPr>
          <a:xfrm>
            <a:off x="412994" y="755085"/>
            <a:ext cx="2094074" cy="1492028"/>
            <a:chOff x="466354" y="1717964"/>
            <a:chExt cx="2094074" cy="1492028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DC32D880-1F60-E04A-B2B7-A1D0D9EBA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354" y="1717964"/>
              <a:ext cx="2094074" cy="149202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5FCF8A-A3B2-2045-858B-5FAE3BC1E2B9}"/>
                </a:ext>
              </a:extLst>
            </p:cNvPr>
            <p:cNvSpPr/>
            <p:nvPr/>
          </p:nvSpPr>
          <p:spPr>
            <a:xfrm rot="20844036">
              <a:off x="612285" y="2152459"/>
              <a:ext cx="1913300" cy="6306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7030A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Calculer avec des décimaux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3304D1F-3B89-B44E-8460-06955ECBC3E2}"/>
              </a:ext>
            </a:extLst>
          </p:cNvPr>
          <p:cNvSpPr/>
          <p:nvPr/>
        </p:nvSpPr>
        <p:spPr>
          <a:xfrm>
            <a:off x="9209415" y="4465713"/>
            <a:ext cx="1620451" cy="5867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7030A0"/>
                </a:solidFill>
              </a:rPr>
              <a:t>Calculer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D554BAEC-9D98-0A4B-A89F-AAC6051F74C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986" y="2361717"/>
            <a:ext cx="1600028" cy="10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7DD6752-56FC-4046-8EFE-ED8C0A37D561}"/>
              </a:ext>
            </a:extLst>
          </p:cNvPr>
          <p:cNvSpPr/>
          <p:nvPr/>
        </p:nvSpPr>
        <p:spPr>
          <a:xfrm>
            <a:off x="559559" y="1305741"/>
            <a:ext cx="10955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Axel a donné un billet de 5 € pour payer un croissant, un pain au chocolat, un chausson aux pommes et dix chouquettes.</a:t>
            </a:r>
          </a:p>
          <a:p>
            <a:r>
              <a:rPr lang="fr-FR" sz="3200" dirty="0"/>
              <a:t>Combien doit-on lui rendre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13E0C2F-985D-4C16-BC9E-B0FBCEF4FE3A}"/>
              </a:ext>
            </a:extLst>
          </p:cNvPr>
          <p:cNvSpPr txBox="1"/>
          <p:nvPr/>
        </p:nvSpPr>
        <p:spPr>
          <a:xfrm>
            <a:off x="2835012" y="368673"/>
            <a:ext cx="616384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600" dirty="0">
                <a:solidFill>
                  <a:srgbClr val="AC8300"/>
                </a:solidFill>
                <a:latin typeface="Comic Sans MS" panose="030F0702030302020204" pitchFamily="66" charset="0"/>
                <a:ea typeface="+mj-ea"/>
                <a:cs typeface="+mj-cs"/>
              </a:rPr>
              <a:t>Les viennoiseries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2D99C67-FDCA-DB49-8FD4-0E997D9EBE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1023" y="2761661"/>
            <a:ext cx="1731822" cy="13284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FBFDD1E-6A66-5742-9B64-F5DE124DB1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876" y="2917462"/>
            <a:ext cx="2336370" cy="155758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BE9FB4E4-1A03-D540-B0BA-0189D65857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617" y="4220944"/>
            <a:ext cx="2268383" cy="22683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6DA1D28-DA94-794C-8D53-D9F1E220B1AD}"/>
              </a:ext>
            </a:extLst>
          </p:cNvPr>
          <p:cNvSpPr/>
          <p:nvPr/>
        </p:nvSpPr>
        <p:spPr>
          <a:xfrm>
            <a:off x="1733123" y="4326076"/>
            <a:ext cx="1213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/>
              <a:t>0,95 €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37BA349-9AD8-684E-AC7A-E6AC2F98AE35}"/>
              </a:ext>
            </a:extLst>
          </p:cNvPr>
          <p:cNvSpPr/>
          <p:nvPr/>
        </p:nvSpPr>
        <p:spPr>
          <a:xfrm>
            <a:off x="6659001" y="2654045"/>
            <a:ext cx="1213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/>
              <a:t>1,05 €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97AE9B8-7607-7A4B-AC88-DC7384879DBB}"/>
              </a:ext>
            </a:extLst>
          </p:cNvPr>
          <p:cNvSpPr/>
          <p:nvPr/>
        </p:nvSpPr>
        <p:spPr>
          <a:xfrm>
            <a:off x="5762906" y="5673423"/>
            <a:ext cx="1213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/>
              <a:t>1,40 €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15E5CF5-7CDC-3E4A-B6C5-A76E3B418F6A}"/>
              </a:ext>
            </a:extLst>
          </p:cNvPr>
          <p:cNvSpPr/>
          <p:nvPr/>
        </p:nvSpPr>
        <p:spPr>
          <a:xfrm>
            <a:off x="8998857" y="4379177"/>
            <a:ext cx="1213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/>
              <a:t>0,10 €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45DA215-EFC5-D34B-91D0-6EA536A040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1289" y="4146610"/>
            <a:ext cx="967568" cy="88107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5706605C-47DE-C142-9ECA-0D640F43A4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532" y="231175"/>
            <a:ext cx="1652561" cy="109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Activités géométriques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305" y="3602016"/>
            <a:ext cx="9573059" cy="16555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4800" dirty="0"/>
              <a:t>Reconnaître, décrire, reproduire</a:t>
            </a:r>
          </a:p>
          <a:p>
            <a:pPr>
              <a:lnSpc>
                <a:spcPct val="100000"/>
              </a:lnSpc>
            </a:pPr>
            <a:r>
              <a:rPr lang="fr-FR" sz="4800" dirty="0"/>
              <a:t>des figures</a:t>
            </a:r>
          </a:p>
        </p:txBody>
      </p:sp>
    </p:spTree>
    <p:extLst>
      <p:ext uri="{BB962C8B-B14F-4D97-AF65-F5344CB8AC3E}">
        <p14:creationId xmlns:p14="http://schemas.microsoft.com/office/powerpoint/2010/main" val="398311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13E0C2F-985D-4C16-BC9E-B0FBCEF4FE3A}"/>
              </a:ext>
            </a:extLst>
          </p:cNvPr>
          <p:cNvSpPr txBox="1"/>
          <p:nvPr/>
        </p:nvSpPr>
        <p:spPr>
          <a:xfrm>
            <a:off x="2835012" y="368673"/>
            <a:ext cx="616384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600" dirty="0">
                <a:solidFill>
                  <a:srgbClr val="AC8300"/>
                </a:solidFill>
                <a:latin typeface="Comic Sans MS" panose="030F0702030302020204" pitchFamily="66" charset="0"/>
                <a:ea typeface="+mj-ea"/>
                <a:cs typeface="+mj-cs"/>
              </a:rPr>
              <a:t>Les viennoiseries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B8622E9-609A-9D45-BCFD-1995CEBDD8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4443">
            <a:off x="216578" y="340808"/>
            <a:ext cx="1556957" cy="638353"/>
          </a:xfrm>
          <a:prstGeom prst="rect">
            <a:avLst/>
          </a:prstGeom>
        </p:spPr>
      </p:pic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1576D9C2-FC27-F140-841B-45D9B0E7E79E}"/>
              </a:ext>
            </a:extLst>
          </p:cNvPr>
          <p:cNvGrpSpPr/>
          <p:nvPr/>
        </p:nvGrpSpPr>
        <p:grpSpPr>
          <a:xfrm>
            <a:off x="849265" y="1066242"/>
            <a:ext cx="3423796" cy="1033407"/>
            <a:chOff x="849265" y="1066242"/>
            <a:chExt cx="3423796" cy="103340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1AB5B270-F31C-0E40-B972-402836A23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265" y="1189630"/>
              <a:ext cx="1179950" cy="786633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xmlns="" id="{A05B74C0-6A76-1340-9016-1508E403F3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1683" y="1189629"/>
              <a:ext cx="1025503" cy="786634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xmlns="" id="{A47560CF-8727-1148-8508-B307EAD66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9654" y="1066242"/>
              <a:ext cx="1033407" cy="1033407"/>
            </a:xfrm>
            <a:prstGeom prst="rect">
              <a:avLst/>
            </a:prstGeom>
          </p:spPr>
        </p:pic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F54D6DF-8623-E847-9FF8-3DD85191B8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220" y="2334028"/>
            <a:ext cx="1372670" cy="91511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54FF6E04-B8CD-BE44-8E11-A180DA35C2AA}"/>
              </a:ext>
            </a:extLst>
          </p:cNvPr>
          <p:cNvSpPr txBox="1"/>
          <p:nvPr/>
        </p:nvSpPr>
        <p:spPr>
          <a:xfrm>
            <a:off x="4451228" y="1290557"/>
            <a:ext cx="328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0,95 + 1,05 + 1,40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529CFE3A-827C-1A47-BFCB-86B1C4EB2641}"/>
              </a:ext>
            </a:extLst>
          </p:cNvPr>
          <p:cNvSpPr txBox="1"/>
          <p:nvPr/>
        </p:nvSpPr>
        <p:spPr>
          <a:xfrm>
            <a:off x="2537510" y="2499196"/>
            <a:ext cx="2463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0,10 x 10 = 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90FCD85E-C457-D340-B28C-56399803E0DC}"/>
              </a:ext>
            </a:extLst>
          </p:cNvPr>
          <p:cNvSpPr txBox="1"/>
          <p:nvPr/>
        </p:nvSpPr>
        <p:spPr>
          <a:xfrm>
            <a:off x="5166977" y="3637961"/>
            <a:ext cx="3000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4,40 +   </a:t>
            </a:r>
            <a:r>
              <a:rPr lang="fr-FR" sz="3200" dirty="0">
                <a:solidFill>
                  <a:srgbClr val="FF0000"/>
                </a:solidFill>
              </a:rPr>
              <a:t>  …    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 = 5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8A2AB6D3-13DA-4E4A-A46B-8B5E743F989D}"/>
              </a:ext>
            </a:extLst>
          </p:cNvPr>
          <p:cNvGrpSpPr/>
          <p:nvPr/>
        </p:nvGrpSpPr>
        <p:grpSpPr>
          <a:xfrm>
            <a:off x="1439240" y="4776724"/>
            <a:ext cx="4656752" cy="584775"/>
            <a:chOff x="1439240" y="4776724"/>
            <a:chExt cx="4656752" cy="58477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25E8049E-B0EB-8040-88C4-CDEC67DD5A17}"/>
                </a:ext>
              </a:extLst>
            </p:cNvPr>
            <p:cNvSpPr/>
            <p:nvPr/>
          </p:nvSpPr>
          <p:spPr>
            <a:xfrm>
              <a:off x="1525948" y="4776724"/>
              <a:ext cx="457004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3200" b="1" dirty="0">
                  <a:solidFill>
                    <a:schemeClr val="accent1">
                      <a:lumMod val="75000"/>
                    </a:schemeClr>
                  </a:solidFill>
                </a:rPr>
                <a:t>On doit lui rendre 60 cts.</a:t>
              </a:r>
              <a:endParaRPr lang="fr-FR" sz="3200" b="1" dirty="0"/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xmlns="" id="{80FF5E73-70C7-364D-AB3C-3D06753DCAB7}"/>
                </a:ext>
              </a:extLst>
            </p:cNvPr>
            <p:cNvCxnSpPr>
              <a:cxnSpLocks/>
            </p:cNvCxnSpPr>
            <p:nvPr/>
          </p:nvCxnSpPr>
          <p:spPr>
            <a:xfrm>
              <a:off x="1439240" y="4776724"/>
              <a:ext cx="0" cy="5232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5317EB08-F9B1-6B4A-92E0-7E041EA525BD}"/>
              </a:ext>
            </a:extLst>
          </p:cNvPr>
          <p:cNvSpPr txBox="1"/>
          <p:nvPr/>
        </p:nvSpPr>
        <p:spPr>
          <a:xfrm>
            <a:off x="7485619" y="1295370"/>
            <a:ext cx="126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= 3,40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BB3A054F-3598-C943-9F7B-34DA46B81F3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532" y="231175"/>
            <a:ext cx="1652561" cy="1098656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0B280508-38D6-BE41-9D36-9C6AD5F91F4B}"/>
              </a:ext>
            </a:extLst>
          </p:cNvPr>
          <p:cNvSpPr txBox="1"/>
          <p:nvPr/>
        </p:nvSpPr>
        <p:spPr>
          <a:xfrm>
            <a:off x="1273090" y="3637960"/>
            <a:ext cx="2791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3,40 + 1 = 4,40 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2155C903-B3F1-914F-98EC-E903FA2F6D7E}"/>
              </a:ext>
            </a:extLst>
          </p:cNvPr>
          <p:cNvSpPr txBox="1"/>
          <p:nvPr/>
        </p:nvSpPr>
        <p:spPr>
          <a:xfrm>
            <a:off x="6386177" y="3637961"/>
            <a:ext cx="9105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0,60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9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22" grpId="0"/>
      <p:bldP spid="37" grpId="0"/>
      <p:bldP spid="40" grpId="0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3065" y="2101385"/>
            <a:ext cx="9405870" cy="2387600"/>
          </a:xfrm>
          <a:ln w="38100">
            <a:noFill/>
            <a:prstDash val="solid"/>
          </a:ln>
        </p:spPr>
        <p:txBody>
          <a:bodyPr anchor="ctr" anchorCtr="0">
            <a:normAutofit/>
          </a:bodyPr>
          <a:lstStyle/>
          <a:p>
            <a:r>
              <a:rPr lang="fr-FR" sz="7999" dirty="0">
                <a:solidFill>
                  <a:srgbClr val="AC8300"/>
                </a:solidFill>
                <a:latin typeface="Comic Sans MS" panose="030F0702030302020204" pitchFamily="66" charset="0"/>
              </a:rPr>
              <a:t>À  bientôt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9241255-0F63-AD4F-95E3-A8CAFC98F9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45305" y="2520369"/>
            <a:ext cx="1428750" cy="14287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83947AD-E96F-F541-86A5-25765800AE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26787" y="2520369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xmlns="" id="{71D07870-4176-274D-814A-8C6D93811F94}"/>
              </a:ext>
            </a:extLst>
          </p:cNvPr>
          <p:cNvSpPr txBox="1">
            <a:spLocks/>
          </p:cNvSpPr>
          <p:nvPr/>
        </p:nvSpPr>
        <p:spPr>
          <a:xfrm>
            <a:off x="2754335" y="251179"/>
            <a:ext cx="634538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La chasse au trésor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6EB9D01B-2935-084D-BFBE-29BB15DA99FC}"/>
              </a:ext>
            </a:extLst>
          </p:cNvPr>
          <p:cNvSpPr txBox="1"/>
          <p:nvPr/>
        </p:nvSpPr>
        <p:spPr>
          <a:xfrm>
            <a:off x="411892" y="1466109"/>
            <a:ext cx="3635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Un trésor est caché sur cette île déserte.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50FE0842-44FE-5E42-9A1E-58DCB4D998E9}"/>
              </a:ext>
            </a:extLst>
          </p:cNvPr>
          <p:cNvSpPr txBox="1"/>
          <p:nvPr/>
        </p:nvSpPr>
        <p:spPr>
          <a:xfrm>
            <a:off x="405756" y="2420216"/>
            <a:ext cx="40371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+mj-lt"/>
              </a:rPr>
              <a:t>Le trésor est situé sur la droite reliant le palmier aux rochers marqués d’une croix rouge. Tu le trouveras en partant de la barque et en te dirigeant perpendiculairement à cette droite.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3EA14E71-9EA8-AE48-A862-5DFCB258AA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7678" y="141274"/>
            <a:ext cx="1394372" cy="118521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3667DBF2-BC3C-354E-80A2-51AFE1EE0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697" y="1158430"/>
            <a:ext cx="6463015" cy="534810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B66307B-D08F-D743-B336-B411323895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755" y="1598241"/>
            <a:ext cx="840785" cy="15096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58E3845-14E9-F74B-B82F-5F55DEAA8C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378" y="5234072"/>
            <a:ext cx="1034994" cy="725574"/>
          </a:xfrm>
          <a:prstGeom prst="rect">
            <a:avLst/>
          </a:prstGeom>
        </p:spPr>
      </p:pic>
      <p:sp>
        <p:nvSpPr>
          <p:cNvPr id="21" name="Croix 20">
            <a:extLst>
              <a:ext uri="{FF2B5EF4-FFF2-40B4-BE49-F238E27FC236}">
                <a16:creationId xmlns:a16="http://schemas.microsoft.com/office/drawing/2014/main" xmlns="" id="{165B806D-7BD3-8B45-AC73-5C3685FA863C}"/>
              </a:ext>
            </a:extLst>
          </p:cNvPr>
          <p:cNvSpPr>
            <a:spLocks noChangeAspect="1"/>
          </p:cNvSpPr>
          <p:nvPr/>
        </p:nvSpPr>
        <p:spPr>
          <a:xfrm rot="20770807">
            <a:off x="7269869" y="2998399"/>
            <a:ext cx="239363" cy="239363"/>
          </a:xfrm>
          <a:prstGeom prst="plus">
            <a:avLst>
              <a:gd name="adj" fmla="val 438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Croix 22">
            <a:extLst>
              <a:ext uri="{FF2B5EF4-FFF2-40B4-BE49-F238E27FC236}">
                <a16:creationId xmlns:a16="http://schemas.microsoft.com/office/drawing/2014/main" xmlns="" id="{D996EA2F-4DDC-2B4B-8F2A-2355F9D2C196}"/>
              </a:ext>
            </a:extLst>
          </p:cNvPr>
          <p:cNvSpPr>
            <a:spLocks noChangeAspect="1"/>
          </p:cNvSpPr>
          <p:nvPr/>
        </p:nvSpPr>
        <p:spPr>
          <a:xfrm rot="18253666">
            <a:off x="8005113" y="5672038"/>
            <a:ext cx="239363" cy="239363"/>
          </a:xfrm>
          <a:prstGeom prst="plus">
            <a:avLst>
              <a:gd name="adj" fmla="val 438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roix 23">
            <a:extLst>
              <a:ext uri="{FF2B5EF4-FFF2-40B4-BE49-F238E27FC236}">
                <a16:creationId xmlns:a16="http://schemas.microsoft.com/office/drawing/2014/main" xmlns="" id="{FFBE8BD5-BAFB-D041-9201-594F756EACB0}"/>
              </a:ext>
            </a:extLst>
          </p:cNvPr>
          <p:cNvSpPr>
            <a:spLocks noChangeAspect="1"/>
          </p:cNvSpPr>
          <p:nvPr/>
        </p:nvSpPr>
        <p:spPr>
          <a:xfrm rot="20349926">
            <a:off x="9060692" y="3267648"/>
            <a:ext cx="239363" cy="239363"/>
          </a:xfrm>
          <a:prstGeom prst="plus">
            <a:avLst>
              <a:gd name="adj" fmla="val 438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xmlns="" id="{38F64032-E84E-1543-B7D9-B5B245B8BBA2}"/>
              </a:ext>
            </a:extLst>
          </p:cNvPr>
          <p:cNvGrpSpPr/>
          <p:nvPr/>
        </p:nvGrpSpPr>
        <p:grpSpPr>
          <a:xfrm rot="20872314">
            <a:off x="2398707" y="5420195"/>
            <a:ext cx="1987204" cy="1490403"/>
            <a:chOff x="399345" y="122103"/>
            <a:chExt cx="1987204" cy="1490403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xmlns="" id="{331F4013-ADFA-BA40-B4C4-109582423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285037">
              <a:off x="647745" y="-126297"/>
              <a:ext cx="1490403" cy="1987204"/>
            </a:xfrm>
            <a:prstGeom prst="rect">
              <a:avLst/>
            </a:prstGeom>
          </p:spPr>
        </p:pic>
        <p:pic>
          <p:nvPicPr>
            <p:cNvPr id="30" name="Image 29">
              <a:hlinkClick r:id="" action="ppaction://macro?name=notebook"/>
              <a:extLst>
                <a:ext uri="{FF2B5EF4-FFF2-40B4-BE49-F238E27FC236}">
                  <a16:creationId xmlns:a16="http://schemas.microsoft.com/office/drawing/2014/main" xmlns="" id="{8750FF93-745E-324A-9073-3D4AD1095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089777">
              <a:off x="662846" y="246502"/>
              <a:ext cx="954107" cy="9541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3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xmlns="" id="{71D07870-4176-274D-814A-8C6D93811F94}"/>
              </a:ext>
            </a:extLst>
          </p:cNvPr>
          <p:cNvSpPr txBox="1">
            <a:spLocks/>
          </p:cNvSpPr>
          <p:nvPr/>
        </p:nvSpPr>
        <p:spPr>
          <a:xfrm>
            <a:off x="2498211" y="329262"/>
            <a:ext cx="7195577" cy="1096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>
                <a:solidFill>
                  <a:srgbClr val="7030A0"/>
                </a:solidFill>
              </a:rPr>
              <a:t>Construire une figure à partir d’un programme de construction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6EB9D01B-2935-084D-BFBE-29BB15DA99FC}"/>
              </a:ext>
            </a:extLst>
          </p:cNvPr>
          <p:cNvSpPr txBox="1"/>
          <p:nvPr/>
        </p:nvSpPr>
        <p:spPr>
          <a:xfrm>
            <a:off x="894011" y="1845789"/>
            <a:ext cx="83739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Réalise ce programme de construction :</a:t>
            </a:r>
          </a:p>
          <a:p>
            <a:pPr marL="514350" indent="-514350">
              <a:buAutoNum type="arabicPeriod"/>
            </a:pPr>
            <a:r>
              <a:rPr lang="fr-FR" sz="3200" dirty="0"/>
              <a:t>Construis un carré ABCD de 4 cm de côté.</a:t>
            </a:r>
          </a:p>
          <a:p>
            <a:pPr marL="514350" indent="-514350">
              <a:buAutoNum type="arabicPeriod"/>
            </a:pPr>
            <a:r>
              <a:rPr lang="fr-FR" sz="3200" dirty="0"/>
              <a:t>Trace les segments [AC] et [BD].</a:t>
            </a:r>
          </a:p>
          <a:p>
            <a:pPr marL="514350" indent="-514350">
              <a:buAutoNum type="arabicPeriod"/>
            </a:pPr>
            <a:r>
              <a:rPr lang="fr-FR" sz="3200" dirty="0"/>
              <a:t>Les segments [AC] et [BD] se coupent en O.</a:t>
            </a:r>
          </a:p>
          <a:p>
            <a:pPr marL="514350" indent="-514350">
              <a:buAutoNum type="arabicPeriod"/>
            </a:pPr>
            <a:r>
              <a:rPr lang="fr-FR" sz="3200" dirty="0"/>
              <a:t>Trace le cercle de centre O et de rayon OA.</a:t>
            </a:r>
          </a:p>
          <a:p>
            <a:pPr marL="514350" indent="-514350">
              <a:buAutoNum type="arabicPeriod"/>
            </a:pPr>
            <a:endParaRPr lang="fr-FR" sz="3200" dirty="0"/>
          </a:p>
          <a:p>
            <a:r>
              <a:rPr lang="fr-FR" sz="3200" dirty="0"/>
              <a:t>Que remarques-tu ?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C5128FBB-FC9B-F64E-A223-9ADF75CAB614}"/>
              </a:ext>
            </a:extLst>
          </p:cNvPr>
          <p:cNvGrpSpPr/>
          <p:nvPr/>
        </p:nvGrpSpPr>
        <p:grpSpPr>
          <a:xfrm>
            <a:off x="399345" y="57106"/>
            <a:ext cx="2198777" cy="1555400"/>
            <a:chOff x="399345" y="57106"/>
            <a:chExt cx="2198777" cy="155540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141A9265-0558-DB42-A206-308554884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55031">
              <a:off x="1162142" y="57106"/>
              <a:ext cx="1435980" cy="1256264"/>
            </a:xfrm>
            <a:prstGeom prst="rect">
              <a:avLst/>
            </a:prstGeom>
          </p:spPr>
        </p:pic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xmlns="" id="{020AA773-F43E-BB44-88A5-020C3C43DF53}"/>
                </a:ext>
              </a:extLst>
            </p:cNvPr>
            <p:cNvGrpSpPr/>
            <p:nvPr/>
          </p:nvGrpSpPr>
          <p:grpSpPr>
            <a:xfrm rot="20872314">
              <a:off x="399345" y="122103"/>
              <a:ext cx="1987204" cy="1490403"/>
              <a:chOff x="399345" y="122103"/>
              <a:chExt cx="1987204" cy="1490403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xmlns="" id="{CF4284C5-86C7-1C4B-82E3-07BFE7053F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285037">
                <a:off x="647745" y="-126297"/>
                <a:ext cx="1490403" cy="1987204"/>
              </a:xfrm>
              <a:prstGeom prst="rect">
                <a:avLst/>
              </a:prstGeom>
            </p:spPr>
          </p:pic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xmlns="" id="{7CB043D7-7603-9141-84AA-C15D6403EC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089777">
                <a:off x="662846" y="246502"/>
                <a:ext cx="954107" cy="95410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2658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xmlns="" id="{71D07870-4176-274D-814A-8C6D93811F94}"/>
              </a:ext>
            </a:extLst>
          </p:cNvPr>
          <p:cNvSpPr txBox="1">
            <a:spLocks/>
          </p:cNvSpPr>
          <p:nvPr/>
        </p:nvSpPr>
        <p:spPr>
          <a:xfrm>
            <a:off x="2498211" y="329262"/>
            <a:ext cx="7195577" cy="1096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>
                <a:solidFill>
                  <a:srgbClr val="7030A0"/>
                </a:solidFill>
              </a:rPr>
              <a:t>Construire une figure à partir d’un programme de construction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7D4A21D5-FB58-5B40-B308-331400F489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5031">
            <a:off x="1162142" y="57106"/>
            <a:ext cx="1435980" cy="1256264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xmlns="" id="{282B74D1-AFA3-8E48-A068-1871EF6E4AF8}"/>
              </a:ext>
            </a:extLst>
          </p:cNvPr>
          <p:cNvGrpSpPr/>
          <p:nvPr/>
        </p:nvGrpSpPr>
        <p:grpSpPr>
          <a:xfrm rot="20872314">
            <a:off x="399345" y="122103"/>
            <a:ext cx="1987204" cy="1490403"/>
            <a:chOff x="399345" y="122103"/>
            <a:chExt cx="1987204" cy="1490403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xmlns="" id="{E5544F02-345B-2340-8967-8C4206D9B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285037">
              <a:off x="647745" y="-126297"/>
              <a:ext cx="1490403" cy="1987204"/>
            </a:xfrm>
            <a:prstGeom prst="rect">
              <a:avLst/>
            </a:prstGeom>
          </p:spPr>
        </p:pic>
        <p:pic>
          <p:nvPicPr>
            <p:cNvPr id="28" name="Image 27">
              <a:hlinkClick r:id="" action="ppaction://macro?name=notebook"/>
              <a:extLst>
                <a:ext uri="{FF2B5EF4-FFF2-40B4-BE49-F238E27FC236}">
                  <a16:creationId xmlns:a16="http://schemas.microsoft.com/office/drawing/2014/main" xmlns="" id="{CCDE9C1C-38B7-274F-9327-6D8183903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089777">
              <a:off x="662846" y="246502"/>
              <a:ext cx="954107" cy="954107"/>
            </a:xfrm>
            <a:prstGeom prst="rect">
              <a:avLst/>
            </a:prstGeom>
          </p:spPr>
        </p:pic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940D6052-F6C8-1349-A110-635F8655620B}"/>
              </a:ext>
            </a:extLst>
          </p:cNvPr>
          <p:cNvSpPr/>
          <p:nvPr/>
        </p:nvSpPr>
        <p:spPr>
          <a:xfrm>
            <a:off x="402259" y="19006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Réalise ce programme de construction :</a:t>
            </a:r>
          </a:p>
          <a:p>
            <a:pPr marL="514350" indent="-514350">
              <a:buAutoNum type="arabicPeriod"/>
            </a:pPr>
            <a:r>
              <a:rPr lang="fr-FR" dirty="0"/>
              <a:t>Construis un carré ABCD de 4 cm de côté.</a:t>
            </a:r>
          </a:p>
          <a:p>
            <a:pPr marL="514350" indent="-514350">
              <a:buAutoNum type="arabicPeriod"/>
            </a:pPr>
            <a:r>
              <a:rPr lang="fr-FR" dirty="0"/>
              <a:t>Trace les segments [AC] et [BD].</a:t>
            </a:r>
          </a:p>
          <a:p>
            <a:pPr marL="514350" indent="-514350">
              <a:buAutoNum type="arabicPeriod"/>
            </a:pPr>
            <a:r>
              <a:rPr lang="fr-FR" dirty="0"/>
              <a:t>Les segments [AC] et [BD] se coupent en O.</a:t>
            </a:r>
          </a:p>
          <a:p>
            <a:pPr marL="514350" indent="-514350">
              <a:buAutoNum type="arabicPeriod"/>
            </a:pPr>
            <a:r>
              <a:rPr lang="fr-FR" dirty="0"/>
              <a:t>Trace le cercle de centre O et de rayon OA.</a:t>
            </a:r>
          </a:p>
        </p:txBody>
      </p:sp>
    </p:spTree>
    <p:extLst>
      <p:ext uri="{BB962C8B-B14F-4D97-AF65-F5344CB8AC3E}">
        <p14:creationId xmlns:p14="http://schemas.microsoft.com/office/powerpoint/2010/main" val="40656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4A6A6ED-7986-BB49-85B4-4C2422AAE0B0}"/>
              </a:ext>
            </a:extLst>
          </p:cNvPr>
          <p:cNvGrpSpPr/>
          <p:nvPr/>
        </p:nvGrpSpPr>
        <p:grpSpPr>
          <a:xfrm>
            <a:off x="5932864" y="2232372"/>
            <a:ext cx="3431144" cy="3431144"/>
            <a:chOff x="3687212" y="2138243"/>
            <a:chExt cx="3431144" cy="343114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23E7E6CB-12C8-3843-948C-C0653F174D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7295" y="2650900"/>
              <a:ext cx="2412000" cy="24120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7B7F0A6F-F2FF-6F4C-B4E6-495FDA67BF58}"/>
                </a:ext>
              </a:extLst>
            </p:cNvPr>
            <p:cNvSpPr/>
            <p:nvPr/>
          </p:nvSpPr>
          <p:spPr>
            <a:xfrm>
              <a:off x="4018400" y="2189235"/>
              <a:ext cx="3577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>
                  <a:latin typeface="+mj-lt"/>
                </a:rPr>
                <a:t>A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466C5CF0-59C3-B049-8874-159637EB2932}"/>
                </a:ext>
              </a:extLst>
            </p:cNvPr>
            <p:cNvSpPr/>
            <p:nvPr/>
          </p:nvSpPr>
          <p:spPr>
            <a:xfrm>
              <a:off x="6430400" y="2189235"/>
              <a:ext cx="3577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>
                  <a:latin typeface="+mj-lt"/>
                </a:rPr>
                <a:t>B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55473B0-22D4-784A-8094-DE68CEE3752B}"/>
                </a:ext>
              </a:extLst>
            </p:cNvPr>
            <p:cNvSpPr/>
            <p:nvPr/>
          </p:nvSpPr>
          <p:spPr>
            <a:xfrm>
              <a:off x="6519848" y="5062900"/>
              <a:ext cx="3577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>
                  <a:latin typeface="+mj-lt"/>
                </a:rPr>
                <a:t>C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C990966-3751-3F4B-81E1-05007D1C2A96}"/>
                </a:ext>
              </a:extLst>
            </p:cNvPr>
            <p:cNvSpPr/>
            <p:nvPr/>
          </p:nvSpPr>
          <p:spPr>
            <a:xfrm>
              <a:off x="4018400" y="5050086"/>
              <a:ext cx="3722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>
                  <a:latin typeface="+mj-lt"/>
                </a:rPr>
                <a:t>D</a:t>
              </a:r>
            </a:p>
          </p:txBody>
        </p:sp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xmlns="" id="{4FCBE91D-38C6-ED40-893A-3E860C3B6F36}"/>
                </a:ext>
              </a:extLst>
            </p:cNvPr>
            <p:cNvCxnSpPr/>
            <p:nvPr/>
          </p:nvCxnSpPr>
          <p:spPr>
            <a:xfrm>
              <a:off x="4197295" y="2650900"/>
              <a:ext cx="2412000" cy="2399186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xmlns="" id="{87473686-5F72-B74B-AE8E-BA71D31D0BB7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>
              <a:off x="4204509" y="2650900"/>
              <a:ext cx="2404786" cy="2399186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BA74F306-293B-A44A-B9CB-F3B3D0D202CE}"/>
                </a:ext>
              </a:extLst>
            </p:cNvPr>
            <p:cNvSpPr/>
            <p:nvPr/>
          </p:nvSpPr>
          <p:spPr>
            <a:xfrm>
              <a:off x="5230898" y="3398876"/>
              <a:ext cx="3866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>
                  <a:latin typeface="+mj-lt"/>
                </a:rPr>
                <a:t>O</a:t>
              </a: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xmlns="" id="{5FDBE8E0-1632-9B4C-B4FB-CBF4C615E9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87212" y="2138243"/>
              <a:ext cx="3431144" cy="3431144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ABEE059-5CE3-9040-BA37-0125D54136A4}"/>
              </a:ext>
            </a:extLst>
          </p:cNvPr>
          <p:cNvSpPr/>
          <p:nvPr/>
        </p:nvSpPr>
        <p:spPr>
          <a:xfrm>
            <a:off x="1010897" y="4982361"/>
            <a:ext cx="38659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Le cercle passe par les 4 sommets du carré.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7D4A21D5-FB58-5B40-B308-331400F489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5031">
            <a:off x="1162142" y="57106"/>
            <a:ext cx="1435980" cy="1256264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xmlns="" id="{282B74D1-AFA3-8E48-A068-1871EF6E4AF8}"/>
              </a:ext>
            </a:extLst>
          </p:cNvPr>
          <p:cNvGrpSpPr/>
          <p:nvPr/>
        </p:nvGrpSpPr>
        <p:grpSpPr>
          <a:xfrm rot="20872314">
            <a:off x="399345" y="122103"/>
            <a:ext cx="1987204" cy="1490403"/>
            <a:chOff x="399345" y="122103"/>
            <a:chExt cx="1987204" cy="1490403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xmlns="" id="{E5544F02-345B-2340-8967-8C4206D9B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285037">
              <a:off x="647745" y="-126297"/>
              <a:ext cx="1490403" cy="1987204"/>
            </a:xfrm>
            <a:prstGeom prst="rect">
              <a:avLst/>
            </a:prstGeom>
          </p:spPr>
        </p:pic>
        <p:pic>
          <p:nvPicPr>
            <p:cNvPr id="28" name="Image 27">
              <a:hlinkClick r:id="" action="ppaction://macro?name=notebook"/>
              <a:extLst>
                <a:ext uri="{FF2B5EF4-FFF2-40B4-BE49-F238E27FC236}">
                  <a16:creationId xmlns:a16="http://schemas.microsoft.com/office/drawing/2014/main" xmlns="" id="{CCDE9C1C-38B7-274F-9327-6D8183903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089777">
              <a:off x="662846" y="246502"/>
              <a:ext cx="954107" cy="954107"/>
            </a:xfrm>
            <a:prstGeom prst="rect">
              <a:avLst/>
            </a:prstGeom>
          </p:spPr>
        </p:pic>
      </p:grp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xmlns="" id="{109C4435-4C8E-164D-AA79-A83E008D94D7}"/>
              </a:ext>
            </a:extLst>
          </p:cNvPr>
          <p:cNvCxnSpPr>
            <a:cxnSpLocks/>
          </p:cNvCxnSpPr>
          <p:nvPr/>
        </p:nvCxnSpPr>
        <p:spPr>
          <a:xfrm flipV="1">
            <a:off x="6356544" y="3816944"/>
            <a:ext cx="176777" cy="799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xmlns="" id="{8DA28699-EB5C-2546-9FBF-EA5E8D5C9007}"/>
              </a:ext>
            </a:extLst>
          </p:cNvPr>
          <p:cNvCxnSpPr>
            <a:cxnSpLocks/>
          </p:cNvCxnSpPr>
          <p:nvPr/>
        </p:nvCxnSpPr>
        <p:spPr>
          <a:xfrm flipV="1">
            <a:off x="7649890" y="2668888"/>
            <a:ext cx="94802" cy="1461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xmlns="" id="{17F40BFA-7749-FB40-B754-2B5F1B43FB5E}"/>
              </a:ext>
            </a:extLst>
          </p:cNvPr>
          <p:cNvCxnSpPr>
            <a:cxnSpLocks/>
          </p:cNvCxnSpPr>
          <p:nvPr/>
        </p:nvCxnSpPr>
        <p:spPr>
          <a:xfrm flipV="1">
            <a:off x="8765500" y="3854768"/>
            <a:ext cx="175850" cy="898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xmlns="" id="{CCA9C567-63CA-674A-B5F3-FD39804922D0}"/>
              </a:ext>
            </a:extLst>
          </p:cNvPr>
          <p:cNvCxnSpPr>
            <a:cxnSpLocks/>
          </p:cNvCxnSpPr>
          <p:nvPr/>
        </p:nvCxnSpPr>
        <p:spPr>
          <a:xfrm flipV="1">
            <a:off x="7717459" y="5080085"/>
            <a:ext cx="74751" cy="1539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rme en L 32">
            <a:extLst>
              <a:ext uri="{FF2B5EF4-FFF2-40B4-BE49-F238E27FC236}">
                <a16:creationId xmlns:a16="http://schemas.microsoft.com/office/drawing/2014/main" xmlns="" id="{064B0888-7DF8-FC45-98BF-1C20890AC1E6}"/>
              </a:ext>
            </a:extLst>
          </p:cNvPr>
          <p:cNvSpPr>
            <a:spLocks noChangeAspect="1"/>
          </p:cNvSpPr>
          <p:nvPr/>
        </p:nvSpPr>
        <p:spPr>
          <a:xfrm rot="16200000">
            <a:off x="6472520" y="2755876"/>
            <a:ext cx="144000" cy="144000"/>
          </a:xfrm>
          <a:prstGeom prst="corner">
            <a:avLst>
              <a:gd name="adj1" fmla="val 2632"/>
              <a:gd name="adj2" fmla="val 2631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4" name="Forme en L 33">
            <a:extLst>
              <a:ext uri="{FF2B5EF4-FFF2-40B4-BE49-F238E27FC236}">
                <a16:creationId xmlns:a16="http://schemas.microsoft.com/office/drawing/2014/main" xmlns="" id="{A1880ECC-B08A-9442-8CD7-E72DE115DE1E}"/>
              </a:ext>
            </a:extLst>
          </p:cNvPr>
          <p:cNvSpPr>
            <a:spLocks noChangeAspect="1"/>
          </p:cNvSpPr>
          <p:nvPr/>
        </p:nvSpPr>
        <p:spPr>
          <a:xfrm rot="10800000">
            <a:off x="6473236" y="4987515"/>
            <a:ext cx="144000" cy="144000"/>
          </a:xfrm>
          <a:prstGeom prst="corner">
            <a:avLst>
              <a:gd name="adj1" fmla="val 2632"/>
              <a:gd name="adj2" fmla="val 2631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5" name="Forme en L 34">
            <a:extLst>
              <a:ext uri="{FF2B5EF4-FFF2-40B4-BE49-F238E27FC236}">
                <a16:creationId xmlns:a16="http://schemas.microsoft.com/office/drawing/2014/main" xmlns="" id="{79A9C03B-9D07-A946-BF45-B2C0DE99C774}"/>
              </a:ext>
            </a:extLst>
          </p:cNvPr>
          <p:cNvSpPr>
            <a:spLocks noChangeAspect="1"/>
          </p:cNvSpPr>
          <p:nvPr/>
        </p:nvSpPr>
        <p:spPr>
          <a:xfrm rot="5400000">
            <a:off x="8676052" y="4982361"/>
            <a:ext cx="144000" cy="144000"/>
          </a:xfrm>
          <a:prstGeom prst="corner">
            <a:avLst>
              <a:gd name="adj1" fmla="val 2632"/>
              <a:gd name="adj2" fmla="val 2631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6" name="Forme en L 35">
            <a:extLst>
              <a:ext uri="{FF2B5EF4-FFF2-40B4-BE49-F238E27FC236}">
                <a16:creationId xmlns:a16="http://schemas.microsoft.com/office/drawing/2014/main" xmlns="" id="{99396FBE-5D70-584B-AD45-585C5ACE5C19}"/>
              </a:ext>
            </a:extLst>
          </p:cNvPr>
          <p:cNvSpPr>
            <a:spLocks noChangeAspect="1"/>
          </p:cNvSpPr>
          <p:nvPr/>
        </p:nvSpPr>
        <p:spPr>
          <a:xfrm>
            <a:off x="8676052" y="2759861"/>
            <a:ext cx="144000" cy="144000"/>
          </a:xfrm>
          <a:prstGeom prst="corner">
            <a:avLst>
              <a:gd name="adj1" fmla="val 2632"/>
              <a:gd name="adj2" fmla="val 2631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xmlns="" id="{CBB2498F-9E61-6C46-971E-6B3C85B316E5}"/>
              </a:ext>
            </a:extLst>
          </p:cNvPr>
          <p:cNvCxnSpPr>
            <a:cxnSpLocks/>
          </p:cNvCxnSpPr>
          <p:nvPr/>
        </p:nvCxnSpPr>
        <p:spPr>
          <a:xfrm flipV="1">
            <a:off x="7119818" y="3415179"/>
            <a:ext cx="88389" cy="14254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xmlns="" id="{2BC414BC-90D8-A649-985F-36CCE32A7BF9}"/>
              </a:ext>
            </a:extLst>
          </p:cNvPr>
          <p:cNvCxnSpPr>
            <a:cxnSpLocks/>
          </p:cNvCxnSpPr>
          <p:nvPr/>
        </p:nvCxnSpPr>
        <p:spPr>
          <a:xfrm flipV="1">
            <a:off x="7177314" y="3451856"/>
            <a:ext cx="88389" cy="14254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xmlns="" id="{A0469B7B-5F53-4B4D-ABE5-558AB6D04499}"/>
              </a:ext>
            </a:extLst>
          </p:cNvPr>
          <p:cNvCxnSpPr>
            <a:cxnSpLocks/>
          </p:cNvCxnSpPr>
          <p:nvPr/>
        </p:nvCxnSpPr>
        <p:spPr>
          <a:xfrm flipH="1" flipV="1">
            <a:off x="7215006" y="4256397"/>
            <a:ext cx="122458" cy="12842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xmlns="" id="{B46EBCC1-DDAA-C04F-96A8-3AAAB123D758}"/>
              </a:ext>
            </a:extLst>
          </p:cNvPr>
          <p:cNvCxnSpPr>
            <a:cxnSpLocks/>
          </p:cNvCxnSpPr>
          <p:nvPr/>
        </p:nvCxnSpPr>
        <p:spPr>
          <a:xfrm flipH="1" flipV="1">
            <a:off x="7173655" y="4294323"/>
            <a:ext cx="122458" cy="12842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xmlns="" id="{9C49017C-1CBB-3148-83D1-07C0D06B828B}"/>
              </a:ext>
            </a:extLst>
          </p:cNvPr>
          <p:cNvCxnSpPr>
            <a:cxnSpLocks/>
          </p:cNvCxnSpPr>
          <p:nvPr/>
        </p:nvCxnSpPr>
        <p:spPr>
          <a:xfrm flipH="1" flipV="1">
            <a:off x="7931627" y="3530189"/>
            <a:ext cx="122458" cy="12842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xmlns="" id="{45E75435-AF65-B140-8E32-659F0FFDC63D}"/>
              </a:ext>
            </a:extLst>
          </p:cNvPr>
          <p:cNvCxnSpPr>
            <a:cxnSpLocks/>
          </p:cNvCxnSpPr>
          <p:nvPr/>
        </p:nvCxnSpPr>
        <p:spPr>
          <a:xfrm flipH="1" flipV="1">
            <a:off x="7970348" y="3481614"/>
            <a:ext cx="122458" cy="12842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xmlns="" id="{A8C89A37-40E5-5348-B031-9901ED6ECB93}"/>
              </a:ext>
            </a:extLst>
          </p:cNvPr>
          <p:cNvCxnSpPr>
            <a:cxnSpLocks/>
          </p:cNvCxnSpPr>
          <p:nvPr/>
        </p:nvCxnSpPr>
        <p:spPr>
          <a:xfrm flipV="1">
            <a:off x="8040940" y="4350563"/>
            <a:ext cx="110531" cy="8982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xmlns="" id="{A803274B-98C6-FA4F-ADFA-1AE1FE3E0666}"/>
              </a:ext>
            </a:extLst>
          </p:cNvPr>
          <p:cNvCxnSpPr>
            <a:cxnSpLocks/>
          </p:cNvCxnSpPr>
          <p:nvPr/>
        </p:nvCxnSpPr>
        <p:spPr>
          <a:xfrm flipV="1">
            <a:off x="8090458" y="4387916"/>
            <a:ext cx="110531" cy="8982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940D6052-F6C8-1349-A110-635F8655620B}"/>
              </a:ext>
            </a:extLst>
          </p:cNvPr>
          <p:cNvSpPr/>
          <p:nvPr/>
        </p:nvSpPr>
        <p:spPr>
          <a:xfrm>
            <a:off x="402259" y="19006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Réalise ce programme de construction :</a:t>
            </a:r>
          </a:p>
          <a:p>
            <a:pPr marL="514350" indent="-514350">
              <a:buAutoNum type="arabicPeriod"/>
            </a:pPr>
            <a:r>
              <a:rPr lang="fr-FR" dirty="0"/>
              <a:t>Construis un carré ABCD de 4 cm de côté.</a:t>
            </a:r>
          </a:p>
          <a:p>
            <a:pPr marL="514350" indent="-514350">
              <a:buAutoNum type="arabicPeriod"/>
            </a:pPr>
            <a:r>
              <a:rPr lang="fr-FR" dirty="0"/>
              <a:t>Trace les segments [AC] et [BD].</a:t>
            </a:r>
          </a:p>
          <a:p>
            <a:pPr marL="514350" indent="-514350">
              <a:buAutoNum type="arabicPeriod"/>
            </a:pPr>
            <a:r>
              <a:rPr lang="fr-FR" dirty="0"/>
              <a:t>Les segments [AC] et [BD] se coupent en O.</a:t>
            </a:r>
          </a:p>
          <a:p>
            <a:pPr marL="514350" indent="-514350">
              <a:buAutoNum type="arabicPeriod"/>
            </a:pPr>
            <a:r>
              <a:rPr lang="fr-FR" dirty="0"/>
              <a:t>Trace le cercle de centre O et de rayon OA.</a:t>
            </a: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xmlns="" id="{7ABC3BB4-3580-4873-9C11-E1DAE70B0F19}"/>
              </a:ext>
            </a:extLst>
          </p:cNvPr>
          <p:cNvSpPr txBox="1">
            <a:spLocks/>
          </p:cNvSpPr>
          <p:nvPr/>
        </p:nvSpPr>
        <p:spPr>
          <a:xfrm>
            <a:off x="2498211" y="329262"/>
            <a:ext cx="7195577" cy="1096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>
                <a:solidFill>
                  <a:srgbClr val="7030A0"/>
                </a:solidFill>
              </a:rPr>
              <a:t>Construire une figure à partir d’un programme de construction</a:t>
            </a:r>
          </a:p>
        </p:txBody>
      </p:sp>
    </p:spTree>
    <p:extLst>
      <p:ext uri="{BB962C8B-B14F-4D97-AF65-F5344CB8AC3E}">
        <p14:creationId xmlns:p14="http://schemas.microsoft.com/office/powerpoint/2010/main" val="361070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B39DFB34-DE27-4D4C-9FA6-F417FC13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859" y="355114"/>
            <a:ext cx="6345382" cy="802996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« Qui suis-je ? »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A63F2541-6F76-DE42-B702-AB70FD7B5D26}"/>
              </a:ext>
            </a:extLst>
          </p:cNvPr>
          <p:cNvSpPr txBox="1"/>
          <p:nvPr/>
        </p:nvSpPr>
        <p:spPr>
          <a:xfrm>
            <a:off x="774961" y="1432688"/>
            <a:ext cx="11071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200" dirty="0"/>
              <a:t>Je suis le polygone qui a le plus petit nombre de côtés. J’ai un angle droit.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921091B-1B0A-584E-8EAA-1DA3411A35B6}"/>
              </a:ext>
            </a:extLst>
          </p:cNvPr>
          <p:cNvSpPr txBox="1"/>
          <p:nvPr/>
        </p:nvSpPr>
        <p:spPr>
          <a:xfrm>
            <a:off x="4034955" y="2759614"/>
            <a:ext cx="4122089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3200" b="1" dirty="0">
                <a:solidFill>
                  <a:schemeClr val="bg1"/>
                </a:solidFill>
              </a:rPr>
              <a:t>le triangle rectangle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3B05640-FF4F-8242-8728-14DCC4325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34" y="271338"/>
            <a:ext cx="1200150" cy="110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0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pto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B39DFB34-DE27-4D4C-9FA6-F417FC13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859" y="355114"/>
            <a:ext cx="6345382" cy="802996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« Qui suis-je ? »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C5C88DA-2DEE-D94F-9E23-2A803BCF48B2}"/>
              </a:ext>
            </a:extLst>
          </p:cNvPr>
          <p:cNvSpPr txBox="1"/>
          <p:nvPr/>
        </p:nvSpPr>
        <p:spPr>
          <a:xfrm>
            <a:off x="674946" y="1431523"/>
            <a:ext cx="11071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200" dirty="0"/>
              <a:t>Je suis un quadrilatère. J’ai quatre angles droits.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F482F809-7819-974D-B215-C7601D689032}"/>
              </a:ext>
            </a:extLst>
          </p:cNvPr>
          <p:cNvSpPr txBox="1"/>
          <p:nvPr/>
        </p:nvSpPr>
        <p:spPr>
          <a:xfrm>
            <a:off x="3868981" y="2289711"/>
            <a:ext cx="292928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3200" b="1" dirty="0">
                <a:solidFill>
                  <a:schemeClr val="bg1"/>
                </a:solidFill>
              </a:rPr>
              <a:t>le rectangle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FCB64D9-F5CF-C747-AD61-5D954A41D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34" y="271338"/>
            <a:ext cx="1200150" cy="110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8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pto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B39DFB34-DE27-4D4C-9FA6-F417FC13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859" y="355114"/>
            <a:ext cx="6345382" cy="802996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« Qui suis-je ? »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D1733D34-7C8D-E14C-B920-31DA020E111C}"/>
              </a:ext>
            </a:extLst>
          </p:cNvPr>
          <p:cNvSpPr txBox="1"/>
          <p:nvPr/>
        </p:nvSpPr>
        <p:spPr>
          <a:xfrm>
            <a:off x="774959" y="1500244"/>
            <a:ext cx="11071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200" dirty="0"/>
              <a:t>Je suis un losange et j’ai quatre angles droits.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316DB1A2-2476-9045-97DD-1DA9DD20B089}"/>
              </a:ext>
            </a:extLst>
          </p:cNvPr>
          <p:cNvSpPr txBox="1"/>
          <p:nvPr/>
        </p:nvSpPr>
        <p:spPr>
          <a:xfrm>
            <a:off x="4426171" y="2427153"/>
            <a:ext cx="2505782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3200" b="1" dirty="0">
                <a:solidFill>
                  <a:schemeClr val="bg1"/>
                </a:solidFill>
              </a:rPr>
              <a:t>le carré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CF0880D-8F5B-1146-BD6F-0069AB707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34" y="271338"/>
            <a:ext cx="1200150" cy="110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pto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4333</TotalTime>
  <Words>536</Words>
  <Application>Microsoft Office PowerPoint</Application>
  <PresentationFormat>Personnalisé</PresentationFormat>
  <Paragraphs>85</Paragraphs>
  <Slides>21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Présentation PowerPoint</vt:lpstr>
      <vt:lpstr>Activités géométriques</vt:lpstr>
      <vt:lpstr>Présentation PowerPoint</vt:lpstr>
      <vt:lpstr>Présentation PowerPoint</vt:lpstr>
      <vt:lpstr>Présentation PowerPoint</vt:lpstr>
      <vt:lpstr>Présentation PowerPoint</vt:lpstr>
      <vt:lpstr>« Qui suis-je ? »</vt:lpstr>
      <vt:lpstr>« Qui suis-je ? »</vt:lpstr>
      <vt:lpstr>« Qui suis-je ? »</vt:lpstr>
      <vt:lpstr>Programmation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Problèmes</vt:lpstr>
      <vt:lpstr>Présentation PowerPoint</vt:lpstr>
      <vt:lpstr>Les viennoiseries</vt:lpstr>
      <vt:lpstr>Présentation PowerPoint</vt:lpstr>
      <vt:lpstr>Présentation PowerPoint</vt:lpstr>
      <vt:lpstr>À  bientôt !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cours Lumni (France 4)</dc:title>
  <dc:subject>CM1 Mathématiques, juillet 2020 (J5)</dc:subject>
  <dc:creator>Marie-France BOULET, CPD et Xavier SORBE, IG</dc:creator>
  <cp:keywords>géométrie, programmation, problèmes numériques</cp:keywords>
  <cp:lastModifiedBy>Véronique FOUQUAT</cp:lastModifiedBy>
  <cp:revision>315</cp:revision>
  <dcterms:created xsi:type="dcterms:W3CDTF">2020-05-08T16:03:50Z</dcterms:created>
  <dcterms:modified xsi:type="dcterms:W3CDTF">2020-07-03T07:28:53Z</dcterms:modified>
</cp:coreProperties>
</file>