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1980" r:id="rId2"/>
    <p:sldId id="1991" r:id="rId3"/>
    <p:sldId id="1987" r:id="rId4"/>
    <p:sldId id="1951" r:id="rId5"/>
    <p:sldId id="1952" r:id="rId6"/>
    <p:sldId id="1953" r:id="rId7"/>
    <p:sldId id="1955" r:id="rId8"/>
    <p:sldId id="1995" r:id="rId9"/>
    <p:sldId id="1996" r:id="rId10"/>
    <p:sldId id="1956" r:id="rId11"/>
    <p:sldId id="1928" r:id="rId12"/>
    <p:sldId id="1929" r:id="rId13"/>
    <p:sldId id="1988" r:id="rId14"/>
    <p:sldId id="1989" r:id="rId15"/>
    <p:sldId id="1982" r:id="rId16"/>
    <p:sldId id="1990" r:id="rId17"/>
    <p:sldId id="1705" r:id="rId18"/>
    <p:sldId id="2000" r:id="rId19"/>
    <p:sldId id="1997" r:id="rId20"/>
    <p:sldId id="1998" r:id="rId21"/>
    <p:sldId id="1999" r:id="rId22"/>
    <p:sldId id="1911" r:id="rId23"/>
    <p:sldId id="1863" r:id="rId24"/>
    <p:sldId id="1864" r:id="rId25"/>
    <p:sldId id="1865" r:id="rId26"/>
    <p:sldId id="1869" r:id="rId27"/>
    <p:sldId id="1870" r:id="rId28"/>
    <p:sldId id="1825" r:id="rId29"/>
    <p:sldId id="187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France Boulet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EF2"/>
    <a:srgbClr val="995BA5"/>
    <a:srgbClr val="5F66E9"/>
    <a:srgbClr val="E8E8E8"/>
    <a:srgbClr val="EA5D7B"/>
    <a:srgbClr val="B14AFF"/>
    <a:srgbClr val="7CA8EA"/>
    <a:srgbClr val="EA7173"/>
    <a:srgbClr val="FF767B"/>
    <a:srgbClr val="FF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4627"/>
  </p:normalViewPr>
  <p:slideViewPr>
    <p:cSldViewPr snapToGrid="0" snapToObjects="1">
      <p:cViewPr varScale="1">
        <p:scale>
          <a:sx n="46" d="100"/>
          <a:sy n="46" d="100"/>
        </p:scale>
        <p:origin x="-101" y="-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2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5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xylumni.alwaysdata.net/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juillet 2020, SEANCE </a:t>
            </a: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056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2C7A104D-0DE7-2D42-9047-C6D268D2E254}"/>
              </a:ext>
            </a:extLst>
          </p:cNvPr>
          <p:cNvSpPr/>
          <p:nvPr/>
        </p:nvSpPr>
        <p:spPr>
          <a:xfrm rot="8033131">
            <a:off x="788183" y="2343915"/>
            <a:ext cx="2062700" cy="625371"/>
          </a:xfrm>
          <a:prstGeom prst="triangle">
            <a:avLst>
              <a:gd name="adj" fmla="val 49469"/>
            </a:avLst>
          </a:prstGeom>
          <a:solidFill>
            <a:srgbClr val="FF76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xmlns="" id="{B4A7B731-D4C0-4F44-8DA9-011426119460}"/>
              </a:ext>
            </a:extLst>
          </p:cNvPr>
          <p:cNvSpPr/>
          <p:nvPr/>
        </p:nvSpPr>
        <p:spPr>
          <a:xfrm rot="18819443">
            <a:off x="2751902" y="4025146"/>
            <a:ext cx="2149326" cy="125282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3A50001-9B0F-FF44-BF26-DFFB2A84FDE7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73F22F-AE4F-8D43-8869-E489B1712EA6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378DC1E-49EE-5E44-A8C3-8C2DB9F399D0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1428206" y="1650227"/>
            <a:ext cx="907975" cy="36692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B07109-24E8-F544-8A0E-B34736BF0B48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2CF88A-35B3-3348-A90C-5410E7D6DC87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C9A1C7-E2A0-5643-B8F9-D8032EB52795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9066C4FF-E5BB-044C-A0F1-91EE70B3CEDB}"/>
              </a:ext>
            </a:extLst>
          </p:cNvPr>
          <p:cNvCxnSpPr>
            <a:cxnSpLocks/>
            <a:stCxn id="28" idx="2"/>
            <a:endCxn id="28" idx="4"/>
          </p:cNvCxnSpPr>
          <p:nvPr/>
        </p:nvCxnSpPr>
        <p:spPr>
          <a:xfrm flipV="1">
            <a:off x="1428099" y="4271189"/>
            <a:ext cx="3631743" cy="1048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BF8FB7BA-92BB-884C-89D4-EA2913EC0E56}"/>
              </a:ext>
            </a:extLst>
          </p:cNvPr>
          <p:cNvCxnSpPr>
            <a:cxnSpLocks/>
            <a:stCxn id="28" idx="4"/>
          </p:cNvCxnSpPr>
          <p:nvPr/>
        </p:nvCxnSpPr>
        <p:spPr>
          <a:xfrm flipH="1" flipV="1">
            <a:off x="2336182" y="1667297"/>
            <a:ext cx="2723660" cy="2603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3A09D106-8BD2-A644-988B-9C773180A37E}"/>
              </a:ext>
            </a:extLst>
          </p:cNvPr>
          <p:cNvCxnSpPr>
            <a:cxnSpLocks/>
          </p:cNvCxnSpPr>
          <p:nvPr/>
        </p:nvCxnSpPr>
        <p:spPr>
          <a:xfrm flipV="1">
            <a:off x="1724297" y="2888535"/>
            <a:ext cx="299506" cy="11827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308784E-4F1B-B247-9943-73ECF329DF15}"/>
              </a:ext>
            </a:extLst>
          </p:cNvPr>
          <p:cNvSpPr/>
          <p:nvPr/>
        </p:nvSpPr>
        <p:spPr>
          <a:xfrm>
            <a:off x="2150659" y="123985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D09AAD0-29A8-7D4F-8BCD-CCA381BDDD92}"/>
              </a:ext>
            </a:extLst>
          </p:cNvPr>
          <p:cNvSpPr/>
          <p:nvPr/>
        </p:nvSpPr>
        <p:spPr>
          <a:xfrm>
            <a:off x="1129602" y="52394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G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063A1D73-1631-9445-9F8E-D3DBF7E9359B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CCB528FA-50BE-884D-B3B4-F636C72F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BB38C413-C094-434F-A417-0AE97653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CEEA20A-8F76-FB47-8DFA-3C615D4988B6}"/>
              </a:ext>
            </a:extLst>
          </p:cNvPr>
          <p:cNvGrpSpPr/>
          <p:nvPr/>
        </p:nvGrpSpPr>
        <p:grpSpPr>
          <a:xfrm>
            <a:off x="5087792" y="3512888"/>
            <a:ext cx="6201991" cy="1194417"/>
            <a:chOff x="5087792" y="3512888"/>
            <a:chExt cx="6201991" cy="119441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2DC9D15-27FC-6B46-A054-8FC78E6CA632}"/>
                </a:ext>
              </a:extLst>
            </p:cNvPr>
            <p:cNvSpPr/>
            <p:nvPr/>
          </p:nvSpPr>
          <p:spPr>
            <a:xfrm>
              <a:off x="5087792" y="4071257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F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EC84E502-41AB-8140-AF51-44FD3E036744}"/>
                </a:ext>
              </a:extLst>
            </p:cNvPr>
            <p:cNvSpPr txBox="1"/>
            <p:nvPr/>
          </p:nvSpPr>
          <p:spPr>
            <a:xfrm>
              <a:off x="6418256" y="3876308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isocèle est un triangle</a:t>
              </a:r>
            </a:p>
            <a:p>
              <a:pPr algn="ctr"/>
              <a:r>
                <a:rPr lang="fr-FR" sz="2400" dirty="0"/>
                <a:t>qui a </a:t>
              </a:r>
              <a:r>
                <a:rPr lang="fr-FR" sz="2400" dirty="0">
                  <a:solidFill>
                    <a:srgbClr val="C00000"/>
                  </a:solidFill>
                </a:rPr>
                <a:t>2 côtés de même longueur.</a:t>
              </a: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40B71AFA-00CD-CF48-A116-3C69885ED631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xmlns="" id="{7DD3B435-D0DC-6D4A-846A-38EF94F33E53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xmlns="" id="{B1F1CFCE-E14B-ED41-BF97-09E5A68111DD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F968DEA1-F145-004B-B4FA-AF72FBFDFC85}"/>
              </a:ext>
            </a:extLst>
          </p:cNvPr>
          <p:cNvSpPr txBox="1"/>
          <p:nvPr/>
        </p:nvSpPr>
        <p:spPr>
          <a:xfrm>
            <a:off x="5835872" y="1167655"/>
            <a:ext cx="6345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 colorie l’intérieur d’un triangle isocèle. </a:t>
            </a:r>
          </a:p>
        </p:txBody>
      </p:sp>
    </p:spTree>
    <p:extLst>
      <p:ext uri="{BB962C8B-B14F-4D97-AF65-F5344CB8AC3E}">
        <p14:creationId xmlns:p14="http://schemas.microsoft.com/office/powerpoint/2010/main" val="9769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Tracer un triangle rectangle</a:t>
            </a: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xmlns="" id="{A20D9F1E-4559-1841-B895-1A7B9344EFDE}"/>
              </a:ext>
            </a:extLst>
          </p:cNvPr>
          <p:cNvSpPr/>
          <p:nvPr/>
        </p:nvSpPr>
        <p:spPr>
          <a:xfrm>
            <a:off x="3482967" y="2659925"/>
            <a:ext cx="4583723" cy="2157047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94D86CED-3F26-CE45-8F7B-850C7E7081C7}"/>
              </a:ext>
            </a:extLst>
          </p:cNvPr>
          <p:cNvSpPr>
            <a:spLocks noChangeAspect="1"/>
          </p:cNvSpPr>
          <p:nvPr/>
        </p:nvSpPr>
        <p:spPr>
          <a:xfrm rot="10800000">
            <a:off x="3508845" y="4625515"/>
            <a:ext cx="170722" cy="177454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09D21954-9310-C94A-920A-E443EF0479C1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1B81E0F4-F311-4D44-8E7D-F85E8E76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15" name="Image 14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391106D3-4CE1-FB40-8702-BAB50335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Tracer un triangle isocèle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C609305-F3D2-8D48-8116-809CFA2EE002}"/>
              </a:ext>
            </a:extLst>
          </p:cNvPr>
          <p:cNvSpPr txBox="1"/>
          <p:nvPr/>
        </p:nvSpPr>
        <p:spPr>
          <a:xfrm>
            <a:off x="696019" y="1514373"/>
            <a:ext cx="10895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Trace un triangle isocèle dont les deux côtés de même longueur mesurent 7 cm.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D0B3E817-A03F-B543-9C8A-F47B7E028845}"/>
              </a:ext>
            </a:extLst>
          </p:cNvPr>
          <p:cNvCxnSpPr>
            <a:cxnSpLocks/>
          </p:cNvCxnSpPr>
          <p:nvPr/>
        </p:nvCxnSpPr>
        <p:spPr>
          <a:xfrm>
            <a:off x="3135086" y="5153891"/>
            <a:ext cx="345571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09C4E611-3BCB-3148-8977-9D3D40391D64}"/>
              </a:ext>
            </a:extLst>
          </p:cNvPr>
          <p:cNvCxnSpPr>
            <a:cxnSpLocks/>
          </p:cNvCxnSpPr>
          <p:nvPr/>
        </p:nvCxnSpPr>
        <p:spPr>
          <a:xfrm flipV="1">
            <a:off x="3135086" y="2771306"/>
            <a:ext cx="2466110" cy="23874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F0B403AE-F5F6-EB45-A1A0-476630A08FD4}"/>
              </a:ext>
            </a:extLst>
          </p:cNvPr>
          <p:cNvCxnSpPr>
            <a:cxnSpLocks/>
          </p:cNvCxnSpPr>
          <p:nvPr/>
        </p:nvCxnSpPr>
        <p:spPr>
          <a:xfrm>
            <a:off x="4497145" y="3736275"/>
            <a:ext cx="193264" cy="909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86995448-50FB-1D43-97F2-889695DF173E}"/>
              </a:ext>
            </a:extLst>
          </p:cNvPr>
          <p:cNvCxnSpPr>
            <a:cxnSpLocks/>
          </p:cNvCxnSpPr>
          <p:nvPr/>
        </p:nvCxnSpPr>
        <p:spPr>
          <a:xfrm>
            <a:off x="5043754" y="5062914"/>
            <a:ext cx="76886" cy="190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70C11E8-ED71-8A46-A7B9-C613675EE488}"/>
              </a:ext>
            </a:extLst>
          </p:cNvPr>
          <p:cNvCxnSpPr>
            <a:cxnSpLocks/>
          </p:cNvCxnSpPr>
          <p:nvPr/>
        </p:nvCxnSpPr>
        <p:spPr>
          <a:xfrm flipH="1" flipV="1">
            <a:off x="5601197" y="2771306"/>
            <a:ext cx="989608" cy="238258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897692E5-C674-0447-9A89-906E1ACAC06B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46F1DE04-24D2-824B-81F8-E5C4AEEC9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19" name="Image 18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90B6EA22-480E-9D4F-AC8F-7A06FF6B2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4" y="251179"/>
            <a:ext cx="7051817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Tracer un triangle équilatéral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E9733AF-3B19-AB4E-BA75-7E98D4610CB2}"/>
              </a:ext>
            </a:extLst>
          </p:cNvPr>
          <p:cNvSpPr txBox="1"/>
          <p:nvPr/>
        </p:nvSpPr>
        <p:spPr>
          <a:xfrm>
            <a:off x="749807" y="1500926"/>
            <a:ext cx="838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Trace un triangle équilatéral de 5 cm de côté.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1E24374-DC7E-9142-AED2-8DFF769C91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031">
            <a:off x="1162142" y="57106"/>
            <a:ext cx="1435980" cy="125626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6442C03C-E668-B242-B445-864BD9BBE30E}"/>
              </a:ext>
            </a:extLst>
          </p:cNvPr>
          <p:cNvCxnSpPr>
            <a:cxnSpLocks/>
          </p:cNvCxnSpPr>
          <p:nvPr/>
        </p:nvCxnSpPr>
        <p:spPr>
          <a:xfrm>
            <a:off x="4898019" y="4043841"/>
            <a:ext cx="193264" cy="909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54AFABA9-9337-9F4D-BC4F-1A5A31A0CB5A}"/>
              </a:ext>
            </a:extLst>
          </p:cNvPr>
          <p:cNvCxnSpPr>
            <a:cxnSpLocks/>
          </p:cNvCxnSpPr>
          <p:nvPr/>
        </p:nvCxnSpPr>
        <p:spPr>
          <a:xfrm>
            <a:off x="5492189" y="4956926"/>
            <a:ext cx="76886" cy="190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F496F3D2-99FF-FA4E-9F18-9CAF439A55E6}"/>
              </a:ext>
            </a:extLst>
          </p:cNvPr>
          <p:cNvSpPr>
            <a:spLocks noChangeAspect="1"/>
          </p:cNvSpPr>
          <p:nvPr/>
        </p:nvSpPr>
        <p:spPr>
          <a:xfrm>
            <a:off x="4432752" y="3217345"/>
            <a:ext cx="2118875" cy="1834946"/>
          </a:xfrm>
          <a:prstGeom prst="triangl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A3AA312D-D7DF-3641-94D6-6B634B0ADAA3}"/>
              </a:ext>
            </a:extLst>
          </p:cNvPr>
          <p:cNvCxnSpPr>
            <a:cxnSpLocks/>
          </p:cNvCxnSpPr>
          <p:nvPr/>
        </p:nvCxnSpPr>
        <p:spPr>
          <a:xfrm flipH="1">
            <a:off x="5942571" y="4021096"/>
            <a:ext cx="124273" cy="136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5492929D-FCE6-DF49-9882-7D485085BDAB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CF4DB3BE-8050-DB4C-A76A-D2B3483F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21" name="Image 20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B41FEBF1-5DC8-3541-93C7-397889C0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2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Quiz du jour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095389A-9541-B548-B733-184F46DA125B}"/>
              </a:ext>
            </a:extLst>
          </p:cNvPr>
          <p:cNvSpPr txBox="1"/>
          <p:nvPr/>
        </p:nvSpPr>
        <p:spPr>
          <a:xfrm>
            <a:off x="628125" y="1373974"/>
            <a:ext cx="1025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Peut-on construire un triangle ayant deux angles droits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CFB1E90-0212-4A42-B5D5-3F3000217CF7}"/>
              </a:ext>
            </a:extLst>
          </p:cNvPr>
          <p:cNvSpPr txBox="1"/>
          <p:nvPr/>
        </p:nvSpPr>
        <p:spPr>
          <a:xfrm>
            <a:off x="3880443" y="2326196"/>
            <a:ext cx="119927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non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E06EFD0-F218-4149-8B4B-E7DF9A1E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d'ac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6F74EB4-69C7-264A-932E-BEB2A15A40AA}"/>
              </a:ext>
            </a:extLst>
          </p:cNvPr>
          <p:cNvSpPr txBox="1"/>
          <p:nvPr/>
        </p:nvSpPr>
        <p:spPr>
          <a:xfrm>
            <a:off x="759971" y="1373997"/>
            <a:ext cx="719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Un triangle rectangle peut-il être isocèle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A86655F-33C3-5648-B588-A382FCDD1350}"/>
              </a:ext>
            </a:extLst>
          </p:cNvPr>
          <p:cNvSpPr txBox="1"/>
          <p:nvPr/>
        </p:nvSpPr>
        <p:spPr>
          <a:xfrm>
            <a:off x="3639655" y="2205695"/>
            <a:ext cx="119927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oui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445EBCF-1684-7E4B-9F02-2B5CDAE03DDC}"/>
              </a:ext>
            </a:extLst>
          </p:cNvPr>
          <p:cNvSpPr txBox="1"/>
          <p:nvPr/>
        </p:nvSpPr>
        <p:spPr>
          <a:xfrm>
            <a:off x="8556832" y="2910971"/>
            <a:ext cx="32631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triangle isocèle est un triangle qui a </a:t>
            </a:r>
            <a:r>
              <a:rPr lang="fr-FR" sz="2400" dirty="0">
                <a:solidFill>
                  <a:srgbClr val="C00000"/>
                </a:solidFill>
              </a:rPr>
              <a:t>2 côtés de même longueur.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6F8AA79D-290A-1948-BA85-F36D56081813}"/>
              </a:ext>
            </a:extLst>
          </p:cNvPr>
          <p:cNvGrpSpPr/>
          <p:nvPr/>
        </p:nvGrpSpPr>
        <p:grpSpPr>
          <a:xfrm>
            <a:off x="7696317" y="904945"/>
            <a:ext cx="4116016" cy="1596678"/>
            <a:chOff x="7696317" y="904945"/>
            <a:chExt cx="4116016" cy="1596678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9DF5BACC-E8D4-354C-AD0A-70EAA416FC61}"/>
                </a:ext>
              </a:extLst>
            </p:cNvPr>
            <p:cNvSpPr txBox="1"/>
            <p:nvPr/>
          </p:nvSpPr>
          <p:spPr>
            <a:xfrm>
              <a:off x="8549202" y="1301294"/>
              <a:ext cx="3263131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rectangle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un angle droit.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xmlns="" id="{B5D4E833-632F-C44A-B091-C185391C0C6E}"/>
                </a:ext>
              </a:extLst>
            </p:cNvPr>
            <p:cNvGrpSpPr/>
            <p:nvPr/>
          </p:nvGrpSpPr>
          <p:grpSpPr>
            <a:xfrm rot="20449773">
              <a:off x="7696317" y="904945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944B63CA-2ADA-0841-A895-A1B02EE388B3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DÉFINITIONS</a:t>
                </a:r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xmlns="" id="{AC62C094-607F-824E-8AF5-8E5F2C8949D9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7AC69D4-C887-FD4D-949B-338845F6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'ac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6F74EB4-69C7-264A-932E-BEB2A15A40AA}"/>
              </a:ext>
            </a:extLst>
          </p:cNvPr>
          <p:cNvSpPr txBox="1"/>
          <p:nvPr/>
        </p:nvSpPr>
        <p:spPr>
          <a:xfrm>
            <a:off x="759971" y="1373997"/>
            <a:ext cx="6593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Un triangle rectangle peut-il être équilatéral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A86655F-33C3-5648-B588-A382FCDD1350}"/>
              </a:ext>
            </a:extLst>
          </p:cNvPr>
          <p:cNvSpPr txBox="1"/>
          <p:nvPr/>
        </p:nvSpPr>
        <p:spPr>
          <a:xfrm>
            <a:off x="3639655" y="2205695"/>
            <a:ext cx="119927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non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7141B3F-477A-934E-B841-D98EFF2D2DC0}"/>
              </a:ext>
            </a:extLst>
          </p:cNvPr>
          <p:cNvSpPr txBox="1"/>
          <p:nvPr/>
        </p:nvSpPr>
        <p:spPr>
          <a:xfrm>
            <a:off x="8556832" y="2910971"/>
            <a:ext cx="32631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triangle isocèle est un triangle qui a </a:t>
            </a:r>
            <a:r>
              <a:rPr lang="fr-FR" sz="2400" dirty="0">
                <a:solidFill>
                  <a:srgbClr val="C00000"/>
                </a:solidFill>
              </a:rPr>
              <a:t>2 côtés de même longueur.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683037E-89E8-DC43-874D-0F670C44339D}"/>
              </a:ext>
            </a:extLst>
          </p:cNvPr>
          <p:cNvSpPr txBox="1"/>
          <p:nvPr/>
        </p:nvSpPr>
        <p:spPr>
          <a:xfrm>
            <a:off x="8556832" y="4509392"/>
            <a:ext cx="326313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triangle équilatéral est un triangle qui a       </a:t>
            </a:r>
            <a:r>
              <a:rPr lang="fr-FR" sz="2400" dirty="0">
                <a:solidFill>
                  <a:srgbClr val="C00000"/>
                </a:solidFill>
              </a:rPr>
              <a:t>3 côtés de même longueur.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6C8963A3-015C-5C4D-88E5-21C3F01993E5}"/>
              </a:ext>
            </a:extLst>
          </p:cNvPr>
          <p:cNvGrpSpPr/>
          <p:nvPr/>
        </p:nvGrpSpPr>
        <p:grpSpPr>
          <a:xfrm>
            <a:off x="7696317" y="904945"/>
            <a:ext cx="4116016" cy="1596678"/>
            <a:chOff x="7696317" y="904945"/>
            <a:chExt cx="4116016" cy="1596678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CA7D17B2-AB75-F24D-B3DF-3B6AF2D7E6E7}"/>
                </a:ext>
              </a:extLst>
            </p:cNvPr>
            <p:cNvSpPr txBox="1"/>
            <p:nvPr/>
          </p:nvSpPr>
          <p:spPr>
            <a:xfrm>
              <a:off x="8549202" y="1301294"/>
              <a:ext cx="3263131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rectangle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un angle droit.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F3A94E51-A5B9-D240-846E-A93CE8017688}"/>
                </a:ext>
              </a:extLst>
            </p:cNvPr>
            <p:cNvGrpSpPr/>
            <p:nvPr/>
          </p:nvGrpSpPr>
          <p:grpSpPr>
            <a:xfrm rot="20449773">
              <a:off x="7696317" y="904945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5947083E-B9F5-634B-870E-A3384065CC5B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DÉFINITIONS</a:t>
                </a:r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xmlns="" id="{3BF096BB-FE9D-8F4B-A2AD-5FE4026BB426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1662618-09B3-044A-9ACA-EF0D0EBE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d'ac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Déplacements dans un quadrillage</a:t>
            </a:r>
          </a:p>
        </p:txBody>
      </p:sp>
    </p:spTree>
    <p:extLst>
      <p:ext uri="{BB962C8B-B14F-4D97-AF65-F5344CB8AC3E}">
        <p14:creationId xmlns:p14="http://schemas.microsoft.com/office/powerpoint/2010/main" val="18643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5F77512-75E1-B544-936D-74D20BBE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80" y="1397012"/>
            <a:ext cx="1791876" cy="1443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8354A3-687F-D047-A6C4-4F06179F88DC}"/>
              </a:ext>
            </a:extLst>
          </p:cNvPr>
          <p:cNvSpPr/>
          <p:nvPr/>
        </p:nvSpPr>
        <p:spPr>
          <a:xfrm>
            <a:off x="4873111" y="1473689"/>
            <a:ext cx="1682414" cy="1045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xmlns="" id="{04DDCBD1-9E08-7447-921F-EB41B0648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00" y="1438703"/>
            <a:ext cx="1062036" cy="10620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36469" y="3187337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637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290378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117"/>
            <a:ext cx="12192000" cy="52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Activités géométriques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Reconnaître, décrire, tracer</a:t>
            </a:r>
          </a:p>
          <a:p>
            <a:pPr>
              <a:lnSpc>
                <a:spcPct val="100000"/>
              </a:lnSpc>
            </a:pPr>
            <a:r>
              <a:rPr lang="fr-FR" sz="4800" dirty="0"/>
              <a:t>des figures</a:t>
            </a:r>
          </a:p>
        </p:txBody>
      </p:sp>
    </p:spTree>
    <p:extLst>
      <p:ext uri="{BB962C8B-B14F-4D97-AF65-F5344CB8AC3E}">
        <p14:creationId xmlns:p14="http://schemas.microsoft.com/office/powerpoint/2010/main" val="42481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290378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853"/>
            <a:ext cx="12177750" cy="5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290378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875"/>
            <a:ext cx="12192000" cy="52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42905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2EB69C9-6E04-DE46-80E5-B654A71B6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785" y="2464325"/>
            <a:ext cx="2070903" cy="360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A731333-1521-384C-8B94-25A445759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85" y="1173314"/>
            <a:ext cx="6023316" cy="4504269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3402" y="1498567"/>
            <a:ext cx="5932499" cy="766017"/>
          </a:xfrm>
          <a:ln w="38100">
            <a:noFill/>
            <a:prstDash val="solid"/>
          </a:ln>
        </p:spPr>
        <p:txBody>
          <a:bodyPr anchor="ctr" anchorCtr="1">
            <a:noAutofit/>
          </a:bodyPr>
          <a:lstStyle/>
          <a:p>
            <a:r>
              <a:rPr lang="fr-FR" sz="4000" dirty="0">
                <a:solidFill>
                  <a:srgbClr val="AC8300"/>
                </a:solidFill>
                <a:latin typeface="Comic Sans MS" panose="030F0702030302020204" pitchFamily="66" charset="0"/>
              </a:rPr>
              <a:t>Animaux de compagnie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51883" y="3539801"/>
            <a:ext cx="4296229" cy="724524"/>
          </a:xfrm>
          <a:prstGeom prst="rect">
            <a:avLst/>
          </a:prstGeom>
          <a:ln w="38100">
            <a:noFill/>
            <a:prstDash val="solid"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7030A0"/>
                </a:solidFill>
              </a:rPr>
              <a:t>Représenter une situation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FCF4694-D453-8C48-9043-5BAAEBB0AA3E}"/>
              </a:ext>
            </a:extLst>
          </p:cNvPr>
          <p:cNvGrpSpPr/>
          <p:nvPr/>
        </p:nvGrpSpPr>
        <p:grpSpPr>
          <a:xfrm>
            <a:off x="412994" y="755085"/>
            <a:ext cx="2094074" cy="1492028"/>
            <a:chOff x="466354" y="1717964"/>
            <a:chExt cx="2094074" cy="149202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C32D880-1F60-E04A-B2B7-A1D0D9EB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54" y="1717964"/>
              <a:ext cx="2094074" cy="14920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5FCF8A-A3B2-2045-858B-5FAE3BC1E2B9}"/>
                </a:ext>
              </a:extLst>
            </p:cNvPr>
            <p:cNvSpPr/>
            <p:nvPr/>
          </p:nvSpPr>
          <p:spPr>
            <a:xfrm rot="20844036">
              <a:off x="612285" y="2152459"/>
              <a:ext cx="1913300" cy="630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7030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Pourcentages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304D1F-3B89-B44E-8460-06955ECBC3E2}"/>
              </a:ext>
            </a:extLst>
          </p:cNvPr>
          <p:cNvSpPr/>
          <p:nvPr/>
        </p:nvSpPr>
        <p:spPr>
          <a:xfrm>
            <a:off x="9481418" y="4449299"/>
            <a:ext cx="1620451" cy="586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Représenter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941FB88-60B5-A949-AD38-76455B593B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219" y="2331205"/>
            <a:ext cx="1841697" cy="12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559559" y="1305741"/>
            <a:ext cx="1086294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3200" dirty="0"/>
              <a:t>Dans une classe de 24 élèves, 50 % des élèves ont un animal de compagnie. Parmi ces animaux, 25 % sont des chats.</a:t>
            </a:r>
          </a:p>
          <a:p>
            <a:r>
              <a:rPr lang="fr-FR" sz="3200" dirty="0"/>
              <a:t>Combien d’élèves ont un chat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Animaux de compagnie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98689A2-3B5D-E548-B97D-DAD8161A07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340" y="173823"/>
            <a:ext cx="1753849" cy="11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xmlns="" id="{8D4BF217-B6D9-1349-9FA2-D28681DA8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37590"/>
              </p:ext>
            </p:extLst>
          </p:nvPr>
        </p:nvGraphicFramePr>
        <p:xfrm>
          <a:off x="2887936" y="2855132"/>
          <a:ext cx="6515394" cy="614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394">
                  <a:extLst>
                    <a:ext uri="{9D8B030D-6E8A-4147-A177-3AD203B41FA5}">
                      <a16:colId xmlns:a16="http://schemas.microsoft.com/office/drawing/2014/main" xmlns="" val="563716036"/>
                    </a:ext>
                  </a:extLst>
                </a:gridCol>
              </a:tblGrid>
              <a:tr h="6143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618683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Animaux de compagnie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8622E9-609A-9D45-BCFD-1995CEBDD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443">
            <a:off x="216578" y="340808"/>
            <a:ext cx="1556957" cy="638353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783E2C73-806F-4841-A73A-A92BA05FDA75}"/>
              </a:ext>
            </a:extLst>
          </p:cNvPr>
          <p:cNvGrpSpPr/>
          <p:nvPr/>
        </p:nvGrpSpPr>
        <p:grpSpPr>
          <a:xfrm>
            <a:off x="2942588" y="5324465"/>
            <a:ext cx="3747747" cy="523220"/>
            <a:chOff x="4308879" y="5427693"/>
            <a:chExt cx="4692349" cy="4455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5E8049E-B0EB-8040-88C4-CDEC67DD5A17}"/>
                </a:ext>
              </a:extLst>
            </p:cNvPr>
            <p:cNvSpPr/>
            <p:nvPr/>
          </p:nvSpPr>
          <p:spPr>
            <a:xfrm>
              <a:off x="4421842" y="5427693"/>
              <a:ext cx="4579386" cy="44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</a:rPr>
                <a:t>3 élèves ont un chat.</a:t>
              </a:r>
              <a:endParaRPr lang="fr-FR" sz="2800" b="1" dirty="0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80FF5E73-70C7-364D-AB3C-3D06753DCAB7}"/>
                </a:ext>
              </a:extLst>
            </p:cNvPr>
            <p:cNvCxnSpPr>
              <a:cxnSpLocks/>
            </p:cNvCxnSpPr>
            <p:nvPr/>
          </p:nvCxnSpPr>
          <p:spPr>
            <a:xfrm>
              <a:off x="4308879" y="5427693"/>
              <a:ext cx="0" cy="4455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EFD5D60-DBA1-6840-9F7E-2E9CA4292FCD}"/>
              </a:ext>
            </a:extLst>
          </p:cNvPr>
          <p:cNvSpPr txBox="1"/>
          <p:nvPr/>
        </p:nvSpPr>
        <p:spPr>
          <a:xfrm>
            <a:off x="7592188" y="4190016"/>
            <a:ext cx="114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24 : 2</a:t>
            </a:r>
          </a:p>
        </p:txBody>
      </p:sp>
      <p:sp>
        <p:nvSpPr>
          <p:cNvPr id="41" name="Arc plein 40">
            <a:extLst>
              <a:ext uri="{FF2B5EF4-FFF2-40B4-BE49-F238E27FC236}">
                <a16:creationId xmlns:a16="http://schemas.microsoft.com/office/drawing/2014/main" xmlns="" id="{D171CF1A-B4BE-3A43-87C4-AFCC2734F2D7}"/>
              </a:ext>
            </a:extLst>
          </p:cNvPr>
          <p:cNvSpPr/>
          <p:nvPr/>
        </p:nvSpPr>
        <p:spPr>
          <a:xfrm>
            <a:off x="3391099" y="2596368"/>
            <a:ext cx="5292597" cy="398320"/>
          </a:xfrm>
          <a:prstGeom prst="blockArc">
            <a:avLst>
              <a:gd name="adj1" fmla="val 10783319"/>
              <a:gd name="adj2" fmla="val 21597129"/>
              <a:gd name="adj3" fmla="val 2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4380DB97-61E8-244B-9A83-86A8883FBC8A}"/>
              </a:ext>
            </a:extLst>
          </p:cNvPr>
          <p:cNvSpPr txBox="1"/>
          <p:nvPr/>
        </p:nvSpPr>
        <p:spPr>
          <a:xfrm>
            <a:off x="5629029" y="2065298"/>
            <a:ext cx="77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266C643-7B09-9940-8479-CAE364D3F3B5}"/>
              </a:ext>
            </a:extLst>
          </p:cNvPr>
          <p:cNvSpPr/>
          <p:nvPr/>
        </p:nvSpPr>
        <p:spPr>
          <a:xfrm>
            <a:off x="2887632" y="2855131"/>
            <a:ext cx="3268317" cy="614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5C09DBD9-527C-2649-9C56-1B3F1DE60599}"/>
              </a:ext>
            </a:extLst>
          </p:cNvPr>
          <p:cNvSpPr/>
          <p:nvPr/>
        </p:nvSpPr>
        <p:spPr>
          <a:xfrm>
            <a:off x="2887630" y="2855128"/>
            <a:ext cx="807254" cy="614385"/>
          </a:xfrm>
          <a:prstGeom prst="rect">
            <a:avLst/>
          </a:prstGeom>
          <a:solidFill>
            <a:srgbClr val="7CA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F38ACFA6-C85C-4341-B3A7-F569009AFF67}"/>
              </a:ext>
            </a:extLst>
          </p:cNvPr>
          <p:cNvSpPr txBox="1"/>
          <p:nvPr/>
        </p:nvSpPr>
        <p:spPr>
          <a:xfrm>
            <a:off x="2942588" y="3745185"/>
            <a:ext cx="3550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élèves ayant un animal de compagnie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698C539-8915-C04E-8872-CA5A890CFF79}"/>
              </a:ext>
            </a:extLst>
          </p:cNvPr>
          <p:cNvSpPr txBox="1"/>
          <p:nvPr/>
        </p:nvSpPr>
        <p:spPr>
          <a:xfrm>
            <a:off x="8599859" y="4189519"/>
            <a:ext cx="11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= 12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F927145-840D-284A-B0E2-333473832B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340" y="173823"/>
            <a:ext cx="1753849" cy="116375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EF68A815-FA6C-AB4B-90C6-12C91F1E8056}"/>
              </a:ext>
            </a:extLst>
          </p:cNvPr>
          <p:cNvCxnSpPr/>
          <p:nvPr/>
        </p:nvCxnSpPr>
        <p:spPr>
          <a:xfrm>
            <a:off x="6155951" y="2855132"/>
            <a:ext cx="0" cy="614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87D0FA58-DCBC-F24B-AFCE-2E63E2B06DE4}"/>
              </a:ext>
            </a:extLst>
          </p:cNvPr>
          <p:cNvCxnSpPr>
            <a:cxnSpLocks/>
            <a:stCxn id="46" idx="0"/>
            <a:endCxn id="46" idx="2"/>
          </p:cNvCxnSpPr>
          <p:nvPr/>
        </p:nvCxnSpPr>
        <p:spPr>
          <a:xfrm>
            <a:off x="4521791" y="2855131"/>
            <a:ext cx="0" cy="614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77625E2E-2FAA-4843-A666-3551033232AA}"/>
              </a:ext>
            </a:extLst>
          </p:cNvPr>
          <p:cNvCxnSpPr>
            <a:cxnSpLocks/>
          </p:cNvCxnSpPr>
          <p:nvPr/>
        </p:nvCxnSpPr>
        <p:spPr>
          <a:xfrm>
            <a:off x="3696175" y="2855130"/>
            <a:ext cx="0" cy="614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DF826ABA-6FE2-D145-A19D-DF8E44A54C48}"/>
              </a:ext>
            </a:extLst>
          </p:cNvPr>
          <p:cNvCxnSpPr>
            <a:cxnSpLocks/>
          </p:cNvCxnSpPr>
          <p:nvPr/>
        </p:nvCxnSpPr>
        <p:spPr>
          <a:xfrm>
            <a:off x="5333561" y="2855129"/>
            <a:ext cx="0" cy="614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xmlns="" id="{377A6573-3F92-014D-8F4B-16ED99CB8216}"/>
              </a:ext>
            </a:extLst>
          </p:cNvPr>
          <p:cNvCxnSpPr>
            <a:cxnSpLocks/>
          </p:cNvCxnSpPr>
          <p:nvPr/>
        </p:nvCxnSpPr>
        <p:spPr>
          <a:xfrm flipH="1">
            <a:off x="2206888" y="3469513"/>
            <a:ext cx="680742" cy="5494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770D6BE8-274F-BF46-B216-5CC142D41175}"/>
              </a:ext>
            </a:extLst>
          </p:cNvPr>
          <p:cNvSpPr txBox="1"/>
          <p:nvPr/>
        </p:nvSpPr>
        <p:spPr>
          <a:xfrm>
            <a:off x="699238" y="3565951"/>
            <a:ext cx="166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élèves ayant un chat</a:t>
            </a:r>
          </a:p>
        </p:txBody>
      </p:sp>
      <p:sp>
        <p:nvSpPr>
          <p:cNvPr id="30" name="Arc plein 29">
            <a:extLst>
              <a:ext uri="{FF2B5EF4-FFF2-40B4-BE49-F238E27FC236}">
                <a16:creationId xmlns:a16="http://schemas.microsoft.com/office/drawing/2014/main" xmlns="" id="{4DA584A4-9210-7D4D-BF64-30E7C547EA41}"/>
              </a:ext>
            </a:extLst>
          </p:cNvPr>
          <p:cNvSpPr/>
          <p:nvPr/>
        </p:nvSpPr>
        <p:spPr>
          <a:xfrm rot="10800000">
            <a:off x="2908573" y="3402798"/>
            <a:ext cx="3246070" cy="271774"/>
          </a:xfrm>
          <a:prstGeom prst="blockArc">
            <a:avLst>
              <a:gd name="adj1" fmla="val 10783319"/>
              <a:gd name="adj2" fmla="val 21597129"/>
              <a:gd name="adj3" fmla="val 2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312FF60-621D-A54C-8BC4-694D8866B9C4}"/>
              </a:ext>
            </a:extLst>
          </p:cNvPr>
          <p:cNvSpPr txBox="1"/>
          <p:nvPr/>
        </p:nvSpPr>
        <p:spPr>
          <a:xfrm>
            <a:off x="7592189" y="4786824"/>
            <a:ext cx="114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12 : 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37B79C00-1E19-4B4E-B489-BED2BF9BE74F}"/>
              </a:ext>
            </a:extLst>
          </p:cNvPr>
          <p:cNvSpPr txBox="1"/>
          <p:nvPr/>
        </p:nvSpPr>
        <p:spPr>
          <a:xfrm>
            <a:off x="8599858" y="4798857"/>
            <a:ext cx="11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=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CE140F0-D34F-BA43-968F-C92A953E109F}"/>
              </a:ext>
            </a:extLst>
          </p:cNvPr>
          <p:cNvSpPr/>
          <p:nvPr/>
        </p:nvSpPr>
        <p:spPr>
          <a:xfrm>
            <a:off x="1134301" y="1217085"/>
            <a:ext cx="8439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Dans une classe de 24 élèves, 50 % des élèves ont un animal de compagnie. Parmi ces animaux, 25 % sont des chats.</a:t>
            </a:r>
          </a:p>
          <a:p>
            <a:r>
              <a:rPr lang="fr-FR" sz="2000" dirty="0"/>
              <a:t>Combien d’élèves ont un chat ?</a:t>
            </a:r>
          </a:p>
        </p:txBody>
      </p:sp>
    </p:spTree>
    <p:extLst>
      <p:ext uri="{BB962C8B-B14F-4D97-AF65-F5344CB8AC3E}">
        <p14:creationId xmlns:p14="http://schemas.microsoft.com/office/powerpoint/2010/main" val="2206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42" grpId="0"/>
      <p:bldP spid="46" grpId="0" animBg="1"/>
      <p:bldP spid="47" grpId="0" animBg="1"/>
      <p:bldP spid="51" grpId="0"/>
      <p:bldP spid="60" grpId="0"/>
      <p:bldP spid="63" grpId="0"/>
      <p:bldP spid="30" grpId="0" animBg="1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EABE0E4-9775-FA4E-8D6A-E8E68F42C3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82" y="2247113"/>
            <a:ext cx="1538184" cy="360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A731333-1521-384C-8B94-25A44575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85" y="1173314"/>
            <a:ext cx="6023316" cy="4504269"/>
          </a:xfrm>
          <a:prstGeom prst="rect">
            <a:avLst/>
          </a:prstGeom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3951883" y="3359014"/>
            <a:ext cx="4296229" cy="1040221"/>
          </a:xfrm>
          <a:prstGeom prst="rect">
            <a:avLst/>
          </a:prstGeom>
          <a:ln w="38100">
            <a:noFill/>
            <a:prstDash val="solid"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7030A0"/>
                </a:solidFill>
              </a:rPr>
              <a:t>Apprécier la vraisemblance d’un résultat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32BD387-1370-5143-B6A5-E96B3FF41752}"/>
              </a:ext>
            </a:extLst>
          </p:cNvPr>
          <p:cNvSpPr/>
          <p:nvPr/>
        </p:nvSpPr>
        <p:spPr>
          <a:xfrm>
            <a:off x="9211581" y="4535259"/>
            <a:ext cx="1639785" cy="586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Calculer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FCF4694-D453-8C48-9043-5BAAEBB0AA3E}"/>
              </a:ext>
            </a:extLst>
          </p:cNvPr>
          <p:cNvGrpSpPr/>
          <p:nvPr/>
        </p:nvGrpSpPr>
        <p:grpSpPr>
          <a:xfrm>
            <a:off x="412994" y="755085"/>
            <a:ext cx="2094074" cy="1492028"/>
            <a:chOff x="466354" y="1717964"/>
            <a:chExt cx="2094074" cy="149202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C32D880-1F60-E04A-B2B7-A1D0D9EB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54" y="1717964"/>
              <a:ext cx="2094074" cy="14920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5FCF8A-A3B2-2045-858B-5FAE3BC1E2B9}"/>
                </a:ext>
              </a:extLst>
            </p:cNvPr>
            <p:cNvSpPr/>
            <p:nvPr/>
          </p:nvSpPr>
          <p:spPr>
            <a:xfrm rot="20844036">
              <a:off x="612285" y="2152459"/>
              <a:ext cx="1913300" cy="630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7030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Calculs d’aires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4A2B087-9091-7C4C-A8CE-8C0725E937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945" y="2126072"/>
            <a:ext cx="1586077" cy="13628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3402" y="1437025"/>
            <a:ext cx="5932499" cy="766017"/>
          </a:xfrm>
          <a:ln w="38100">
            <a:noFill/>
            <a:prstDash val="solid"/>
          </a:ln>
        </p:spPr>
        <p:txBody>
          <a:bodyPr anchor="ctr" anchorCtr="1">
            <a:noAutofit/>
          </a:bodyPr>
          <a:lstStyle/>
          <a:p>
            <a:r>
              <a:rPr lang="fr-FR" sz="4000" dirty="0">
                <a:solidFill>
                  <a:srgbClr val="AC8300"/>
                </a:solidFill>
                <a:latin typeface="Comic Sans MS" panose="030F0702030302020204" pitchFamily="66" charset="0"/>
              </a:rPr>
              <a:t>Le concert</a:t>
            </a:r>
          </a:p>
        </p:txBody>
      </p:sp>
    </p:spTree>
    <p:extLst>
      <p:ext uri="{BB962C8B-B14F-4D97-AF65-F5344CB8AC3E}">
        <p14:creationId xmlns:p14="http://schemas.microsoft.com/office/powerpoint/2010/main" val="12376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4A2B087-9091-7C4C-A8CE-8C0725E93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69" y="152262"/>
            <a:ext cx="2150620" cy="18479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Le concert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638ECB-BA2B-314B-9A81-9245F753E293}"/>
              </a:ext>
            </a:extLst>
          </p:cNvPr>
          <p:cNvSpPr/>
          <p:nvPr/>
        </p:nvSpPr>
        <p:spPr>
          <a:xfrm>
            <a:off x="753562" y="1131136"/>
            <a:ext cx="107678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concert de rock est organisé sur un terrain</a:t>
            </a:r>
          </a:p>
          <a:p>
            <a:r>
              <a:rPr lang="fr-FR" sz="3200" dirty="0"/>
              <a:t>rectangulaire de 100 m sur 50 m.</a:t>
            </a:r>
          </a:p>
          <a:p>
            <a:r>
              <a:rPr lang="fr-FR" sz="3200" dirty="0"/>
              <a:t>On cherche à estimer le public que l’on peut accueillir en remplissant le terrain de spectateurs tous debout.</a:t>
            </a:r>
          </a:p>
          <a:p>
            <a:r>
              <a:rPr lang="fr-FR" sz="3200" dirty="0"/>
              <a:t>Combien pourrait-on trouver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8550" y="3852929"/>
            <a:ext cx="2921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A. 5 000</a:t>
            </a:r>
          </a:p>
          <a:p>
            <a:r>
              <a:rPr lang="fr-FR" sz="3200" dirty="0"/>
              <a:t>B. 20 000</a:t>
            </a:r>
          </a:p>
          <a:p>
            <a:r>
              <a:rPr lang="fr-FR" sz="3200" dirty="0"/>
              <a:t>C. 50 000</a:t>
            </a:r>
          </a:p>
          <a:p>
            <a:r>
              <a:rPr lang="fr-FR" sz="3200" dirty="0"/>
              <a:t>D. 100 000 </a:t>
            </a:r>
          </a:p>
        </p:txBody>
      </p:sp>
    </p:spTree>
    <p:extLst>
      <p:ext uri="{BB962C8B-B14F-4D97-AF65-F5344CB8AC3E}">
        <p14:creationId xmlns:p14="http://schemas.microsoft.com/office/powerpoint/2010/main" val="36010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Le concert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8957A83-8A31-CB4D-8D10-1ECCFB20D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443">
            <a:off x="216578" y="340808"/>
            <a:ext cx="1556957" cy="638353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25668" y="4306378"/>
            <a:ext cx="11480621" cy="1569660"/>
            <a:chOff x="798286" y="5287151"/>
            <a:chExt cx="9622971" cy="15696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3C1053-55C1-1547-AE0C-E5C6E5E496D6}"/>
                </a:ext>
              </a:extLst>
            </p:cNvPr>
            <p:cNvSpPr/>
            <p:nvPr/>
          </p:nvSpPr>
          <p:spPr>
            <a:xfrm>
              <a:off x="949142" y="5287151"/>
              <a:ext cx="947211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La bonne réponse est 20 000.</a:t>
              </a:r>
            </a:p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La </a:t>
              </a:r>
              <a:r>
                <a:rPr lang="fr-FR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mesure de distanciation </a:t>
              </a:r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sociale actuelle pourrait amener à retenir 5 000.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B2E21BEF-BBB3-F34D-BA0F-A2A43533C219}"/>
                </a:ext>
              </a:extLst>
            </p:cNvPr>
            <p:cNvCxnSpPr/>
            <p:nvPr/>
          </p:nvCxnSpPr>
          <p:spPr>
            <a:xfrm>
              <a:off x="798286" y="5391655"/>
              <a:ext cx="0" cy="1342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4A2B087-9091-7C4C-A8CE-8C0725E937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69" y="152262"/>
            <a:ext cx="2150620" cy="18479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425668" y="1541259"/>
            <a:ext cx="10991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L’aire du terrain est : 100 x 50 m = 5 000 m².</a:t>
            </a:r>
          </a:p>
          <a:p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S’il y a 4 spectateurs par m², on obtient :</a:t>
            </a: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5 000 x 4 = 20 000 spectateurs.</a:t>
            </a:r>
          </a:p>
        </p:txBody>
      </p:sp>
    </p:spTree>
    <p:extLst>
      <p:ext uri="{BB962C8B-B14F-4D97-AF65-F5344CB8AC3E}">
        <p14:creationId xmlns:p14="http://schemas.microsoft.com/office/powerpoint/2010/main" val="4167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EFDF7A1-06FE-DC4B-BAC9-07EE03D0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01" y="48284"/>
            <a:ext cx="6649198" cy="20047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16FBC4D-CC5A-194E-B13D-79A934972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575" y="2698737"/>
            <a:ext cx="2997200" cy="2997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36FF2C8-EBCB-D740-8AC6-6F496455A5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262" y="3429000"/>
            <a:ext cx="1144344" cy="11984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E4A93E0-A0BA-F048-9287-DF4D70B2D4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22" y="3238999"/>
            <a:ext cx="969178" cy="9436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173C05D-1B09-394A-9D37-ACC2C95356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84" y="783778"/>
            <a:ext cx="1782305" cy="22059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ED21EE3-328F-E34B-92DB-B23A7D4D25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505" y="3452311"/>
            <a:ext cx="2727775" cy="27499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CB0E73C-8EC6-2343-8D1B-075EE89B25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430" y="2254933"/>
            <a:ext cx="1273464" cy="1273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5A18B40-C43B-364E-9CC5-2B46F93A70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158" y="475832"/>
            <a:ext cx="2210801" cy="2210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FAEB376-FBC0-6A41-A16A-CA2C6F0429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4887">
            <a:off x="8943545" y="1859531"/>
            <a:ext cx="954107" cy="9541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412C68A-9D65-3B40-9E5A-2FF93F88A7F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84" y="5003728"/>
            <a:ext cx="5794640" cy="1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041E712-A0F5-454E-A21E-987E13AB1772}"/>
              </a:ext>
            </a:extLst>
          </p:cNvPr>
          <p:cNvSpPr txBox="1"/>
          <p:nvPr/>
        </p:nvSpPr>
        <p:spPr>
          <a:xfrm>
            <a:off x="5835872" y="1167655"/>
            <a:ext cx="6345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nomme ABC et EFG deux triangles équilatéraux différents.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309E3784-D1EA-3745-A1F0-BFDC66BEAF1A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5DC98C4F-85E7-8547-BAFD-FD1D7E65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889DDDC9-9FD3-234F-AA78-404D113D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2CFA920-4096-6D48-AD4A-1D96348F03EB}"/>
              </a:ext>
            </a:extLst>
          </p:cNvPr>
          <p:cNvGrpSpPr/>
          <p:nvPr/>
        </p:nvGrpSpPr>
        <p:grpSpPr>
          <a:xfrm>
            <a:off x="5553589" y="3512888"/>
            <a:ext cx="5674068" cy="1173799"/>
            <a:chOff x="5553589" y="3512888"/>
            <a:chExt cx="5674068" cy="117379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9EEB7E22-D99A-E447-B4CC-76DE3BAAFECE}"/>
                </a:ext>
              </a:extLst>
            </p:cNvPr>
            <p:cNvSpPr txBox="1"/>
            <p:nvPr/>
          </p:nvSpPr>
          <p:spPr>
            <a:xfrm>
              <a:off x="6356130" y="3855690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équilatéral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3 côtés de même longueur.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8DBC5276-1BC8-FA48-9BD5-E19FBEC9940D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0C085081-A489-2A49-A144-6D68A2C171DC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xmlns="" id="{84B28E7E-C375-CE4F-BF07-3DF9F565B37F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3A50001-9B0F-FF44-BF26-DFFB2A84FDE7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73F22F-AE4F-8D43-8869-E489B1712EA6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378DC1E-49EE-5E44-A8C3-8C2DB9F399D0}"/>
              </a:ext>
            </a:extLst>
          </p:cNvPr>
          <p:cNvCxnSpPr>
            <a:cxnSpLocks/>
          </p:cNvCxnSpPr>
          <p:nvPr/>
        </p:nvCxnSpPr>
        <p:spPr>
          <a:xfrm flipV="1">
            <a:off x="1731295" y="2888535"/>
            <a:ext cx="295418" cy="1182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B07109-24E8-F544-8A0E-B34736BF0B48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2CF88A-35B3-3348-A90C-5410E7D6DC87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C9A1C7-E2A0-5643-B8F9-D8032EB52795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7529CB67-4DC9-BD44-AB25-E5EB78CFED48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xmlns="" id="{4ED1165A-5D77-264E-A997-F3425507F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xmlns="" id="{D74D57E9-E735-7D42-A0CC-52824925E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72E48AEC-3F2D-40F6-8627-563FC498212D}"/>
              </a:ext>
            </a:extLst>
          </p:cNvPr>
          <p:cNvSpPr txBox="1"/>
          <p:nvPr/>
        </p:nvSpPr>
        <p:spPr>
          <a:xfrm>
            <a:off x="5835872" y="1167655"/>
            <a:ext cx="6345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nomme ABC et EFG deux triangles équilatéraux différents.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39F411B2-EC34-4ECE-8477-6CD4D621C411}"/>
              </a:ext>
            </a:extLst>
          </p:cNvPr>
          <p:cNvGrpSpPr/>
          <p:nvPr/>
        </p:nvGrpSpPr>
        <p:grpSpPr>
          <a:xfrm>
            <a:off x="5553589" y="3512888"/>
            <a:ext cx="5674068" cy="1173799"/>
            <a:chOff x="5553589" y="3512888"/>
            <a:chExt cx="5674068" cy="1173799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559F89C0-2C22-4BA7-9B35-7E97AF120EB8}"/>
                </a:ext>
              </a:extLst>
            </p:cNvPr>
            <p:cNvSpPr txBox="1"/>
            <p:nvPr/>
          </p:nvSpPr>
          <p:spPr>
            <a:xfrm>
              <a:off x="6356130" y="3855690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équilatéral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3 côtés de même longueur.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19B15FA0-A221-4930-9BC5-71D361EC0B38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xmlns="" id="{6334A024-E6A9-4A95-B99E-12B55A533CDA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xmlns="" id="{741FEBD3-B974-4782-BAE1-018EDB97C3AB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3A50001-9B0F-FF44-BF26-DFFB2A84FDE7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73F22F-AE4F-8D43-8869-E489B1712EA6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378DC1E-49EE-5E44-A8C3-8C2DB9F399D0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1428206" y="1650227"/>
            <a:ext cx="907975" cy="36692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B07109-24E8-F544-8A0E-B34736BF0B48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2CF88A-35B3-3348-A90C-5410E7D6DC87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C9A1C7-E2A0-5643-B8F9-D8032EB52795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9066C4FF-E5BB-044C-A0F1-91EE70B3CEDB}"/>
              </a:ext>
            </a:extLst>
          </p:cNvPr>
          <p:cNvCxnSpPr>
            <a:cxnSpLocks/>
            <a:stCxn id="28" idx="2"/>
            <a:endCxn id="28" idx="4"/>
          </p:cNvCxnSpPr>
          <p:nvPr/>
        </p:nvCxnSpPr>
        <p:spPr>
          <a:xfrm flipV="1">
            <a:off x="1428099" y="4271189"/>
            <a:ext cx="3631743" cy="1048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BF8FB7BA-92BB-884C-89D4-EA2913EC0E56}"/>
              </a:ext>
            </a:extLst>
          </p:cNvPr>
          <p:cNvCxnSpPr>
            <a:cxnSpLocks/>
            <a:stCxn id="28" idx="4"/>
          </p:cNvCxnSpPr>
          <p:nvPr/>
        </p:nvCxnSpPr>
        <p:spPr>
          <a:xfrm flipH="1" flipV="1">
            <a:off x="2336182" y="1667297"/>
            <a:ext cx="2723660" cy="2603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3A09D106-8BD2-A644-988B-9C773180A37E}"/>
              </a:ext>
            </a:extLst>
          </p:cNvPr>
          <p:cNvCxnSpPr>
            <a:cxnSpLocks/>
          </p:cNvCxnSpPr>
          <p:nvPr/>
        </p:nvCxnSpPr>
        <p:spPr>
          <a:xfrm flipV="1">
            <a:off x="1724297" y="2888535"/>
            <a:ext cx="299506" cy="11827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308784E-4F1B-B247-9943-73ECF329DF15}"/>
              </a:ext>
            </a:extLst>
          </p:cNvPr>
          <p:cNvSpPr/>
          <p:nvPr/>
        </p:nvSpPr>
        <p:spPr>
          <a:xfrm>
            <a:off x="2150659" y="123985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D09AAD0-29A8-7D4F-8BCD-CCA381BDDD92}"/>
              </a:ext>
            </a:extLst>
          </p:cNvPr>
          <p:cNvSpPr/>
          <p:nvPr/>
        </p:nvSpPr>
        <p:spPr>
          <a:xfrm>
            <a:off x="1129602" y="52394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G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ED837030-8562-2D46-A3A2-9DE073DB4D56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7C0FE3BD-481A-D94D-A887-EEE001DE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DF940741-532E-694F-B137-44C8D903B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00A9DD35-819E-4608-9CD7-96DF7915B614}"/>
              </a:ext>
            </a:extLst>
          </p:cNvPr>
          <p:cNvSpPr txBox="1"/>
          <p:nvPr/>
        </p:nvSpPr>
        <p:spPr>
          <a:xfrm>
            <a:off x="5835872" y="1167655"/>
            <a:ext cx="6345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nomme ABC et EFG deux triangles équilatéraux différents.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6CF866C2-FCC1-4361-8E8D-D2FCF9B1B8A0}"/>
              </a:ext>
            </a:extLst>
          </p:cNvPr>
          <p:cNvGrpSpPr/>
          <p:nvPr/>
        </p:nvGrpSpPr>
        <p:grpSpPr>
          <a:xfrm>
            <a:off x="5553589" y="3512888"/>
            <a:ext cx="5674068" cy="1173799"/>
            <a:chOff x="5553589" y="3512888"/>
            <a:chExt cx="5674068" cy="1173799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DC85A3C7-C111-4B65-814F-3367824898ED}"/>
                </a:ext>
              </a:extLst>
            </p:cNvPr>
            <p:cNvSpPr txBox="1"/>
            <p:nvPr/>
          </p:nvSpPr>
          <p:spPr>
            <a:xfrm>
              <a:off x="6356130" y="3855690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équilatéral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3 côtés de même longueur.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xmlns="" id="{2B84C61D-E0AE-4A37-9D00-4977518100B6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429A98DA-CB08-4EA4-86FF-28C4226095C1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56" name="Rectangle : coins arrondis 55">
                <a:extLst>
                  <a:ext uri="{FF2B5EF4-FFF2-40B4-BE49-F238E27FC236}">
                    <a16:creationId xmlns:a16="http://schemas.microsoft.com/office/drawing/2014/main" xmlns="" id="{A7D5F5FB-7AE3-485C-B8C3-33355606C1CB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A41D0C5-F271-4E14-8054-BCCC0A697A7E}"/>
              </a:ext>
            </a:extLst>
          </p:cNvPr>
          <p:cNvSpPr/>
          <p:nvPr/>
        </p:nvSpPr>
        <p:spPr>
          <a:xfrm>
            <a:off x="5087792" y="407125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438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FDFCD26-385F-4143-8CDE-DF8044CE5069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A5897B6D-9BB1-514E-B9AC-A6E9A54A6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A778F8A8-6746-6E47-8A81-E4D1F273E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F2DF2DD-7456-3445-AA65-051188118F67}"/>
              </a:ext>
            </a:extLst>
          </p:cNvPr>
          <p:cNvGrpSpPr/>
          <p:nvPr/>
        </p:nvGrpSpPr>
        <p:grpSpPr>
          <a:xfrm>
            <a:off x="5553589" y="3512888"/>
            <a:ext cx="5791691" cy="1183307"/>
            <a:chOff x="5553589" y="3512888"/>
            <a:chExt cx="5791691" cy="1183307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E280A905-2E52-7645-B055-ED2502BCAB88}"/>
                </a:ext>
              </a:extLst>
            </p:cNvPr>
            <p:cNvSpPr txBox="1"/>
            <p:nvPr/>
          </p:nvSpPr>
          <p:spPr>
            <a:xfrm>
              <a:off x="6473753" y="3865198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rectangle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un angle droit.</a:t>
              </a: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90E68E8D-F7F3-8845-964C-3449BBA6C96F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xmlns="" id="{D0C19EC7-005C-B34E-8DE2-6344982DF322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xmlns="" id="{96712A00-3C12-7441-84FD-3C58EEAC8899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FC6739F-509E-FB46-B278-649E8B631EE6}"/>
              </a:ext>
            </a:extLst>
          </p:cNvPr>
          <p:cNvSpPr txBox="1"/>
          <p:nvPr/>
        </p:nvSpPr>
        <p:spPr>
          <a:xfrm>
            <a:off x="5835872" y="1167655"/>
            <a:ext cx="6345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colorie l’intérieur d’un triangle rectangle. 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D123A170-6A50-407A-86AB-56CFDD52EE50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xmlns="" id="{E0818C33-0C95-4D6F-AC97-9603A3411A85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xmlns="" id="{C1731EFD-51F0-452E-AEBD-3A5E0CC31852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xmlns="" id="{7AF84022-EB59-447D-9240-C1E8F1FD9E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Triangle 27">
                  <a:extLst>
                    <a:ext uri="{FF2B5EF4-FFF2-40B4-BE49-F238E27FC236}">
                      <a16:creationId xmlns:a16="http://schemas.microsoft.com/office/drawing/2014/main" xmlns="" id="{ABB92C97-7F20-421A-A4BF-BB29340639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8" name="Triangle 28">
                <a:extLst>
                  <a:ext uri="{FF2B5EF4-FFF2-40B4-BE49-F238E27FC236}">
                    <a16:creationId xmlns:a16="http://schemas.microsoft.com/office/drawing/2014/main" xmlns="" id="{3BE08F2B-AB5F-4785-B9AF-24F95C9E65E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xmlns="" id="{DB7CECBE-E4F8-4AB2-9F33-C256048FBDDD}"/>
                </a:ext>
              </a:extLst>
            </p:cNvPr>
            <p:cNvCxnSpPr>
              <a:stCxn id="48" idx="2"/>
              <a:endCxn id="50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xmlns="" id="{C86E39E5-C368-4D83-A660-53A3FE8E5479}"/>
                </a:ext>
              </a:extLst>
            </p:cNvPr>
            <p:cNvCxnSpPr>
              <a:cxnSpLocks/>
              <a:stCxn id="48" idx="4"/>
              <a:endCxn id="50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3BD863E6-CB98-474B-B276-8B92598349ED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532F3969-C7FD-44BF-B1C8-F970C7E56DC9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8A6537FC-C3AF-42C8-AA96-6502D0F62813}"/>
              </a:ext>
            </a:extLst>
          </p:cNvPr>
          <p:cNvCxnSpPr>
            <a:cxnSpLocks/>
            <a:endCxn id="50" idx="0"/>
          </p:cNvCxnSpPr>
          <p:nvPr/>
        </p:nvCxnSpPr>
        <p:spPr>
          <a:xfrm flipV="1">
            <a:off x="1428206" y="1650227"/>
            <a:ext cx="907975" cy="36692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1372909-2F33-49DA-BADE-3E1D90AC3BDB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4B272F5-7898-4DF3-8144-E00FD01E2FA1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BF47C1BC-1160-4C69-99D1-7725ECDC5D1D}"/>
              </a:ext>
            </a:extLst>
          </p:cNvPr>
          <p:cNvCxnSpPr>
            <a:cxnSpLocks/>
            <a:stCxn id="50" idx="2"/>
            <a:endCxn id="50" idx="4"/>
          </p:cNvCxnSpPr>
          <p:nvPr/>
        </p:nvCxnSpPr>
        <p:spPr>
          <a:xfrm flipV="1">
            <a:off x="1428099" y="4271189"/>
            <a:ext cx="3631743" cy="1048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FC6E22C1-E4E6-435F-9120-B3E57BE6B05B}"/>
              </a:ext>
            </a:extLst>
          </p:cNvPr>
          <p:cNvCxnSpPr>
            <a:cxnSpLocks/>
            <a:stCxn id="50" idx="4"/>
          </p:cNvCxnSpPr>
          <p:nvPr/>
        </p:nvCxnSpPr>
        <p:spPr>
          <a:xfrm flipH="1" flipV="1">
            <a:off x="2336182" y="1667297"/>
            <a:ext cx="2723660" cy="2603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xmlns="" id="{132205C8-6A8D-483C-9DEA-64FB2971F435}"/>
              </a:ext>
            </a:extLst>
          </p:cNvPr>
          <p:cNvCxnSpPr>
            <a:cxnSpLocks/>
          </p:cNvCxnSpPr>
          <p:nvPr/>
        </p:nvCxnSpPr>
        <p:spPr>
          <a:xfrm flipV="1">
            <a:off x="1724297" y="2888535"/>
            <a:ext cx="299506" cy="11827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54D180E-E0F8-4ECC-B3DB-1C54AAA36BF7}"/>
              </a:ext>
            </a:extLst>
          </p:cNvPr>
          <p:cNvSpPr/>
          <p:nvPr/>
        </p:nvSpPr>
        <p:spPr>
          <a:xfrm>
            <a:off x="2150659" y="123985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4F90EB6-8E65-44D8-8ED8-A80A6BC72009}"/>
              </a:ext>
            </a:extLst>
          </p:cNvPr>
          <p:cNvSpPr/>
          <p:nvPr/>
        </p:nvSpPr>
        <p:spPr>
          <a:xfrm>
            <a:off x="1129602" y="52394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1DCE04A-64C9-402C-A896-212DC08254F9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0A41D0C5-F271-4E14-8054-BCCC0A697A7E}"/>
              </a:ext>
            </a:extLst>
          </p:cNvPr>
          <p:cNvSpPr/>
          <p:nvPr/>
        </p:nvSpPr>
        <p:spPr>
          <a:xfrm>
            <a:off x="5087792" y="407125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670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xmlns="" id="{B4A7B731-D4C0-4F44-8DA9-011426119460}"/>
              </a:ext>
            </a:extLst>
          </p:cNvPr>
          <p:cNvSpPr/>
          <p:nvPr/>
        </p:nvSpPr>
        <p:spPr>
          <a:xfrm rot="18819443">
            <a:off x="2751902" y="4025146"/>
            <a:ext cx="2149326" cy="125282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3A50001-9B0F-FF44-BF26-DFFB2A84FDE7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73F22F-AE4F-8D43-8869-E489B1712EA6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378DC1E-49EE-5E44-A8C3-8C2DB9F399D0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1428206" y="1650227"/>
            <a:ext cx="907975" cy="36692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B07109-24E8-F544-8A0E-B34736BF0B48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2CF88A-35B3-3348-A90C-5410E7D6DC87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C9A1C7-E2A0-5643-B8F9-D8032EB52795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9066C4FF-E5BB-044C-A0F1-91EE70B3CEDB}"/>
              </a:ext>
            </a:extLst>
          </p:cNvPr>
          <p:cNvCxnSpPr>
            <a:cxnSpLocks/>
            <a:stCxn id="28" idx="2"/>
            <a:endCxn id="28" idx="4"/>
          </p:cNvCxnSpPr>
          <p:nvPr/>
        </p:nvCxnSpPr>
        <p:spPr>
          <a:xfrm flipV="1">
            <a:off x="1428099" y="4271189"/>
            <a:ext cx="3631743" cy="1048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BF8FB7BA-92BB-884C-89D4-EA2913EC0E56}"/>
              </a:ext>
            </a:extLst>
          </p:cNvPr>
          <p:cNvCxnSpPr>
            <a:cxnSpLocks/>
            <a:stCxn id="28" idx="4"/>
          </p:cNvCxnSpPr>
          <p:nvPr/>
        </p:nvCxnSpPr>
        <p:spPr>
          <a:xfrm flipH="1" flipV="1">
            <a:off x="2336182" y="1667297"/>
            <a:ext cx="2723660" cy="2603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3A09D106-8BD2-A644-988B-9C773180A37E}"/>
              </a:ext>
            </a:extLst>
          </p:cNvPr>
          <p:cNvCxnSpPr>
            <a:cxnSpLocks/>
          </p:cNvCxnSpPr>
          <p:nvPr/>
        </p:nvCxnSpPr>
        <p:spPr>
          <a:xfrm flipV="1">
            <a:off x="1724297" y="2888535"/>
            <a:ext cx="299506" cy="11827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308784E-4F1B-B247-9943-73ECF329DF15}"/>
              </a:ext>
            </a:extLst>
          </p:cNvPr>
          <p:cNvSpPr/>
          <p:nvPr/>
        </p:nvSpPr>
        <p:spPr>
          <a:xfrm>
            <a:off x="2150659" y="123985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D09AAD0-29A8-7D4F-8BCD-CCA381BDDD92}"/>
              </a:ext>
            </a:extLst>
          </p:cNvPr>
          <p:cNvSpPr/>
          <p:nvPr/>
        </p:nvSpPr>
        <p:spPr>
          <a:xfrm>
            <a:off x="1129602" y="52394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G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FDFCD26-385F-4143-8CDE-DF8044CE5069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A5897B6D-9BB1-514E-B9AC-A6E9A54A6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A778F8A8-6746-6E47-8A81-E4D1F273E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F2DF2DD-7456-3445-AA65-051188118F67}"/>
              </a:ext>
            </a:extLst>
          </p:cNvPr>
          <p:cNvGrpSpPr/>
          <p:nvPr/>
        </p:nvGrpSpPr>
        <p:grpSpPr>
          <a:xfrm>
            <a:off x="5087792" y="3512888"/>
            <a:ext cx="6257488" cy="1183307"/>
            <a:chOff x="5087792" y="3512888"/>
            <a:chExt cx="6257488" cy="118330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2DC9D15-27FC-6B46-A054-8FC78E6CA632}"/>
                </a:ext>
              </a:extLst>
            </p:cNvPr>
            <p:cNvSpPr/>
            <p:nvPr/>
          </p:nvSpPr>
          <p:spPr>
            <a:xfrm>
              <a:off x="5087792" y="4071257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F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E280A905-2E52-7645-B055-ED2502BCAB88}"/>
                </a:ext>
              </a:extLst>
            </p:cNvPr>
            <p:cNvSpPr txBox="1"/>
            <p:nvPr/>
          </p:nvSpPr>
          <p:spPr>
            <a:xfrm>
              <a:off x="6473753" y="3865198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rectangle est un triangle qui a </a:t>
              </a:r>
              <a:r>
                <a:rPr lang="fr-FR" sz="2400" dirty="0">
                  <a:solidFill>
                    <a:srgbClr val="C00000"/>
                  </a:solidFill>
                </a:rPr>
                <a:t>un angle droit.</a:t>
              </a: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90E68E8D-F7F3-8845-964C-3449BBA6C96F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xmlns="" id="{D0C19EC7-005C-B34E-8DE2-6344982DF322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xmlns="" id="{96712A00-3C12-7441-84FD-3C58EEAC8899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FC6739F-509E-FB46-B278-649E8B631EE6}"/>
              </a:ext>
            </a:extLst>
          </p:cNvPr>
          <p:cNvSpPr txBox="1"/>
          <p:nvPr/>
        </p:nvSpPr>
        <p:spPr>
          <a:xfrm>
            <a:off x="5835872" y="1167655"/>
            <a:ext cx="6345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colorie l’intérieur d’un triangle rectangle. </a:t>
            </a:r>
          </a:p>
        </p:txBody>
      </p:sp>
    </p:spTree>
    <p:extLst>
      <p:ext uri="{BB962C8B-B14F-4D97-AF65-F5344CB8AC3E}">
        <p14:creationId xmlns:p14="http://schemas.microsoft.com/office/powerpoint/2010/main" val="3507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xmlns="" id="{B4A7B731-D4C0-4F44-8DA9-011426119460}"/>
              </a:ext>
            </a:extLst>
          </p:cNvPr>
          <p:cNvSpPr/>
          <p:nvPr/>
        </p:nvSpPr>
        <p:spPr>
          <a:xfrm rot="18819443">
            <a:off x="2751902" y="4025146"/>
            <a:ext cx="2149326" cy="125282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Les triangles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8000723-39DE-C24E-AA7C-5711DE7787C8}"/>
              </a:ext>
            </a:extLst>
          </p:cNvPr>
          <p:cNvGrpSpPr/>
          <p:nvPr/>
        </p:nvGrpSpPr>
        <p:grpSpPr>
          <a:xfrm>
            <a:off x="748747" y="1554702"/>
            <a:ext cx="4392000" cy="4392000"/>
            <a:chOff x="5146453" y="1597523"/>
            <a:chExt cx="4392000" cy="439200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61723BB-F803-394C-BDA3-F3AE05136FD3}"/>
                </a:ext>
              </a:extLst>
            </p:cNvPr>
            <p:cNvGrpSpPr/>
            <p:nvPr/>
          </p:nvGrpSpPr>
          <p:grpSpPr>
            <a:xfrm rot="20633994">
              <a:off x="5146453" y="1597523"/>
              <a:ext cx="4392000" cy="4392000"/>
              <a:chOff x="5146453" y="1597523"/>
              <a:chExt cx="4392000" cy="4392000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xmlns="" id="{B9D5AD54-2DC8-9049-AAC7-5720B3A8A3D3}"/>
                  </a:ext>
                </a:extLst>
              </p:cNvPr>
              <p:cNvGrpSpPr/>
              <p:nvPr/>
            </p:nvGrpSpPr>
            <p:grpSpPr>
              <a:xfrm>
                <a:off x="5146453" y="1597523"/>
                <a:ext cx="4392000" cy="4392000"/>
                <a:chOff x="5146453" y="1597523"/>
                <a:chExt cx="4392000" cy="4392000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xmlns="" id="{B968833E-F4B3-BE4F-BCA8-D8500FB27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6453" y="1597523"/>
                  <a:ext cx="4392000" cy="43920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9D8FD04D-DFAC-3B40-BCE6-A46F16CC0A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0252" y="1606666"/>
                  <a:ext cx="3780000" cy="3273480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071E1155-3865-A542-96A2-B6E1D6004C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50269">
                <a:off x="5937923" y="1904796"/>
                <a:ext cx="3780000" cy="327348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B9D8042A-C564-CE47-A7DA-DBDB26CF590A}"/>
                </a:ext>
              </a:extLst>
            </p:cNvPr>
            <p:cNvCxnSpPr>
              <a:stCxn id="29" idx="2"/>
              <a:endCxn id="28" idx="0"/>
            </p:cNvCxnSpPr>
            <p:nvPr/>
          </p:nvCxnSpPr>
          <p:spPr>
            <a:xfrm flipV="1">
              <a:off x="5244427" y="1693048"/>
              <a:ext cx="1489460" cy="155607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578F6DEE-37B6-4848-A3C3-4E1193D0CF6E}"/>
                </a:ext>
              </a:extLst>
            </p:cNvPr>
            <p:cNvCxnSpPr>
              <a:cxnSpLocks/>
              <a:stCxn id="29" idx="4"/>
              <a:endCxn id="28" idx="4"/>
            </p:cNvCxnSpPr>
            <p:nvPr/>
          </p:nvCxnSpPr>
          <p:spPr>
            <a:xfrm flipV="1">
              <a:off x="7929498" y="4314010"/>
              <a:ext cx="1528050" cy="159571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3A50001-9B0F-FF44-BF26-DFFB2A84FDE7}"/>
              </a:ext>
            </a:extLst>
          </p:cNvPr>
          <p:cNvCxnSpPr>
            <a:cxnSpLocks/>
          </p:cNvCxnSpPr>
          <p:nvPr/>
        </p:nvCxnSpPr>
        <p:spPr>
          <a:xfrm flipV="1">
            <a:off x="846719" y="2888535"/>
            <a:ext cx="1187028" cy="317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73F22F-AE4F-8D43-8869-E489B1712EA6}"/>
              </a:ext>
            </a:extLst>
          </p:cNvPr>
          <p:cNvCxnSpPr>
            <a:cxnSpLocks/>
          </p:cNvCxnSpPr>
          <p:nvPr/>
        </p:nvCxnSpPr>
        <p:spPr>
          <a:xfrm>
            <a:off x="846719" y="3206309"/>
            <a:ext cx="877578" cy="86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378DC1E-49EE-5E44-A8C3-8C2DB9F399D0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1428206" y="1650227"/>
            <a:ext cx="907975" cy="36692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B07109-24E8-F544-8A0E-B34736BF0B48}"/>
              </a:ext>
            </a:extLst>
          </p:cNvPr>
          <p:cNvSpPr/>
          <p:nvPr/>
        </p:nvSpPr>
        <p:spPr>
          <a:xfrm>
            <a:off x="474897" y="286466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2CF88A-35B3-3348-A90C-5410E7D6DC87}"/>
              </a:ext>
            </a:extLst>
          </p:cNvPr>
          <p:cNvSpPr/>
          <p:nvPr/>
        </p:nvSpPr>
        <p:spPr>
          <a:xfrm>
            <a:off x="2023803" y="246479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C9A1C7-E2A0-5643-B8F9-D8032EB52795}"/>
              </a:ext>
            </a:extLst>
          </p:cNvPr>
          <p:cNvSpPr/>
          <p:nvPr/>
        </p:nvSpPr>
        <p:spPr>
          <a:xfrm>
            <a:off x="1612994" y="40955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9066C4FF-E5BB-044C-A0F1-91EE70B3CEDB}"/>
              </a:ext>
            </a:extLst>
          </p:cNvPr>
          <p:cNvCxnSpPr>
            <a:cxnSpLocks/>
            <a:stCxn id="28" idx="2"/>
            <a:endCxn id="28" idx="4"/>
          </p:cNvCxnSpPr>
          <p:nvPr/>
        </p:nvCxnSpPr>
        <p:spPr>
          <a:xfrm flipV="1">
            <a:off x="1428099" y="4271189"/>
            <a:ext cx="3631743" cy="1048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BF8FB7BA-92BB-884C-89D4-EA2913EC0E56}"/>
              </a:ext>
            </a:extLst>
          </p:cNvPr>
          <p:cNvCxnSpPr>
            <a:cxnSpLocks/>
            <a:stCxn id="28" idx="4"/>
          </p:cNvCxnSpPr>
          <p:nvPr/>
        </p:nvCxnSpPr>
        <p:spPr>
          <a:xfrm flipH="1" flipV="1">
            <a:off x="2336182" y="1667297"/>
            <a:ext cx="2723660" cy="2603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3A09D106-8BD2-A644-988B-9C773180A37E}"/>
              </a:ext>
            </a:extLst>
          </p:cNvPr>
          <p:cNvCxnSpPr>
            <a:cxnSpLocks/>
          </p:cNvCxnSpPr>
          <p:nvPr/>
        </p:nvCxnSpPr>
        <p:spPr>
          <a:xfrm flipV="1">
            <a:off x="1724297" y="2888535"/>
            <a:ext cx="299506" cy="11827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308784E-4F1B-B247-9943-73ECF329DF15}"/>
              </a:ext>
            </a:extLst>
          </p:cNvPr>
          <p:cNvSpPr/>
          <p:nvPr/>
        </p:nvSpPr>
        <p:spPr>
          <a:xfrm>
            <a:off x="2150659" y="123985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D09AAD0-29A8-7D4F-8BCD-CCA381BDDD92}"/>
              </a:ext>
            </a:extLst>
          </p:cNvPr>
          <p:cNvSpPr/>
          <p:nvPr/>
        </p:nvSpPr>
        <p:spPr>
          <a:xfrm>
            <a:off x="1129602" y="52394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G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FDFCD26-385F-4143-8CDE-DF8044CE5069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A5897B6D-9BB1-514E-B9AC-A6E9A54A6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A778F8A8-6746-6E47-8A81-E4D1F273E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E7E88CEE-1030-44C0-8DFF-BB7714841CBA}"/>
              </a:ext>
            </a:extLst>
          </p:cNvPr>
          <p:cNvGrpSpPr/>
          <p:nvPr/>
        </p:nvGrpSpPr>
        <p:grpSpPr>
          <a:xfrm>
            <a:off x="5087792" y="3512888"/>
            <a:ext cx="6201991" cy="1194417"/>
            <a:chOff x="5087792" y="3512888"/>
            <a:chExt cx="6201991" cy="119441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6CA9BB6-F029-4968-8D31-A6069AE0E601}"/>
                </a:ext>
              </a:extLst>
            </p:cNvPr>
            <p:cNvSpPr/>
            <p:nvPr/>
          </p:nvSpPr>
          <p:spPr>
            <a:xfrm>
              <a:off x="5087792" y="4071257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F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9B456F51-C26D-438A-A4AB-B0810D1119F0}"/>
                </a:ext>
              </a:extLst>
            </p:cNvPr>
            <p:cNvSpPr txBox="1"/>
            <p:nvPr/>
          </p:nvSpPr>
          <p:spPr>
            <a:xfrm>
              <a:off x="6418256" y="3876308"/>
              <a:ext cx="487152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Un triangle isocèle est un triangle</a:t>
              </a:r>
            </a:p>
            <a:p>
              <a:pPr algn="ctr"/>
              <a:r>
                <a:rPr lang="fr-FR" sz="2400" dirty="0"/>
                <a:t>qui a </a:t>
              </a:r>
              <a:r>
                <a:rPr lang="fr-FR" sz="2400" dirty="0">
                  <a:solidFill>
                    <a:srgbClr val="C00000"/>
                  </a:solidFill>
                </a:rPr>
                <a:t>2 côtés de même longueur.</a:t>
              </a: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xmlns="" id="{2B627973-B6DF-49C7-9D19-EF40AD89C3D6}"/>
                </a:ext>
              </a:extLst>
            </p:cNvPr>
            <p:cNvGrpSpPr/>
            <p:nvPr/>
          </p:nvGrpSpPr>
          <p:grpSpPr>
            <a:xfrm rot="20763691">
              <a:off x="5553589" y="3512888"/>
              <a:ext cx="1806223" cy="435789"/>
              <a:chOff x="9901535" y="3066607"/>
              <a:chExt cx="1674416" cy="514299"/>
            </a:xfrm>
            <a:noFill/>
          </p:grpSpPr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xmlns="" id="{1FBAA420-A4FD-4AD1-B330-9098794EA460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xmlns="" id="{9E75B625-77CE-49A1-BEB6-EE9140877133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16E0D0AB-F847-48DE-819E-E0D790331ACF}"/>
              </a:ext>
            </a:extLst>
          </p:cNvPr>
          <p:cNvSpPr txBox="1"/>
          <p:nvPr/>
        </p:nvSpPr>
        <p:spPr>
          <a:xfrm>
            <a:off x="5835872" y="1167655"/>
            <a:ext cx="6345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la figure :</a:t>
            </a:r>
          </a:p>
          <a:p>
            <a:r>
              <a:rPr lang="fr-FR" sz="2600" dirty="0"/>
              <a:t>-  colorie l’intérieur d’un triangle isocèle. </a:t>
            </a:r>
          </a:p>
        </p:txBody>
      </p:sp>
    </p:spTree>
    <p:extLst>
      <p:ext uri="{BB962C8B-B14F-4D97-AF65-F5344CB8AC3E}">
        <p14:creationId xmlns:p14="http://schemas.microsoft.com/office/powerpoint/2010/main" val="9533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681</Words>
  <Application>Microsoft Office PowerPoint</Application>
  <PresentationFormat>Personnalisé</PresentationFormat>
  <Paragraphs>145</Paragraphs>
  <Slides>29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Activités géométriques</vt:lpstr>
      <vt:lpstr>Présentation PowerPoint</vt:lpstr>
      <vt:lpstr>Les triangles</vt:lpstr>
      <vt:lpstr>Les triangles</vt:lpstr>
      <vt:lpstr>Les triangles</vt:lpstr>
      <vt:lpstr>Les triangles</vt:lpstr>
      <vt:lpstr>Les triangles</vt:lpstr>
      <vt:lpstr>Les triangles</vt:lpstr>
      <vt:lpstr>Les triangles</vt:lpstr>
      <vt:lpstr>Présentation PowerPoint</vt:lpstr>
      <vt:lpstr>Présentation PowerPoint</vt:lpstr>
      <vt:lpstr>Présentation PowerPoint</vt:lpstr>
      <vt:lpstr>Quiz du jour</vt:lpstr>
      <vt:lpstr>Quiz du jour</vt:lpstr>
      <vt:lpstr>Quiz du jour</vt:lpstr>
      <vt:lpstr>Programmation</vt:lpstr>
      <vt:lpstr>Présentation PowerPoint</vt:lpstr>
      <vt:lpstr>Présentation PowerPoint</vt:lpstr>
      <vt:lpstr>Présentation PowerPoint</vt:lpstr>
      <vt:lpstr>Présentation PowerPoint</vt:lpstr>
      <vt:lpstr>Problèmes</vt:lpstr>
      <vt:lpstr>Animaux de compagnie</vt:lpstr>
      <vt:lpstr>Présentation PowerPoint</vt:lpstr>
      <vt:lpstr>Présentation PowerPoint</vt:lpstr>
      <vt:lpstr>Le concert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CM2 Mathématiques, juillet 2020 (J4)</dc:subject>
  <dc:creator>Marie-France BOULET, CPD et Xavier SORBE, IG</dc:creator>
  <cp:keywords>géométrie, programmation, problèmes numériques</cp:keywords>
  <cp:lastModifiedBy>Véronique FOUQUAT</cp:lastModifiedBy>
  <cp:revision>268</cp:revision>
  <dcterms:created xsi:type="dcterms:W3CDTF">2020-05-08T16:03:50Z</dcterms:created>
  <dcterms:modified xsi:type="dcterms:W3CDTF">2020-07-03T07:31:05Z</dcterms:modified>
</cp:coreProperties>
</file>