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1980" r:id="rId2"/>
    <p:sldId id="1976" r:id="rId3"/>
    <p:sldId id="1977" r:id="rId4"/>
    <p:sldId id="1978" r:id="rId5"/>
    <p:sldId id="1946" r:id="rId6"/>
    <p:sldId id="1979" r:id="rId7"/>
    <p:sldId id="1973" r:id="rId8"/>
    <p:sldId id="1974" r:id="rId9"/>
    <p:sldId id="1935" r:id="rId10"/>
    <p:sldId id="1705" r:id="rId11"/>
    <p:sldId id="1696" r:id="rId12"/>
    <p:sldId id="1697" r:id="rId13"/>
    <p:sldId id="1698" r:id="rId14"/>
    <p:sldId id="1709" r:id="rId15"/>
    <p:sldId id="1715" r:id="rId16"/>
    <p:sldId id="1981" r:id="rId17"/>
    <p:sldId id="1982" r:id="rId18"/>
    <p:sldId id="1911" r:id="rId19"/>
    <p:sldId id="1127" r:id="rId20"/>
    <p:sldId id="1925" r:id="rId21"/>
    <p:sldId id="1926" r:id="rId22"/>
    <p:sldId id="1927" r:id="rId23"/>
    <p:sldId id="187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EF2"/>
    <a:srgbClr val="995BA5"/>
    <a:srgbClr val="5F66E9"/>
    <a:srgbClr val="E8E8E8"/>
    <a:srgbClr val="EA5D7B"/>
    <a:srgbClr val="B14AFF"/>
    <a:srgbClr val="7CA8EA"/>
    <a:srgbClr val="EA7173"/>
    <a:srgbClr val="FF767B"/>
    <a:srgbClr val="FF8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27"/>
  </p:normalViewPr>
  <p:slideViewPr>
    <p:cSldViewPr snapToGrid="0" snapToObjects="1">
      <p:cViewPr varScale="1">
        <p:scale>
          <a:sx n="47" d="100"/>
          <a:sy n="47" d="100"/>
        </p:scale>
        <p:origin x="-197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35E0D-C1A7-E44B-8449-24CEDFDBDC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E6BC0-E079-514B-9CF8-A69BDCFDAD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54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561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886828-974D-CC44-9701-9B0B96725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597910AF-A1D6-464F-8903-AE84B836C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30EF0A7-3EF0-9F43-AA96-0FACE3CF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2153B84-23ED-3947-BFB1-CE7873B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072F03A1-21DD-B54F-B293-5F304AED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21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2DDD2B-9340-8346-A42C-80B3A3D4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1730D49-3E94-9346-BE0B-DC5B2F4DB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85D2CB2-C75E-684D-9D4B-1ED7F644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FAF009A-6411-314F-93A3-838EC659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41D3C80-43B6-374A-BB98-0DCFE71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79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484AFBA3-15D8-3A43-BA9A-58172CE22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5EEC34B7-FFC1-EF49-AF53-3B2664C0A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A3954BD-3F39-A241-96AE-51FF386D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1470936-71C8-D443-B3BF-A2BBBA39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19B9EE2-DBB7-4841-9821-6A34C2F8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58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7973" y="365040"/>
            <a:ext cx="1051495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z="1733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 style du 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837973" y="1825560"/>
            <a:ext cx="1051495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426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4ED06E-8608-9C42-A769-F293E802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7218B6D-D59D-1F43-B822-7703FA094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9D5BA73-291A-F04A-B83A-31820816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18ED678-351F-C140-88FA-90BACA80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E2923DA-81EE-CE4B-89D4-CD65383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63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674C73-3A73-8B47-8C25-D05D8D0E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7EC18DB-8360-F942-BC1D-5748C469E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1B65A99-2C25-C94E-AE5D-849A70FE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3B25D75-A2B3-BA49-B5DE-389A2D85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6EE6DFE-283A-E641-8928-661ECFA1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2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5C0DB1-F4B5-D947-BD8E-73313EF2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1734F6B-B095-1D49-8A82-8263D3A40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ED1496B5-BEBA-8147-8251-DD1634A2D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A10D572-47F1-3D48-AB29-B9379E6F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BCA4C3E-E216-0C41-BB8D-6946944F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5CAF5CA-F86F-D64F-838F-9487F068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37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6C5343-FA70-A94B-8E92-D377FCD2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F9E439B-D43B-0F4E-9F1F-70BC0CF0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86187C67-C4C1-9640-8668-A1E1FEE01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3F083E0-34AA-8048-B40C-1EC268AB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2EB4043-61E9-F940-B16A-953AA663F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9CA33FB5-4D0B-794E-ADA7-748CB36C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90199A0B-9FAC-964F-A9DA-D80AD830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B395D3F5-06A4-3941-96F9-1621A2F8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75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A7DDEA-656B-044A-82E7-168D326C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66B2B12-8846-1C42-BBFB-C7356EFF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88F1411-6900-E24E-AF44-9BFDD842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C2BD963-C93C-7749-9689-D257AFE8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61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890F82E5-9F45-9D4B-8270-7A0FA4C8F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C3AC3F6-0741-C341-B9F4-3E4ABC76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A60558F-666C-9D4F-812D-56707F22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44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C8DE9C-D568-0E4B-8AC6-2E37783F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DD9F506-5D7A-F348-893F-FA405140F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7981735-C2FE-1940-897B-4CD92ACCE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674A5B2-C0AF-8441-8C1C-0786CE6F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A709442-37B9-B840-B04A-B6DDDA94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8F6ED76-60DC-8342-A129-2AD26294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02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96B8512-1E28-7646-8829-EB1F9A70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FC2611EB-7042-8640-A9CF-1A9F2CD8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E20FEA3-F1BF-394D-8584-2B39448CD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63D867F-86A6-4644-8C64-B16A54CB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DAB8423-0B71-B64A-84C6-DE23F3AC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E0AE5F9-5A20-064E-AD3B-FB2BD5FC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57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9739A79B-4E36-A245-B118-3630B6E5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60AF001C-3812-9D4B-B82C-2D168533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37DA02A-9B9D-704A-81AE-E5EA9F594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5143-FFF9-7B42-B7AA-4B53DE0A4B38}" type="datetimeFigureOut">
              <a:rPr lang="fr-FR" smtClean="0"/>
              <a:t>03/07/2020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7F3EB28-FF77-F147-A8C2-8D5FE981B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B197D5B-1872-5F4B-B082-29ECACF3D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06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838658" y="365439"/>
            <a:ext cx="10513222" cy="13246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5" tIns="44989" rIns="89975" bIns="44989" anchor="ctr"/>
          <a:lstStyle/>
          <a:p>
            <a:pPr>
              <a:lnSpc>
                <a:spcPct val="90000"/>
              </a:lnSpc>
            </a:pPr>
            <a:r>
              <a:rPr lang="fr-FR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juillet 2020, SEANCE </a:t>
            </a:r>
            <a:r>
              <a:rPr lang="fr-FR" sz="4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1 CM2</a:t>
            </a:r>
            <a:endParaRPr lang="fr-FR" sz="4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701531" y="1524128"/>
            <a:ext cx="10711170" cy="495151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560">
            <a:solidFill>
              <a:schemeClr val="accent2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105630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999" dirty="0">
                <a:solidFill>
                  <a:srgbClr val="7030A0"/>
                </a:solidFill>
                <a:latin typeface="Comic Sans MS" panose="030F0702030302020204" pitchFamily="66" charset="0"/>
              </a:rPr>
              <a:t>Programmation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77305" y="3602016"/>
            <a:ext cx="9573059" cy="16555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/>
              <a:t>Déplacements dans un quadrillage</a:t>
            </a:r>
          </a:p>
        </p:txBody>
      </p:sp>
    </p:spTree>
    <p:extLst>
      <p:ext uri="{BB962C8B-B14F-4D97-AF65-F5344CB8AC3E}">
        <p14:creationId xmlns:p14="http://schemas.microsoft.com/office/powerpoint/2010/main" val="18643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FC1F48A-FFF4-0944-97AB-E536168E8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255" y="2762216"/>
            <a:ext cx="2959100" cy="25146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D683AC41-61D8-3248-9142-650A3BD25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764746"/>
              </p:ext>
            </p:extLst>
          </p:nvPr>
        </p:nvGraphicFramePr>
        <p:xfrm>
          <a:off x="1208406" y="1274579"/>
          <a:ext cx="6482514" cy="43149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419">
                  <a:extLst>
                    <a:ext uri="{9D8B030D-6E8A-4147-A177-3AD203B41FA5}">
                      <a16:colId xmlns:a16="http://schemas.microsoft.com/office/drawing/2014/main" xmlns="" val="2191360513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3597149578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1110806325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2090800830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3629865058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2163492355"/>
                    </a:ext>
                  </a:extLst>
                </a:gridCol>
              </a:tblGrid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9167898"/>
                  </a:ext>
                </a:extLst>
              </a:tr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2475521"/>
                  </a:ext>
                </a:extLst>
              </a:tr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3254592"/>
                  </a:ext>
                </a:extLst>
              </a:tr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2646891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0DF2E20-11DD-444F-9FA5-33FF799ED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90" y="3514797"/>
            <a:ext cx="976993" cy="84352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BC9D84F-3991-294E-9118-45CC94108F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98832" y="4847916"/>
            <a:ext cx="610924" cy="48819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515A778-A665-C040-97AB-8182442F2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969" y="1592597"/>
            <a:ext cx="610924" cy="48819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9ADF86D-4B22-CB44-9E89-9EDBB212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970" y="2459340"/>
            <a:ext cx="456648" cy="9132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27B984D-E8FF-B943-AA18-57135D106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572" y="1412146"/>
            <a:ext cx="849098" cy="84909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C29CEE00-162E-9A48-B987-34A61F2E1200}"/>
              </a:ext>
            </a:extLst>
          </p:cNvPr>
          <p:cNvSpPr txBox="1"/>
          <p:nvPr/>
        </p:nvSpPr>
        <p:spPr>
          <a:xfrm>
            <a:off x="8128936" y="1255182"/>
            <a:ext cx="3447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Dans quelle case arrive l’insecte avec le programme suivant ?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67777A0B-76C7-FB45-9B70-D8629B9A9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6048" y="5442438"/>
            <a:ext cx="456648" cy="91329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D4038759-9CCC-EA42-982D-8C1F1878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195" y="3514797"/>
            <a:ext cx="976993" cy="84352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099C6D-1103-CF41-A4E8-917A4B761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500" y="3514797"/>
            <a:ext cx="976993" cy="843524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A043D1EB-0BB7-254D-989C-B7C485F76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15799" y="2476470"/>
            <a:ext cx="976993" cy="843524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xmlns="" id="{F8E85471-3082-9E40-8D73-AB39E812C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041" y="3514797"/>
            <a:ext cx="976993" cy="843524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D3F45BAE-A18D-6C48-BEDE-DFEB85B99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15798" y="3549684"/>
            <a:ext cx="976993" cy="8435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93DE49E-2A6C-444F-9091-01D460EE4CA0}"/>
              </a:ext>
            </a:extLst>
          </p:cNvPr>
          <p:cNvSpPr/>
          <p:nvPr/>
        </p:nvSpPr>
        <p:spPr>
          <a:xfrm>
            <a:off x="9545782" y="5395087"/>
            <a:ext cx="1008000" cy="100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7D46150A-1046-E44A-A270-57949C4D44A3}"/>
              </a:ext>
            </a:extLst>
          </p:cNvPr>
          <p:cNvSpPr txBox="1"/>
          <p:nvPr/>
        </p:nvSpPr>
        <p:spPr>
          <a:xfrm>
            <a:off x="9831356" y="5483588"/>
            <a:ext cx="561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?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xmlns="" id="{7D18ECA3-C457-AF47-9636-17F5C9C01A40}"/>
              </a:ext>
            </a:extLst>
          </p:cNvPr>
          <p:cNvSpPr txBox="1">
            <a:spLocks/>
          </p:cNvSpPr>
          <p:nvPr/>
        </p:nvSpPr>
        <p:spPr>
          <a:xfrm>
            <a:off x="2754335" y="251179"/>
            <a:ext cx="6345382" cy="80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rgbClr val="7030A0"/>
                </a:solidFill>
              </a:rPr>
              <a:t>Programmer un déplacement</a:t>
            </a:r>
          </a:p>
        </p:txBody>
      </p:sp>
    </p:spTree>
    <p:extLst>
      <p:ext uri="{BB962C8B-B14F-4D97-AF65-F5344CB8AC3E}">
        <p14:creationId xmlns:p14="http://schemas.microsoft.com/office/powerpoint/2010/main" val="5452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7C3D0BD-491C-FB4C-A036-9D07B0870450}"/>
              </a:ext>
            </a:extLst>
          </p:cNvPr>
          <p:cNvSpPr txBox="1"/>
          <p:nvPr/>
        </p:nvSpPr>
        <p:spPr>
          <a:xfrm>
            <a:off x="9831356" y="5514586"/>
            <a:ext cx="561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?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B61B6FA-EBBD-C344-8D5C-BE75DF8F1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678" y="2942478"/>
            <a:ext cx="2984500" cy="20955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D683AC41-61D8-3248-9142-650A3BD25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037229"/>
              </p:ext>
            </p:extLst>
          </p:nvPr>
        </p:nvGraphicFramePr>
        <p:xfrm>
          <a:off x="1208406" y="1274575"/>
          <a:ext cx="6482514" cy="43149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419">
                  <a:extLst>
                    <a:ext uri="{9D8B030D-6E8A-4147-A177-3AD203B41FA5}">
                      <a16:colId xmlns:a16="http://schemas.microsoft.com/office/drawing/2014/main" xmlns="" val="2191360513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3597149578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1110806325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2090800830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3629865058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2163492355"/>
                    </a:ext>
                  </a:extLst>
                </a:gridCol>
              </a:tblGrid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9167898"/>
                  </a:ext>
                </a:extLst>
              </a:tr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2475521"/>
                  </a:ext>
                </a:extLst>
              </a:tr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3254592"/>
                  </a:ext>
                </a:extLst>
              </a:tr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2646891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0DF2E20-11DD-444F-9FA5-33FF799ED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90" y="3514793"/>
            <a:ext cx="976993" cy="84352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BC9D84F-3991-294E-9118-45CC94108F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98832" y="4847912"/>
            <a:ext cx="610924" cy="48819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515A778-A665-C040-97AB-8182442F2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969" y="1592593"/>
            <a:ext cx="610924" cy="48819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9ADF86D-4B22-CB44-9E89-9EDBB212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970" y="2459336"/>
            <a:ext cx="456648" cy="9132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27B984D-E8FF-B943-AA18-57135D106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572" y="1412142"/>
            <a:ext cx="849098" cy="84909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7D1F800-D1C2-214C-8435-309292A5D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389" y="5716684"/>
            <a:ext cx="610924" cy="48819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BC5394B-A10D-1545-8184-39396BB3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644" y="3549681"/>
            <a:ext cx="976993" cy="84352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434DDD9-70CB-8645-BF1B-F2D4399B3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46644" y="2474220"/>
            <a:ext cx="976993" cy="84352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FC6C499-3076-A94B-AF05-C159F6DB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39822" y="3553817"/>
            <a:ext cx="976993" cy="84352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F2780B6-272C-0D4F-95B1-C9571180D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346645" y="1398645"/>
            <a:ext cx="976993" cy="843524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xmlns="" id="{CC1DE84E-595B-F743-911A-6B792A00A01B}"/>
              </a:ext>
            </a:extLst>
          </p:cNvPr>
          <p:cNvSpPr txBox="1">
            <a:spLocks/>
          </p:cNvSpPr>
          <p:nvPr/>
        </p:nvSpPr>
        <p:spPr>
          <a:xfrm>
            <a:off x="2754335" y="251179"/>
            <a:ext cx="6345382" cy="80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rgbClr val="7030A0"/>
                </a:solidFill>
              </a:rPr>
              <a:t>Programmer un déplacement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954E6AF-3D96-7249-A3AD-0122907A79E0}"/>
              </a:ext>
            </a:extLst>
          </p:cNvPr>
          <p:cNvSpPr/>
          <p:nvPr/>
        </p:nvSpPr>
        <p:spPr>
          <a:xfrm>
            <a:off x="9545782" y="5395087"/>
            <a:ext cx="1008000" cy="100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6A474D2-B8B0-48C7-8088-9F3E63EE8A28}"/>
              </a:ext>
            </a:extLst>
          </p:cNvPr>
          <p:cNvSpPr txBox="1"/>
          <p:nvPr/>
        </p:nvSpPr>
        <p:spPr>
          <a:xfrm>
            <a:off x="8128936" y="1255182"/>
            <a:ext cx="3447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Dans quelle case arrive l’insecte avec le programme suivant ?</a:t>
            </a:r>
          </a:p>
        </p:txBody>
      </p:sp>
    </p:spTree>
    <p:extLst>
      <p:ext uri="{BB962C8B-B14F-4D97-AF65-F5344CB8AC3E}">
        <p14:creationId xmlns:p14="http://schemas.microsoft.com/office/powerpoint/2010/main" val="32058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AE91418-3F28-1D49-B064-63D25EE0B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905" y="2847061"/>
            <a:ext cx="2844800" cy="24765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xmlns="" id="{D683AC41-61D8-3248-9142-650A3BD25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11939"/>
              </p:ext>
            </p:extLst>
          </p:nvPr>
        </p:nvGraphicFramePr>
        <p:xfrm>
          <a:off x="1208406" y="1274571"/>
          <a:ext cx="6482514" cy="43149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0419">
                  <a:extLst>
                    <a:ext uri="{9D8B030D-6E8A-4147-A177-3AD203B41FA5}">
                      <a16:colId xmlns:a16="http://schemas.microsoft.com/office/drawing/2014/main" xmlns="" val="2191360513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3597149578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1110806325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2090800830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3629865058"/>
                    </a:ext>
                  </a:extLst>
                </a:gridCol>
                <a:gridCol w="1080419">
                  <a:extLst>
                    <a:ext uri="{9D8B030D-6E8A-4147-A177-3AD203B41FA5}">
                      <a16:colId xmlns:a16="http://schemas.microsoft.com/office/drawing/2014/main" xmlns="" val="2163492355"/>
                    </a:ext>
                  </a:extLst>
                </a:gridCol>
              </a:tblGrid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9167898"/>
                  </a:ext>
                </a:extLst>
              </a:tr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2475521"/>
                  </a:ext>
                </a:extLst>
              </a:tr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3254592"/>
                  </a:ext>
                </a:extLst>
              </a:tr>
              <a:tr h="107874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2646891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0DF2E20-11DD-444F-9FA5-33FF799ED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90" y="3514789"/>
            <a:ext cx="976993" cy="84352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BC9D84F-3991-294E-9118-45CC94108F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98832" y="4847908"/>
            <a:ext cx="610924" cy="48819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515A778-A665-C040-97AB-8182442F2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969" y="1592589"/>
            <a:ext cx="610924" cy="48819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9ADF86D-4B22-CB44-9E89-9EDBB212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970" y="2459332"/>
            <a:ext cx="456648" cy="9132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27B984D-E8FF-B943-AA18-57135D106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572" y="1412138"/>
            <a:ext cx="849098" cy="84909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90F8EAC-1237-134F-9F81-4F687362E1C9}"/>
              </a:ext>
            </a:extLst>
          </p:cNvPr>
          <p:cNvSpPr txBox="1"/>
          <p:nvPr/>
        </p:nvSpPr>
        <p:spPr>
          <a:xfrm>
            <a:off x="9831356" y="5437093"/>
            <a:ext cx="561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?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3729CE7-6E5F-C247-B36B-7963C095CB1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17921" y="5701481"/>
            <a:ext cx="610924" cy="48819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267BB8B-C730-FD4E-A7F6-8D06B3750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695" y="3514789"/>
            <a:ext cx="976993" cy="84352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BD8ABFD-9603-384C-9D41-29CC5127C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295" y="3508963"/>
            <a:ext cx="976993" cy="84352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D85A60D-AB36-184E-991C-32885CD3B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733" y="3521606"/>
            <a:ext cx="976993" cy="84352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2AADA96-0C4A-BD4C-8D86-CE744D2F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20366" y="3554432"/>
            <a:ext cx="976993" cy="84352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2BEBCA2-1047-7D42-A949-E698B6D6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09732" y="4624124"/>
            <a:ext cx="976993" cy="843524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xmlns="" id="{0325F7E0-0B37-7B49-A23A-045864DA6BA0}"/>
              </a:ext>
            </a:extLst>
          </p:cNvPr>
          <p:cNvSpPr txBox="1">
            <a:spLocks/>
          </p:cNvSpPr>
          <p:nvPr/>
        </p:nvSpPr>
        <p:spPr>
          <a:xfrm>
            <a:off x="2754335" y="251179"/>
            <a:ext cx="6345382" cy="80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rgbClr val="7030A0"/>
                </a:solidFill>
              </a:rPr>
              <a:t>Programmer un déplacement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EA251A0-97B5-E940-9585-886580A975D7}"/>
              </a:ext>
            </a:extLst>
          </p:cNvPr>
          <p:cNvSpPr/>
          <p:nvPr/>
        </p:nvSpPr>
        <p:spPr>
          <a:xfrm>
            <a:off x="9545782" y="5395087"/>
            <a:ext cx="1008000" cy="100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38649A6B-E514-42B2-976B-5730CD2CB4FC}"/>
              </a:ext>
            </a:extLst>
          </p:cNvPr>
          <p:cNvSpPr txBox="1"/>
          <p:nvPr/>
        </p:nvSpPr>
        <p:spPr>
          <a:xfrm>
            <a:off x="8128936" y="1255182"/>
            <a:ext cx="3447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Dans quelle case arrive l’insecte avec le programme suivant ?</a:t>
            </a:r>
          </a:p>
        </p:txBody>
      </p:sp>
    </p:spTree>
    <p:extLst>
      <p:ext uri="{BB962C8B-B14F-4D97-AF65-F5344CB8AC3E}">
        <p14:creationId xmlns:p14="http://schemas.microsoft.com/office/powerpoint/2010/main" val="7545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3AA8BB4-E851-234A-9886-13E016F234FA}"/>
              </a:ext>
            </a:extLst>
          </p:cNvPr>
          <p:cNvSpPr txBox="1"/>
          <p:nvPr/>
        </p:nvSpPr>
        <p:spPr>
          <a:xfrm>
            <a:off x="779558" y="203972"/>
            <a:ext cx="10632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Indique le trajet qui permet de se rendre à la gare RER Saint-Michel Notre Dame en partant de la rue des écoles.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C5704F0-6225-154F-9F13-347841E6F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82" y="1034969"/>
            <a:ext cx="6643007" cy="5174432"/>
          </a:xfrm>
          <a:prstGeom prst="rect">
            <a:avLst/>
          </a:prstGeom>
        </p:spPr>
      </p:pic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xmlns="" id="{9097022B-B0E2-844F-9572-2CB800FC9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830571"/>
              </p:ext>
            </p:extLst>
          </p:nvPr>
        </p:nvGraphicFramePr>
        <p:xfrm>
          <a:off x="1131248" y="1158508"/>
          <a:ext cx="6351224" cy="4955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7384">
                  <a:extLst>
                    <a:ext uri="{9D8B030D-6E8A-4147-A177-3AD203B41FA5}">
                      <a16:colId xmlns:a16="http://schemas.microsoft.com/office/drawing/2014/main" xmlns="" val="854976441"/>
                    </a:ext>
                  </a:extLst>
                </a:gridCol>
                <a:gridCol w="577384">
                  <a:extLst>
                    <a:ext uri="{9D8B030D-6E8A-4147-A177-3AD203B41FA5}">
                      <a16:colId xmlns:a16="http://schemas.microsoft.com/office/drawing/2014/main" xmlns="" val="4107432696"/>
                    </a:ext>
                  </a:extLst>
                </a:gridCol>
                <a:gridCol w="577384">
                  <a:extLst>
                    <a:ext uri="{9D8B030D-6E8A-4147-A177-3AD203B41FA5}">
                      <a16:colId xmlns:a16="http://schemas.microsoft.com/office/drawing/2014/main" xmlns="" val="4240138302"/>
                    </a:ext>
                  </a:extLst>
                </a:gridCol>
                <a:gridCol w="577384">
                  <a:extLst>
                    <a:ext uri="{9D8B030D-6E8A-4147-A177-3AD203B41FA5}">
                      <a16:colId xmlns:a16="http://schemas.microsoft.com/office/drawing/2014/main" xmlns="" val="2934875950"/>
                    </a:ext>
                  </a:extLst>
                </a:gridCol>
                <a:gridCol w="577384">
                  <a:extLst>
                    <a:ext uri="{9D8B030D-6E8A-4147-A177-3AD203B41FA5}">
                      <a16:colId xmlns:a16="http://schemas.microsoft.com/office/drawing/2014/main" xmlns="" val="3883910932"/>
                    </a:ext>
                  </a:extLst>
                </a:gridCol>
                <a:gridCol w="577384">
                  <a:extLst>
                    <a:ext uri="{9D8B030D-6E8A-4147-A177-3AD203B41FA5}">
                      <a16:colId xmlns:a16="http://schemas.microsoft.com/office/drawing/2014/main" xmlns="" val="3620920261"/>
                    </a:ext>
                  </a:extLst>
                </a:gridCol>
                <a:gridCol w="577384">
                  <a:extLst>
                    <a:ext uri="{9D8B030D-6E8A-4147-A177-3AD203B41FA5}">
                      <a16:colId xmlns:a16="http://schemas.microsoft.com/office/drawing/2014/main" xmlns="" val="1662237043"/>
                    </a:ext>
                  </a:extLst>
                </a:gridCol>
                <a:gridCol w="577384">
                  <a:extLst>
                    <a:ext uri="{9D8B030D-6E8A-4147-A177-3AD203B41FA5}">
                      <a16:colId xmlns:a16="http://schemas.microsoft.com/office/drawing/2014/main" xmlns="" val="2970394468"/>
                    </a:ext>
                  </a:extLst>
                </a:gridCol>
                <a:gridCol w="577384">
                  <a:extLst>
                    <a:ext uri="{9D8B030D-6E8A-4147-A177-3AD203B41FA5}">
                      <a16:colId xmlns:a16="http://schemas.microsoft.com/office/drawing/2014/main" xmlns="" val="102701862"/>
                    </a:ext>
                  </a:extLst>
                </a:gridCol>
                <a:gridCol w="577384">
                  <a:extLst>
                    <a:ext uri="{9D8B030D-6E8A-4147-A177-3AD203B41FA5}">
                      <a16:colId xmlns:a16="http://schemas.microsoft.com/office/drawing/2014/main" xmlns="" val="3701278762"/>
                    </a:ext>
                  </a:extLst>
                </a:gridCol>
                <a:gridCol w="577384">
                  <a:extLst>
                    <a:ext uri="{9D8B030D-6E8A-4147-A177-3AD203B41FA5}">
                      <a16:colId xmlns:a16="http://schemas.microsoft.com/office/drawing/2014/main" xmlns="" val="3296487614"/>
                    </a:ext>
                  </a:extLst>
                </a:gridCol>
              </a:tblGrid>
              <a:tr h="55066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3062029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0579731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6435052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4244532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3008707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1866473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706128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02120221"/>
                  </a:ext>
                </a:extLst>
              </a:tr>
              <a:tr h="55066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83134"/>
                  </a:ext>
                </a:extLst>
              </a:tr>
            </a:tbl>
          </a:graphicData>
        </a:graphic>
      </p:graphicFrame>
      <p:sp>
        <p:nvSpPr>
          <p:cNvPr id="26" name="Larme 25">
            <a:extLst>
              <a:ext uri="{FF2B5EF4-FFF2-40B4-BE49-F238E27FC236}">
                <a16:creationId xmlns:a16="http://schemas.microsoft.com/office/drawing/2014/main" xmlns="" id="{E5C3DB27-F204-DD41-81D1-8E88CB6EF495}"/>
              </a:ext>
            </a:extLst>
          </p:cNvPr>
          <p:cNvSpPr>
            <a:spLocks noChangeAspect="1"/>
          </p:cNvSpPr>
          <p:nvPr/>
        </p:nvSpPr>
        <p:spPr>
          <a:xfrm rot="13417840">
            <a:off x="6005615" y="5193423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Larme 26">
            <a:extLst>
              <a:ext uri="{FF2B5EF4-FFF2-40B4-BE49-F238E27FC236}">
                <a16:creationId xmlns:a16="http://schemas.microsoft.com/office/drawing/2014/main" xmlns="" id="{D5DF9174-8B01-984F-A578-A4C1460894B2}"/>
              </a:ext>
            </a:extLst>
          </p:cNvPr>
          <p:cNvSpPr>
            <a:spLocks noChangeAspect="1"/>
          </p:cNvSpPr>
          <p:nvPr/>
        </p:nvSpPr>
        <p:spPr>
          <a:xfrm rot="13417840">
            <a:off x="4262296" y="5183162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Larme 27">
            <a:extLst>
              <a:ext uri="{FF2B5EF4-FFF2-40B4-BE49-F238E27FC236}">
                <a16:creationId xmlns:a16="http://schemas.microsoft.com/office/drawing/2014/main" xmlns="" id="{2B6F3BE8-9C70-B54B-9DB2-59A22B5D6C87}"/>
              </a:ext>
            </a:extLst>
          </p:cNvPr>
          <p:cNvSpPr>
            <a:spLocks noChangeAspect="1"/>
          </p:cNvSpPr>
          <p:nvPr/>
        </p:nvSpPr>
        <p:spPr>
          <a:xfrm rot="13417840">
            <a:off x="5429148" y="5193423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Larme 28">
            <a:extLst>
              <a:ext uri="{FF2B5EF4-FFF2-40B4-BE49-F238E27FC236}">
                <a16:creationId xmlns:a16="http://schemas.microsoft.com/office/drawing/2014/main" xmlns="" id="{28EC6FC0-9724-2D42-A9C5-759EC4E8DC19}"/>
              </a:ext>
            </a:extLst>
          </p:cNvPr>
          <p:cNvSpPr>
            <a:spLocks noChangeAspect="1"/>
          </p:cNvSpPr>
          <p:nvPr/>
        </p:nvSpPr>
        <p:spPr>
          <a:xfrm rot="13417840">
            <a:off x="4815611" y="5187360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Larme 29">
            <a:extLst>
              <a:ext uri="{FF2B5EF4-FFF2-40B4-BE49-F238E27FC236}">
                <a16:creationId xmlns:a16="http://schemas.microsoft.com/office/drawing/2014/main" xmlns="" id="{2709F3DC-10EA-2A4F-BA4E-8B0B722D6535}"/>
              </a:ext>
            </a:extLst>
          </p:cNvPr>
          <p:cNvSpPr>
            <a:spLocks noChangeAspect="1"/>
          </p:cNvSpPr>
          <p:nvPr/>
        </p:nvSpPr>
        <p:spPr>
          <a:xfrm rot="18980302">
            <a:off x="4167170" y="5213065"/>
            <a:ext cx="283879" cy="277363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Larme 30">
            <a:extLst>
              <a:ext uri="{FF2B5EF4-FFF2-40B4-BE49-F238E27FC236}">
                <a16:creationId xmlns:a16="http://schemas.microsoft.com/office/drawing/2014/main" xmlns="" id="{3A315858-0D0C-DD4B-B511-B8E20D6967F1}"/>
              </a:ext>
            </a:extLst>
          </p:cNvPr>
          <p:cNvSpPr>
            <a:spLocks noChangeAspect="1"/>
          </p:cNvSpPr>
          <p:nvPr/>
        </p:nvSpPr>
        <p:spPr>
          <a:xfrm rot="18980302">
            <a:off x="4164921" y="4687269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Larme 31">
            <a:extLst>
              <a:ext uri="{FF2B5EF4-FFF2-40B4-BE49-F238E27FC236}">
                <a16:creationId xmlns:a16="http://schemas.microsoft.com/office/drawing/2014/main" xmlns="" id="{B6FCD2CC-6FB4-014A-9DCB-73AA1ED61E14}"/>
              </a:ext>
            </a:extLst>
          </p:cNvPr>
          <p:cNvSpPr>
            <a:spLocks noChangeAspect="1"/>
          </p:cNvSpPr>
          <p:nvPr/>
        </p:nvSpPr>
        <p:spPr>
          <a:xfrm rot="18980302">
            <a:off x="4150546" y="4122855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Larme 32">
            <a:extLst>
              <a:ext uri="{FF2B5EF4-FFF2-40B4-BE49-F238E27FC236}">
                <a16:creationId xmlns:a16="http://schemas.microsoft.com/office/drawing/2014/main" xmlns="" id="{13D5FA0C-D94F-8D4E-8CC5-03082B6F19BD}"/>
              </a:ext>
            </a:extLst>
          </p:cNvPr>
          <p:cNvSpPr>
            <a:spLocks noChangeAspect="1"/>
          </p:cNvSpPr>
          <p:nvPr/>
        </p:nvSpPr>
        <p:spPr>
          <a:xfrm rot="18980302">
            <a:off x="4150545" y="3585557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Larme 33">
            <a:extLst>
              <a:ext uri="{FF2B5EF4-FFF2-40B4-BE49-F238E27FC236}">
                <a16:creationId xmlns:a16="http://schemas.microsoft.com/office/drawing/2014/main" xmlns="" id="{4126EE8A-7841-1E4D-8456-D12EC1965D5B}"/>
              </a:ext>
            </a:extLst>
          </p:cNvPr>
          <p:cNvSpPr>
            <a:spLocks noChangeAspect="1"/>
          </p:cNvSpPr>
          <p:nvPr/>
        </p:nvSpPr>
        <p:spPr>
          <a:xfrm rot="18980302">
            <a:off x="4114654" y="3034702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Larme 34">
            <a:extLst>
              <a:ext uri="{FF2B5EF4-FFF2-40B4-BE49-F238E27FC236}">
                <a16:creationId xmlns:a16="http://schemas.microsoft.com/office/drawing/2014/main" xmlns="" id="{9084AEBB-43E6-AB48-A6CB-24E75554E539}"/>
              </a:ext>
            </a:extLst>
          </p:cNvPr>
          <p:cNvSpPr>
            <a:spLocks noChangeAspect="1"/>
          </p:cNvSpPr>
          <p:nvPr/>
        </p:nvSpPr>
        <p:spPr>
          <a:xfrm rot="18980302">
            <a:off x="4124701" y="2463618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Larme 35">
            <a:extLst>
              <a:ext uri="{FF2B5EF4-FFF2-40B4-BE49-F238E27FC236}">
                <a16:creationId xmlns:a16="http://schemas.microsoft.com/office/drawing/2014/main" xmlns="" id="{51A9C343-DBAE-C94D-A140-16516FAD4C15}"/>
              </a:ext>
            </a:extLst>
          </p:cNvPr>
          <p:cNvSpPr>
            <a:spLocks noChangeAspect="1"/>
          </p:cNvSpPr>
          <p:nvPr/>
        </p:nvSpPr>
        <p:spPr>
          <a:xfrm rot="18980302">
            <a:off x="4108905" y="1938722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Larme 36">
            <a:extLst>
              <a:ext uri="{FF2B5EF4-FFF2-40B4-BE49-F238E27FC236}">
                <a16:creationId xmlns:a16="http://schemas.microsoft.com/office/drawing/2014/main" xmlns="" id="{9DC20FF6-9451-7D4F-9510-971D905F386A}"/>
              </a:ext>
            </a:extLst>
          </p:cNvPr>
          <p:cNvSpPr>
            <a:spLocks noChangeAspect="1"/>
          </p:cNvSpPr>
          <p:nvPr/>
        </p:nvSpPr>
        <p:spPr>
          <a:xfrm rot="18980302">
            <a:off x="4110645" y="1415904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Larme 37">
            <a:extLst>
              <a:ext uri="{FF2B5EF4-FFF2-40B4-BE49-F238E27FC236}">
                <a16:creationId xmlns:a16="http://schemas.microsoft.com/office/drawing/2014/main" xmlns="" id="{743D6330-79DF-6144-9E44-F10C4E1468AA}"/>
              </a:ext>
            </a:extLst>
          </p:cNvPr>
          <p:cNvSpPr>
            <a:spLocks noChangeAspect="1"/>
          </p:cNvSpPr>
          <p:nvPr/>
        </p:nvSpPr>
        <p:spPr>
          <a:xfrm rot="13476333">
            <a:off x="4208527" y="1367588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Larme 38">
            <a:extLst>
              <a:ext uri="{FF2B5EF4-FFF2-40B4-BE49-F238E27FC236}">
                <a16:creationId xmlns:a16="http://schemas.microsoft.com/office/drawing/2014/main" xmlns="" id="{32CB47AC-7EBC-A74D-A9FD-0DA0BD8F8B0E}"/>
              </a:ext>
            </a:extLst>
          </p:cNvPr>
          <p:cNvSpPr>
            <a:spLocks noChangeAspect="1"/>
          </p:cNvSpPr>
          <p:nvPr/>
        </p:nvSpPr>
        <p:spPr>
          <a:xfrm rot="13620703">
            <a:off x="3696371" y="1377307"/>
            <a:ext cx="283879" cy="283879"/>
          </a:xfrm>
          <a:prstGeom prst="teardrop">
            <a:avLst>
              <a:gd name="adj" fmla="val 152784"/>
            </a:avLst>
          </a:prstGeom>
          <a:solidFill>
            <a:srgbClr val="995B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D1ECD262-6FD8-9541-BFBE-B417AD238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315" y="578246"/>
            <a:ext cx="1485900" cy="762000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D1225995-EEEF-DB42-A039-9890B0D1B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030" y="623627"/>
            <a:ext cx="1473200" cy="1168400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D3518C9D-C717-8645-AE03-5DD90095C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463" y="623627"/>
            <a:ext cx="1435100" cy="16002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3C00D12A-F156-7145-8F26-EF8F2B621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0815" y="627592"/>
            <a:ext cx="2794000" cy="20320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xmlns="" id="{24B25F4E-0705-954B-888D-76372F18B9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6334" y="601057"/>
            <a:ext cx="2806700" cy="250190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xmlns="" id="{F8B04439-9CD3-264C-B16A-EE1C719D4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2512" y="586596"/>
            <a:ext cx="2781300" cy="2946400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E7F15809-8AE3-4E4D-839C-EE9AF01CD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3462" y="607761"/>
            <a:ext cx="2819400" cy="33909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AF0F405B-89DD-1046-B777-C4D9303F41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8929" y="617592"/>
            <a:ext cx="2794000" cy="3822700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xmlns="" id="{86EB392F-DFEC-CF43-BAAD-FE772D83DB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0046" y="609595"/>
            <a:ext cx="2832100" cy="427990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C7F43B74-823A-6F45-95C9-BF881DDBE6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3202" y="605739"/>
            <a:ext cx="2844800" cy="469900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xmlns="" id="{B4B507DD-9DD4-3D43-8321-EA615633FB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1547" y="624740"/>
            <a:ext cx="2844800" cy="514350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F6C1F7C0-8845-D34B-8679-D0E608023B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61042" y="657751"/>
            <a:ext cx="2984500" cy="55753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1FDE97FC-B76D-E54A-A6FA-A607B72AC0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65945" y="624740"/>
            <a:ext cx="2971800" cy="6057900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44129BF7-AF1D-F648-8E81-666E87694823}"/>
              </a:ext>
            </a:extLst>
          </p:cNvPr>
          <p:cNvSpPr txBox="1"/>
          <p:nvPr/>
        </p:nvSpPr>
        <p:spPr>
          <a:xfrm>
            <a:off x="431729" y="1461167"/>
            <a:ext cx="856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7030A0"/>
                </a:solidFill>
              </a:rPr>
              <a:t>av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48A3F913-9BCD-4B4D-9B9F-639D1261E43D}"/>
              </a:ext>
            </a:extLst>
          </p:cNvPr>
          <p:cNvSpPr txBox="1"/>
          <p:nvPr/>
        </p:nvSpPr>
        <p:spPr>
          <a:xfrm>
            <a:off x="431729" y="2167551"/>
            <a:ext cx="856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7030A0"/>
                </a:solidFill>
              </a:rPr>
              <a:t>td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599B83A2-AE41-A64A-89EE-93A565C477C1}"/>
              </a:ext>
            </a:extLst>
          </p:cNvPr>
          <p:cNvSpPr txBox="1"/>
          <p:nvPr/>
        </p:nvSpPr>
        <p:spPr>
          <a:xfrm>
            <a:off x="431728" y="2898794"/>
            <a:ext cx="856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7030A0"/>
                </a:solidFill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334219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5F77512-75E1-B544-936D-74D20BBEC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380" y="1397012"/>
            <a:ext cx="1791876" cy="14431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18354A3-687F-D047-A6C4-4F06179F88DC}"/>
              </a:ext>
            </a:extLst>
          </p:cNvPr>
          <p:cNvSpPr/>
          <p:nvPr/>
        </p:nvSpPr>
        <p:spPr>
          <a:xfrm>
            <a:off x="4873111" y="1473689"/>
            <a:ext cx="1682414" cy="104507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E8AE34A6-485A-A94C-AF5A-430268C5DC3D}"/>
              </a:ext>
            </a:extLst>
          </p:cNvPr>
          <p:cNvSpPr txBox="1">
            <a:spLocks/>
          </p:cNvSpPr>
          <p:nvPr/>
        </p:nvSpPr>
        <p:spPr>
          <a:xfrm>
            <a:off x="1658320" y="251179"/>
            <a:ext cx="8198602" cy="80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rgbClr val="7030A0"/>
                </a:solidFill>
              </a:rPr>
              <a:t>Utiliser un logiciel de programmation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4DDCBD1-9E08-7447-921F-EB41B0648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00" y="1438703"/>
            <a:ext cx="1062036" cy="106203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36469" y="3187337"/>
            <a:ext cx="922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a</a:t>
            </a:r>
            <a:r>
              <a:rPr lang="fr-FR" i="1" dirty="0" smtClean="0"/>
              <a:t>pplication </a:t>
            </a:r>
            <a:r>
              <a:rPr lang="fr-FR" i="1" dirty="0" err="1" smtClean="0"/>
              <a:t>xyBlocks</a:t>
            </a:r>
            <a:r>
              <a:rPr lang="fr-FR" i="1" dirty="0" smtClean="0"/>
              <a:t> en cours de développement, mise à disposition pour les cours </a:t>
            </a:r>
            <a:r>
              <a:rPr lang="fr-FR" i="1" dirty="0" err="1" smtClean="0"/>
              <a:t>Lumni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7975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2"/>
            <a:ext cx="12186335" cy="68514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6283234"/>
            <a:ext cx="922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a</a:t>
            </a:r>
            <a:r>
              <a:rPr lang="fr-FR" i="1" dirty="0" smtClean="0"/>
              <a:t>pplication </a:t>
            </a:r>
            <a:r>
              <a:rPr lang="fr-FR" i="1" dirty="0" err="1" smtClean="0"/>
              <a:t>xyBlocks</a:t>
            </a:r>
            <a:r>
              <a:rPr lang="fr-FR" i="1" dirty="0" smtClean="0"/>
              <a:t> en cours de développement, mise à disposition pour les cours </a:t>
            </a:r>
            <a:r>
              <a:rPr lang="fr-FR" i="1" dirty="0" err="1" smtClean="0"/>
              <a:t>Lumni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8965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88" y="0"/>
            <a:ext cx="12221188" cy="68710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283234"/>
            <a:ext cx="922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a</a:t>
            </a:r>
            <a:r>
              <a:rPr lang="fr-FR" i="1" dirty="0" smtClean="0"/>
              <a:t>pplication </a:t>
            </a:r>
            <a:r>
              <a:rPr lang="fr-FR" i="1" dirty="0" err="1" smtClean="0"/>
              <a:t>xyBlocks</a:t>
            </a:r>
            <a:r>
              <a:rPr lang="fr-FR" i="1" dirty="0" smtClean="0"/>
              <a:t> en cours de développement, mise à disposition pour les cours </a:t>
            </a:r>
            <a:r>
              <a:rPr lang="fr-FR" i="1" dirty="0" err="1" smtClean="0"/>
              <a:t>Lumni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9812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1" y="1122663"/>
            <a:ext cx="9447371" cy="2387289"/>
          </a:xfrm>
        </p:spPr>
        <p:txBody>
          <a:bodyPr>
            <a:normAutofit/>
          </a:bodyPr>
          <a:lstStyle/>
          <a:p>
            <a:r>
              <a:rPr lang="fr-FR" sz="7999" dirty="0">
                <a:solidFill>
                  <a:srgbClr val="7030A0"/>
                </a:solidFill>
                <a:latin typeface="Comic Sans MS" panose="030F0702030302020204" pitchFamily="66" charset="0"/>
              </a:rPr>
              <a:t>Problèmes</a:t>
            </a:r>
          </a:p>
        </p:txBody>
      </p:sp>
    </p:spTree>
    <p:extLst>
      <p:ext uri="{BB962C8B-B14F-4D97-AF65-F5344CB8AC3E}">
        <p14:creationId xmlns:p14="http://schemas.microsoft.com/office/powerpoint/2010/main" val="42905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illes | Sac de billes, Billes, Jeu de bille">
            <a:extLst>
              <a:ext uri="{FF2B5EF4-FFF2-40B4-BE49-F238E27FC236}">
                <a16:creationId xmlns:a16="http://schemas.microsoft.com/office/drawing/2014/main" xmlns="" id="{E50D005E-72B1-4CC0-9C4F-43FF47A41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5354" y="0"/>
            <a:ext cx="3566919" cy="17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7FFE8E9-DC67-4C1D-8515-34EBB55458B2}"/>
              </a:ext>
            </a:extLst>
          </p:cNvPr>
          <p:cNvSpPr/>
          <p:nvPr/>
        </p:nvSpPr>
        <p:spPr>
          <a:xfrm>
            <a:off x="3777344" y="470685"/>
            <a:ext cx="292099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Jeu de billes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8470E96-087A-4AA0-BCF8-2EC0631243C6}"/>
              </a:ext>
            </a:extLst>
          </p:cNvPr>
          <p:cNvSpPr/>
          <p:nvPr/>
        </p:nvSpPr>
        <p:spPr>
          <a:xfrm>
            <a:off x="821471" y="1276998"/>
            <a:ext cx="10549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Jules est arrivé ce matin à l’école avec 20 billes.</a:t>
            </a:r>
          </a:p>
          <a:p>
            <a:pPr lvl="0"/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Il a perdu les trois quarts de ses billes à la récréation.</a:t>
            </a:r>
          </a:p>
          <a:p>
            <a:pPr lvl="0"/>
            <a:r>
              <a:rPr lang="fr-FR" sz="3200" dirty="0">
                <a:solidFill>
                  <a:prstClr val="black"/>
                </a:solidFill>
                <a:cs typeface="Arial" panose="020B0604020202020204" pitchFamily="34" charset="0"/>
              </a:rPr>
              <a:t>Combien lui reste-t-il de billes? </a:t>
            </a:r>
          </a:p>
        </p:txBody>
      </p:sp>
    </p:spTree>
    <p:extLst>
      <p:ext uri="{BB962C8B-B14F-4D97-AF65-F5344CB8AC3E}">
        <p14:creationId xmlns:p14="http://schemas.microsoft.com/office/powerpoint/2010/main" val="115479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999" dirty="0">
                <a:solidFill>
                  <a:srgbClr val="7030A0"/>
                </a:solidFill>
                <a:latin typeface="Comic Sans MS" panose="030F0702030302020204" pitchFamily="66" charset="0"/>
              </a:rPr>
              <a:t>Activités géométriques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77305" y="3602016"/>
            <a:ext cx="9573059" cy="16555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4800" dirty="0"/>
              <a:t>Reconnaître, décrire, tracer</a:t>
            </a:r>
          </a:p>
          <a:p>
            <a:pPr>
              <a:lnSpc>
                <a:spcPct val="100000"/>
              </a:lnSpc>
            </a:pPr>
            <a:r>
              <a:rPr lang="fr-FR" sz="4800" dirty="0"/>
              <a:t>des figures</a:t>
            </a:r>
          </a:p>
          <a:p>
            <a:pPr>
              <a:lnSpc>
                <a:spcPct val="100000"/>
              </a:lnSpc>
            </a:pP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1803461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ED5C054-97D8-8E4B-9EA9-EC531C761D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369" y="2286014"/>
            <a:ext cx="1435107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90790" y="1556444"/>
            <a:ext cx="5815765" cy="766017"/>
          </a:xfrm>
          <a:ln w="38100">
            <a:noFill/>
            <a:prstDash val="solid"/>
          </a:ln>
        </p:spPr>
        <p:txBody>
          <a:bodyPr anchor="ctr" anchorCtr="1">
            <a:norm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Les tartelettes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51883" y="3423143"/>
            <a:ext cx="4296229" cy="841182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Construire une démarche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32BD387-1370-5143-B6A5-E96B3FF41752}"/>
              </a:ext>
            </a:extLst>
          </p:cNvPr>
          <p:cNvSpPr/>
          <p:nvPr/>
        </p:nvSpPr>
        <p:spPr>
          <a:xfrm>
            <a:off x="9470510" y="4613073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Raisonner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Problème multiplicatif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3839A80-932C-E349-96F9-2F00A7FE1B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5127" y="2486293"/>
            <a:ext cx="1058528" cy="7730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46CB53D-F4AA-7041-981D-1600D79B78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830" y="2486293"/>
            <a:ext cx="1058528" cy="7730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AFEC9BA-C859-FA4B-9B75-DB0A27BCCB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599" y="2486293"/>
            <a:ext cx="1058528" cy="77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3753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Les tartelettes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C0EB0AC-86E5-824D-8B38-752459B4002F}"/>
              </a:ext>
            </a:extLst>
          </p:cNvPr>
          <p:cNvPicPr/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423" y="1216742"/>
            <a:ext cx="6137538" cy="3941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679D99F-DEFB-C64A-926C-DB221BCF755B}"/>
              </a:ext>
            </a:extLst>
          </p:cNvPr>
          <p:cNvSpPr/>
          <p:nvPr/>
        </p:nvSpPr>
        <p:spPr>
          <a:xfrm>
            <a:off x="7179674" y="1809201"/>
            <a:ext cx="4567648" cy="13849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14288" algn="ctr"/>
            <a:r>
              <a:rPr lang="fr-FR" sz="2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1,25 euro la pièce</a:t>
            </a:r>
          </a:p>
          <a:p>
            <a:pPr marL="58738" algn="ctr"/>
            <a:r>
              <a:rPr lang="fr-FR" sz="2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Les  5 tartelettes :  5,50 euros</a:t>
            </a:r>
          </a:p>
          <a:p>
            <a:pPr marL="14288" algn="ctr"/>
            <a:r>
              <a:rPr lang="fr-FR" sz="28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Les 10 tartelettes : 10 euros</a:t>
            </a:r>
            <a:endParaRPr lang="fr-FR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7B7E62C-A747-DE47-9FE8-B0D8510A7386}"/>
              </a:ext>
            </a:extLst>
          </p:cNvPr>
          <p:cNvSpPr/>
          <p:nvPr/>
        </p:nvSpPr>
        <p:spPr>
          <a:xfrm>
            <a:off x="680879" y="5415822"/>
            <a:ext cx="113725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/>
              <a:t>Comment regrouper ces tartelettes pour payer le moins cher possible ?</a:t>
            </a:r>
          </a:p>
        </p:txBody>
      </p:sp>
    </p:spTree>
    <p:extLst>
      <p:ext uri="{BB962C8B-B14F-4D97-AF65-F5344CB8AC3E}">
        <p14:creationId xmlns:p14="http://schemas.microsoft.com/office/powerpoint/2010/main" val="23067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95218A5-11C4-2E49-BB93-7849929BF5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80BF3BC-8B67-2A49-A1F2-D71F125A1F29}"/>
              </a:ext>
            </a:extLst>
          </p:cNvPr>
          <p:cNvSpPr txBox="1"/>
          <p:nvPr/>
        </p:nvSpPr>
        <p:spPr>
          <a:xfrm>
            <a:off x="2835012" y="368673"/>
            <a:ext cx="613753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Les tartelettes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AC85659F-C744-3D46-B618-C77A78B46DB2}"/>
              </a:ext>
            </a:extLst>
          </p:cNvPr>
          <p:cNvGrpSpPr/>
          <p:nvPr/>
        </p:nvGrpSpPr>
        <p:grpSpPr>
          <a:xfrm>
            <a:off x="963455" y="1463871"/>
            <a:ext cx="1109472" cy="969220"/>
            <a:chOff x="963455" y="1463871"/>
            <a:chExt cx="1109472" cy="969220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xmlns="" id="{0BE5D155-E11D-E44F-81FE-76F96F04E0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9880" y="2016552"/>
              <a:ext cx="416539" cy="41653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C000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87861311-8B43-114A-BFB7-5D7E4190F110}"/>
                </a:ext>
              </a:extLst>
            </p:cNvPr>
            <p:cNvSpPr txBox="1"/>
            <p:nvPr/>
          </p:nvSpPr>
          <p:spPr>
            <a:xfrm>
              <a:off x="963455" y="1463871"/>
              <a:ext cx="1109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1,25 €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AACAD663-6925-8440-869A-C0216CBB0C51}"/>
              </a:ext>
            </a:extLst>
          </p:cNvPr>
          <p:cNvGrpSpPr/>
          <p:nvPr/>
        </p:nvGrpSpPr>
        <p:grpSpPr>
          <a:xfrm>
            <a:off x="5441499" y="1381212"/>
            <a:ext cx="2548129" cy="1478086"/>
            <a:chOff x="5441499" y="1381212"/>
            <a:chExt cx="2548129" cy="1478086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5BEC4A1B-89C1-CA4C-B697-9B8C305D4BA6}"/>
                </a:ext>
              </a:extLst>
            </p:cNvPr>
            <p:cNvGrpSpPr/>
            <p:nvPr/>
          </p:nvGrpSpPr>
          <p:grpSpPr>
            <a:xfrm>
              <a:off x="5441499" y="1909870"/>
              <a:ext cx="2548129" cy="949428"/>
              <a:chOff x="8604480" y="1809674"/>
              <a:chExt cx="2548129" cy="949428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xmlns="" id="{7AA60EFC-2B9E-544E-A0B1-E4920946BD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04481" y="1809677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49" name="Ellipse 48">
                <a:extLst>
                  <a:ext uri="{FF2B5EF4-FFF2-40B4-BE49-F238E27FC236}">
                    <a16:creationId xmlns:a16="http://schemas.microsoft.com/office/drawing/2014/main" xmlns="" id="{DA7923B5-9F46-434A-B1EC-F7496391B6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47025" y="1809676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50" name="Ellipse 49">
                <a:extLst>
                  <a:ext uri="{FF2B5EF4-FFF2-40B4-BE49-F238E27FC236}">
                    <a16:creationId xmlns:a16="http://schemas.microsoft.com/office/drawing/2014/main" xmlns="" id="{D10A5AB1-C238-5641-BFF4-13342951CF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77377" y="1809675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xmlns="" id="{D6B637BE-F7F4-AF49-BF52-8C2D89CBD9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04480" y="2342563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52" name="Ellipse 51">
                <a:extLst>
                  <a:ext uri="{FF2B5EF4-FFF2-40B4-BE49-F238E27FC236}">
                    <a16:creationId xmlns:a16="http://schemas.microsoft.com/office/drawing/2014/main" xmlns="" id="{0522D8B0-5DC7-5F43-947A-C81CC66891C0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9147025" y="2342563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53" name="Ellipse 52">
                <a:extLst>
                  <a:ext uri="{FF2B5EF4-FFF2-40B4-BE49-F238E27FC236}">
                    <a16:creationId xmlns:a16="http://schemas.microsoft.com/office/drawing/2014/main" xmlns="" id="{E87438F8-EC29-9D41-AA9C-8E09082240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675487" y="2332896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xmlns="" id="{9825CF80-0666-C048-AD91-35333DE75E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05718" y="1809675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55" name="Ellipse 54">
                <a:extLst>
                  <a:ext uri="{FF2B5EF4-FFF2-40B4-BE49-F238E27FC236}">
                    <a16:creationId xmlns:a16="http://schemas.microsoft.com/office/drawing/2014/main" xmlns="" id="{46103DB6-884C-BE4D-96F1-0E578A2730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36070" y="1809674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xmlns="" id="{91275EA2-60C6-0348-9D96-A8363D91B1D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205718" y="2342562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xmlns="" id="{0D4AFE6C-EC37-ED4C-9E1A-FD8486805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34180" y="2332895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xmlns="" id="{D8E3147F-3CA7-464D-AEC9-2125497D516C}"/>
                </a:ext>
              </a:extLst>
            </p:cNvPr>
            <p:cNvSpPr txBox="1"/>
            <p:nvPr/>
          </p:nvSpPr>
          <p:spPr>
            <a:xfrm>
              <a:off x="6269407" y="1381212"/>
              <a:ext cx="9027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10 €</a:t>
              </a:r>
            </a:p>
          </p:txBody>
        </p:sp>
      </p:grpSp>
      <p:sp>
        <p:nvSpPr>
          <p:cNvPr id="59" name="ZoneTexte 58">
            <a:extLst>
              <a:ext uri="{FF2B5EF4-FFF2-40B4-BE49-F238E27FC236}">
                <a16:creationId xmlns:a16="http://schemas.microsoft.com/office/drawing/2014/main" xmlns="" id="{05B0002B-8CA3-AF42-A008-8870C0DC4791}"/>
              </a:ext>
            </a:extLst>
          </p:cNvPr>
          <p:cNvSpPr txBox="1"/>
          <p:nvPr/>
        </p:nvSpPr>
        <p:spPr>
          <a:xfrm>
            <a:off x="3195531" y="3000250"/>
            <a:ext cx="1444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5,50 x 2</a:t>
            </a:r>
          </a:p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11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€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AFD6B680-F2D0-B14C-8B27-C26BB0E6F339}"/>
              </a:ext>
            </a:extLst>
          </p:cNvPr>
          <p:cNvSpPr txBox="1"/>
          <p:nvPr/>
        </p:nvSpPr>
        <p:spPr>
          <a:xfrm>
            <a:off x="1114734" y="4149990"/>
            <a:ext cx="48945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5 lots de 10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: 5 x 10= 50 €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1 lot de 5 : 5,50 €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1 tartelette 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: 1,25 €</a:t>
            </a:r>
          </a:p>
          <a:p>
            <a:endParaRPr lang="fr-FR" sz="1000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50 + 5,50 + 1,25 = 56,75 €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DB9367A4-0D01-9B4C-9095-A6932BF9EB6D}"/>
              </a:ext>
            </a:extLst>
          </p:cNvPr>
          <p:cNvGrpSpPr/>
          <p:nvPr/>
        </p:nvGrpSpPr>
        <p:grpSpPr>
          <a:xfrm>
            <a:off x="6693065" y="4446195"/>
            <a:ext cx="4648445" cy="1569660"/>
            <a:chOff x="6693065" y="4436528"/>
            <a:chExt cx="5118243" cy="156966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3E713340-C477-5043-AE9F-95B5DD68D521}"/>
                </a:ext>
              </a:extLst>
            </p:cNvPr>
            <p:cNvSpPr/>
            <p:nvPr/>
          </p:nvSpPr>
          <p:spPr>
            <a:xfrm>
              <a:off x="6821038" y="4436528"/>
              <a:ext cx="499027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On achète 5 lots de 10 tartelettes, 1 lot de 5 et</a:t>
              </a:r>
            </a:p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une tartelette à l’unité.</a:t>
              </a:r>
              <a:endParaRPr lang="fr-FR" sz="3200" b="1" dirty="0"/>
            </a:p>
          </p:txBody>
        </p: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xmlns="" id="{764E83DC-8978-6B48-B226-46BBCCCE68D3}"/>
                </a:ext>
              </a:extLst>
            </p:cNvPr>
            <p:cNvCxnSpPr>
              <a:cxnSpLocks/>
            </p:cNvCxnSpPr>
            <p:nvPr/>
          </p:nvCxnSpPr>
          <p:spPr>
            <a:xfrm>
              <a:off x="6693065" y="4530524"/>
              <a:ext cx="0" cy="143409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E72DFED5-F683-1E4C-B453-E3FDAD171CED}"/>
              </a:ext>
            </a:extLst>
          </p:cNvPr>
          <p:cNvPicPr/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45063" y="378313"/>
            <a:ext cx="3166245" cy="2077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F58A2B44-10C1-DD4D-B3AA-022DF02D77CA}"/>
              </a:ext>
            </a:extLst>
          </p:cNvPr>
          <p:cNvGrpSpPr/>
          <p:nvPr/>
        </p:nvGrpSpPr>
        <p:grpSpPr>
          <a:xfrm>
            <a:off x="3109766" y="1405726"/>
            <a:ext cx="1475232" cy="1457340"/>
            <a:chOff x="3109766" y="1405726"/>
            <a:chExt cx="1475232" cy="1457340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xmlns="" id="{A19F1F3D-5016-154D-84B7-88789AB12F0D}"/>
                </a:ext>
              </a:extLst>
            </p:cNvPr>
            <p:cNvSpPr txBox="1"/>
            <p:nvPr/>
          </p:nvSpPr>
          <p:spPr>
            <a:xfrm>
              <a:off x="3418732" y="1405726"/>
              <a:ext cx="1109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5,50 €</a:t>
              </a: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12ED6B7B-633F-8D42-8049-14F6B721AD55}"/>
                </a:ext>
              </a:extLst>
            </p:cNvPr>
            <p:cNvGrpSpPr/>
            <p:nvPr/>
          </p:nvGrpSpPr>
          <p:grpSpPr>
            <a:xfrm>
              <a:off x="3109766" y="1977425"/>
              <a:ext cx="1475232" cy="885641"/>
              <a:chOff x="2692687" y="2490318"/>
              <a:chExt cx="1475232" cy="885641"/>
            </a:xfrm>
          </p:grpSpPr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xmlns="" id="{13348FF9-4467-614B-A3FA-9179B98824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967150" y="2959420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xmlns="" id="{9126D76D-83A5-674B-B7AE-F6D2D7223D53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2692687" y="2499985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xmlns="" id="{F4A6DDF9-58A4-FC49-BBF3-3898518B0B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21149" y="2490318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xmlns="" id="{28688096-DF6A-7C4D-978E-378249BF7947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3751380" y="2499984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xmlns="" id="{7294FF66-D077-ED44-95E2-9A79CBA413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0783" y="2931659"/>
                <a:ext cx="416539" cy="416539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57150"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C000"/>
                  </a:solidFill>
                </a:endParaRPr>
              </a:p>
            </p:txBody>
          </p:sp>
        </p:grpSp>
      </p:grpSp>
      <p:sp>
        <p:nvSpPr>
          <p:cNvPr id="72" name="ZoneTexte 71">
            <a:extLst>
              <a:ext uri="{FF2B5EF4-FFF2-40B4-BE49-F238E27FC236}">
                <a16:creationId xmlns:a16="http://schemas.microsoft.com/office/drawing/2014/main" xmlns="" id="{A567D1C5-95AE-1F4F-8BB6-37E096C67F65}"/>
              </a:ext>
            </a:extLst>
          </p:cNvPr>
          <p:cNvSpPr txBox="1"/>
          <p:nvPr/>
        </p:nvSpPr>
        <p:spPr>
          <a:xfrm>
            <a:off x="691910" y="2686754"/>
            <a:ext cx="1652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1,25 x 10</a:t>
            </a:r>
          </a:p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12,50</a:t>
            </a: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€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C6854F5-6FC5-8543-9AB9-61C814838FBF}"/>
              </a:ext>
            </a:extLst>
          </p:cNvPr>
          <p:cNvSpPr/>
          <p:nvPr/>
        </p:nvSpPr>
        <p:spPr>
          <a:xfrm>
            <a:off x="8427564" y="2546502"/>
            <a:ext cx="3601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8 x 7 = 56 tartelettes</a:t>
            </a:r>
          </a:p>
        </p:txBody>
      </p:sp>
    </p:spTree>
    <p:extLst>
      <p:ext uri="{BB962C8B-B14F-4D97-AF65-F5344CB8AC3E}">
        <p14:creationId xmlns:p14="http://schemas.microsoft.com/office/powerpoint/2010/main" val="329762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93065" y="2101385"/>
            <a:ext cx="9405870" cy="2387600"/>
          </a:xfrm>
          <a:ln w="38100">
            <a:noFill/>
            <a:prstDash val="solid"/>
          </a:ln>
        </p:spPr>
        <p:txBody>
          <a:bodyPr anchor="ctr" anchorCtr="0">
            <a:normAutofit/>
          </a:bodyPr>
          <a:lstStyle/>
          <a:p>
            <a:r>
              <a:rPr lang="fr-FR" sz="7999" dirty="0">
                <a:solidFill>
                  <a:srgbClr val="AC8300"/>
                </a:solidFill>
                <a:latin typeface="Comic Sans MS" panose="030F0702030302020204" pitchFamily="66" charset="0"/>
              </a:rPr>
              <a:t>À  bientôt 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45305" y="2520369"/>
            <a:ext cx="1428750" cy="14287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26787" y="2520369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0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A4866B5-C89F-6245-BA46-0D564A9F53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88" y="547765"/>
            <a:ext cx="2443163" cy="162877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84E5BEB-B6CF-F948-95A5-78841D1F89AB}"/>
              </a:ext>
            </a:extLst>
          </p:cNvPr>
          <p:cNvGrpSpPr/>
          <p:nvPr/>
        </p:nvGrpSpPr>
        <p:grpSpPr>
          <a:xfrm>
            <a:off x="4078893" y="1199006"/>
            <a:ext cx="1685926" cy="1757365"/>
            <a:chOff x="4543425" y="3114674"/>
            <a:chExt cx="1685926" cy="175736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A6FEB0FA-5251-1F42-8221-F35AD1A47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7725" y="3114674"/>
              <a:ext cx="1571626" cy="1628775"/>
            </a:xfrm>
            <a:prstGeom prst="rect">
              <a:avLst/>
            </a:prstGeom>
          </p:spPr>
        </p:pic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A2A909F5-5812-EC4D-A3CA-4283F1EE3F5A}"/>
                </a:ext>
              </a:extLst>
            </p:cNvPr>
            <p:cNvSpPr/>
            <p:nvPr/>
          </p:nvSpPr>
          <p:spPr>
            <a:xfrm>
              <a:off x="4543425" y="4243388"/>
              <a:ext cx="514350" cy="60007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228859E4-7C18-3F45-840C-7B2E0B157536}"/>
                </a:ext>
              </a:extLst>
            </p:cNvPr>
            <p:cNvSpPr/>
            <p:nvPr/>
          </p:nvSpPr>
          <p:spPr>
            <a:xfrm>
              <a:off x="5743577" y="4271964"/>
              <a:ext cx="485774" cy="60007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51CD9CE-4E8E-DB4C-8197-3638E16145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403" y="4012073"/>
            <a:ext cx="1359056" cy="16342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3ADE488-49B3-144E-B364-174E335BA9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016" y="781458"/>
            <a:ext cx="2257424" cy="225742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CF42027-40CA-F540-9EBB-F93A8CEA6C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581" y="3378509"/>
            <a:ext cx="828678" cy="12245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67671BF-7F79-904B-90EA-976A6010DD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712" y="3191753"/>
            <a:ext cx="1662270" cy="166227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2CCA2D6-E096-A045-8A0C-7AD37203CA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2268" y="4625420"/>
            <a:ext cx="964920" cy="130306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52217B0-0CF2-5444-B266-91F7C4928D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418" y="2574258"/>
            <a:ext cx="3117076" cy="405765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CEA68419-1484-1D49-8F90-CD6DA5E74A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1263" y="281906"/>
            <a:ext cx="1330319" cy="238612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0777872B-8F80-6D4E-8A2F-D7AC0C2AF0A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882" y="4990665"/>
            <a:ext cx="2056517" cy="154238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81B53266-5E43-744A-A026-DB315E2B59B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168" y="936433"/>
            <a:ext cx="828679" cy="145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0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B39DFB34-DE27-4D4C-9FA6-F417FC13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859" y="355114"/>
            <a:ext cx="6345382" cy="80299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7030A0"/>
                </a:solidFill>
              </a:rPr>
              <a:t>Les quadrilatères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xmlns="" id="{A8000723-39DE-C24E-AA7C-5711DE7787C8}"/>
              </a:ext>
            </a:extLst>
          </p:cNvPr>
          <p:cNvGrpSpPr/>
          <p:nvPr/>
        </p:nvGrpSpPr>
        <p:grpSpPr>
          <a:xfrm>
            <a:off x="748747" y="1554702"/>
            <a:ext cx="4392000" cy="4392000"/>
            <a:chOff x="5146453" y="1597523"/>
            <a:chExt cx="4392000" cy="4392000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xmlns="" id="{C61723BB-F803-394C-BDA3-F3AE05136FD3}"/>
                </a:ext>
              </a:extLst>
            </p:cNvPr>
            <p:cNvGrpSpPr/>
            <p:nvPr/>
          </p:nvGrpSpPr>
          <p:grpSpPr>
            <a:xfrm rot="20633994">
              <a:off x="5146453" y="1597523"/>
              <a:ext cx="4392000" cy="4392000"/>
              <a:chOff x="5146453" y="1597523"/>
              <a:chExt cx="4392000" cy="4392000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xmlns="" id="{B9D5AD54-2DC8-9049-AAC7-5720B3A8A3D3}"/>
                  </a:ext>
                </a:extLst>
              </p:cNvPr>
              <p:cNvGrpSpPr/>
              <p:nvPr/>
            </p:nvGrpSpPr>
            <p:grpSpPr>
              <a:xfrm>
                <a:off x="5146453" y="1597523"/>
                <a:ext cx="4392000" cy="4392000"/>
                <a:chOff x="5146453" y="1597523"/>
                <a:chExt cx="4392000" cy="4392000"/>
              </a:xfrm>
            </p:grpSpPr>
            <p:sp>
              <p:nvSpPr>
                <p:cNvPr id="5" name="Ellipse 4">
                  <a:extLst>
                    <a:ext uri="{FF2B5EF4-FFF2-40B4-BE49-F238E27FC236}">
                      <a16:creationId xmlns:a16="http://schemas.microsoft.com/office/drawing/2014/main" xmlns="" id="{B968833E-F4B3-BE4F-BCA8-D8500FB270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6453" y="1597523"/>
                  <a:ext cx="4392000" cy="4392000"/>
                </a:xfrm>
                <a:prstGeom prst="ellipse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Triangle 27">
                  <a:extLst>
                    <a:ext uri="{FF2B5EF4-FFF2-40B4-BE49-F238E27FC236}">
                      <a16:creationId xmlns:a16="http://schemas.microsoft.com/office/drawing/2014/main" xmlns="" id="{9D8FD04D-DFAC-3B40-BCE6-A46F16CC0A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50252" y="1606666"/>
                  <a:ext cx="3780000" cy="3273480"/>
                </a:xfrm>
                <a:prstGeom prst="triangle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9" name="Triangle 28">
                <a:extLst>
                  <a:ext uri="{FF2B5EF4-FFF2-40B4-BE49-F238E27FC236}">
                    <a16:creationId xmlns:a16="http://schemas.microsoft.com/office/drawing/2014/main" xmlns="" id="{071E1155-3865-A542-96A2-B6E1D6004C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650269">
                <a:off x="5937923" y="1904796"/>
                <a:ext cx="3780000" cy="3273480"/>
              </a:xfrm>
              <a:prstGeom prst="triangl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xmlns="" id="{B9D8042A-C564-CE47-A7DA-DBDB26CF590A}"/>
                </a:ext>
              </a:extLst>
            </p:cNvPr>
            <p:cNvCxnSpPr>
              <a:stCxn id="29" idx="2"/>
              <a:endCxn id="28" idx="0"/>
            </p:cNvCxnSpPr>
            <p:nvPr/>
          </p:nvCxnSpPr>
          <p:spPr>
            <a:xfrm flipV="1">
              <a:off x="5244427" y="1693048"/>
              <a:ext cx="1489460" cy="1556079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xmlns="" id="{578F6DEE-37B6-4848-A3C3-4E1193D0CF6E}"/>
                </a:ext>
              </a:extLst>
            </p:cNvPr>
            <p:cNvCxnSpPr>
              <a:cxnSpLocks/>
              <a:stCxn id="29" idx="4"/>
              <a:endCxn id="28" idx="4"/>
            </p:cNvCxnSpPr>
            <p:nvPr/>
          </p:nvCxnSpPr>
          <p:spPr>
            <a:xfrm flipV="1">
              <a:off x="7929498" y="4314010"/>
              <a:ext cx="1528050" cy="1595717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2FDE791-B62F-C248-86C9-836EDE822C1F}"/>
              </a:ext>
            </a:extLst>
          </p:cNvPr>
          <p:cNvSpPr txBox="1"/>
          <p:nvPr/>
        </p:nvSpPr>
        <p:spPr>
          <a:xfrm>
            <a:off x="5657493" y="1360044"/>
            <a:ext cx="5869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Dans la figure :</a:t>
            </a:r>
          </a:p>
          <a:p>
            <a:r>
              <a:rPr lang="fr-FR" sz="2800" dirty="0"/>
              <a:t>- nomme (ABCD) un losange.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C894C1F3-DE19-6943-9D6C-8D39A094B788}"/>
              </a:ext>
            </a:extLst>
          </p:cNvPr>
          <p:cNvGrpSpPr/>
          <p:nvPr/>
        </p:nvGrpSpPr>
        <p:grpSpPr>
          <a:xfrm rot="20872314">
            <a:off x="399345" y="122103"/>
            <a:ext cx="1987204" cy="1490403"/>
            <a:chOff x="399345" y="122103"/>
            <a:chExt cx="1987204" cy="1490403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xmlns="" id="{36382AAF-1A92-0D4A-9BA6-E66481903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285037">
              <a:off x="647745" y="-126297"/>
              <a:ext cx="1490403" cy="1987204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8CC9FB3E-248D-244D-8241-71CD22BF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9777">
              <a:off x="662846" y="246502"/>
              <a:ext cx="954107" cy="954107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0EEF5BC-44D1-ED4F-BD8C-E5B5C2EC1972}"/>
              </a:ext>
            </a:extLst>
          </p:cNvPr>
          <p:cNvGrpSpPr/>
          <p:nvPr/>
        </p:nvGrpSpPr>
        <p:grpSpPr>
          <a:xfrm>
            <a:off x="5810830" y="4137556"/>
            <a:ext cx="5159083" cy="1729350"/>
            <a:chOff x="5810830" y="4137556"/>
            <a:chExt cx="5159083" cy="1729350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6A6C401E-4E75-A941-AE56-200DA8DC64F3}"/>
                </a:ext>
              </a:extLst>
            </p:cNvPr>
            <p:cNvSpPr txBox="1"/>
            <p:nvPr/>
          </p:nvSpPr>
          <p:spPr>
            <a:xfrm>
              <a:off x="6393394" y="4481911"/>
              <a:ext cx="4576519" cy="138499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/>
                <a:t>Un losange est un </a:t>
              </a:r>
              <a:r>
                <a:rPr lang="fr-FR" sz="2800" dirty="0">
                  <a:solidFill>
                    <a:srgbClr val="C00000"/>
                  </a:solidFill>
                </a:rPr>
                <a:t>quadrilatère qui a</a:t>
              </a:r>
            </a:p>
            <a:p>
              <a:pPr algn="ctr"/>
              <a:r>
                <a:rPr lang="fr-FR" sz="2800" dirty="0">
                  <a:solidFill>
                    <a:srgbClr val="C00000"/>
                  </a:solidFill>
                </a:rPr>
                <a:t>4 côtés de la même longueur.</a:t>
              </a:r>
            </a:p>
          </p:txBody>
        </p: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xmlns="" id="{E9BC3F14-C8F8-B547-BA96-19C454A209D9}"/>
                </a:ext>
              </a:extLst>
            </p:cNvPr>
            <p:cNvGrpSpPr/>
            <p:nvPr/>
          </p:nvGrpSpPr>
          <p:grpSpPr>
            <a:xfrm rot="20409358">
              <a:off x="5810830" y="4137556"/>
              <a:ext cx="1543995" cy="435789"/>
              <a:chOff x="9901535" y="3066607"/>
              <a:chExt cx="1674416" cy="514299"/>
            </a:xfrm>
            <a:noFill/>
          </p:grpSpPr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xmlns="" id="{5DDEA9FA-2210-224A-907D-52FB3899B981}"/>
                  </a:ext>
                </a:extLst>
              </p:cNvPr>
              <p:cNvSpPr txBox="1"/>
              <p:nvPr/>
            </p:nvSpPr>
            <p:spPr>
              <a:xfrm>
                <a:off x="9901535" y="3104053"/>
                <a:ext cx="1674416" cy="4721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rgbClr val="C00000"/>
                    </a:solidFill>
                    <a:latin typeface="Impact" panose="020B0806030902050204" pitchFamily="34" charset="0"/>
                    <a:cs typeface="Phosphate Inline" panose="02000506050000020004" pitchFamily="2" charset="77"/>
                  </a:rPr>
                  <a:t>DÉFINITION</a:t>
                </a:r>
              </a:p>
            </p:txBody>
          </p:sp>
          <p:sp>
            <p:nvSpPr>
              <p:cNvPr id="44" name="Rectangle : coins arrondis 43">
                <a:extLst>
                  <a:ext uri="{FF2B5EF4-FFF2-40B4-BE49-F238E27FC236}">
                    <a16:creationId xmlns:a16="http://schemas.microsoft.com/office/drawing/2014/main" xmlns="" id="{95CA33EF-F8F8-3948-B024-F3175DEEA6D3}"/>
                  </a:ext>
                </a:extLst>
              </p:cNvPr>
              <p:cNvSpPr/>
              <p:nvPr/>
            </p:nvSpPr>
            <p:spPr>
              <a:xfrm>
                <a:off x="10023202" y="3066607"/>
                <a:ext cx="1427931" cy="514299"/>
              </a:xfrm>
              <a:prstGeom prst="roundRect">
                <a:avLst/>
              </a:prstGeom>
              <a:grp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29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B39DFB34-DE27-4D4C-9FA6-F417FC13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859" y="355114"/>
            <a:ext cx="6345382" cy="80299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7030A0"/>
                </a:solidFill>
              </a:rPr>
              <a:t>Les quadrilatères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xmlns="" id="{A8000723-39DE-C24E-AA7C-5711DE7787C8}"/>
              </a:ext>
            </a:extLst>
          </p:cNvPr>
          <p:cNvGrpSpPr/>
          <p:nvPr/>
        </p:nvGrpSpPr>
        <p:grpSpPr>
          <a:xfrm>
            <a:off x="748747" y="1554702"/>
            <a:ext cx="4392000" cy="4392000"/>
            <a:chOff x="5146453" y="1597523"/>
            <a:chExt cx="4392000" cy="4392000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xmlns="" id="{C61723BB-F803-394C-BDA3-F3AE05136FD3}"/>
                </a:ext>
              </a:extLst>
            </p:cNvPr>
            <p:cNvGrpSpPr/>
            <p:nvPr/>
          </p:nvGrpSpPr>
          <p:grpSpPr>
            <a:xfrm rot="20633994">
              <a:off x="5146453" y="1597523"/>
              <a:ext cx="4392000" cy="4392000"/>
              <a:chOff x="5146453" y="1597523"/>
              <a:chExt cx="4392000" cy="4392000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xmlns="" id="{B9D5AD54-2DC8-9049-AAC7-5720B3A8A3D3}"/>
                  </a:ext>
                </a:extLst>
              </p:cNvPr>
              <p:cNvGrpSpPr/>
              <p:nvPr/>
            </p:nvGrpSpPr>
            <p:grpSpPr>
              <a:xfrm>
                <a:off x="5146453" y="1597523"/>
                <a:ext cx="4392000" cy="4392000"/>
                <a:chOff x="5146453" y="1597523"/>
                <a:chExt cx="4392000" cy="4392000"/>
              </a:xfrm>
            </p:grpSpPr>
            <p:sp>
              <p:nvSpPr>
                <p:cNvPr id="5" name="Ellipse 4">
                  <a:extLst>
                    <a:ext uri="{FF2B5EF4-FFF2-40B4-BE49-F238E27FC236}">
                      <a16:creationId xmlns:a16="http://schemas.microsoft.com/office/drawing/2014/main" xmlns="" id="{B968833E-F4B3-BE4F-BCA8-D8500FB270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46453" y="1597523"/>
                  <a:ext cx="4392000" cy="4392000"/>
                </a:xfrm>
                <a:prstGeom prst="ellipse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Triangle 27">
                  <a:extLst>
                    <a:ext uri="{FF2B5EF4-FFF2-40B4-BE49-F238E27FC236}">
                      <a16:creationId xmlns:a16="http://schemas.microsoft.com/office/drawing/2014/main" xmlns="" id="{9D8FD04D-DFAC-3B40-BCE6-A46F16CC0A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50252" y="1606666"/>
                  <a:ext cx="3780000" cy="3273480"/>
                </a:xfrm>
                <a:prstGeom prst="triangle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9" name="Triangle 28">
                <a:extLst>
                  <a:ext uri="{FF2B5EF4-FFF2-40B4-BE49-F238E27FC236}">
                    <a16:creationId xmlns:a16="http://schemas.microsoft.com/office/drawing/2014/main" xmlns="" id="{071E1155-3865-A542-96A2-B6E1D6004C0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650269">
                <a:off x="5937923" y="1904796"/>
                <a:ext cx="3780000" cy="3273480"/>
              </a:xfrm>
              <a:prstGeom prst="triangl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xmlns="" id="{B9D8042A-C564-CE47-A7DA-DBDB26CF590A}"/>
                </a:ext>
              </a:extLst>
            </p:cNvPr>
            <p:cNvCxnSpPr>
              <a:stCxn id="29" idx="2"/>
              <a:endCxn id="28" idx="0"/>
            </p:cNvCxnSpPr>
            <p:nvPr/>
          </p:nvCxnSpPr>
          <p:spPr>
            <a:xfrm flipV="1">
              <a:off x="5244427" y="1693048"/>
              <a:ext cx="1489460" cy="1556079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xmlns="" id="{578F6DEE-37B6-4848-A3C3-4E1193D0CF6E}"/>
                </a:ext>
              </a:extLst>
            </p:cNvPr>
            <p:cNvCxnSpPr>
              <a:cxnSpLocks/>
              <a:stCxn id="29" idx="4"/>
              <a:endCxn id="28" idx="4"/>
            </p:cNvCxnSpPr>
            <p:nvPr/>
          </p:nvCxnSpPr>
          <p:spPr>
            <a:xfrm flipV="1">
              <a:off x="7929498" y="4314010"/>
              <a:ext cx="1528050" cy="1595717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2FDE791-B62F-C248-86C9-836EDE822C1F}"/>
              </a:ext>
            </a:extLst>
          </p:cNvPr>
          <p:cNvSpPr txBox="1"/>
          <p:nvPr/>
        </p:nvSpPr>
        <p:spPr>
          <a:xfrm>
            <a:off x="5657493" y="1360044"/>
            <a:ext cx="4512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Dans la figure :</a:t>
            </a:r>
          </a:p>
          <a:p>
            <a:r>
              <a:rPr lang="fr-FR" sz="2800" dirty="0"/>
              <a:t>- nomme (ABCD) un losange.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88CB0C57-04A9-E940-A826-C00FAFAA5B4B}"/>
              </a:ext>
            </a:extLst>
          </p:cNvPr>
          <p:cNvCxnSpPr>
            <a:cxnSpLocks/>
          </p:cNvCxnSpPr>
          <p:nvPr/>
        </p:nvCxnSpPr>
        <p:spPr>
          <a:xfrm flipV="1">
            <a:off x="2022438" y="2200576"/>
            <a:ext cx="2470898" cy="6717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61B7377E-169B-7041-B686-1CFA873FD0A8}"/>
              </a:ext>
            </a:extLst>
          </p:cNvPr>
          <p:cNvCxnSpPr>
            <a:cxnSpLocks/>
          </p:cNvCxnSpPr>
          <p:nvPr/>
        </p:nvCxnSpPr>
        <p:spPr>
          <a:xfrm flipV="1">
            <a:off x="1410429" y="4605204"/>
            <a:ext cx="2447298" cy="7142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6C0D62CC-FC8C-9B49-BFE9-93C2179B3AE3}"/>
              </a:ext>
            </a:extLst>
          </p:cNvPr>
          <p:cNvCxnSpPr>
            <a:cxnSpLocks/>
          </p:cNvCxnSpPr>
          <p:nvPr/>
        </p:nvCxnSpPr>
        <p:spPr>
          <a:xfrm flipV="1">
            <a:off x="1410429" y="2881656"/>
            <a:ext cx="612009" cy="24374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65CA6F40-48F3-9A47-85E8-F844DA309AF1}"/>
              </a:ext>
            </a:extLst>
          </p:cNvPr>
          <p:cNvCxnSpPr>
            <a:cxnSpLocks/>
            <a:endCxn id="29" idx="0"/>
          </p:cNvCxnSpPr>
          <p:nvPr/>
        </p:nvCxnSpPr>
        <p:spPr>
          <a:xfrm flipV="1">
            <a:off x="3857727" y="2211334"/>
            <a:ext cx="635609" cy="23938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287684F-C082-644F-85AF-E98CBC3AE4E9}"/>
              </a:ext>
            </a:extLst>
          </p:cNvPr>
          <p:cNvSpPr/>
          <p:nvPr/>
        </p:nvSpPr>
        <p:spPr>
          <a:xfrm>
            <a:off x="4456526" y="1823016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+mj-lt"/>
              </a:rPr>
              <a:t>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C1DDD26-2994-B64D-8DD6-4AAA9F4E58B2}"/>
              </a:ext>
            </a:extLst>
          </p:cNvPr>
          <p:cNvSpPr/>
          <p:nvPr/>
        </p:nvSpPr>
        <p:spPr>
          <a:xfrm>
            <a:off x="3835704" y="4605204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+mj-lt"/>
              </a:rPr>
              <a:t>B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AE0376B1-2B72-8D4C-919E-43BAB4C2FE2D}"/>
              </a:ext>
            </a:extLst>
          </p:cNvPr>
          <p:cNvSpPr/>
          <p:nvPr/>
        </p:nvSpPr>
        <p:spPr>
          <a:xfrm>
            <a:off x="1096686" y="5279720"/>
            <a:ext cx="357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+mj-lt"/>
              </a:rPr>
              <a:t>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43D97C9-AB6A-8244-9609-261060292A97}"/>
              </a:ext>
            </a:extLst>
          </p:cNvPr>
          <p:cNvSpPr/>
          <p:nvPr/>
        </p:nvSpPr>
        <p:spPr>
          <a:xfrm>
            <a:off x="1716433" y="2482647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+mj-lt"/>
              </a:rPr>
              <a:t>D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xmlns="" id="{8821CA61-4009-F94A-84B0-9FB655F2F4AA}"/>
              </a:ext>
            </a:extLst>
          </p:cNvPr>
          <p:cNvGrpSpPr/>
          <p:nvPr/>
        </p:nvGrpSpPr>
        <p:grpSpPr>
          <a:xfrm rot="20872314">
            <a:off x="399345" y="122103"/>
            <a:ext cx="1987204" cy="1490403"/>
            <a:chOff x="399345" y="122103"/>
            <a:chExt cx="1987204" cy="1490403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xmlns="" id="{AFB5C63B-46A3-D943-ADEA-34E79D4CF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285037">
              <a:off x="647745" y="-126297"/>
              <a:ext cx="1490403" cy="1987204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xmlns="" id="{E5EDF3C4-B686-0F49-9665-8C0C5C8CB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9777">
              <a:off x="662846" y="246502"/>
              <a:ext cx="954107" cy="954107"/>
            </a:xfrm>
            <a:prstGeom prst="rect">
              <a:avLst/>
            </a:prstGeom>
          </p:spPr>
        </p:pic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xmlns="" id="{E0FC26B1-A2AB-5C41-9C20-F788D49D9F03}"/>
              </a:ext>
            </a:extLst>
          </p:cNvPr>
          <p:cNvGrpSpPr/>
          <p:nvPr/>
        </p:nvGrpSpPr>
        <p:grpSpPr>
          <a:xfrm>
            <a:off x="5810830" y="4137556"/>
            <a:ext cx="5159083" cy="1729350"/>
            <a:chOff x="5810830" y="4137556"/>
            <a:chExt cx="5159083" cy="1729350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xmlns="" id="{79974919-6E2C-FC45-BD88-A88CCE2EBDF1}"/>
                </a:ext>
              </a:extLst>
            </p:cNvPr>
            <p:cNvSpPr txBox="1"/>
            <p:nvPr/>
          </p:nvSpPr>
          <p:spPr>
            <a:xfrm>
              <a:off x="6393394" y="4481911"/>
              <a:ext cx="4576519" cy="138499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/>
                <a:t>Un losange est un </a:t>
              </a:r>
              <a:r>
                <a:rPr lang="fr-FR" sz="2800" dirty="0">
                  <a:solidFill>
                    <a:srgbClr val="C00000"/>
                  </a:solidFill>
                </a:rPr>
                <a:t>quadrilatère qui a</a:t>
              </a:r>
            </a:p>
            <a:p>
              <a:pPr algn="ctr"/>
              <a:r>
                <a:rPr lang="fr-FR" sz="2800" dirty="0">
                  <a:solidFill>
                    <a:srgbClr val="C00000"/>
                  </a:solidFill>
                </a:rPr>
                <a:t>4 côtés de la même longueur.</a:t>
              </a:r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xmlns="" id="{B74F04DD-42CA-0947-BDCC-52497C48C810}"/>
                </a:ext>
              </a:extLst>
            </p:cNvPr>
            <p:cNvGrpSpPr/>
            <p:nvPr/>
          </p:nvGrpSpPr>
          <p:grpSpPr>
            <a:xfrm rot="20409358">
              <a:off x="5810830" y="4137556"/>
              <a:ext cx="1543995" cy="435789"/>
              <a:chOff x="9901535" y="3066607"/>
              <a:chExt cx="1674416" cy="514299"/>
            </a:xfrm>
            <a:noFill/>
          </p:grpSpPr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xmlns="" id="{AB9873D4-6F6E-C944-92CD-E60D4449B86A}"/>
                  </a:ext>
                </a:extLst>
              </p:cNvPr>
              <p:cNvSpPr txBox="1"/>
              <p:nvPr/>
            </p:nvSpPr>
            <p:spPr>
              <a:xfrm>
                <a:off x="9901535" y="3104053"/>
                <a:ext cx="1674416" cy="4721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>
                    <a:solidFill>
                      <a:srgbClr val="C00000"/>
                    </a:solidFill>
                    <a:latin typeface="Impact" panose="020B0806030902050204" pitchFamily="34" charset="0"/>
                    <a:cs typeface="Phosphate Inline" panose="02000506050000020004" pitchFamily="2" charset="77"/>
                  </a:rPr>
                  <a:t>DÉFINITION</a:t>
                </a:r>
              </a:p>
            </p:txBody>
          </p:sp>
          <p:sp>
            <p:nvSpPr>
              <p:cNvPr id="58" name="Rectangle : coins arrondis 57">
                <a:extLst>
                  <a:ext uri="{FF2B5EF4-FFF2-40B4-BE49-F238E27FC236}">
                    <a16:creationId xmlns:a16="http://schemas.microsoft.com/office/drawing/2014/main" xmlns="" id="{899FA168-FE32-8A4C-BD36-74248164D886}"/>
                  </a:ext>
                </a:extLst>
              </p:cNvPr>
              <p:cNvSpPr/>
              <p:nvPr/>
            </p:nvSpPr>
            <p:spPr>
              <a:xfrm>
                <a:off x="10023202" y="3066607"/>
                <a:ext cx="1427931" cy="514299"/>
              </a:xfrm>
              <a:prstGeom prst="roundRect">
                <a:avLst/>
              </a:prstGeom>
              <a:grp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09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xmlns="" id="{71D07870-4176-274D-814A-8C6D93811F94}"/>
              </a:ext>
            </a:extLst>
          </p:cNvPr>
          <p:cNvSpPr txBox="1">
            <a:spLocks/>
          </p:cNvSpPr>
          <p:nvPr/>
        </p:nvSpPr>
        <p:spPr>
          <a:xfrm>
            <a:off x="2754335" y="251179"/>
            <a:ext cx="6345382" cy="80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rgbClr val="7030A0"/>
                </a:solidFill>
              </a:rPr>
              <a:t>Tracer un losange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721A0DA-F3A1-F04E-8222-8A9E79ACAD05}"/>
              </a:ext>
            </a:extLst>
          </p:cNvPr>
          <p:cNvSpPr txBox="1"/>
          <p:nvPr/>
        </p:nvSpPr>
        <p:spPr>
          <a:xfrm>
            <a:off x="749807" y="1500926"/>
            <a:ext cx="5997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Trace un losange de 6 cm de côté.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4EE2247-8D46-6445-870E-6AAFDBD4F2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55031">
            <a:off x="1162142" y="57106"/>
            <a:ext cx="1435980" cy="1256264"/>
          </a:xfrm>
          <a:prstGeom prst="rect">
            <a:avLst/>
          </a:prstGeom>
        </p:spPr>
      </p:pic>
      <p:sp>
        <p:nvSpPr>
          <p:cNvPr id="22" name="Losange 21">
            <a:extLst>
              <a:ext uri="{FF2B5EF4-FFF2-40B4-BE49-F238E27FC236}">
                <a16:creationId xmlns:a16="http://schemas.microsoft.com/office/drawing/2014/main" xmlns="" id="{6B531BFD-5D29-D14E-8E69-74284E477A3F}"/>
              </a:ext>
            </a:extLst>
          </p:cNvPr>
          <p:cNvSpPr/>
          <p:nvPr/>
        </p:nvSpPr>
        <p:spPr>
          <a:xfrm rot="2102723">
            <a:off x="3885664" y="1886253"/>
            <a:ext cx="2678960" cy="4288670"/>
          </a:xfrm>
          <a:prstGeom prst="diamond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F3AF8F35-D576-3C40-A5C4-4240590438AC}"/>
              </a:ext>
            </a:extLst>
          </p:cNvPr>
          <p:cNvCxnSpPr>
            <a:cxnSpLocks/>
          </p:cNvCxnSpPr>
          <p:nvPr/>
        </p:nvCxnSpPr>
        <p:spPr>
          <a:xfrm>
            <a:off x="3959328" y="4462345"/>
            <a:ext cx="176088" cy="25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5305B570-5CA9-AD4B-842D-DB5E0AB7E6E7}"/>
              </a:ext>
            </a:extLst>
          </p:cNvPr>
          <p:cNvCxnSpPr>
            <a:cxnSpLocks/>
          </p:cNvCxnSpPr>
          <p:nvPr/>
        </p:nvCxnSpPr>
        <p:spPr>
          <a:xfrm>
            <a:off x="5225144" y="2688795"/>
            <a:ext cx="74404" cy="1846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75FE4852-3AC0-AC47-AB10-2114CA3E2EAA}"/>
              </a:ext>
            </a:extLst>
          </p:cNvPr>
          <p:cNvCxnSpPr>
            <a:cxnSpLocks/>
          </p:cNvCxnSpPr>
          <p:nvPr/>
        </p:nvCxnSpPr>
        <p:spPr>
          <a:xfrm>
            <a:off x="5350756" y="5120640"/>
            <a:ext cx="129312" cy="1246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94361391-0018-4F4C-B3D5-39CDB44FB973}"/>
              </a:ext>
            </a:extLst>
          </p:cNvPr>
          <p:cNvCxnSpPr>
            <a:cxnSpLocks/>
          </p:cNvCxnSpPr>
          <p:nvPr/>
        </p:nvCxnSpPr>
        <p:spPr>
          <a:xfrm flipV="1">
            <a:off x="6293737" y="3528004"/>
            <a:ext cx="176777" cy="79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1B8DFA57-E892-6543-BACA-5F64649CE771}"/>
              </a:ext>
            </a:extLst>
          </p:cNvPr>
          <p:cNvSpPr txBox="1"/>
          <p:nvPr/>
        </p:nvSpPr>
        <p:spPr>
          <a:xfrm>
            <a:off x="7112282" y="3102750"/>
            <a:ext cx="4784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Tous les côtés de ce quadrilatère ont la même longueur.</a:t>
            </a:r>
            <a:endParaRPr lang="fr-FR" sz="2800" dirty="0">
              <a:solidFill>
                <a:srgbClr val="C00000"/>
              </a:solidFill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xmlns="" id="{FFB6F6AD-FC97-4BD7-B431-9C9750366438}"/>
              </a:ext>
            </a:extLst>
          </p:cNvPr>
          <p:cNvGrpSpPr/>
          <p:nvPr/>
        </p:nvGrpSpPr>
        <p:grpSpPr>
          <a:xfrm rot="20872314">
            <a:off x="399345" y="122103"/>
            <a:ext cx="1987204" cy="1490403"/>
            <a:chOff x="399345" y="122103"/>
            <a:chExt cx="1987204" cy="1490403"/>
          </a:xfrm>
        </p:grpSpPr>
        <p:pic>
          <p:nvPicPr>
            <p:cNvPr id="35" name="Image 34">
              <a:hlinkClick r:id="" action="ppaction://macro?name=notebook"/>
              <a:extLst>
                <a:ext uri="{FF2B5EF4-FFF2-40B4-BE49-F238E27FC236}">
                  <a16:creationId xmlns:a16="http://schemas.microsoft.com/office/drawing/2014/main" xmlns="" id="{A53A04F9-2EFE-4E1C-A99D-E8E30D4E8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285037">
              <a:off x="647745" y="-126297"/>
              <a:ext cx="1490403" cy="1987204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xmlns="" id="{B5F8433A-59FE-48CB-980D-37E272661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9777">
              <a:off x="662846" y="246502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007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C0240005-95CF-534B-88B4-B9A8EF2026A2}"/>
              </a:ext>
            </a:extLst>
          </p:cNvPr>
          <p:cNvCxnSpPr>
            <a:cxnSpLocks/>
          </p:cNvCxnSpPr>
          <p:nvPr/>
        </p:nvCxnSpPr>
        <p:spPr>
          <a:xfrm flipV="1">
            <a:off x="-200194" y="2087975"/>
            <a:ext cx="1273037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5556E00C-1B77-6541-A0C3-7E543B54EED2}"/>
              </a:ext>
            </a:extLst>
          </p:cNvPr>
          <p:cNvCxnSpPr>
            <a:cxnSpLocks/>
          </p:cNvCxnSpPr>
          <p:nvPr/>
        </p:nvCxnSpPr>
        <p:spPr>
          <a:xfrm flipV="1">
            <a:off x="-292175" y="4981657"/>
            <a:ext cx="1363991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B4D5CEE3-7C0C-9A4C-ADF9-5C7EE0C5B3BC}"/>
              </a:ext>
            </a:extLst>
          </p:cNvPr>
          <p:cNvCxnSpPr>
            <a:cxnSpLocks/>
          </p:cNvCxnSpPr>
          <p:nvPr/>
        </p:nvCxnSpPr>
        <p:spPr>
          <a:xfrm flipH="1">
            <a:off x="4100513" y="251179"/>
            <a:ext cx="2486026" cy="660682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299A856F-D4E5-304F-949E-E7203131FA04}"/>
              </a:ext>
            </a:extLst>
          </p:cNvPr>
          <p:cNvCxnSpPr>
            <a:cxnSpLocks/>
          </p:cNvCxnSpPr>
          <p:nvPr/>
        </p:nvCxnSpPr>
        <p:spPr>
          <a:xfrm flipH="1">
            <a:off x="1010177" y="128480"/>
            <a:ext cx="2533124" cy="672952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71D07870-4176-274D-814A-8C6D93811F94}"/>
              </a:ext>
            </a:extLst>
          </p:cNvPr>
          <p:cNvSpPr txBox="1">
            <a:spLocks/>
          </p:cNvSpPr>
          <p:nvPr/>
        </p:nvSpPr>
        <p:spPr>
          <a:xfrm>
            <a:off x="2754335" y="251179"/>
            <a:ext cx="4529868" cy="80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rgbClr val="7030A0"/>
                </a:solidFill>
              </a:rPr>
              <a:t>Le losange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xmlns="" id="{B28B21EC-AC53-B547-9B79-DA2AD05DC1D5}"/>
              </a:ext>
            </a:extLst>
          </p:cNvPr>
          <p:cNvGrpSpPr/>
          <p:nvPr/>
        </p:nvGrpSpPr>
        <p:grpSpPr>
          <a:xfrm rot="20872314">
            <a:off x="399345" y="122103"/>
            <a:ext cx="1987204" cy="1490403"/>
            <a:chOff x="399345" y="122103"/>
            <a:chExt cx="1987204" cy="149040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xmlns="" id="{B8D5EB95-5278-C64F-8693-8885AC5B9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285037">
              <a:off x="647745" y="-126297"/>
              <a:ext cx="1490403" cy="1987204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54836CA3-C145-C04B-844B-55E9CB8E0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9777">
              <a:off x="662846" y="246502"/>
              <a:ext cx="954107" cy="954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70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B4D5CEE3-7C0C-9A4C-ADF9-5C7EE0C5B3BC}"/>
              </a:ext>
            </a:extLst>
          </p:cNvPr>
          <p:cNvCxnSpPr>
            <a:cxnSpLocks/>
          </p:cNvCxnSpPr>
          <p:nvPr/>
        </p:nvCxnSpPr>
        <p:spPr>
          <a:xfrm flipH="1">
            <a:off x="4100513" y="251179"/>
            <a:ext cx="2486026" cy="660682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299A856F-D4E5-304F-949E-E7203131FA04}"/>
              </a:ext>
            </a:extLst>
          </p:cNvPr>
          <p:cNvCxnSpPr>
            <a:cxnSpLocks/>
          </p:cNvCxnSpPr>
          <p:nvPr/>
        </p:nvCxnSpPr>
        <p:spPr>
          <a:xfrm flipH="1">
            <a:off x="1010177" y="128480"/>
            <a:ext cx="2533124" cy="67295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71D07870-4176-274D-814A-8C6D93811F94}"/>
              </a:ext>
            </a:extLst>
          </p:cNvPr>
          <p:cNvSpPr txBox="1">
            <a:spLocks/>
          </p:cNvSpPr>
          <p:nvPr/>
        </p:nvSpPr>
        <p:spPr>
          <a:xfrm>
            <a:off x="3133160" y="251179"/>
            <a:ext cx="6345382" cy="80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solidFill>
                  <a:srgbClr val="7030A0"/>
                </a:solidFill>
              </a:rPr>
              <a:t>Les droites parallèles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149DC65-9F3C-D342-848E-8C6498131A0D}"/>
              </a:ext>
            </a:extLst>
          </p:cNvPr>
          <p:cNvSpPr txBox="1"/>
          <p:nvPr/>
        </p:nvSpPr>
        <p:spPr>
          <a:xfrm>
            <a:off x="6662708" y="3527104"/>
            <a:ext cx="4349576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Des droites parallèles sont des droites qui ne se coupent pas. 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6DE36FB5-865D-AB48-9F2C-7E583D9991A5}"/>
              </a:ext>
            </a:extLst>
          </p:cNvPr>
          <p:cNvGrpSpPr/>
          <p:nvPr/>
        </p:nvGrpSpPr>
        <p:grpSpPr>
          <a:xfrm rot="20872314">
            <a:off x="399345" y="122103"/>
            <a:ext cx="1987204" cy="1490403"/>
            <a:chOff x="399345" y="122103"/>
            <a:chExt cx="1987204" cy="149040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C1E5E470-BB0C-9F45-AE8F-DA4A4EFCF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285037">
              <a:off x="647745" y="-126297"/>
              <a:ext cx="1490403" cy="1987204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5BE70F56-FD71-E049-ACFA-14488C944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089777">
              <a:off x="662846" y="246502"/>
              <a:ext cx="954107" cy="954107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0280830-5BB8-1347-9D95-83DCF8A9A56E}"/>
              </a:ext>
            </a:extLst>
          </p:cNvPr>
          <p:cNvGrpSpPr/>
          <p:nvPr/>
        </p:nvGrpSpPr>
        <p:grpSpPr>
          <a:xfrm rot="20409358">
            <a:off x="5911163" y="3211106"/>
            <a:ext cx="1543995" cy="435789"/>
            <a:chOff x="9901535" y="3066607"/>
            <a:chExt cx="1674416" cy="514299"/>
          </a:xfrm>
          <a:noFill/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65D6EF7A-732D-304B-9072-F7495929F759}"/>
                </a:ext>
              </a:extLst>
            </p:cNvPr>
            <p:cNvSpPr txBox="1"/>
            <p:nvPr/>
          </p:nvSpPr>
          <p:spPr>
            <a:xfrm>
              <a:off x="9901535" y="3104053"/>
              <a:ext cx="1674416" cy="4721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>
                  <a:solidFill>
                    <a:srgbClr val="C00000"/>
                  </a:solidFill>
                  <a:latin typeface="Impact" panose="020B0806030902050204" pitchFamily="34" charset="0"/>
                  <a:cs typeface="Phosphate Inline" panose="02000506050000020004" pitchFamily="2" charset="77"/>
                </a:rPr>
                <a:t>DÉFINITION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5D13F36F-60E3-7340-8038-005CAE2724AE}"/>
                </a:ext>
              </a:extLst>
            </p:cNvPr>
            <p:cNvSpPr/>
            <p:nvPr/>
          </p:nvSpPr>
          <p:spPr>
            <a:xfrm>
              <a:off x="10023202" y="3066607"/>
              <a:ext cx="1427931" cy="514299"/>
            </a:xfrm>
            <a:prstGeom prst="roundRect">
              <a:avLst/>
            </a:prstGeom>
            <a:grp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 dirty="0"/>
            </a:p>
          </p:txBody>
        </p:sp>
      </p:grp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187D1626-9A72-4C77-9301-D2A757B11E4E}"/>
              </a:ext>
            </a:extLst>
          </p:cNvPr>
          <p:cNvCxnSpPr>
            <a:cxnSpLocks/>
          </p:cNvCxnSpPr>
          <p:nvPr/>
        </p:nvCxnSpPr>
        <p:spPr>
          <a:xfrm flipV="1">
            <a:off x="-200194" y="2087975"/>
            <a:ext cx="1273037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592C53A1-C36A-4F1D-A710-B8094050F416}"/>
              </a:ext>
            </a:extLst>
          </p:cNvPr>
          <p:cNvCxnSpPr>
            <a:cxnSpLocks/>
          </p:cNvCxnSpPr>
          <p:nvPr/>
        </p:nvCxnSpPr>
        <p:spPr>
          <a:xfrm flipV="1">
            <a:off x="-292175" y="4981657"/>
            <a:ext cx="1363991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66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B39DFB34-DE27-4D4C-9FA6-F417FC13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859" y="355114"/>
            <a:ext cx="6345382" cy="80299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7030A0"/>
                </a:solidFill>
              </a:rPr>
              <a:t>Question du jour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6F74EB4-69C7-264A-932E-BEB2A15A40AA}"/>
              </a:ext>
            </a:extLst>
          </p:cNvPr>
          <p:cNvSpPr txBox="1"/>
          <p:nvPr/>
        </p:nvSpPr>
        <p:spPr>
          <a:xfrm>
            <a:off x="759971" y="1373997"/>
            <a:ext cx="10662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Peut-on construire un quadrilatère qui a exactement 3 côtés de même longueur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9A9F3A6-B7FE-644A-9627-77C5422DE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34" y="271338"/>
            <a:ext cx="1200150" cy="110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M géométrie J1J2 TV2" id="{3AA58607-2235-4A7F-B516-61F09682F370}" vid="{BD1D9786-9F77-4F17-986A-DB2E11CD36B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CM géométrie J1J2 TV2</Template>
  <TotalTime>261</TotalTime>
  <Words>394</Words>
  <Application>Microsoft Office PowerPoint</Application>
  <PresentationFormat>Personnalisé</PresentationFormat>
  <Paragraphs>80</Paragraphs>
  <Slides>23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Activités géométriques</vt:lpstr>
      <vt:lpstr>Présentation PowerPoint</vt:lpstr>
      <vt:lpstr>Les quadrilatères</vt:lpstr>
      <vt:lpstr>Les quadrilatères</vt:lpstr>
      <vt:lpstr>Présentation PowerPoint</vt:lpstr>
      <vt:lpstr>Présentation PowerPoint</vt:lpstr>
      <vt:lpstr>Présentation PowerPoint</vt:lpstr>
      <vt:lpstr>Question du jour</vt:lpstr>
      <vt:lpstr>Programmation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Problèmes</vt:lpstr>
      <vt:lpstr>Présentation PowerPoint</vt:lpstr>
      <vt:lpstr>Les tartelettes</vt:lpstr>
      <vt:lpstr>Présentation PowerPoint</vt:lpstr>
      <vt:lpstr>Présentation PowerPoint</vt:lpstr>
      <vt:lpstr>À  bientôt !</vt:lpstr>
    </vt:vector>
  </TitlesOfParts>
  <Company>MEN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cours Lumni (France 4)</dc:title>
  <dc:subject>CM2 Mathématiques, juillet 2020 (J2)</dc:subject>
  <dc:creator>Marie-France BOULET, CPD et Xavier SORBE, IG</dc:creator>
  <cp:keywords>géométrie, programmation, problèmes numériques</cp:keywords>
  <cp:lastModifiedBy>Véronique FOUQUAT</cp:lastModifiedBy>
  <cp:revision>24</cp:revision>
  <dcterms:created xsi:type="dcterms:W3CDTF">2020-06-23T10:41:40Z</dcterms:created>
  <dcterms:modified xsi:type="dcterms:W3CDTF">2020-07-03T07:30:08Z</dcterms:modified>
</cp:coreProperties>
</file>