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1347" r:id="rId2"/>
    <p:sldId id="1934" r:id="rId3"/>
    <p:sldId id="1970" r:id="rId4"/>
    <p:sldId id="1971" r:id="rId5"/>
    <p:sldId id="1966" r:id="rId6"/>
    <p:sldId id="1944" r:id="rId7"/>
    <p:sldId id="1945" r:id="rId8"/>
    <p:sldId id="1969" r:id="rId9"/>
    <p:sldId id="1923" r:id="rId10"/>
    <p:sldId id="1924" r:id="rId11"/>
    <p:sldId id="1967" r:id="rId12"/>
    <p:sldId id="1975" r:id="rId13"/>
    <p:sldId id="1968" r:id="rId14"/>
    <p:sldId id="1688" r:id="rId15"/>
    <p:sldId id="1982" r:id="rId16"/>
    <p:sldId id="1695" r:id="rId17"/>
    <p:sldId id="1691" r:id="rId18"/>
    <p:sldId id="1900" r:id="rId19"/>
    <p:sldId id="1162" r:id="rId20"/>
    <p:sldId id="1920" r:id="rId21"/>
    <p:sldId id="1921" r:id="rId22"/>
    <p:sldId id="1922" r:id="rId23"/>
    <p:sldId id="198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EF2"/>
    <a:srgbClr val="995BA5"/>
    <a:srgbClr val="5F66E9"/>
    <a:srgbClr val="E8E8E8"/>
    <a:srgbClr val="EA5D7B"/>
    <a:srgbClr val="B14AFF"/>
    <a:srgbClr val="7CA8EA"/>
    <a:srgbClr val="EA7173"/>
    <a:srgbClr val="FF767B"/>
    <a:srgbClr val="FF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27"/>
  </p:normalViewPr>
  <p:slideViewPr>
    <p:cSldViewPr snapToGrid="0" snapToObjects="1">
      <p:cViewPr varScale="1">
        <p:scale>
          <a:sx n="50" d="100"/>
          <a:sy n="50" d="100"/>
        </p:scale>
        <p:origin x="-67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81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88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7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tif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1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0.tiff"/><Relationship Id="rId9" Type="http://schemas.openxmlformats.org/officeDocument/2006/relationships/image" Target="../media/image25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https://www.cieau.com/le-metier-de-leau/ressource-en-eau-eau-potable-eaux-usees/la-consommation-deau-domestique-est-elle-la-meme-a-travers-le-mon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juillet 2020, SEANCE </a:t>
            </a: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 CM1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802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Question du jour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63F2541-6F76-DE42-B702-AB70FD7B5D26}"/>
              </a:ext>
            </a:extLst>
          </p:cNvPr>
          <p:cNvSpPr txBox="1"/>
          <p:nvPr/>
        </p:nvSpPr>
        <p:spPr>
          <a:xfrm>
            <a:off x="1336976" y="1701616"/>
            <a:ext cx="9337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Peut-on construire un quadrilatère ayant seulement deux angles droits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3FB3D26-0C85-4A41-9A6F-8CBBE655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34" y="271338"/>
            <a:ext cx="1200150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C0240005-95CF-534B-88B4-B9A8EF2026A2}"/>
              </a:ext>
            </a:extLst>
          </p:cNvPr>
          <p:cNvCxnSpPr>
            <a:cxnSpLocks/>
          </p:cNvCxnSpPr>
          <p:nvPr/>
        </p:nvCxnSpPr>
        <p:spPr>
          <a:xfrm>
            <a:off x="-351692" y="2059400"/>
            <a:ext cx="1301261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5556E00C-1B77-6541-A0C3-7E543B54EED2}"/>
              </a:ext>
            </a:extLst>
          </p:cNvPr>
          <p:cNvCxnSpPr>
            <a:cxnSpLocks/>
          </p:cNvCxnSpPr>
          <p:nvPr/>
        </p:nvCxnSpPr>
        <p:spPr>
          <a:xfrm>
            <a:off x="-1531214" y="5201402"/>
            <a:ext cx="1408933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B4D5CEE3-7C0C-9A4C-ADF9-5C7EE0C5B3BC}"/>
              </a:ext>
            </a:extLst>
          </p:cNvPr>
          <p:cNvCxnSpPr>
            <a:cxnSpLocks/>
          </p:cNvCxnSpPr>
          <p:nvPr/>
        </p:nvCxnSpPr>
        <p:spPr>
          <a:xfrm flipH="1">
            <a:off x="5534867" y="-151498"/>
            <a:ext cx="34328" cy="725027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299A856F-D4E5-304F-949E-E7203131FA04}"/>
              </a:ext>
            </a:extLst>
          </p:cNvPr>
          <p:cNvCxnSpPr>
            <a:cxnSpLocks/>
          </p:cNvCxnSpPr>
          <p:nvPr/>
        </p:nvCxnSpPr>
        <p:spPr>
          <a:xfrm>
            <a:off x="1615225" y="-151498"/>
            <a:ext cx="0" cy="717993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e en L 18">
            <a:extLst>
              <a:ext uri="{FF2B5EF4-FFF2-40B4-BE49-F238E27FC236}">
                <a16:creationId xmlns:a16="http://schemas.microsoft.com/office/drawing/2014/main" xmlns="" id="{F7B8DBB8-08BB-CC41-AE10-51832A3ED1DC}"/>
              </a:ext>
            </a:extLst>
          </p:cNvPr>
          <p:cNvSpPr>
            <a:spLocks noChangeAspect="1"/>
          </p:cNvSpPr>
          <p:nvPr/>
        </p:nvSpPr>
        <p:spPr>
          <a:xfrm rot="16200000">
            <a:off x="1652727" y="2081484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Forme en L 19">
            <a:extLst>
              <a:ext uri="{FF2B5EF4-FFF2-40B4-BE49-F238E27FC236}">
                <a16:creationId xmlns:a16="http://schemas.microsoft.com/office/drawing/2014/main" xmlns="" id="{C18CF4B1-EE4D-9D49-98A1-14F8AB842DF8}"/>
              </a:ext>
            </a:extLst>
          </p:cNvPr>
          <p:cNvSpPr>
            <a:spLocks noChangeAspect="1"/>
          </p:cNvSpPr>
          <p:nvPr/>
        </p:nvSpPr>
        <p:spPr>
          <a:xfrm>
            <a:off x="5384619" y="2084658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xmlns="" id="{DB0EA2E3-F2C5-D745-9706-E638610337D9}"/>
              </a:ext>
            </a:extLst>
          </p:cNvPr>
          <p:cNvSpPr>
            <a:spLocks noChangeAspect="1"/>
          </p:cNvSpPr>
          <p:nvPr/>
        </p:nvSpPr>
        <p:spPr>
          <a:xfrm rot="10800000">
            <a:off x="1651589" y="5038610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Forme en L 21">
            <a:extLst>
              <a:ext uri="{FF2B5EF4-FFF2-40B4-BE49-F238E27FC236}">
                <a16:creationId xmlns:a16="http://schemas.microsoft.com/office/drawing/2014/main" xmlns="" id="{983E9A18-2130-624B-B519-4CA1044CF29A}"/>
              </a:ext>
            </a:extLst>
          </p:cNvPr>
          <p:cNvSpPr>
            <a:spLocks noChangeAspect="1"/>
          </p:cNvSpPr>
          <p:nvPr/>
        </p:nvSpPr>
        <p:spPr>
          <a:xfrm rot="5400000">
            <a:off x="5375249" y="5041784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9E9EE393-CCBB-0E49-BB05-25C7ED6BC238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9CA9AD66-E77D-7E4A-936B-A7244D30C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xmlns="" id="{99218402-200E-4249-B850-F60068E6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2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C0240005-95CF-534B-88B4-B9A8EF2026A2}"/>
              </a:ext>
            </a:extLst>
          </p:cNvPr>
          <p:cNvCxnSpPr>
            <a:cxnSpLocks/>
          </p:cNvCxnSpPr>
          <p:nvPr/>
        </p:nvCxnSpPr>
        <p:spPr>
          <a:xfrm flipV="1">
            <a:off x="-167730" y="2074064"/>
            <a:ext cx="12471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5556E00C-1B77-6541-A0C3-7E543B54EED2}"/>
              </a:ext>
            </a:extLst>
          </p:cNvPr>
          <p:cNvCxnSpPr>
            <a:cxnSpLocks/>
          </p:cNvCxnSpPr>
          <p:nvPr/>
        </p:nvCxnSpPr>
        <p:spPr>
          <a:xfrm>
            <a:off x="-600582" y="5228851"/>
            <a:ext cx="12850296" cy="0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299A856F-D4E5-304F-949E-E7203131FA04}"/>
              </a:ext>
            </a:extLst>
          </p:cNvPr>
          <p:cNvCxnSpPr>
            <a:cxnSpLocks/>
          </p:cNvCxnSpPr>
          <p:nvPr/>
        </p:nvCxnSpPr>
        <p:spPr>
          <a:xfrm flipH="1">
            <a:off x="1648218" y="-59517"/>
            <a:ext cx="3371" cy="73237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832578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Les droites perpendiculaires</a:t>
            </a:r>
          </a:p>
        </p:txBody>
      </p:sp>
      <p:sp>
        <p:nvSpPr>
          <p:cNvPr id="19" name="Forme en L 18">
            <a:extLst>
              <a:ext uri="{FF2B5EF4-FFF2-40B4-BE49-F238E27FC236}">
                <a16:creationId xmlns:a16="http://schemas.microsoft.com/office/drawing/2014/main" xmlns="" id="{F7B8DBB8-08BB-CC41-AE10-51832A3ED1DC}"/>
              </a:ext>
            </a:extLst>
          </p:cNvPr>
          <p:cNvSpPr>
            <a:spLocks noChangeAspect="1"/>
          </p:cNvSpPr>
          <p:nvPr/>
        </p:nvSpPr>
        <p:spPr>
          <a:xfrm rot="16200000">
            <a:off x="1651392" y="2080149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xmlns="" id="{DB0EA2E3-F2C5-D745-9706-E638610337D9}"/>
              </a:ext>
            </a:extLst>
          </p:cNvPr>
          <p:cNvSpPr>
            <a:spLocks noChangeAspect="1"/>
          </p:cNvSpPr>
          <p:nvPr/>
        </p:nvSpPr>
        <p:spPr>
          <a:xfrm rot="10800000">
            <a:off x="1651589" y="5038610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67FA9161-6A55-F646-9855-2FF601E0E717}"/>
              </a:ext>
            </a:extLst>
          </p:cNvPr>
          <p:cNvCxnSpPr>
            <a:cxnSpLocks/>
          </p:cNvCxnSpPr>
          <p:nvPr/>
        </p:nvCxnSpPr>
        <p:spPr>
          <a:xfrm>
            <a:off x="5559645" y="70338"/>
            <a:ext cx="0" cy="6898580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en L 14">
            <a:extLst>
              <a:ext uri="{FF2B5EF4-FFF2-40B4-BE49-F238E27FC236}">
                <a16:creationId xmlns:a16="http://schemas.microsoft.com/office/drawing/2014/main" xmlns="" id="{D74B8005-E4A1-DF46-878A-566F8F01A36C}"/>
              </a:ext>
            </a:extLst>
          </p:cNvPr>
          <p:cNvSpPr>
            <a:spLocks noChangeAspect="1"/>
          </p:cNvSpPr>
          <p:nvPr/>
        </p:nvSpPr>
        <p:spPr>
          <a:xfrm>
            <a:off x="5398728" y="2074064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Forme en L 17">
            <a:extLst>
              <a:ext uri="{FF2B5EF4-FFF2-40B4-BE49-F238E27FC236}">
                <a16:creationId xmlns:a16="http://schemas.microsoft.com/office/drawing/2014/main" xmlns="" id="{EF384D0F-02DE-7245-9271-35DB976AD518}"/>
              </a:ext>
            </a:extLst>
          </p:cNvPr>
          <p:cNvSpPr>
            <a:spLocks noChangeAspect="1"/>
          </p:cNvSpPr>
          <p:nvPr/>
        </p:nvSpPr>
        <p:spPr>
          <a:xfrm rot="5400000">
            <a:off x="5409842" y="5059975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88EC8D5-CCA4-B446-B441-78899C9CD8DB}"/>
              </a:ext>
            </a:extLst>
          </p:cNvPr>
          <p:cNvSpPr txBox="1"/>
          <p:nvPr/>
        </p:nvSpPr>
        <p:spPr>
          <a:xfrm>
            <a:off x="6656295" y="3144576"/>
            <a:ext cx="434957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Des droites perpendiculaires sont des droites qui forment un angle droit.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86F7F50F-4D45-EE46-BCA8-FBA70A7C5247}"/>
              </a:ext>
            </a:extLst>
          </p:cNvPr>
          <p:cNvGrpSpPr/>
          <p:nvPr/>
        </p:nvGrpSpPr>
        <p:grpSpPr>
          <a:xfrm rot="20409358">
            <a:off x="5909799" y="2834597"/>
            <a:ext cx="1543995" cy="435789"/>
            <a:chOff x="9901535" y="3066607"/>
            <a:chExt cx="1674416" cy="514299"/>
          </a:xfrm>
          <a:noFill/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71BC0925-16BB-774C-934C-630B682D33F8}"/>
                </a:ext>
              </a:extLst>
            </p:cNvPr>
            <p:cNvSpPr txBox="1"/>
            <p:nvPr/>
          </p:nvSpPr>
          <p:spPr>
            <a:xfrm>
              <a:off x="9901535" y="3104053"/>
              <a:ext cx="1674416" cy="4721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C00000"/>
                  </a:solidFill>
                  <a:latin typeface="Impact" panose="020B0806030902050204" pitchFamily="34" charset="0"/>
                  <a:cs typeface="Phosphate Inline" panose="02000506050000020004" pitchFamily="2" charset="77"/>
                </a:rPr>
                <a:t>DÉFINITION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xmlns="" id="{D7DFBBF9-429D-E748-A215-0780627F13B1}"/>
                </a:ext>
              </a:extLst>
            </p:cNvPr>
            <p:cNvSpPr/>
            <p:nvPr/>
          </p:nvSpPr>
          <p:spPr>
            <a:xfrm>
              <a:off x="10023202" y="3066607"/>
              <a:ext cx="1427931" cy="514299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7C2BE623-D21E-1647-86F9-1BF4CDCCB2AD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xmlns="" id="{D57C6A4A-78A5-2846-9691-3618B0EC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xmlns="" id="{6D7F41A1-9F44-DA4C-8F48-AF01627D4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7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C0240005-95CF-534B-88B4-B9A8EF2026A2}"/>
              </a:ext>
            </a:extLst>
          </p:cNvPr>
          <p:cNvCxnSpPr>
            <a:cxnSpLocks/>
          </p:cNvCxnSpPr>
          <p:nvPr/>
        </p:nvCxnSpPr>
        <p:spPr>
          <a:xfrm flipV="1">
            <a:off x="-277064" y="2051278"/>
            <a:ext cx="1280813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5556E00C-1B77-6541-A0C3-7E543B54EED2}"/>
              </a:ext>
            </a:extLst>
          </p:cNvPr>
          <p:cNvCxnSpPr>
            <a:cxnSpLocks/>
          </p:cNvCxnSpPr>
          <p:nvPr/>
        </p:nvCxnSpPr>
        <p:spPr>
          <a:xfrm>
            <a:off x="-627636" y="5224828"/>
            <a:ext cx="131587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B4D5CEE3-7C0C-9A4C-ADF9-5C7EE0C5B3BC}"/>
              </a:ext>
            </a:extLst>
          </p:cNvPr>
          <p:cNvCxnSpPr/>
          <p:nvPr/>
        </p:nvCxnSpPr>
        <p:spPr>
          <a:xfrm>
            <a:off x="5569195" y="1336281"/>
            <a:ext cx="0" cy="5131754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299A856F-D4E5-304F-949E-E7203131FA04}"/>
              </a:ext>
            </a:extLst>
          </p:cNvPr>
          <p:cNvCxnSpPr/>
          <p:nvPr/>
        </p:nvCxnSpPr>
        <p:spPr>
          <a:xfrm>
            <a:off x="1624009" y="1206292"/>
            <a:ext cx="0" cy="513175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Les droites parallèles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DF5222D-46D7-224B-87DD-E3CFE640FE1A}"/>
              </a:ext>
            </a:extLst>
          </p:cNvPr>
          <p:cNvSpPr txBox="1"/>
          <p:nvPr/>
        </p:nvSpPr>
        <p:spPr>
          <a:xfrm>
            <a:off x="6662708" y="3527104"/>
            <a:ext cx="434957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Deux droites sont parallèles si elles ne se coupent pas.  </a:t>
            </a:r>
          </a:p>
        </p:txBody>
      </p:sp>
      <p:sp>
        <p:nvSpPr>
          <p:cNvPr id="19" name="Forme en L 18">
            <a:extLst>
              <a:ext uri="{FF2B5EF4-FFF2-40B4-BE49-F238E27FC236}">
                <a16:creationId xmlns:a16="http://schemas.microsoft.com/office/drawing/2014/main" xmlns="" id="{F7B8DBB8-08BB-CC41-AE10-51832A3ED1DC}"/>
              </a:ext>
            </a:extLst>
          </p:cNvPr>
          <p:cNvSpPr>
            <a:spLocks noChangeAspect="1"/>
          </p:cNvSpPr>
          <p:nvPr/>
        </p:nvSpPr>
        <p:spPr>
          <a:xfrm rot="16200000">
            <a:off x="1652727" y="2081484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Forme en L 19">
            <a:extLst>
              <a:ext uri="{FF2B5EF4-FFF2-40B4-BE49-F238E27FC236}">
                <a16:creationId xmlns:a16="http://schemas.microsoft.com/office/drawing/2014/main" xmlns="" id="{C18CF4B1-EE4D-9D49-98A1-14F8AB842DF8}"/>
              </a:ext>
            </a:extLst>
          </p:cNvPr>
          <p:cNvSpPr>
            <a:spLocks noChangeAspect="1"/>
          </p:cNvSpPr>
          <p:nvPr/>
        </p:nvSpPr>
        <p:spPr>
          <a:xfrm>
            <a:off x="5413016" y="2088352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xmlns="" id="{DB0EA2E3-F2C5-D745-9706-E638610337D9}"/>
              </a:ext>
            </a:extLst>
          </p:cNvPr>
          <p:cNvSpPr>
            <a:spLocks noChangeAspect="1"/>
          </p:cNvSpPr>
          <p:nvPr/>
        </p:nvSpPr>
        <p:spPr>
          <a:xfrm rot="10800000">
            <a:off x="1649553" y="5040392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Forme en L 21">
            <a:extLst>
              <a:ext uri="{FF2B5EF4-FFF2-40B4-BE49-F238E27FC236}">
                <a16:creationId xmlns:a16="http://schemas.microsoft.com/office/drawing/2014/main" xmlns="" id="{983E9A18-2130-624B-B519-4CA1044CF29A}"/>
              </a:ext>
            </a:extLst>
          </p:cNvPr>
          <p:cNvSpPr>
            <a:spLocks noChangeAspect="1"/>
          </p:cNvSpPr>
          <p:nvPr/>
        </p:nvSpPr>
        <p:spPr>
          <a:xfrm rot="5400000">
            <a:off x="5409842" y="5059975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13BA2E04-BDAA-1040-81C1-391DE6E54541}"/>
              </a:ext>
            </a:extLst>
          </p:cNvPr>
          <p:cNvGrpSpPr/>
          <p:nvPr/>
        </p:nvGrpSpPr>
        <p:grpSpPr>
          <a:xfrm rot="20409358">
            <a:off x="5850809" y="3217245"/>
            <a:ext cx="1543995" cy="435789"/>
            <a:chOff x="9901535" y="3066607"/>
            <a:chExt cx="1674416" cy="514299"/>
          </a:xfrm>
          <a:noFill/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A11E54A6-7EC5-8144-8DB5-986094B929D5}"/>
                </a:ext>
              </a:extLst>
            </p:cNvPr>
            <p:cNvSpPr txBox="1"/>
            <p:nvPr/>
          </p:nvSpPr>
          <p:spPr>
            <a:xfrm>
              <a:off x="9901535" y="3104053"/>
              <a:ext cx="1674416" cy="4721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C00000"/>
                  </a:solidFill>
                  <a:latin typeface="Impact" panose="020B0806030902050204" pitchFamily="34" charset="0"/>
                  <a:cs typeface="Phosphate Inline" panose="02000506050000020004" pitchFamily="2" charset="77"/>
                </a:rPr>
                <a:t>DÉFINITION</a:t>
              </a: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xmlns="" id="{E68E8889-CB4B-2348-9A53-4A0F073F4AD0}"/>
                </a:ext>
              </a:extLst>
            </p:cNvPr>
            <p:cNvSpPr/>
            <p:nvPr/>
          </p:nvSpPr>
          <p:spPr>
            <a:xfrm>
              <a:off x="10023202" y="3066607"/>
              <a:ext cx="1427931" cy="514299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50F936BF-7FC7-E641-A7A2-2C60D6D593A3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xmlns="" id="{E4BBEAE9-68F1-DC4B-88C4-22C28B8A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83EE9BAB-FBB7-1943-B99A-304B620C6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0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Programmation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Déplacements dans un quadrillage</a:t>
            </a:r>
          </a:p>
        </p:txBody>
      </p:sp>
    </p:spTree>
    <p:extLst>
      <p:ext uri="{BB962C8B-B14F-4D97-AF65-F5344CB8AC3E}">
        <p14:creationId xmlns:p14="http://schemas.microsoft.com/office/powerpoint/2010/main" val="23569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F1F9E46-4C8D-7542-807D-FE21A47FD2E8}"/>
              </a:ext>
            </a:extLst>
          </p:cNvPr>
          <p:cNvSpPr txBox="1"/>
          <p:nvPr/>
        </p:nvSpPr>
        <p:spPr>
          <a:xfrm>
            <a:off x="768611" y="1461167"/>
            <a:ext cx="85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av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6BFCF1F-F6B8-6048-81ED-8C6731B5AE18}"/>
              </a:ext>
            </a:extLst>
          </p:cNvPr>
          <p:cNvSpPr txBox="1"/>
          <p:nvPr/>
        </p:nvSpPr>
        <p:spPr>
          <a:xfrm>
            <a:off x="768611" y="2167551"/>
            <a:ext cx="85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td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C189B9A-6740-714F-8C7E-DBBECF53E918}"/>
              </a:ext>
            </a:extLst>
          </p:cNvPr>
          <p:cNvSpPr txBox="1"/>
          <p:nvPr/>
        </p:nvSpPr>
        <p:spPr>
          <a:xfrm>
            <a:off x="768610" y="2898794"/>
            <a:ext cx="85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tg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9E933AF-C377-1049-AB90-5E7FC3A6C6C8}"/>
              </a:ext>
            </a:extLst>
          </p:cNvPr>
          <p:cNvSpPr txBox="1"/>
          <p:nvPr/>
        </p:nvSpPr>
        <p:spPr>
          <a:xfrm>
            <a:off x="8193484" y="1009063"/>
            <a:ext cx="3461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Indique à l’insecte les instructions qui lui permettent de se déplacer jusqu’à la feuille.</a:t>
            </a:r>
          </a:p>
        </p:txBody>
      </p: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xmlns="" id="{8977FE1C-EFA2-8841-A3FD-16FDE4BD6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98261"/>
              </p:ext>
            </p:extLst>
          </p:nvPr>
        </p:nvGraphicFramePr>
        <p:xfrm>
          <a:off x="2314533" y="1076906"/>
          <a:ext cx="5402095" cy="539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419">
                  <a:extLst>
                    <a:ext uri="{9D8B030D-6E8A-4147-A177-3AD203B41FA5}">
                      <a16:colId xmlns:a16="http://schemas.microsoft.com/office/drawing/2014/main" xmlns="" val="2191360513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3597149578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1110806325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2090800830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3629865058"/>
                    </a:ext>
                  </a:extLst>
                </a:gridCol>
              </a:tblGrid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089988807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4089167898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822475521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63254592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92646891"/>
                  </a:ext>
                </a:extLst>
              </a:tr>
            </a:tbl>
          </a:graphicData>
        </a:graphic>
      </p:graphicFrame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9478B0B7-3F80-3D40-8A1F-5DABB527B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20" y="4419433"/>
            <a:ext cx="976993" cy="84352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57052401-3586-1940-9E76-EA6577DF0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118" y="1343066"/>
            <a:ext cx="610924" cy="48819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FC43FD17-2574-E842-A522-574654CC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944" y="4419433"/>
            <a:ext cx="976993" cy="84352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A5067F97-9C8E-C04B-BEF0-2894352EA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083" y="4419433"/>
            <a:ext cx="976993" cy="84352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xmlns="" id="{AF255390-C13C-264B-9C0E-DA583530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27083" y="4419432"/>
            <a:ext cx="976993" cy="84352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4C9B88B4-2A7B-A84D-8D4D-53F6908B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27084" y="3375704"/>
            <a:ext cx="976993" cy="84352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DD1067C8-655E-7C42-B3A4-8B5AC332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27082" y="1191026"/>
            <a:ext cx="976993" cy="843524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C473479C-E018-DE45-92F3-0AD4374E3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27084" y="2284592"/>
            <a:ext cx="976993" cy="843524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76A689ED-9A56-A740-A96D-40F9E06EA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490" y="2724194"/>
            <a:ext cx="1485900" cy="762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9331EE1E-2797-B04D-A23A-CD7C66F85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368" y="2764525"/>
            <a:ext cx="1473200" cy="11684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D102343E-E534-0741-BABA-172750CC2A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82"/>
          <a:stretch/>
        </p:blipFill>
        <p:spPr>
          <a:xfrm>
            <a:off x="8207902" y="2775869"/>
            <a:ext cx="3048000" cy="1596244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5E9EC7C8-F23A-1347-B124-76249F57D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590" y="2757469"/>
            <a:ext cx="3022600" cy="20320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48867159-A3C4-6E4A-8001-75B98DD332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8318" y="2758768"/>
            <a:ext cx="2984500" cy="252730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xmlns="" id="{23043691-390E-1C47-AFA3-FBA310C42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8137" y="2756562"/>
            <a:ext cx="2959100" cy="2946400"/>
          </a:xfrm>
          <a:prstGeom prst="rect">
            <a:avLst/>
          </a:prstGeom>
        </p:spPr>
      </p:pic>
      <p:pic>
        <p:nvPicPr>
          <p:cNvPr id="23" name="Image 22">
            <a:hlinkClick r:id="" action="ppaction://macro?name=visionneuse"/>
            <a:extLst>
              <a:ext uri="{FF2B5EF4-FFF2-40B4-BE49-F238E27FC236}">
                <a16:creationId xmlns:a16="http://schemas.microsoft.com/office/drawing/2014/main" xmlns="" id="{72A0B488-447E-42CC-93DE-DAD48F3D9F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327" y="133564"/>
            <a:ext cx="691136" cy="6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xmlns="" id="{5D442282-AFF2-7945-8815-FCD2D20A30AC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DD70411-76BC-514A-92FE-4629914B31F0}"/>
              </a:ext>
            </a:extLst>
          </p:cNvPr>
          <p:cNvSpPr txBox="1"/>
          <p:nvPr/>
        </p:nvSpPr>
        <p:spPr>
          <a:xfrm>
            <a:off x="8193484" y="1009063"/>
            <a:ext cx="3461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Indique à l’insecte les instructions qui lui permettent de se déplacer jusqu’à la feuille.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B06F994-35FC-6B4C-8B26-B5B011919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490" y="2576368"/>
            <a:ext cx="1485900" cy="762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F4523FC9-85F5-F34C-A1B4-A0F24C66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68" y="2616699"/>
            <a:ext cx="1473200" cy="11684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A53404D9-2378-9D49-9213-5650D71028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82"/>
          <a:stretch/>
        </p:blipFill>
        <p:spPr>
          <a:xfrm>
            <a:off x="8207902" y="2628043"/>
            <a:ext cx="3048000" cy="159624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348C4CA7-FB4A-2E4B-AAE8-01E1F73A0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590" y="2609643"/>
            <a:ext cx="3022600" cy="2032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4683A882-FA4A-0349-B2AE-A63D81FE1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318" y="2610942"/>
            <a:ext cx="2984500" cy="2527300"/>
          </a:xfrm>
          <a:prstGeom prst="rect">
            <a:avLst/>
          </a:prstGeom>
        </p:spPr>
      </p:pic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xmlns="" id="{90E74E83-2995-8C4E-AF8E-9E5D99AB3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39119"/>
              </p:ext>
            </p:extLst>
          </p:nvPr>
        </p:nvGraphicFramePr>
        <p:xfrm>
          <a:off x="2314533" y="1071468"/>
          <a:ext cx="5402095" cy="539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419">
                  <a:extLst>
                    <a:ext uri="{9D8B030D-6E8A-4147-A177-3AD203B41FA5}">
                      <a16:colId xmlns:a16="http://schemas.microsoft.com/office/drawing/2014/main" xmlns="" val="2191360513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3597149578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1110806325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2090800830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3629865058"/>
                    </a:ext>
                  </a:extLst>
                </a:gridCol>
              </a:tblGrid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089988807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9167898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822475521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63254592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92646891"/>
                  </a:ext>
                </a:extLst>
              </a:tr>
            </a:tbl>
          </a:graphicData>
        </a:graphic>
      </p:graphicFrame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C15CAB1F-7FE6-2447-85FD-EA8352F6D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520" y="4413995"/>
            <a:ext cx="976993" cy="84352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12DA49D2-E28F-644B-8D32-659467997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5766" y="2437558"/>
            <a:ext cx="610924" cy="48819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73802A8D-F5BE-DA40-A7BD-125AB7BB5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317" y="4413995"/>
            <a:ext cx="976993" cy="84352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33873B79-EEDD-074F-ABCB-D5B02ED1B3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855" y="2222087"/>
            <a:ext cx="976993" cy="84352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E2DD9E4F-F6C7-314A-9174-052BFE84C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049" y="4413995"/>
            <a:ext cx="976993" cy="84352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B6891915-57DB-4E4B-9F41-63BCAB16D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524362" y="3388483"/>
            <a:ext cx="976993" cy="843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3E3695CA-7C78-E64F-A252-4DAF3FAAD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524361" y="4416433"/>
            <a:ext cx="976993" cy="84352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7BE64F68-8D7A-1E41-A248-C337C21B4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524361" y="2288822"/>
            <a:ext cx="976993" cy="84352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665AF433-D758-C94A-8827-5E3871396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5480" y="2256673"/>
            <a:ext cx="976993" cy="84352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82F2B8D5-7C21-7F4E-9362-6C93A3E9AF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2436" y="2254265"/>
            <a:ext cx="976993" cy="84352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CCAC2E82-83DF-754E-B45B-FF088379AD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4683" y="2620728"/>
            <a:ext cx="2984500" cy="29464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1B5F6BB9-EB24-B144-9FEE-1BD0BF79F9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0793" y="2587698"/>
            <a:ext cx="3009900" cy="33909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2D8A43B0-2419-284D-9A8E-659ED3367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7490" y="2591358"/>
            <a:ext cx="3022600" cy="3835400"/>
          </a:xfrm>
          <a:prstGeom prst="rect">
            <a:avLst/>
          </a:prstGeom>
        </p:spPr>
      </p:pic>
      <p:pic>
        <p:nvPicPr>
          <p:cNvPr id="24" name="Image 23">
            <a:hlinkClick r:id="" action="ppaction://macro?name=visionneuse"/>
            <a:extLst>
              <a:ext uri="{FF2B5EF4-FFF2-40B4-BE49-F238E27FC236}">
                <a16:creationId xmlns:a16="http://schemas.microsoft.com/office/drawing/2014/main" xmlns="" id="{12775FFC-7809-41B5-A575-7C389A36DE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327" y="133564"/>
            <a:ext cx="691136" cy="6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1B88750-16A1-D443-90C2-C71AE9762E9A}"/>
              </a:ext>
            </a:extLst>
          </p:cNvPr>
          <p:cNvSpPr txBox="1"/>
          <p:nvPr/>
        </p:nvSpPr>
        <p:spPr>
          <a:xfrm>
            <a:off x="996915" y="141042"/>
            <a:ext cx="7737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Indique à l’insecte les instructions qui lui permettent de se déplacer jusqu’à la feuille.</a:t>
            </a:r>
          </a:p>
        </p:txBody>
      </p:sp>
      <p:graphicFrame>
        <p:nvGraphicFramePr>
          <p:cNvPr id="67" name="Tableau 66">
            <a:extLst>
              <a:ext uri="{FF2B5EF4-FFF2-40B4-BE49-F238E27FC236}">
                <a16:creationId xmlns:a16="http://schemas.microsoft.com/office/drawing/2014/main" xmlns="" id="{2CE4D2B1-13C8-454F-8F27-CDC82131D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62369"/>
              </p:ext>
            </p:extLst>
          </p:nvPr>
        </p:nvGraphicFramePr>
        <p:xfrm>
          <a:off x="1080070" y="1052972"/>
          <a:ext cx="7562933" cy="539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419">
                  <a:extLst>
                    <a:ext uri="{9D8B030D-6E8A-4147-A177-3AD203B41FA5}">
                      <a16:colId xmlns:a16="http://schemas.microsoft.com/office/drawing/2014/main" xmlns="" val="2191360513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3597149578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1110806325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2090800830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3629865058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2163492355"/>
                    </a:ext>
                  </a:extLst>
                </a:gridCol>
                <a:gridCol w="1080419">
                  <a:extLst>
                    <a:ext uri="{9D8B030D-6E8A-4147-A177-3AD203B41FA5}">
                      <a16:colId xmlns:a16="http://schemas.microsoft.com/office/drawing/2014/main" xmlns="" val="1195858823"/>
                    </a:ext>
                  </a:extLst>
                </a:gridCol>
              </a:tblGrid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089988807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4089167898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2475521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63254592"/>
                  </a:ext>
                </a:extLst>
              </a:tr>
              <a:tr h="1078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92646891"/>
                  </a:ext>
                </a:extLst>
              </a:tr>
            </a:tbl>
          </a:graphicData>
        </a:graphic>
      </p:graphicFrame>
      <p:pic>
        <p:nvPicPr>
          <p:cNvPr id="68" name="Image 67">
            <a:extLst>
              <a:ext uri="{FF2B5EF4-FFF2-40B4-BE49-F238E27FC236}">
                <a16:creationId xmlns:a16="http://schemas.microsoft.com/office/drawing/2014/main" xmlns="" id="{FB3B17B5-7F56-3048-ACFF-653FF252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" y="4395499"/>
            <a:ext cx="976993" cy="843524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xmlns="" id="{D217F668-888B-BD46-8C63-329E20841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651" y="3505740"/>
            <a:ext cx="610924" cy="488197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xmlns="" id="{125820BD-F3A1-1B40-B408-8DBBBF77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264" y="3294187"/>
            <a:ext cx="976993" cy="843524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xmlns="" id="{D764CC84-76D4-4C43-86F5-A9646748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248" y="4395499"/>
            <a:ext cx="976993" cy="84352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xmlns="" id="{6951C7C2-116A-DC4D-8826-2DB73AA5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289" y="4395499"/>
            <a:ext cx="976993" cy="843524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9EAC28D1-77DC-F742-A39E-A22B4CBE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03175" y="4395498"/>
            <a:ext cx="976993" cy="84352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xmlns="" id="{25B0E4EE-E588-134D-A1BA-6709B72B8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04326" y="3328075"/>
            <a:ext cx="976993" cy="843524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xmlns="" id="{76559B71-C021-9743-A897-2CB8CF08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92288" y="2258683"/>
            <a:ext cx="976993" cy="843524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xmlns="" id="{8D1D3AE2-E25A-C046-9124-F416FA3A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174" y="2235738"/>
            <a:ext cx="976993" cy="843524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xmlns="" id="{A6586722-101A-6B4E-9215-F191F94E4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39" y="2235738"/>
            <a:ext cx="976993" cy="843524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xmlns="" id="{190B7059-5E30-B242-BEC3-C9DC60E1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781" y="2235738"/>
            <a:ext cx="976993" cy="843524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CC6FFF74-F547-1541-8C2A-09DFDD32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77" y="2235738"/>
            <a:ext cx="976993" cy="843524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xmlns="" id="{35E5AA81-0A8C-5E4B-8F53-B21B7D03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70664" y="2258683"/>
            <a:ext cx="976993" cy="843524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xmlns="" id="{96B800E9-27E4-F847-B08E-41C623F0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70664" y="3328075"/>
            <a:ext cx="976993" cy="843524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xmlns="" id="{6639464B-06D8-9B46-9482-67E84E857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63" y="3294187"/>
            <a:ext cx="976993" cy="843524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xmlns="" id="{274020F3-86A8-5942-A33D-3256ADAAA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114" y="470195"/>
            <a:ext cx="1485900" cy="762000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xmlns="" id="{EA1CD899-95B3-324B-A5B6-A017979E7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5992" y="510526"/>
            <a:ext cx="1473200" cy="1168400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xmlns="" id="{40C8F34F-1687-F04E-AB2C-CA04CE0FEA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82"/>
          <a:stretch/>
        </p:blipFill>
        <p:spPr>
          <a:xfrm>
            <a:off x="8976526" y="521870"/>
            <a:ext cx="3048000" cy="1596244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xmlns="" id="{E78F3517-784D-2141-8496-17149CE410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9214" y="503470"/>
            <a:ext cx="3022600" cy="203200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xmlns="" id="{3FF8D82F-69A2-9145-82DD-DD3013C5FC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6942" y="504769"/>
            <a:ext cx="2984500" cy="2527300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xmlns="" id="{3FCF39C0-E14D-4249-AE14-3ADC8B8349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307" y="514555"/>
            <a:ext cx="2984500" cy="29464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xmlns="" id="{AB165CF5-2808-AF43-8274-C85398C76F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9417" y="481525"/>
            <a:ext cx="3009900" cy="3390900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xmlns="" id="{0A1F42BB-91D8-9D4A-BFE2-A1D7BE30D9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0313" y="476088"/>
            <a:ext cx="3022600" cy="3835400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xmlns="" id="{DFC74F08-E017-8A4E-821E-170645C1FF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84406" y="485185"/>
            <a:ext cx="2971800" cy="4292600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xmlns="" id="{BB182B28-2CCD-DA40-B021-1386B57326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84406" y="498824"/>
            <a:ext cx="2984500" cy="4711700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xmlns="" id="{20763502-A29D-A14D-A467-83F965244C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3867" y="500175"/>
            <a:ext cx="2971800" cy="5156200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xmlns="" id="{DAE5E021-D773-E349-9E54-47F5366D69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68762" y="498824"/>
            <a:ext cx="3009900" cy="5600700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xmlns="" id="{E3AA8557-7224-F942-A242-1F555E8D6B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2750" y="527041"/>
            <a:ext cx="3073400" cy="5994400"/>
          </a:xfrm>
          <a:prstGeom prst="rect">
            <a:avLst/>
          </a:prstGeom>
        </p:spPr>
      </p:pic>
      <p:pic>
        <p:nvPicPr>
          <p:cNvPr id="33" name="Image 32">
            <a:hlinkClick r:id="" action="ppaction://macro?name=visionneuse"/>
            <a:extLst>
              <a:ext uri="{FF2B5EF4-FFF2-40B4-BE49-F238E27FC236}">
                <a16:creationId xmlns:a16="http://schemas.microsoft.com/office/drawing/2014/main" xmlns="" id="{CCD93CDA-43A7-422F-99A7-0606487737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327" y="133564"/>
            <a:ext cx="691136" cy="6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6281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72591" y="1350977"/>
            <a:ext cx="9714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cs typeface="Times New Roman" panose="02020603050405020304" pitchFamily="18" charset="0"/>
              </a:rPr>
              <a:t>J’ai 27 €. Il me manque 13 € pour acheter un beau livre.</a:t>
            </a:r>
          </a:p>
          <a:p>
            <a:r>
              <a:rPr lang="fr-FR" sz="3200" dirty="0">
                <a:cs typeface="Times New Roman" panose="02020603050405020304" pitchFamily="18" charset="0"/>
              </a:rPr>
              <a:t>Combien coûte ce livre ?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65" y="173961"/>
            <a:ext cx="1608635" cy="12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C65038E-E429-754D-98A3-405509E43337}"/>
              </a:ext>
            </a:extLst>
          </p:cNvPr>
          <p:cNvSpPr/>
          <p:nvPr/>
        </p:nvSpPr>
        <p:spPr>
          <a:xfrm>
            <a:off x="3793694" y="470685"/>
            <a:ext cx="323518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Achat de livre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xmlns="" id="{8504B44F-71E0-FE4C-80CB-E9397AD13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33105"/>
              </p:ext>
            </p:extLst>
          </p:nvPr>
        </p:nvGraphicFramePr>
        <p:xfrm>
          <a:off x="1798069" y="3926751"/>
          <a:ext cx="3387882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941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1693941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A34F2EE8-F699-114C-B047-9F50E9ABEBA2}"/>
              </a:ext>
            </a:extLst>
          </p:cNvPr>
          <p:cNvSpPr txBox="1"/>
          <p:nvPr/>
        </p:nvSpPr>
        <p:spPr>
          <a:xfrm>
            <a:off x="3547146" y="2923925"/>
            <a:ext cx="60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Arc plein 35">
            <a:extLst>
              <a:ext uri="{FF2B5EF4-FFF2-40B4-BE49-F238E27FC236}">
                <a16:creationId xmlns:a16="http://schemas.microsoft.com/office/drawing/2014/main" xmlns="" id="{69A62E9E-FFE4-6040-8EAB-5BFBCB7B07A4}"/>
              </a:ext>
            </a:extLst>
          </p:cNvPr>
          <p:cNvSpPr/>
          <p:nvPr/>
        </p:nvSpPr>
        <p:spPr>
          <a:xfrm>
            <a:off x="2305496" y="3590234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B8CED53B-572A-7C47-8FA9-2D9DB95269CD}"/>
              </a:ext>
            </a:extLst>
          </p:cNvPr>
          <p:cNvSpPr txBox="1"/>
          <p:nvPr/>
        </p:nvSpPr>
        <p:spPr>
          <a:xfrm>
            <a:off x="4148358" y="5118930"/>
            <a:ext cx="159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ce qui me</a:t>
            </a: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manque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86C1C502-0C2A-B540-9D92-516931444AC2}"/>
              </a:ext>
            </a:extLst>
          </p:cNvPr>
          <p:cNvSpPr txBox="1"/>
          <p:nvPr/>
        </p:nvSpPr>
        <p:spPr>
          <a:xfrm>
            <a:off x="1895762" y="5118930"/>
            <a:ext cx="145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ce que j’ai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xmlns="" id="{966C1FC7-6F66-C345-80E8-9DFB91F9EAF5}"/>
              </a:ext>
            </a:extLst>
          </p:cNvPr>
          <p:cNvCxnSpPr>
            <a:cxnSpLocks/>
          </p:cNvCxnSpPr>
          <p:nvPr/>
        </p:nvCxnSpPr>
        <p:spPr>
          <a:xfrm flipH="1">
            <a:off x="2513946" y="4657265"/>
            <a:ext cx="241587" cy="46166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xmlns="" id="{0DCF7A7B-2D7C-F74C-A021-0D963D391CC3}"/>
              </a:ext>
            </a:extLst>
          </p:cNvPr>
          <p:cNvCxnSpPr>
            <a:cxnSpLocks/>
          </p:cNvCxnSpPr>
          <p:nvPr/>
        </p:nvCxnSpPr>
        <p:spPr>
          <a:xfrm>
            <a:off x="4592015" y="4653220"/>
            <a:ext cx="180287" cy="4804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xmlns="" id="{0BCEC134-1124-0046-ABBE-E76F6CD2A6D9}"/>
              </a:ext>
            </a:extLst>
          </p:cNvPr>
          <p:cNvCxnSpPr>
            <a:cxnSpLocks/>
          </p:cNvCxnSpPr>
          <p:nvPr/>
        </p:nvCxnSpPr>
        <p:spPr>
          <a:xfrm>
            <a:off x="2735214" y="3182723"/>
            <a:ext cx="722810" cy="8215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DC8303F4-6EE5-0244-B0E1-ABC86EDD8F45}"/>
              </a:ext>
            </a:extLst>
          </p:cNvPr>
          <p:cNvSpPr txBox="1"/>
          <p:nvPr/>
        </p:nvSpPr>
        <p:spPr>
          <a:xfrm>
            <a:off x="775057" y="2897736"/>
            <a:ext cx="220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 prix du livre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3F38A05-0D5B-F54D-B0CD-6FA8C5ABAEC9}"/>
              </a:ext>
            </a:extLst>
          </p:cNvPr>
          <p:cNvSpPr/>
          <p:nvPr/>
        </p:nvSpPr>
        <p:spPr>
          <a:xfrm>
            <a:off x="4621588" y="2887048"/>
            <a:ext cx="221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27 + 13 = </a:t>
            </a:r>
            <a:r>
              <a:rPr lang="fr-FR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40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5474385E-81D5-6A41-98BB-DD367045A7F4}"/>
              </a:ext>
            </a:extLst>
          </p:cNvPr>
          <p:cNvSpPr txBox="1"/>
          <p:nvPr/>
        </p:nvSpPr>
        <p:spPr>
          <a:xfrm>
            <a:off x="3904268" y="4007061"/>
            <a:ext cx="124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FA909139-AE82-AF4F-8974-287AAEC6FDAD}"/>
              </a:ext>
            </a:extLst>
          </p:cNvPr>
          <p:cNvGrpSpPr/>
          <p:nvPr/>
        </p:nvGrpSpPr>
        <p:grpSpPr>
          <a:xfrm>
            <a:off x="7052929" y="4284724"/>
            <a:ext cx="3748010" cy="584774"/>
            <a:chOff x="798286" y="5287151"/>
            <a:chExt cx="6507563" cy="36882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94F4C24-675D-B242-A31B-6AE49AAD3DA7}"/>
                </a:ext>
              </a:extLst>
            </p:cNvPr>
            <p:cNvSpPr/>
            <p:nvPr/>
          </p:nvSpPr>
          <p:spPr>
            <a:xfrm>
              <a:off x="949142" y="5287151"/>
              <a:ext cx="6356707" cy="368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chemeClr val="accent1">
                      <a:lumMod val="75000"/>
                    </a:schemeClr>
                  </a:solidFill>
                </a:rPr>
                <a:t>Ce livre coûte 40 €.</a:t>
              </a:r>
              <a:endParaRPr lang="fr-FR" sz="3200" b="1" dirty="0"/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xmlns="" id="{C856A352-85FA-7447-A120-53F5DFD5CDF6}"/>
                </a:ext>
              </a:extLst>
            </p:cNvPr>
            <p:cNvCxnSpPr>
              <a:cxnSpLocks/>
            </p:cNvCxnSpPr>
            <p:nvPr/>
          </p:nvCxnSpPr>
          <p:spPr>
            <a:xfrm>
              <a:off x="798286" y="5287151"/>
              <a:ext cx="0" cy="3688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22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  <p:bldP spid="38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Activités géométriques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Reconnaître, décrire, tracer</a:t>
            </a:r>
          </a:p>
          <a:p>
            <a:pPr>
              <a:lnSpc>
                <a:spcPct val="100000"/>
              </a:lnSpc>
            </a:pPr>
            <a:r>
              <a:rPr lang="fr-FR" sz="4800" dirty="0"/>
              <a:t>des figures</a:t>
            </a:r>
          </a:p>
        </p:txBody>
      </p:sp>
    </p:spTree>
    <p:extLst>
      <p:ext uri="{BB962C8B-B14F-4D97-AF65-F5344CB8AC3E}">
        <p14:creationId xmlns:p14="http://schemas.microsoft.com/office/powerpoint/2010/main" val="39831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1A97443-EA55-6E4D-8E0F-D89B6A7D97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619" y="2626107"/>
            <a:ext cx="1827526" cy="339835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BA731333-1521-384C-8B94-25A44575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85" y="1173314"/>
            <a:ext cx="6023316" cy="4504269"/>
          </a:xfrm>
          <a:prstGeom prst="rect">
            <a:avLst/>
          </a:prstGeom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32BD387-1370-5143-B6A5-E96B3FF41752}"/>
              </a:ext>
            </a:extLst>
          </p:cNvPr>
          <p:cNvSpPr/>
          <p:nvPr/>
        </p:nvSpPr>
        <p:spPr>
          <a:xfrm>
            <a:off x="9430619" y="4631361"/>
            <a:ext cx="1639785" cy="586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Chercher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BFCF4694-D453-8C48-9043-5BAAEBB0AA3E}"/>
              </a:ext>
            </a:extLst>
          </p:cNvPr>
          <p:cNvGrpSpPr/>
          <p:nvPr/>
        </p:nvGrpSpPr>
        <p:grpSpPr>
          <a:xfrm>
            <a:off x="412994" y="755085"/>
            <a:ext cx="2094074" cy="1492028"/>
            <a:chOff x="466354" y="1717964"/>
            <a:chExt cx="2094074" cy="149202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C32D880-1F60-E04A-B2B7-A1D0D9EB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54" y="1717964"/>
              <a:ext cx="2094074" cy="14920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5FCF8A-A3B2-2045-858B-5FAE3BC1E2B9}"/>
                </a:ext>
              </a:extLst>
            </p:cNvPr>
            <p:cNvSpPr/>
            <p:nvPr/>
          </p:nvSpPr>
          <p:spPr>
            <a:xfrm rot="20844036">
              <a:off x="612285" y="2152459"/>
              <a:ext cx="1913300" cy="6306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7030A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Problème multiplicatif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3402" y="1434025"/>
            <a:ext cx="5932499" cy="766017"/>
          </a:xfrm>
          <a:ln w="38100">
            <a:noFill/>
            <a:prstDash val="solid"/>
          </a:ln>
        </p:spPr>
        <p:txBody>
          <a:bodyPr anchor="ctr" anchorCtr="1">
            <a:noAutofit/>
          </a:bodyPr>
          <a:lstStyle/>
          <a:p>
            <a:r>
              <a:rPr lang="fr-FR" sz="4000" dirty="0">
                <a:solidFill>
                  <a:srgbClr val="AC8300"/>
                </a:solidFill>
                <a:latin typeface="Comic Sans MS" panose="030F0702030302020204" pitchFamily="66" charset="0"/>
              </a:rPr>
              <a:t>Puits au Niger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51883" y="3631474"/>
            <a:ext cx="4296229" cy="693811"/>
          </a:xfrm>
          <a:prstGeom prst="rect">
            <a:avLst/>
          </a:prstGeom>
          <a:ln w="38100">
            <a:noFill/>
            <a:prstDash val="solid"/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7030A0"/>
                </a:solidFill>
              </a:rPr>
              <a:t>Prendre des initiatives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8F2B15C-157B-0846-8BE6-D86AF135DD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04" y="2186153"/>
            <a:ext cx="946815" cy="14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3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283308" y="1186157"/>
            <a:ext cx="105633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Dans un village de 300 personnes au Niger, on a décidé de creuser un puits pour avoir de l’eau.</a:t>
            </a:r>
          </a:p>
          <a:p>
            <a:r>
              <a:rPr lang="fr-FR" sz="3200" dirty="0"/>
              <a:t>Quelle quantité d’eau journalière doit fournir le puits pour permettre aux habitants de vivre décemment  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3111895" y="337909"/>
            <a:ext cx="54586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Puits au Niger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8F2B15C-157B-0846-8BE6-D86AF135DD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204" y="34486"/>
            <a:ext cx="1333184" cy="2012678"/>
          </a:xfrm>
          <a:prstGeom prst="rect">
            <a:avLst/>
          </a:prstGeom>
        </p:spPr>
      </p:pic>
      <p:pic>
        <p:nvPicPr>
          <p:cNvPr id="1026" name="Picture 2" descr="File:Niger, Bougoum (1).jpg - Wikimedia Comm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18" y="3611871"/>
            <a:ext cx="4140482" cy="27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Circle-icons-computer.svg - Wikimedia Commons">
            <a:hlinkClick r:id="rId4"/>
            <a:extLst>
              <a:ext uri="{FF2B5EF4-FFF2-40B4-BE49-F238E27FC236}">
                <a16:creationId xmlns:a16="http://schemas.microsoft.com/office/drawing/2014/main" xmlns="" id="{0CCE6DE5-6FCA-0540-9B2E-ACDA1258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515" y="4504282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58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8957A83-8A31-CB4D-8D10-1ECCFB20D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4443">
            <a:off x="216578" y="340808"/>
            <a:ext cx="1556957" cy="6383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A2EA12-9993-004E-BD7D-D0CE68466EDF}"/>
              </a:ext>
            </a:extLst>
          </p:cNvPr>
          <p:cNvSpPr/>
          <p:nvPr/>
        </p:nvSpPr>
        <p:spPr>
          <a:xfrm>
            <a:off x="1000378" y="1446614"/>
            <a:ext cx="998760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Village :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300 personnes</a:t>
            </a:r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Selon l’OMS la quantité moyenne d’eau nécessaire pour</a:t>
            </a:r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qu’une personne vive décemment est de : 50 litres par jour.</a:t>
            </a:r>
          </a:p>
          <a:p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200" dirty="0">
                <a:solidFill>
                  <a:srgbClr val="4472C4">
                    <a:lumMod val="75000"/>
                  </a:srgbClr>
                </a:solidFill>
              </a:rPr>
              <a:t>300 x 50 = 15 000 litres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737550" y="4384354"/>
            <a:ext cx="9837933" cy="703746"/>
            <a:chOff x="798286" y="5287151"/>
            <a:chExt cx="9622971" cy="7037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03C1053-55C1-1547-AE0C-E5C6E5E496D6}"/>
                </a:ext>
              </a:extLst>
            </p:cNvPr>
            <p:cNvSpPr/>
            <p:nvPr/>
          </p:nvSpPr>
          <p:spPr>
            <a:xfrm>
              <a:off x="949142" y="5287151"/>
              <a:ext cx="94721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chemeClr val="accent1">
                      <a:lumMod val="75000"/>
                    </a:schemeClr>
                  </a:solidFill>
                </a:rPr>
                <a:t>Le puits doit fournir 15 000 L d’eau par jour.</a:t>
              </a:r>
              <a:endParaRPr lang="fr-FR" sz="3200" b="1" dirty="0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B2E21BEF-BBB3-F34D-BA0F-A2A43533C219}"/>
                </a:ext>
              </a:extLst>
            </p:cNvPr>
            <p:cNvCxnSpPr/>
            <p:nvPr/>
          </p:nvCxnSpPr>
          <p:spPr>
            <a:xfrm>
              <a:off x="798286" y="5287151"/>
              <a:ext cx="0" cy="7037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3111895" y="337909"/>
            <a:ext cx="54586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Puits au Niger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38F2B15C-157B-0846-8BE6-D86AF135D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204" y="34486"/>
            <a:ext cx="1333184" cy="20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3065" y="2101385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5305" y="2520369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6787" y="25203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48016FF-6877-7E4F-8464-813A6963E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70" y="464358"/>
            <a:ext cx="2552700" cy="25527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A280905-98D2-0B47-8EC7-F38CB8F80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947" y="3285323"/>
            <a:ext cx="1098104" cy="14902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5784031-8886-084B-8B0C-6F426D2E0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863" y="850064"/>
            <a:ext cx="2114402" cy="165295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AF7F2259-8517-AA44-BB9C-6D45BC487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98" y="3528506"/>
            <a:ext cx="2011093" cy="165295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0FFC9E72-F8AB-B848-84A3-9A7ED1BD74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6677" y="1477981"/>
            <a:ext cx="2114402" cy="47067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F545F555-980D-C14E-9D0E-A7ED11C457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445" y="1335861"/>
            <a:ext cx="1304945" cy="116715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7F25D921-58A1-584D-8A65-6C064C756D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337" y="2716813"/>
            <a:ext cx="478795" cy="67330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93134763-63D9-6144-9B77-0D8040515F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907" y="3838753"/>
            <a:ext cx="1141212" cy="57655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096638BE-05B5-5847-A91B-2B8A22E9B2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211" y="5042904"/>
            <a:ext cx="2703859" cy="1489376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9E15F085-80D3-684E-9189-89AB66A4839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729" y="2716813"/>
            <a:ext cx="1490283" cy="1490283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116EE5CA-5428-F744-8A3E-44FC85AA11BC}"/>
              </a:ext>
            </a:extLst>
          </p:cNvPr>
          <p:cNvGrpSpPr/>
          <p:nvPr/>
        </p:nvGrpSpPr>
        <p:grpSpPr>
          <a:xfrm>
            <a:off x="3505326" y="457178"/>
            <a:ext cx="1685926" cy="1757365"/>
            <a:chOff x="4543425" y="3114674"/>
            <a:chExt cx="1685926" cy="1757365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xmlns="" id="{EA01F404-2E71-CF49-92C0-F7CDE7CA8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7725" y="3114674"/>
              <a:ext cx="1571626" cy="1628775"/>
            </a:xfrm>
            <a:prstGeom prst="rect">
              <a:avLst/>
            </a:prstGeom>
          </p:spPr>
        </p:pic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xmlns="" id="{E581BD77-986F-494C-B297-D30FCED706DB}"/>
                </a:ext>
              </a:extLst>
            </p:cNvPr>
            <p:cNvSpPr/>
            <p:nvPr/>
          </p:nvSpPr>
          <p:spPr>
            <a:xfrm>
              <a:off x="4543425" y="4243388"/>
              <a:ext cx="514350" cy="6000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xmlns="" id="{5AEE86B1-C4F3-D347-A854-C2F20E846522}"/>
                </a:ext>
              </a:extLst>
            </p:cNvPr>
            <p:cNvSpPr/>
            <p:nvPr/>
          </p:nvSpPr>
          <p:spPr>
            <a:xfrm>
              <a:off x="5743577" y="4271964"/>
              <a:ext cx="485774" cy="6000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FC6C4128-92D1-8344-AFFE-B0428854EC6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146716">
            <a:off x="5165585" y="4070909"/>
            <a:ext cx="617638" cy="115740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83677E0B-596E-B84C-AE81-C337A74F02F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405" y="5489437"/>
            <a:ext cx="1802458" cy="10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quadrilatères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3BB8D80F-1A54-1749-A113-A0817AE761A3}"/>
              </a:ext>
            </a:extLst>
          </p:cNvPr>
          <p:cNvGrpSpPr>
            <a:grpSpLocks noChangeAspect="1"/>
          </p:cNvGrpSpPr>
          <p:nvPr/>
        </p:nvGrpSpPr>
        <p:grpSpPr>
          <a:xfrm>
            <a:off x="943119" y="1535400"/>
            <a:ext cx="4399281" cy="4399281"/>
            <a:chOff x="3678382" y="1520986"/>
            <a:chExt cx="4320000" cy="4320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xmlns="" id="{B968833E-F4B3-BE4F-BCA8-D8500FB2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8382" y="1520986"/>
              <a:ext cx="4320000" cy="43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2DD3F7C-2CAE-0B4E-8399-E0C0C4B26EF7}"/>
                </a:ext>
              </a:extLst>
            </p:cNvPr>
            <p:cNvSpPr/>
            <p:nvPr/>
          </p:nvSpPr>
          <p:spPr>
            <a:xfrm rot="19998509">
              <a:off x="5061385" y="1677018"/>
              <a:ext cx="1548000" cy="401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2FA25A-CC70-6F48-AF4C-4C7A76D2400C}"/>
                </a:ext>
              </a:extLst>
            </p:cNvPr>
            <p:cNvSpPr/>
            <p:nvPr/>
          </p:nvSpPr>
          <p:spPr>
            <a:xfrm rot="3773124">
              <a:off x="5078808" y="1700081"/>
              <a:ext cx="1548000" cy="401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2EE98EBE-12FD-A74E-9C0A-B69F86D06263}"/>
                </a:ext>
              </a:extLst>
            </p:cNvPr>
            <p:cNvCxnSpPr/>
            <p:nvPr/>
          </p:nvCxnSpPr>
          <p:spPr>
            <a:xfrm flipV="1">
              <a:off x="3713616" y="2259874"/>
              <a:ext cx="528730" cy="16589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2E0202A8-8A1C-714F-A548-3DE916672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871" y="1547250"/>
              <a:ext cx="1676401" cy="5399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3ABE248D-E59B-C343-BC9A-A03A6D076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8424" y="3467256"/>
              <a:ext cx="556723" cy="164592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xmlns="" id="{337242AB-CB38-A44F-8ACB-A1E4439659B0}"/>
                </a:ext>
              </a:extLst>
            </p:cNvPr>
            <p:cNvCxnSpPr>
              <a:cxnSpLocks/>
            </p:cNvCxnSpPr>
            <p:nvPr/>
          </p:nvCxnSpPr>
          <p:spPr>
            <a:xfrm>
              <a:off x="4421981" y="5310750"/>
              <a:ext cx="1621632" cy="5140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63F2541-6F76-DE42-B702-AB70FD7B5D26}"/>
              </a:ext>
            </a:extLst>
          </p:cNvPr>
          <p:cNvSpPr txBox="1"/>
          <p:nvPr/>
        </p:nvSpPr>
        <p:spPr>
          <a:xfrm>
            <a:off x="5657493" y="1360044"/>
            <a:ext cx="586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Repère dans la figure </a:t>
            </a:r>
            <a:r>
              <a:rPr lang="fr-FR" sz="2800" b="1" dirty="0"/>
              <a:t>trois rectangles </a:t>
            </a:r>
            <a:r>
              <a:rPr lang="fr-FR" sz="2800" dirty="0"/>
              <a:t>de dimensions différentes.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4A081ABA-8D5D-7349-A609-C57185FB5ACB}"/>
              </a:ext>
            </a:extLst>
          </p:cNvPr>
          <p:cNvGrpSpPr/>
          <p:nvPr/>
        </p:nvGrpSpPr>
        <p:grpSpPr>
          <a:xfrm>
            <a:off x="5810830" y="4137556"/>
            <a:ext cx="5047083" cy="1688046"/>
            <a:chOff x="5810830" y="4137556"/>
            <a:chExt cx="5047083" cy="1688046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5F23CD4E-62EB-A847-BF38-6DC613287DB0}"/>
                </a:ext>
              </a:extLst>
            </p:cNvPr>
            <p:cNvSpPr txBox="1"/>
            <p:nvPr/>
          </p:nvSpPr>
          <p:spPr>
            <a:xfrm>
              <a:off x="6596306" y="4440607"/>
              <a:ext cx="4261607" cy="13849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Un rectangle est un </a:t>
              </a:r>
              <a:r>
                <a:rPr lang="fr-FR" sz="2800" dirty="0">
                  <a:solidFill>
                    <a:srgbClr val="C00000"/>
                  </a:solidFill>
                </a:rPr>
                <a:t>quadrilatère qui a</a:t>
              </a:r>
            </a:p>
            <a:p>
              <a:pPr algn="ctr"/>
              <a:r>
                <a:rPr lang="fr-FR" sz="2800" dirty="0">
                  <a:solidFill>
                    <a:srgbClr val="C00000"/>
                  </a:solidFill>
                </a:rPr>
                <a:t>4 angles droits.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098BAF62-C940-7D4E-9F13-56DF72C247C6}"/>
                </a:ext>
              </a:extLst>
            </p:cNvPr>
            <p:cNvGrpSpPr/>
            <p:nvPr/>
          </p:nvGrpSpPr>
          <p:grpSpPr>
            <a:xfrm rot="20409358">
              <a:off x="5810830" y="4137556"/>
              <a:ext cx="1543995" cy="435789"/>
              <a:chOff x="9901535" y="3066607"/>
              <a:chExt cx="1674416" cy="514299"/>
            </a:xfrm>
            <a:noFill/>
          </p:grpSpPr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C235B079-6651-7E4D-B90A-02FD88DBFF55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38" name="Rectangle : coins arrondis 37">
                <a:extLst>
                  <a:ext uri="{FF2B5EF4-FFF2-40B4-BE49-F238E27FC236}">
                    <a16:creationId xmlns:a16="http://schemas.microsoft.com/office/drawing/2014/main" xmlns="" id="{57653908-3C3D-D647-9928-BE016C8FA720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xmlns="" id="{37BEBF50-7C78-9042-BE2A-CDC8CAA4F53C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xmlns="" id="{E4EED496-DBAB-C346-8B83-86907A35D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xmlns="" id="{51FEE817-40C9-E040-9EA9-0A61E49BD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5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quadrilatères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3BB8D80F-1A54-1749-A113-A0817AE761A3}"/>
              </a:ext>
            </a:extLst>
          </p:cNvPr>
          <p:cNvGrpSpPr>
            <a:grpSpLocks noChangeAspect="1"/>
          </p:cNvGrpSpPr>
          <p:nvPr/>
        </p:nvGrpSpPr>
        <p:grpSpPr>
          <a:xfrm>
            <a:off x="943119" y="1535400"/>
            <a:ext cx="4399281" cy="4399281"/>
            <a:chOff x="3678382" y="1520986"/>
            <a:chExt cx="4320000" cy="4320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xmlns="" id="{B968833E-F4B3-BE4F-BCA8-D8500FB2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8382" y="1520986"/>
              <a:ext cx="4320000" cy="43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2DD3F7C-2CAE-0B4E-8399-E0C0C4B26EF7}"/>
                </a:ext>
              </a:extLst>
            </p:cNvPr>
            <p:cNvSpPr/>
            <p:nvPr/>
          </p:nvSpPr>
          <p:spPr>
            <a:xfrm rot="19998509">
              <a:off x="5061385" y="1677018"/>
              <a:ext cx="1548000" cy="401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2FA25A-CC70-6F48-AF4C-4C7A76D2400C}"/>
                </a:ext>
              </a:extLst>
            </p:cNvPr>
            <p:cNvSpPr/>
            <p:nvPr/>
          </p:nvSpPr>
          <p:spPr>
            <a:xfrm rot="3773124">
              <a:off x="5078808" y="1700081"/>
              <a:ext cx="1548000" cy="401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2EE98EBE-12FD-A74E-9C0A-B69F86D06263}"/>
                </a:ext>
              </a:extLst>
            </p:cNvPr>
            <p:cNvCxnSpPr/>
            <p:nvPr/>
          </p:nvCxnSpPr>
          <p:spPr>
            <a:xfrm flipV="1">
              <a:off x="3713616" y="2259874"/>
              <a:ext cx="528730" cy="16589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2E0202A8-8A1C-714F-A548-3DE916672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871" y="1547250"/>
              <a:ext cx="1676401" cy="5399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3ABE248D-E59B-C343-BC9A-A03A6D076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8424" y="3467256"/>
              <a:ext cx="556723" cy="164592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xmlns="" id="{337242AB-CB38-A44F-8ACB-A1E4439659B0}"/>
                </a:ext>
              </a:extLst>
            </p:cNvPr>
            <p:cNvCxnSpPr>
              <a:cxnSpLocks/>
            </p:cNvCxnSpPr>
            <p:nvPr/>
          </p:nvCxnSpPr>
          <p:spPr>
            <a:xfrm>
              <a:off x="4421981" y="5310750"/>
              <a:ext cx="1621632" cy="5140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63F2541-6F76-DE42-B702-AB70FD7B5D26}"/>
              </a:ext>
            </a:extLst>
          </p:cNvPr>
          <p:cNvSpPr txBox="1"/>
          <p:nvPr/>
        </p:nvSpPr>
        <p:spPr>
          <a:xfrm>
            <a:off x="5657493" y="1360044"/>
            <a:ext cx="586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Repère dans la figure </a:t>
            </a:r>
            <a:r>
              <a:rPr lang="fr-FR" sz="2800" b="1" dirty="0"/>
              <a:t>trois rectangles </a:t>
            </a:r>
            <a:r>
              <a:rPr lang="fr-FR" sz="2800" dirty="0"/>
              <a:t>de dimensions différentes.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6D677081-2F01-834E-969F-40679A00C095}"/>
              </a:ext>
            </a:extLst>
          </p:cNvPr>
          <p:cNvCxnSpPr>
            <a:cxnSpLocks/>
          </p:cNvCxnSpPr>
          <p:nvPr/>
        </p:nvCxnSpPr>
        <p:spPr>
          <a:xfrm flipV="1">
            <a:off x="979000" y="3413834"/>
            <a:ext cx="1119798" cy="576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7D782493-E7FF-FE49-A54A-20A49847F740}"/>
              </a:ext>
            </a:extLst>
          </p:cNvPr>
          <p:cNvCxnSpPr>
            <a:cxnSpLocks/>
          </p:cNvCxnSpPr>
          <p:nvPr/>
        </p:nvCxnSpPr>
        <p:spPr>
          <a:xfrm flipV="1">
            <a:off x="1689712" y="4823299"/>
            <a:ext cx="1119798" cy="576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C24C5604-428A-E54C-B13C-BDC68CAEF843}"/>
              </a:ext>
            </a:extLst>
          </p:cNvPr>
          <p:cNvCxnSpPr>
            <a:cxnSpLocks/>
          </p:cNvCxnSpPr>
          <p:nvPr/>
        </p:nvCxnSpPr>
        <p:spPr>
          <a:xfrm>
            <a:off x="972021" y="3977277"/>
            <a:ext cx="728344" cy="1417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7EFA72C0-D865-9A4F-A798-4AE08E975925}"/>
              </a:ext>
            </a:extLst>
          </p:cNvPr>
          <p:cNvCxnSpPr>
            <a:cxnSpLocks/>
          </p:cNvCxnSpPr>
          <p:nvPr/>
        </p:nvCxnSpPr>
        <p:spPr>
          <a:xfrm>
            <a:off x="2088145" y="3413572"/>
            <a:ext cx="721365" cy="1424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303DF9DB-F041-F44F-90A4-CD3586191D9F}"/>
              </a:ext>
            </a:extLst>
          </p:cNvPr>
          <p:cNvSpPr txBox="1"/>
          <p:nvPr/>
        </p:nvSpPr>
        <p:spPr>
          <a:xfrm>
            <a:off x="6596306" y="4440607"/>
            <a:ext cx="426160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rectangle est un </a:t>
            </a:r>
            <a:r>
              <a:rPr lang="fr-FR" sz="2800" dirty="0">
                <a:solidFill>
                  <a:srgbClr val="C00000"/>
                </a:solidFill>
              </a:rPr>
              <a:t>quadrilatère qui a</a:t>
            </a:r>
          </a:p>
          <a:p>
            <a:pPr algn="ctr"/>
            <a:r>
              <a:rPr lang="fr-FR" sz="2800" dirty="0">
                <a:solidFill>
                  <a:srgbClr val="C00000"/>
                </a:solidFill>
              </a:rPr>
              <a:t>4 angles droits.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C4139B16-5DFD-B544-8CC2-ABA8640623D5}"/>
              </a:ext>
            </a:extLst>
          </p:cNvPr>
          <p:cNvGrpSpPr/>
          <p:nvPr/>
        </p:nvGrpSpPr>
        <p:grpSpPr>
          <a:xfrm rot="20409358">
            <a:off x="5810830" y="4137556"/>
            <a:ext cx="1543995" cy="435789"/>
            <a:chOff x="9901535" y="3066607"/>
            <a:chExt cx="1674416" cy="514299"/>
          </a:xfrm>
          <a:noFill/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8F5608BF-A01B-464B-9D4F-5A98E1838306}"/>
                </a:ext>
              </a:extLst>
            </p:cNvPr>
            <p:cNvSpPr txBox="1"/>
            <p:nvPr/>
          </p:nvSpPr>
          <p:spPr>
            <a:xfrm>
              <a:off x="9901535" y="3104053"/>
              <a:ext cx="1674416" cy="4721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C00000"/>
                  </a:solidFill>
                  <a:latin typeface="Impact" panose="020B0806030902050204" pitchFamily="34" charset="0"/>
                  <a:cs typeface="Phosphate Inline" panose="02000506050000020004" pitchFamily="2" charset="77"/>
                </a:rPr>
                <a:t>DÉFINITION</a:t>
              </a: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xmlns="" id="{E1FC6486-DF2F-4446-B720-31EAF88CCB6A}"/>
                </a:ext>
              </a:extLst>
            </p:cNvPr>
            <p:cNvSpPr/>
            <p:nvPr/>
          </p:nvSpPr>
          <p:spPr>
            <a:xfrm>
              <a:off x="10023202" y="3066607"/>
              <a:ext cx="1427931" cy="514299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B1DCAAAD-C0A2-9E43-9907-56B0780B5EB9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xmlns="" id="{DF8D67C4-20A4-CC48-9EED-2AD9D78B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xmlns="" id="{DF774990-D5C6-8240-80B2-091D9120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quadrilatères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3BB8D80F-1A54-1749-A113-A0817AE761A3}"/>
              </a:ext>
            </a:extLst>
          </p:cNvPr>
          <p:cNvGrpSpPr>
            <a:grpSpLocks noChangeAspect="1"/>
          </p:cNvGrpSpPr>
          <p:nvPr/>
        </p:nvGrpSpPr>
        <p:grpSpPr>
          <a:xfrm>
            <a:off x="943119" y="1535400"/>
            <a:ext cx="4399281" cy="4399281"/>
            <a:chOff x="3678382" y="1520986"/>
            <a:chExt cx="4320000" cy="4320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xmlns="" id="{B968833E-F4B3-BE4F-BCA8-D8500FB2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8382" y="1520986"/>
              <a:ext cx="4320000" cy="43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2DD3F7C-2CAE-0B4E-8399-E0C0C4B26EF7}"/>
                </a:ext>
              </a:extLst>
            </p:cNvPr>
            <p:cNvSpPr/>
            <p:nvPr/>
          </p:nvSpPr>
          <p:spPr>
            <a:xfrm rot="19998509">
              <a:off x="5061385" y="1677018"/>
              <a:ext cx="1548000" cy="401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2FA25A-CC70-6F48-AF4C-4C7A76D2400C}"/>
                </a:ext>
              </a:extLst>
            </p:cNvPr>
            <p:cNvSpPr/>
            <p:nvPr/>
          </p:nvSpPr>
          <p:spPr>
            <a:xfrm rot="3773124">
              <a:off x="5078808" y="1700081"/>
              <a:ext cx="1548000" cy="401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2EE98EBE-12FD-A74E-9C0A-B69F86D06263}"/>
                </a:ext>
              </a:extLst>
            </p:cNvPr>
            <p:cNvCxnSpPr/>
            <p:nvPr/>
          </p:nvCxnSpPr>
          <p:spPr>
            <a:xfrm flipV="1">
              <a:off x="3713616" y="2259874"/>
              <a:ext cx="528730" cy="16589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2E0202A8-8A1C-714F-A548-3DE916672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871" y="1547250"/>
              <a:ext cx="1676401" cy="5399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3ABE248D-E59B-C343-BC9A-A03A6D076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8424" y="3467256"/>
              <a:ext cx="556723" cy="164592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xmlns="" id="{337242AB-CB38-A44F-8ACB-A1E4439659B0}"/>
                </a:ext>
              </a:extLst>
            </p:cNvPr>
            <p:cNvCxnSpPr>
              <a:cxnSpLocks/>
            </p:cNvCxnSpPr>
            <p:nvPr/>
          </p:nvCxnSpPr>
          <p:spPr>
            <a:xfrm>
              <a:off x="4421981" y="5310750"/>
              <a:ext cx="1621632" cy="5140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63F2541-6F76-DE42-B702-AB70FD7B5D26}"/>
              </a:ext>
            </a:extLst>
          </p:cNvPr>
          <p:cNvSpPr txBox="1"/>
          <p:nvPr/>
        </p:nvSpPr>
        <p:spPr>
          <a:xfrm>
            <a:off x="5657493" y="1360044"/>
            <a:ext cx="586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Repère dans la figure </a:t>
            </a:r>
            <a:r>
              <a:rPr lang="fr-FR" sz="2800" b="1" dirty="0"/>
              <a:t>trois rectangles </a:t>
            </a:r>
            <a:r>
              <a:rPr lang="fr-FR" sz="2800" dirty="0"/>
              <a:t>de dimensions différentes.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FC16CDCF-4ADB-7E4C-B1D6-21E7DC5D7405}"/>
              </a:ext>
            </a:extLst>
          </p:cNvPr>
          <p:cNvCxnSpPr>
            <a:cxnSpLocks/>
          </p:cNvCxnSpPr>
          <p:nvPr/>
        </p:nvCxnSpPr>
        <p:spPr>
          <a:xfrm flipV="1">
            <a:off x="1517431" y="1562146"/>
            <a:ext cx="1397327" cy="709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56124A84-7E7B-BC4B-A05D-E919794EDEB7}"/>
              </a:ext>
            </a:extLst>
          </p:cNvPr>
          <p:cNvCxnSpPr>
            <a:cxnSpLocks/>
          </p:cNvCxnSpPr>
          <p:nvPr/>
        </p:nvCxnSpPr>
        <p:spPr>
          <a:xfrm>
            <a:off x="1523929" y="2291693"/>
            <a:ext cx="1285680" cy="2532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4BEACE9E-E313-AE47-B33F-612165FF982D}"/>
              </a:ext>
            </a:extLst>
          </p:cNvPr>
          <p:cNvCxnSpPr>
            <a:cxnSpLocks/>
          </p:cNvCxnSpPr>
          <p:nvPr/>
        </p:nvCxnSpPr>
        <p:spPr>
          <a:xfrm>
            <a:off x="2915354" y="1549660"/>
            <a:ext cx="1285680" cy="2549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2E0B40B8-85F4-794A-A706-991365CCEF01}"/>
              </a:ext>
            </a:extLst>
          </p:cNvPr>
          <p:cNvCxnSpPr>
            <a:cxnSpLocks/>
          </p:cNvCxnSpPr>
          <p:nvPr/>
        </p:nvCxnSpPr>
        <p:spPr>
          <a:xfrm flipV="1">
            <a:off x="2803410" y="4098849"/>
            <a:ext cx="1417455" cy="733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DDF3CC85-CEC7-8D4E-8952-0E874836C2A6}"/>
              </a:ext>
            </a:extLst>
          </p:cNvPr>
          <p:cNvSpPr txBox="1"/>
          <p:nvPr/>
        </p:nvSpPr>
        <p:spPr>
          <a:xfrm>
            <a:off x="6596306" y="4440607"/>
            <a:ext cx="426160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rectangle est un </a:t>
            </a:r>
            <a:r>
              <a:rPr lang="fr-FR" sz="2800" dirty="0">
                <a:solidFill>
                  <a:srgbClr val="C00000"/>
                </a:solidFill>
              </a:rPr>
              <a:t>quadrilatère qui a</a:t>
            </a:r>
          </a:p>
          <a:p>
            <a:pPr algn="ctr"/>
            <a:r>
              <a:rPr lang="fr-FR" sz="2800" dirty="0">
                <a:solidFill>
                  <a:srgbClr val="C00000"/>
                </a:solidFill>
              </a:rPr>
              <a:t>4 angles droits.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6C3CF982-B626-C64C-9A6A-450D1B488E46}"/>
              </a:ext>
            </a:extLst>
          </p:cNvPr>
          <p:cNvGrpSpPr/>
          <p:nvPr/>
        </p:nvGrpSpPr>
        <p:grpSpPr>
          <a:xfrm rot="20409358">
            <a:off x="5810830" y="4137556"/>
            <a:ext cx="1543995" cy="435789"/>
            <a:chOff x="9901535" y="3066607"/>
            <a:chExt cx="1674416" cy="514299"/>
          </a:xfrm>
          <a:noFill/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BB7B150B-A7D6-CC40-A491-D9E9BDE9880B}"/>
                </a:ext>
              </a:extLst>
            </p:cNvPr>
            <p:cNvSpPr txBox="1"/>
            <p:nvPr/>
          </p:nvSpPr>
          <p:spPr>
            <a:xfrm>
              <a:off x="9901535" y="3104053"/>
              <a:ext cx="1674416" cy="4721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C00000"/>
                  </a:solidFill>
                  <a:latin typeface="Impact" panose="020B0806030902050204" pitchFamily="34" charset="0"/>
                  <a:cs typeface="Phosphate Inline" panose="02000506050000020004" pitchFamily="2" charset="77"/>
                </a:rPr>
                <a:t>DÉFINITION</a:t>
              </a:r>
            </a:p>
          </p:txBody>
        </p:sp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0A118E71-2E27-704D-9B88-875CFD5DB8A9}"/>
                </a:ext>
              </a:extLst>
            </p:cNvPr>
            <p:cNvSpPr/>
            <p:nvPr/>
          </p:nvSpPr>
          <p:spPr>
            <a:xfrm>
              <a:off x="10023202" y="3066607"/>
              <a:ext cx="1427931" cy="514299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4E7BE329-DB82-DA40-80D0-A5BD331D7A39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xmlns="" id="{377E6408-9BE8-4443-8F2D-1A937FDF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xmlns="" id="{8E13D54B-AAF7-A341-8101-4BCF6CAC2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59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quadrilatères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3BB8D80F-1A54-1749-A113-A0817AE761A3}"/>
              </a:ext>
            </a:extLst>
          </p:cNvPr>
          <p:cNvGrpSpPr>
            <a:grpSpLocks noChangeAspect="1"/>
          </p:cNvGrpSpPr>
          <p:nvPr/>
        </p:nvGrpSpPr>
        <p:grpSpPr>
          <a:xfrm>
            <a:off x="943119" y="1535400"/>
            <a:ext cx="4399281" cy="4399281"/>
            <a:chOff x="3678382" y="1520986"/>
            <a:chExt cx="4320000" cy="4320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xmlns="" id="{B968833E-F4B3-BE4F-BCA8-D8500FB27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8382" y="1520986"/>
              <a:ext cx="4320000" cy="43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2DD3F7C-2CAE-0B4E-8399-E0C0C4B26EF7}"/>
                </a:ext>
              </a:extLst>
            </p:cNvPr>
            <p:cNvSpPr/>
            <p:nvPr/>
          </p:nvSpPr>
          <p:spPr>
            <a:xfrm rot="19998509">
              <a:off x="5061385" y="1677018"/>
              <a:ext cx="1548000" cy="401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2FA25A-CC70-6F48-AF4C-4C7A76D2400C}"/>
                </a:ext>
              </a:extLst>
            </p:cNvPr>
            <p:cNvSpPr/>
            <p:nvPr/>
          </p:nvSpPr>
          <p:spPr>
            <a:xfrm rot="3773124">
              <a:off x="5078808" y="1700081"/>
              <a:ext cx="1548000" cy="401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2EE98EBE-12FD-A74E-9C0A-B69F86D06263}"/>
                </a:ext>
              </a:extLst>
            </p:cNvPr>
            <p:cNvCxnSpPr/>
            <p:nvPr/>
          </p:nvCxnSpPr>
          <p:spPr>
            <a:xfrm flipV="1">
              <a:off x="3713616" y="2259874"/>
              <a:ext cx="528730" cy="16589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2E0202A8-8A1C-714F-A548-3DE916672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871" y="1547250"/>
              <a:ext cx="1676401" cy="5399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3ABE248D-E59B-C343-BC9A-A03A6D076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8424" y="3467256"/>
              <a:ext cx="556723" cy="164592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xmlns="" id="{337242AB-CB38-A44F-8ACB-A1E4439659B0}"/>
                </a:ext>
              </a:extLst>
            </p:cNvPr>
            <p:cNvCxnSpPr>
              <a:cxnSpLocks/>
            </p:cNvCxnSpPr>
            <p:nvPr/>
          </p:nvCxnSpPr>
          <p:spPr>
            <a:xfrm>
              <a:off x="4421981" y="5310750"/>
              <a:ext cx="1621632" cy="5140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63F2541-6F76-DE42-B702-AB70FD7B5D26}"/>
              </a:ext>
            </a:extLst>
          </p:cNvPr>
          <p:cNvSpPr txBox="1"/>
          <p:nvPr/>
        </p:nvSpPr>
        <p:spPr>
          <a:xfrm>
            <a:off x="5657493" y="1360044"/>
            <a:ext cx="586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Repère dans la figure </a:t>
            </a:r>
            <a:r>
              <a:rPr lang="fr-FR" sz="2800" b="1" dirty="0"/>
              <a:t>trois rectangles </a:t>
            </a:r>
            <a:r>
              <a:rPr lang="fr-FR" sz="2800" dirty="0"/>
              <a:t>de dimensions différentes.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689B1C9D-9B8A-3E47-9D5D-55E4E1381B87}"/>
              </a:ext>
            </a:extLst>
          </p:cNvPr>
          <p:cNvCxnSpPr>
            <a:cxnSpLocks/>
          </p:cNvCxnSpPr>
          <p:nvPr/>
        </p:nvCxnSpPr>
        <p:spPr>
          <a:xfrm>
            <a:off x="981169" y="3986362"/>
            <a:ext cx="719196" cy="1416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88675122-00A8-C14C-912F-F10B73B28A04}"/>
              </a:ext>
            </a:extLst>
          </p:cNvPr>
          <p:cNvCxnSpPr>
            <a:cxnSpLocks/>
          </p:cNvCxnSpPr>
          <p:nvPr/>
        </p:nvCxnSpPr>
        <p:spPr>
          <a:xfrm>
            <a:off x="4616705" y="2112051"/>
            <a:ext cx="719196" cy="1416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C941A0EC-1643-1F41-9B68-53814C10718C}"/>
              </a:ext>
            </a:extLst>
          </p:cNvPr>
          <p:cNvCxnSpPr>
            <a:cxnSpLocks/>
          </p:cNvCxnSpPr>
          <p:nvPr/>
        </p:nvCxnSpPr>
        <p:spPr>
          <a:xfrm flipH="1">
            <a:off x="979079" y="2126604"/>
            <a:ext cx="3649344" cy="1857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99927659-FAA3-B647-B3FC-281B9AC6CD84}"/>
              </a:ext>
            </a:extLst>
          </p:cNvPr>
          <p:cNvCxnSpPr>
            <a:cxnSpLocks/>
          </p:cNvCxnSpPr>
          <p:nvPr/>
        </p:nvCxnSpPr>
        <p:spPr>
          <a:xfrm flipH="1">
            <a:off x="1689807" y="3533424"/>
            <a:ext cx="3649344" cy="1857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7F6F0A13-8EC9-8F45-A6C8-A307966550AA}"/>
              </a:ext>
            </a:extLst>
          </p:cNvPr>
          <p:cNvSpPr txBox="1"/>
          <p:nvPr/>
        </p:nvSpPr>
        <p:spPr>
          <a:xfrm>
            <a:off x="6596306" y="4440607"/>
            <a:ext cx="4261607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rectangle est un </a:t>
            </a:r>
            <a:r>
              <a:rPr lang="fr-FR" sz="2800" dirty="0">
                <a:solidFill>
                  <a:srgbClr val="C00000"/>
                </a:solidFill>
              </a:rPr>
              <a:t>quadrilatère qui a</a:t>
            </a:r>
          </a:p>
          <a:p>
            <a:pPr algn="ctr"/>
            <a:r>
              <a:rPr lang="fr-FR" sz="2800" dirty="0">
                <a:solidFill>
                  <a:srgbClr val="C00000"/>
                </a:solidFill>
              </a:rPr>
              <a:t>4 angles droits.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A943ADE4-F5CD-F546-8D81-0001D99F6203}"/>
              </a:ext>
            </a:extLst>
          </p:cNvPr>
          <p:cNvGrpSpPr/>
          <p:nvPr/>
        </p:nvGrpSpPr>
        <p:grpSpPr>
          <a:xfrm rot="20409358">
            <a:off x="5810830" y="4137556"/>
            <a:ext cx="1543995" cy="435789"/>
            <a:chOff x="9901535" y="3066607"/>
            <a:chExt cx="1674416" cy="514299"/>
          </a:xfrm>
          <a:noFill/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CE3C8BB1-DD41-B744-B694-8B31CA56A940}"/>
                </a:ext>
              </a:extLst>
            </p:cNvPr>
            <p:cNvSpPr txBox="1"/>
            <p:nvPr/>
          </p:nvSpPr>
          <p:spPr>
            <a:xfrm>
              <a:off x="9901535" y="3104053"/>
              <a:ext cx="1674416" cy="4721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C00000"/>
                  </a:solidFill>
                  <a:latin typeface="Impact" panose="020B0806030902050204" pitchFamily="34" charset="0"/>
                  <a:cs typeface="Phosphate Inline" panose="02000506050000020004" pitchFamily="2" charset="77"/>
                </a:rPr>
                <a:t>DÉFINITION</a:t>
              </a:r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xmlns="" id="{2778079A-4AC4-6F43-BCE4-09A49B32F180}"/>
                </a:ext>
              </a:extLst>
            </p:cNvPr>
            <p:cNvSpPr/>
            <p:nvPr/>
          </p:nvSpPr>
          <p:spPr>
            <a:xfrm>
              <a:off x="10023202" y="3066607"/>
              <a:ext cx="1427931" cy="514299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C133A0E-7B0E-2349-9355-87C625A457AF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xmlns="" id="{CBDCB79A-E813-DC4C-B553-18E0863E1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xmlns="" id="{7FB78311-8277-4D4F-8BE1-C7BEEC9A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6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Tracer un rectangle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94BFFE-08F2-CC43-ADAF-B10A158E1FC8}"/>
              </a:ext>
            </a:extLst>
          </p:cNvPr>
          <p:cNvSpPr/>
          <p:nvPr/>
        </p:nvSpPr>
        <p:spPr>
          <a:xfrm>
            <a:off x="1624009" y="2100046"/>
            <a:ext cx="3943843" cy="31877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8517E91-BD82-1C4C-8F6A-DFE06574A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070" y="4082022"/>
            <a:ext cx="1198180" cy="12572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55A3B838-18F3-1946-8E89-4CAA5DD0F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13765" y="2053099"/>
            <a:ext cx="1198180" cy="12572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8C44FAE1-29BC-104E-8A51-DC578789F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394601" y="2053098"/>
            <a:ext cx="1198180" cy="12572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EA568565-4DAF-8845-B7EE-AF87D4120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96385" y="4082022"/>
            <a:ext cx="1198180" cy="1257203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85F91A79-BE8F-EF46-B625-48F14C1C6D93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xmlns="" id="{E32DCC84-88E3-F146-A738-9FEE29910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33" name="Image 32">
              <a:hlinkClick r:id="" action="ppaction://macro?name=notebook"/>
              <a:extLst>
                <a:ext uri="{FF2B5EF4-FFF2-40B4-BE49-F238E27FC236}">
                  <a16:creationId xmlns:a16="http://schemas.microsoft.com/office/drawing/2014/main" xmlns="" id="{41C356B3-D67C-5F43-81F1-AF1BFFB2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8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Tracer un rectangle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94BFFE-08F2-CC43-ADAF-B10A158E1FC8}"/>
              </a:ext>
            </a:extLst>
          </p:cNvPr>
          <p:cNvSpPr/>
          <p:nvPr/>
        </p:nvSpPr>
        <p:spPr>
          <a:xfrm>
            <a:off x="1624009" y="2100046"/>
            <a:ext cx="3943843" cy="31877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Forme en L 18">
            <a:extLst>
              <a:ext uri="{FF2B5EF4-FFF2-40B4-BE49-F238E27FC236}">
                <a16:creationId xmlns:a16="http://schemas.microsoft.com/office/drawing/2014/main" xmlns="" id="{F7B8DBB8-08BB-CC41-AE10-51832A3ED1DC}"/>
              </a:ext>
            </a:extLst>
          </p:cNvPr>
          <p:cNvSpPr>
            <a:spLocks noChangeAspect="1"/>
          </p:cNvSpPr>
          <p:nvPr/>
        </p:nvSpPr>
        <p:spPr>
          <a:xfrm rot="16200000">
            <a:off x="1663995" y="2130802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Forme en L 19">
            <a:extLst>
              <a:ext uri="{FF2B5EF4-FFF2-40B4-BE49-F238E27FC236}">
                <a16:creationId xmlns:a16="http://schemas.microsoft.com/office/drawing/2014/main" xmlns="" id="{C18CF4B1-EE4D-9D49-98A1-14F8AB842DF8}"/>
              </a:ext>
            </a:extLst>
          </p:cNvPr>
          <p:cNvSpPr>
            <a:spLocks noChangeAspect="1"/>
          </p:cNvSpPr>
          <p:nvPr/>
        </p:nvSpPr>
        <p:spPr>
          <a:xfrm>
            <a:off x="5385857" y="2133976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xmlns="" id="{DB0EA2E3-F2C5-D745-9706-E638610337D9}"/>
              </a:ext>
            </a:extLst>
          </p:cNvPr>
          <p:cNvSpPr>
            <a:spLocks noChangeAspect="1"/>
          </p:cNvSpPr>
          <p:nvPr/>
        </p:nvSpPr>
        <p:spPr>
          <a:xfrm rot="10800000">
            <a:off x="1660065" y="5094629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Forme en L 21">
            <a:extLst>
              <a:ext uri="{FF2B5EF4-FFF2-40B4-BE49-F238E27FC236}">
                <a16:creationId xmlns:a16="http://schemas.microsoft.com/office/drawing/2014/main" xmlns="" id="{983E9A18-2130-624B-B519-4CA1044CF29A}"/>
              </a:ext>
            </a:extLst>
          </p:cNvPr>
          <p:cNvSpPr>
            <a:spLocks noChangeAspect="1"/>
          </p:cNvSpPr>
          <p:nvPr/>
        </p:nvSpPr>
        <p:spPr>
          <a:xfrm rot="5400000">
            <a:off x="5382683" y="5097803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059B5629-30BC-7D42-87E2-F38982D5F815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xmlns="" id="{5FDCD89B-6AF6-D640-82FD-AB53F4279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xmlns="" id="{A7B33072-7A39-1D4B-BC44-1CBAACE53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31B08D8-7EAB-0443-B834-D5D490CB849A}"/>
              </a:ext>
            </a:extLst>
          </p:cNvPr>
          <p:cNvSpPr txBox="1"/>
          <p:nvPr/>
        </p:nvSpPr>
        <p:spPr>
          <a:xfrm>
            <a:off x="6707678" y="2816164"/>
            <a:ext cx="4784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Les côtés consécutifs de ce quadrilatère sont perpendiculaires.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M géométrie J1J2 TV2" id="{3AA58607-2235-4A7F-B516-61F09682F370}" vid="{BD1D9786-9F77-4F17-986A-DB2E11CD36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 géométrie J1J2 TV2</Template>
  <TotalTime>212</TotalTime>
  <Words>381</Words>
  <Application>Microsoft Office PowerPoint</Application>
  <PresentationFormat>Personnalisé</PresentationFormat>
  <Paragraphs>76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Activités géométriques</vt:lpstr>
      <vt:lpstr>Présentation PowerPoint</vt:lpstr>
      <vt:lpstr>Les quadrilatères</vt:lpstr>
      <vt:lpstr>Les quadrilatères</vt:lpstr>
      <vt:lpstr>Les quadrilatères</vt:lpstr>
      <vt:lpstr>Les quadrilatères</vt:lpstr>
      <vt:lpstr>Présentation PowerPoint</vt:lpstr>
      <vt:lpstr>Présentation PowerPoint</vt:lpstr>
      <vt:lpstr>Question du jour</vt:lpstr>
      <vt:lpstr>Présentation PowerPoint</vt:lpstr>
      <vt:lpstr>Présentation PowerPoint</vt:lpstr>
      <vt:lpstr>Présentation PowerPoint</vt:lpstr>
      <vt:lpstr>Programmation</vt:lpstr>
      <vt:lpstr>Présentation PowerPoint</vt:lpstr>
      <vt:lpstr>Présentation PowerPoint</vt:lpstr>
      <vt:lpstr>Présentation PowerPoint</vt:lpstr>
      <vt:lpstr>Problèmes</vt:lpstr>
      <vt:lpstr>Présentation PowerPoint</vt:lpstr>
      <vt:lpstr>Puits au Niger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cours Lumni (France 4)</dc:title>
  <dc:subject>CM1 Mathématiques, juillet 2020 (J1)</dc:subject>
  <dc:creator>Marie-France BOULET, CPD et Xavier SORBE, IG</dc:creator>
  <cp:keywords>géométrie, programmation, problèmes numériques</cp:keywords>
  <cp:lastModifiedBy>Véronique FOUQUAT</cp:lastModifiedBy>
  <cp:revision>21</cp:revision>
  <dcterms:created xsi:type="dcterms:W3CDTF">2020-06-23T10:41:40Z</dcterms:created>
  <dcterms:modified xsi:type="dcterms:W3CDTF">2020-07-03T07:27:25Z</dcterms:modified>
</cp:coreProperties>
</file>