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785" r:id="rId2"/>
    <p:sldId id="2097" r:id="rId3"/>
    <p:sldId id="1686" r:id="rId4"/>
    <p:sldId id="1640" r:id="rId5"/>
    <p:sldId id="1687" r:id="rId6"/>
    <p:sldId id="1650" r:id="rId7"/>
    <p:sldId id="1669" r:id="rId8"/>
    <p:sldId id="1670" r:id="rId9"/>
    <p:sldId id="1671" r:id="rId10"/>
    <p:sldId id="1672" r:id="rId11"/>
    <p:sldId id="1673" r:id="rId12"/>
    <p:sldId id="2102" r:id="rId13"/>
    <p:sldId id="2153" r:id="rId14"/>
    <p:sldId id="2154" r:id="rId15"/>
    <p:sldId id="2155" r:id="rId16"/>
    <p:sldId id="2156" r:id="rId17"/>
    <p:sldId id="2157" r:id="rId18"/>
    <p:sldId id="1768" r:id="rId19"/>
    <p:sldId id="2217" r:id="rId20"/>
    <p:sldId id="2159" r:id="rId21"/>
    <p:sldId id="216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7CA8EA"/>
    <a:srgbClr val="FF0D0D"/>
    <a:srgbClr val="808080"/>
    <a:srgbClr val="FF767B"/>
    <a:srgbClr val="FFCCFF"/>
    <a:srgbClr val="FF3300"/>
    <a:srgbClr val="A6C9E8"/>
    <a:srgbClr val="FFFFFF"/>
    <a:srgbClr val="2C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7"/>
    <p:restoredTop sz="94627"/>
  </p:normalViewPr>
  <p:slideViewPr>
    <p:cSldViewPr snapToGrid="0" snapToObjects="1">
      <p:cViewPr>
        <p:scale>
          <a:sx n="77" d="100"/>
          <a:sy n="77" d="100"/>
        </p:scale>
        <p:origin x="-38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6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26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05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98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73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4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89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Jeudi 2 juillet séance 2 CM1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0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394 : 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rgbClr val="C00000"/>
                </a:solidFill>
              </a:rPr>
              <a:t>197</a:t>
            </a:r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xmlns="" id="{3D4A1506-F0C4-4BB3-8A72-0222234E391C}"/>
              </a:ext>
            </a:extLst>
          </p:cNvPr>
          <p:cNvSpPr/>
          <p:nvPr/>
        </p:nvSpPr>
        <p:spPr>
          <a:xfrm>
            <a:off x="6198492" y="1676792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394 : 2 = (300 + 80 + 14) : 2</a:t>
            </a:r>
            <a:endParaRPr lang="fr-FR" sz="3600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xmlns="" id="{8A02C17F-CEEC-4EE6-B53B-5DDED0418E50}"/>
              </a:ext>
            </a:extLst>
          </p:cNvPr>
          <p:cNvSpPr/>
          <p:nvPr/>
        </p:nvSpPr>
        <p:spPr>
          <a:xfrm>
            <a:off x="6198492" y="2465461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394 : 2 = 150 + 40 + 7</a:t>
            </a:r>
            <a:endParaRPr lang="fr-FR" sz="3600" spc="-1" dirty="0">
              <a:latin typeface="Arial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xmlns="" id="{47E7FC31-6E26-4E01-B026-19FF0FD6F4B6}"/>
              </a:ext>
            </a:extLst>
          </p:cNvPr>
          <p:cNvSpPr/>
          <p:nvPr/>
        </p:nvSpPr>
        <p:spPr>
          <a:xfrm>
            <a:off x="6211716" y="3281768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394 : 2 = 197</a:t>
            </a:r>
            <a:endParaRPr lang="fr-FR" sz="3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8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1 050 : 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rgbClr val="C00000"/>
                </a:solidFill>
              </a:rPr>
              <a:t>525</a:t>
            </a:r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xmlns="" id="{D879966A-7AE1-49FD-B551-477388FBA1CA}"/>
              </a:ext>
            </a:extLst>
          </p:cNvPr>
          <p:cNvSpPr/>
          <p:nvPr/>
        </p:nvSpPr>
        <p:spPr>
          <a:xfrm>
            <a:off x="6096000" y="1729072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1 050 : 2 = (1 000 + 50) : 2</a:t>
            </a:r>
            <a:endParaRPr lang="fr-FR" sz="3600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xmlns="" id="{C6F3BA45-D1E7-49E2-9296-3F2D2D3A3B38}"/>
              </a:ext>
            </a:extLst>
          </p:cNvPr>
          <p:cNvSpPr/>
          <p:nvPr/>
        </p:nvSpPr>
        <p:spPr>
          <a:xfrm>
            <a:off x="6096000" y="2562711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1 050 : 2 = 500 + 25</a:t>
            </a:r>
            <a:endParaRPr lang="fr-FR" sz="3600" spc="-1" dirty="0">
              <a:latin typeface="Arial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xmlns="" id="{236792FE-7DDB-4A90-9FCE-DBD6B2E9C5DF}"/>
              </a:ext>
            </a:extLst>
          </p:cNvPr>
          <p:cNvSpPr/>
          <p:nvPr/>
        </p:nvSpPr>
        <p:spPr>
          <a:xfrm>
            <a:off x="6096000" y="3253206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1 050 : 2 = 525</a:t>
            </a:r>
            <a:endParaRPr lang="fr-FR" sz="3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8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5694" y="761258"/>
            <a:ext cx="9446141" cy="2386978"/>
          </a:xfrm>
        </p:spPr>
        <p:txBody>
          <a:bodyPr>
            <a:normAutofit/>
          </a:bodyPr>
          <a:lstStyle/>
          <a:p>
            <a:r>
              <a:rPr lang="fr-FR" sz="7998" dirty="0">
                <a:solidFill>
                  <a:srgbClr val="7030A0"/>
                </a:solidFill>
                <a:latin typeface="Comic Sans MS" panose="030F0702030302020204" pitchFamily="66" charset="0"/>
              </a:rPr>
              <a:t>Grandeurs et mesures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601994"/>
            <a:ext cx="11958918" cy="1655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3600" dirty="0"/>
              <a:t>Découvrir la notion d’aire</a:t>
            </a:r>
          </a:p>
        </p:txBody>
      </p:sp>
    </p:spTree>
    <p:extLst>
      <p:ext uri="{BB962C8B-B14F-4D97-AF65-F5344CB8AC3E}">
        <p14:creationId xmlns:p14="http://schemas.microsoft.com/office/powerpoint/2010/main" val="38731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94DED9B-0881-4165-B240-ED3E11E37E6A}"/>
              </a:ext>
            </a:extLst>
          </p:cNvPr>
          <p:cNvSpPr txBox="1"/>
          <p:nvPr/>
        </p:nvSpPr>
        <p:spPr>
          <a:xfrm>
            <a:off x="166254" y="709714"/>
            <a:ext cx="113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Détermine l’aire de la surface avec l’unité indiquée.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xmlns="" id="{50109A16-A3E3-42ED-A811-17E547B48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84492"/>
              </p:ext>
            </p:extLst>
          </p:nvPr>
        </p:nvGraphicFramePr>
        <p:xfrm>
          <a:off x="166254" y="1534665"/>
          <a:ext cx="6480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6425644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46303019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685969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2703072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7610175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707701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2751328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34244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5961003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64390752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0728458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993576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7227361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384418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104131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540644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5984738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37601251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5252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17378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09614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2268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423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24829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1144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19188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442217"/>
                  </a:ext>
                </a:extLst>
              </a:tr>
            </a:tbl>
          </a:graphicData>
        </a:graphic>
      </p:graphicFrame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67B94D0D-0F70-4A9F-B7B7-FF7E12C977E5}"/>
              </a:ext>
            </a:extLst>
          </p:cNvPr>
          <p:cNvSpPr/>
          <p:nvPr/>
        </p:nvSpPr>
        <p:spPr>
          <a:xfrm>
            <a:off x="9605096" y="3354773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5E7C8ED-0452-4AF5-8BED-BA5D7DA22160}"/>
              </a:ext>
            </a:extLst>
          </p:cNvPr>
          <p:cNvSpPr txBox="1"/>
          <p:nvPr/>
        </p:nvSpPr>
        <p:spPr>
          <a:xfrm>
            <a:off x="6759755" y="4826505"/>
            <a:ext cx="537495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Déterminer l’aire d’une figure, c’est mesurer sa surface.</a:t>
            </a:r>
          </a:p>
          <a:p>
            <a:r>
              <a:rPr lang="fr-FR" sz="2400" dirty="0"/>
              <a:t>Pour la déterminer, on utilise une unité que l’on choisit. </a:t>
            </a:r>
          </a:p>
          <a:p>
            <a:r>
              <a:rPr lang="fr-FR" sz="2400" dirty="0"/>
              <a:t>Ici, l’unité d’aire est le carreau : 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xmlns="" id="{87AA4D3C-C531-4600-ADCF-C6E64C23E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8887"/>
              </p:ext>
            </p:extLst>
          </p:nvPr>
        </p:nvGraphicFramePr>
        <p:xfrm>
          <a:off x="10800116" y="6303818"/>
          <a:ext cx="36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94699007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634515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573D715-6C26-47FE-B603-C75D0DF9A821}"/>
              </a:ext>
            </a:extLst>
          </p:cNvPr>
          <p:cNvSpPr txBox="1"/>
          <p:nvPr/>
        </p:nvSpPr>
        <p:spPr>
          <a:xfrm>
            <a:off x="10800116" y="6255865"/>
            <a:ext cx="36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0D5706E-053A-4475-8C98-404647F8D7FF}"/>
              </a:ext>
            </a:extLst>
          </p:cNvPr>
          <p:cNvSpPr txBox="1"/>
          <p:nvPr/>
        </p:nvSpPr>
        <p:spPr>
          <a:xfrm>
            <a:off x="748144" y="1839298"/>
            <a:ext cx="56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 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8810DF7-8515-440A-BD31-20E6BDFE65D1}"/>
              </a:ext>
            </a:extLst>
          </p:cNvPr>
          <p:cNvSpPr txBox="1"/>
          <p:nvPr/>
        </p:nvSpPr>
        <p:spPr>
          <a:xfrm>
            <a:off x="2119745" y="92503"/>
            <a:ext cx="53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Connaître les unités d’aire</a:t>
            </a:r>
          </a:p>
        </p:txBody>
      </p:sp>
    </p:spTree>
    <p:extLst>
      <p:ext uri="{BB962C8B-B14F-4D97-AF65-F5344CB8AC3E}">
        <p14:creationId xmlns:p14="http://schemas.microsoft.com/office/powerpoint/2010/main" val="6344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C9FA5C-0ECA-4752-BA0D-38A2DCAA4903}"/>
              </a:ext>
            </a:extLst>
          </p:cNvPr>
          <p:cNvSpPr txBox="1"/>
          <p:nvPr/>
        </p:nvSpPr>
        <p:spPr>
          <a:xfrm>
            <a:off x="2119745" y="92503"/>
            <a:ext cx="53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Connaître les unités d’aire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2595FA7-8443-4244-B76B-9F01D602D0FA}"/>
              </a:ext>
            </a:extLst>
          </p:cNvPr>
          <p:cNvSpPr txBox="1"/>
          <p:nvPr/>
        </p:nvSpPr>
        <p:spPr>
          <a:xfrm>
            <a:off x="117765" y="615723"/>
            <a:ext cx="11360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Observe le plan de la salle de sport.</a:t>
            </a:r>
          </a:p>
          <a:p>
            <a:r>
              <a:rPr lang="fr-FR" sz="2400" dirty="0"/>
              <a:t>a. Quelle est la surface de la salle ?</a:t>
            </a:r>
          </a:p>
          <a:p>
            <a:r>
              <a:rPr lang="fr-FR" sz="2400" dirty="0"/>
              <a:t>b. L’espace vide permet-il de construire un sauna dont la surface est de 15 m²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076CF70-3C44-4A33-B715-F3A790E19E40}"/>
              </a:ext>
            </a:extLst>
          </p:cNvPr>
          <p:cNvSpPr txBox="1"/>
          <p:nvPr/>
        </p:nvSpPr>
        <p:spPr>
          <a:xfrm>
            <a:off x="8789999" y="2494421"/>
            <a:ext cx="240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Salle de bain + WC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FDFAAF5-C1E7-4C18-84EA-696CDF1629C3}"/>
              </a:ext>
            </a:extLst>
          </p:cNvPr>
          <p:cNvSpPr txBox="1"/>
          <p:nvPr/>
        </p:nvSpPr>
        <p:spPr>
          <a:xfrm>
            <a:off x="10106892" y="319511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Chambre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2FEB478-67AA-4B6C-9D32-57738BB18D9A}"/>
              </a:ext>
            </a:extLst>
          </p:cNvPr>
          <p:cNvSpPr txBox="1"/>
          <p:nvPr/>
        </p:nvSpPr>
        <p:spPr>
          <a:xfrm>
            <a:off x="9184143" y="207102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Cuisine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F16F8CD-7EC7-4B6C-9CC6-5D97D54A63BF}"/>
              </a:ext>
            </a:extLst>
          </p:cNvPr>
          <p:cNvSpPr txBox="1"/>
          <p:nvPr/>
        </p:nvSpPr>
        <p:spPr>
          <a:xfrm>
            <a:off x="10418621" y="212195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Entrée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ADAF675-82AE-4A31-A819-6CA4FB066C2B}"/>
              </a:ext>
            </a:extLst>
          </p:cNvPr>
          <p:cNvSpPr txBox="1"/>
          <p:nvPr/>
        </p:nvSpPr>
        <p:spPr>
          <a:xfrm>
            <a:off x="638024" y="5670631"/>
            <a:ext cx="6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 m²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CB6FB95-AC01-4DB6-A4EE-A67DF5FE83B6}"/>
              </a:ext>
            </a:extLst>
          </p:cNvPr>
          <p:cNvSpPr txBox="1"/>
          <p:nvPr/>
        </p:nvSpPr>
        <p:spPr>
          <a:xfrm>
            <a:off x="2026942" y="4507091"/>
            <a:ext cx="240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Salle de bain + WC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C5C90BE-CA37-43B1-BC27-FC35DA35D90A}"/>
              </a:ext>
            </a:extLst>
          </p:cNvPr>
          <p:cNvSpPr txBox="1"/>
          <p:nvPr/>
        </p:nvSpPr>
        <p:spPr>
          <a:xfrm>
            <a:off x="3343835" y="521050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Chambre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CA9EAE2-FDF8-4391-B1E0-5075A10DD767}"/>
              </a:ext>
            </a:extLst>
          </p:cNvPr>
          <p:cNvSpPr txBox="1"/>
          <p:nvPr/>
        </p:nvSpPr>
        <p:spPr>
          <a:xfrm>
            <a:off x="2421086" y="4111797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Cuisine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7599F4C-CA81-463F-A6EF-8904B76D9517}"/>
              </a:ext>
            </a:extLst>
          </p:cNvPr>
          <p:cNvSpPr txBox="1"/>
          <p:nvPr/>
        </p:nvSpPr>
        <p:spPr>
          <a:xfrm>
            <a:off x="2232366" y="5260517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Salon</a:t>
            </a:r>
          </a:p>
        </p:txBody>
      </p:sp>
      <p:sp>
        <p:nvSpPr>
          <p:cNvPr id="21" name="CustomShape 2">
            <a:extLst>
              <a:ext uri="{FF2B5EF4-FFF2-40B4-BE49-F238E27FC236}">
                <a16:creationId xmlns:a16="http://schemas.microsoft.com/office/drawing/2014/main" xmlns="" id="{176893D1-60B1-4E68-80B3-83F0DBB80E48}"/>
              </a:ext>
            </a:extLst>
          </p:cNvPr>
          <p:cNvSpPr/>
          <p:nvPr/>
        </p:nvSpPr>
        <p:spPr>
          <a:xfrm>
            <a:off x="9447232" y="2427241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9BC2DAE-EEAE-4EBD-96C0-B746E3599080}"/>
              </a:ext>
            </a:extLst>
          </p:cNvPr>
          <p:cNvSpPr txBox="1"/>
          <p:nvPr/>
        </p:nvSpPr>
        <p:spPr>
          <a:xfrm>
            <a:off x="6682504" y="3718323"/>
            <a:ext cx="537495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Déterminer l’aire d’une figure, c’est mesurer sa surface.</a:t>
            </a:r>
          </a:p>
          <a:p>
            <a:r>
              <a:rPr lang="fr-FR" sz="2400" dirty="0"/>
              <a:t>Pour exprimer l’aire d’une surface, la principale unité d’aire est le mètre carré.</a:t>
            </a:r>
          </a:p>
          <a:p>
            <a:r>
              <a:rPr lang="fr-FR" sz="2400" dirty="0"/>
              <a:t>1 mètre carré représente l’aire d’un carré de 1 mètre de côté. On l’écrit 1 m².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8426394D-5060-4A2E-B0CC-EFBD39EE4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27109"/>
              </p:ext>
            </p:extLst>
          </p:nvPr>
        </p:nvGraphicFramePr>
        <p:xfrm>
          <a:off x="736835" y="2013031"/>
          <a:ext cx="440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148814558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34886093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97833659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72396301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92489257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79513098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32607793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09036521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05527586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69910723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17617776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44028484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6837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5810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74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0186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8889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464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762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925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878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890962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BD7DE03-3008-40D1-A4E6-20D7CAF73A71}"/>
              </a:ext>
            </a:extLst>
          </p:cNvPr>
          <p:cNvSpPr txBox="1"/>
          <p:nvPr/>
        </p:nvSpPr>
        <p:spPr>
          <a:xfrm>
            <a:off x="1864658" y="2392260"/>
            <a:ext cx="1739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Appareils de musculation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9631EC0-D723-4B1A-B8F3-7ED9BD15609D}"/>
              </a:ext>
            </a:extLst>
          </p:cNvPr>
          <p:cNvSpPr txBox="1"/>
          <p:nvPr/>
        </p:nvSpPr>
        <p:spPr>
          <a:xfrm>
            <a:off x="981278" y="3473633"/>
            <a:ext cx="173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Vélos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2AAF62DB-568A-4F1E-8D4B-F917ECE1B73F}"/>
              </a:ext>
            </a:extLst>
          </p:cNvPr>
          <p:cNvSpPr txBox="1"/>
          <p:nvPr/>
        </p:nvSpPr>
        <p:spPr>
          <a:xfrm>
            <a:off x="3443146" y="3143176"/>
            <a:ext cx="173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Vestiaires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11D20EDA-B3AA-4A0C-BD09-376D4F423874}"/>
              </a:ext>
            </a:extLst>
          </p:cNvPr>
          <p:cNvSpPr txBox="1"/>
          <p:nvPr/>
        </p:nvSpPr>
        <p:spPr>
          <a:xfrm>
            <a:off x="3186778" y="4190152"/>
            <a:ext cx="173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Entrée</a:t>
            </a:r>
          </a:p>
        </p:txBody>
      </p:sp>
    </p:spTree>
    <p:extLst>
      <p:ext uri="{BB962C8B-B14F-4D97-AF65-F5344CB8AC3E}">
        <p14:creationId xmlns:p14="http://schemas.microsoft.com/office/powerpoint/2010/main" val="2060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54D3CB8-4734-4E68-A8F7-A65C7B8635B4}"/>
              </a:ext>
            </a:extLst>
          </p:cNvPr>
          <p:cNvSpPr txBox="1"/>
          <p:nvPr/>
        </p:nvSpPr>
        <p:spPr>
          <a:xfrm>
            <a:off x="2119745" y="92503"/>
            <a:ext cx="53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Connaître les unités d’aire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E9CDF97-3C88-4260-BA67-E4245CCF2201}"/>
              </a:ext>
            </a:extLst>
          </p:cNvPr>
          <p:cNvSpPr txBox="1"/>
          <p:nvPr/>
        </p:nvSpPr>
        <p:spPr>
          <a:xfrm>
            <a:off x="448235" y="1075765"/>
            <a:ext cx="993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Exprime l’aire de la figure en cm².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EA19DECF-F542-419F-A629-0232C1D81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0139"/>
              </p:ext>
            </p:extLst>
          </p:nvPr>
        </p:nvGraphicFramePr>
        <p:xfrm>
          <a:off x="459594" y="2304154"/>
          <a:ext cx="734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400785872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44732573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10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202195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6E157CE-FD48-4997-A5CE-00668A978D54}"/>
              </a:ext>
            </a:extLst>
          </p:cNvPr>
          <p:cNvSpPr txBox="1"/>
          <p:nvPr/>
        </p:nvSpPr>
        <p:spPr>
          <a:xfrm>
            <a:off x="358794" y="3035674"/>
            <a:ext cx="9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=</a:t>
            </a:r>
          </a:p>
          <a:p>
            <a:pPr algn="ctr"/>
            <a:r>
              <a:rPr lang="fr-FR" sz="2000" b="1" dirty="0"/>
              <a:t>1 cm²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0C8E15A-557E-4ADA-963A-27F53C5D6DBD}"/>
              </a:ext>
            </a:extLst>
          </p:cNvPr>
          <p:cNvSpPr txBox="1"/>
          <p:nvPr/>
        </p:nvSpPr>
        <p:spPr>
          <a:xfrm>
            <a:off x="158720" y="1858972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4 carreaux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xmlns="" id="{CBD4CC62-EAE0-458C-B074-45A82E066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97568"/>
              </p:ext>
            </p:extLst>
          </p:nvPr>
        </p:nvGraphicFramePr>
        <p:xfrm>
          <a:off x="2274030" y="2059027"/>
          <a:ext cx="3304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140030909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42124803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94705557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95019227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44190605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21453712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54517197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9923718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67173867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750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1111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07912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4632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018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507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8098339"/>
                  </a:ext>
                </a:extLst>
              </a:tr>
            </a:tbl>
          </a:graphicData>
        </a:graphic>
      </p:graphicFrame>
      <p:sp>
        <p:nvSpPr>
          <p:cNvPr id="13" name="CustomShape 2">
            <a:extLst>
              <a:ext uri="{FF2B5EF4-FFF2-40B4-BE49-F238E27FC236}">
                <a16:creationId xmlns:a16="http://schemas.microsoft.com/office/drawing/2014/main" xmlns="" id="{25BA0461-EA3A-485A-B87B-BD307D190AC7}"/>
              </a:ext>
            </a:extLst>
          </p:cNvPr>
          <p:cNvSpPr/>
          <p:nvPr/>
        </p:nvSpPr>
        <p:spPr>
          <a:xfrm>
            <a:off x="9447232" y="2427241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EF02F78E-AEDB-4861-A8D9-3D1609A9E8A6}"/>
              </a:ext>
            </a:extLst>
          </p:cNvPr>
          <p:cNvSpPr txBox="1"/>
          <p:nvPr/>
        </p:nvSpPr>
        <p:spPr>
          <a:xfrm>
            <a:off x="6759754" y="3819127"/>
            <a:ext cx="537495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centimètre carré représente l’aire d’un carré de 1 centimètre de côté. </a:t>
            </a:r>
          </a:p>
          <a:p>
            <a:r>
              <a:rPr lang="fr-FR" sz="2400" dirty="0"/>
              <a:t>On l’écrit 1 cm².</a:t>
            </a:r>
          </a:p>
          <a:p>
            <a:r>
              <a:rPr lang="fr-FR" sz="2400" dirty="0"/>
              <a:t> </a:t>
            </a:r>
          </a:p>
          <a:p>
            <a:endParaRPr lang="fr-FR" sz="2400" dirty="0"/>
          </a:p>
          <a:p>
            <a:endParaRPr lang="fr-FR" sz="2400" dirty="0"/>
          </a:p>
        </p:txBody>
      </p:sp>
      <p:graphicFrame>
        <p:nvGraphicFramePr>
          <p:cNvPr id="15" name="Tableau 4">
            <a:extLst>
              <a:ext uri="{FF2B5EF4-FFF2-40B4-BE49-F238E27FC236}">
                <a16:creationId xmlns:a16="http://schemas.microsoft.com/office/drawing/2014/main" xmlns="" id="{705FB0DF-E2FA-4B80-AE95-0720F7EFE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26737"/>
              </p:ext>
            </p:extLst>
          </p:nvPr>
        </p:nvGraphicFramePr>
        <p:xfrm>
          <a:off x="9002781" y="4772726"/>
          <a:ext cx="734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400785872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344732573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10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67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2021953"/>
                  </a:ext>
                </a:extLst>
              </a:tr>
            </a:tbl>
          </a:graphicData>
        </a:graphic>
      </p:graphicFrame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99352355-60FF-4BF1-AF4A-99E079248147}"/>
              </a:ext>
            </a:extLst>
          </p:cNvPr>
          <p:cNvCxnSpPr/>
          <p:nvPr/>
        </p:nvCxnSpPr>
        <p:spPr>
          <a:xfrm>
            <a:off x="9002781" y="5638800"/>
            <a:ext cx="734400" cy="0"/>
          </a:xfrm>
          <a:prstGeom prst="straightConnector1">
            <a:avLst/>
          </a:prstGeom>
          <a:ln w="34925">
            <a:solidFill>
              <a:srgbClr val="FF767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9D980520-A9FD-4EC2-BD40-F06EA39EADE5}"/>
              </a:ext>
            </a:extLst>
          </p:cNvPr>
          <p:cNvCxnSpPr/>
          <p:nvPr/>
        </p:nvCxnSpPr>
        <p:spPr>
          <a:xfrm>
            <a:off x="9864436" y="4788623"/>
            <a:ext cx="0" cy="715623"/>
          </a:xfrm>
          <a:prstGeom prst="straightConnector1">
            <a:avLst/>
          </a:prstGeom>
          <a:ln w="38100">
            <a:solidFill>
              <a:srgbClr val="FF767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6C35FBDA-7E5B-4EEC-AF28-F204FCAF5232}"/>
              </a:ext>
            </a:extLst>
          </p:cNvPr>
          <p:cNvSpPr txBox="1"/>
          <p:nvPr/>
        </p:nvSpPr>
        <p:spPr>
          <a:xfrm>
            <a:off x="8901981" y="4653408"/>
            <a:ext cx="9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1 cm²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AB2ACC6-44BE-42E1-B929-962114D153C6}"/>
              </a:ext>
            </a:extLst>
          </p:cNvPr>
          <p:cNvSpPr txBox="1"/>
          <p:nvPr/>
        </p:nvSpPr>
        <p:spPr>
          <a:xfrm>
            <a:off x="8911566" y="5361294"/>
            <a:ext cx="9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1 cm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C03CBDE5-D879-4211-8D5C-53D65C686D09}"/>
              </a:ext>
            </a:extLst>
          </p:cNvPr>
          <p:cNvSpPr txBox="1"/>
          <p:nvPr/>
        </p:nvSpPr>
        <p:spPr>
          <a:xfrm>
            <a:off x="9737181" y="4681408"/>
            <a:ext cx="9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28569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D2C0F5E-06C8-4D10-8C3B-CDCFE63AC125}"/>
              </a:ext>
            </a:extLst>
          </p:cNvPr>
          <p:cNvSpPr txBox="1"/>
          <p:nvPr/>
        </p:nvSpPr>
        <p:spPr>
          <a:xfrm>
            <a:off x="2119745" y="92503"/>
            <a:ext cx="730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Mesurer l’aire d’un carré et d’un rectangle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BAF0C2B-4BCE-410C-BB2D-81573C6AD6C9}"/>
              </a:ext>
            </a:extLst>
          </p:cNvPr>
          <p:cNvSpPr txBox="1"/>
          <p:nvPr/>
        </p:nvSpPr>
        <p:spPr>
          <a:xfrm>
            <a:off x="992127" y="693564"/>
            <a:ext cx="917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Mesure l’aire de ce carré.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E26885A6-70AF-4327-97B7-B85196F49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27775"/>
              </p:ext>
            </p:extLst>
          </p:nvPr>
        </p:nvGraphicFramePr>
        <p:xfrm>
          <a:off x="889745" y="1246193"/>
          <a:ext cx="504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8915324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7547252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7296159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8524208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7706450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38053055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491051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71695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95516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504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18697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1907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11481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BC37C30-4AC7-4716-AEF9-805CAE19EA06}"/>
              </a:ext>
            </a:extLst>
          </p:cNvPr>
          <p:cNvSpPr txBox="1"/>
          <p:nvPr/>
        </p:nvSpPr>
        <p:spPr>
          <a:xfrm>
            <a:off x="5216133" y="860995"/>
            <a:ext cx="81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808080"/>
                </a:solidFill>
              </a:rPr>
              <a:t>1 cm²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CF7D642-43F5-4C6F-903D-41C9935C4F42}"/>
              </a:ext>
            </a:extLst>
          </p:cNvPr>
          <p:cNvSpPr txBox="1"/>
          <p:nvPr/>
        </p:nvSpPr>
        <p:spPr>
          <a:xfrm>
            <a:off x="208427" y="5639394"/>
            <a:ext cx="660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 carré est composé de 4 lignes de 4 carreaux.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E03757E-FA59-4720-B03A-D91FC953BAAD}"/>
              </a:ext>
            </a:extLst>
          </p:cNvPr>
          <p:cNvSpPr txBox="1"/>
          <p:nvPr/>
        </p:nvSpPr>
        <p:spPr>
          <a:xfrm>
            <a:off x="207818" y="6128012"/>
            <a:ext cx="572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Aire du carré = 4 cm x 4 cm = 16 cm²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xmlns="" id="{F7BD6732-64C6-40DD-9541-D567836BA8A1}"/>
              </a:ext>
            </a:extLst>
          </p:cNvPr>
          <p:cNvSpPr/>
          <p:nvPr/>
        </p:nvSpPr>
        <p:spPr>
          <a:xfrm>
            <a:off x="9447232" y="2427241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A444087-60EF-4BFB-BCF7-C33DA98B8885}"/>
              </a:ext>
            </a:extLst>
          </p:cNvPr>
          <p:cNvSpPr txBox="1"/>
          <p:nvPr/>
        </p:nvSpPr>
        <p:spPr>
          <a:xfrm>
            <a:off x="6817045" y="4086956"/>
            <a:ext cx="516713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Pour mesurer l’aire d’un carré, on peut utiliser une formule :  on multiplie la longueur de son côté par la longueur de son côté.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Aire d’un carré = côté x côté</a:t>
            </a:r>
          </a:p>
        </p:txBody>
      </p:sp>
    </p:spTree>
    <p:extLst>
      <p:ext uri="{BB962C8B-B14F-4D97-AF65-F5344CB8AC3E}">
        <p14:creationId xmlns:p14="http://schemas.microsoft.com/office/powerpoint/2010/main" val="4416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D2C0F5E-06C8-4D10-8C3B-CDCFE63AC125}"/>
              </a:ext>
            </a:extLst>
          </p:cNvPr>
          <p:cNvSpPr txBox="1"/>
          <p:nvPr/>
        </p:nvSpPr>
        <p:spPr>
          <a:xfrm>
            <a:off x="2119745" y="92503"/>
            <a:ext cx="730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Mesurer l’aire d’un carré et d’un rectangle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BAF0C2B-4BCE-410C-BB2D-81573C6AD6C9}"/>
              </a:ext>
            </a:extLst>
          </p:cNvPr>
          <p:cNvSpPr txBox="1"/>
          <p:nvPr/>
        </p:nvSpPr>
        <p:spPr>
          <a:xfrm>
            <a:off x="900546" y="592704"/>
            <a:ext cx="917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Mesure l’aire de ce rectangle.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E26885A6-70AF-4327-97B7-B85196F49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63703"/>
              </p:ext>
            </p:extLst>
          </p:nvPr>
        </p:nvGraphicFramePr>
        <p:xfrm>
          <a:off x="1040923" y="1265371"/>
          <a:ext cx="504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8915324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7547252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7296159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8524208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7706450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38053055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491051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71695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95516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504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18697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82076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11481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BC37C30-4AC7-4716-AEF9-805CAE19EA06}"/>
              </a:ext>
            </a:extLst>
          </p:cNvPr>
          <p:cNvSpPr txBox="1"/>
          <p:nvPr/>
        </p:nvSpPr>
        <p:spPr>
          <a:xfrm>
            <a:off x="5421609" y="821067"/>
            <a:ext cx="81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 cm²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CF7D642-43F5-4C6F-903D-41C9935C4F42}"/>
              </a:ext>
            </a:extLst>
          </p:cNvPr>
          <p:cNvSpPr txBox="1"/>
          <p:nvPr/>
        </p:nvSpPr>
        <p:spPr>
          <a:xfrm>
            <a:off x="108391" y="5660343"/>
            <a:ext cx="772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 rectangle est composé de 3 lignes de 5 carreaux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E03757E-FA59-4720-B03A-D91FC953BAAD}"/>
              </a:ext>
            </a:extLst>
          </p:cNvPr>
          <p:cNvSpPr txBox="1"/>
          <p:nvPr/>
        </p:nvSpPr>
        <p:spPr>
          <a:xfrm>
            <a:off x="108391" y="6046521"/>
            <a:ext cx="572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Aire du rectangle = 5 cm x 3 cm = 15 cm²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xmlns="" id="{F7BD6732-64C6-40DD-9541-D567836BA8A1}"/>
              </a:ext>
            </a:extLst>
          </p:cNvPr>
          <p:cNvSpPr/>
          <p:nvPr/>
        </p:nvSpPr>
        <p:spPr>
          <a:xfrm>
            <a:off x="9325408" y="1296348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A444087-60EF-4BFB-BCF7-C33DA98B8885}"/>
              </a:ext>
            </a:extLst>
          </p:cNvPr>
          <p:cNvSpPr txBox="1"/>
          <p:nvPr/>
        </p:nvSpPr>
        <p:spPr>
          <a:xfrm>
            <a:off x="6837522" y="2652603"/>
            <a:ext cx="516713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Pour mesurer l’aire d’un rectangle, </a:t>
            </a:r>
          </a:p>
          <a:p>
            <a:r>
              <a:rPr lang="fr-FR" sz="2400" dirty="0"/>
              <a:t>on peut utiliser une formule : </a:t>
            </a:r>
          </a:p>
          <a:p>
            <a:r>
              <a:rPr lang="fr-FR" sz="2400" dirty="0"/>
              <a:t>on multiplie sa longueur par sa largeur.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Aire du rectangle = Longueur x largeur</a:t>
            </a:r>
          </a:p>
        </p:txBody>
      </p:sp>
    </p:spTree>
    <p:extLst>
      <p:ext uri="{BB962C8B-B14F-4D97-AF65-F5344CB8AC3E}">
        <p14:creationId xmlns:p14="http://schemas.microsoft.com/office/powerpoint/2010/main" val="13693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5" y="498312"/>
            <a:ext cx="9142810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52D0B7A-B32B-4DFC-A0FB-9D40AE582EF5}"/>
              </a:ext>
            </a:extLst>
          </p:cNvPr>
          <p:cNvSpPr txBox="1"/>
          <p:nvPr/>
        </p:nvSpPr>
        <p:spPr>
          <a:xfrm>
            <a:off x="1631576" y="3429000"/>
            <a:ext cx="892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Calculer des aires</a:t>
            </a:r>
          </a:p>
        </p:txBody>
      </p:sp>
    </p:spTree>
    <p:extLst>
      <p:ext uri="{BB962C8B-B14F-4D97-AF65-F5344CB8AC3E}">
        <p14:creationId xmlns:p14="http://schemas.microsoft.com/office/powerpoint/2010/main" val="11459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F52D1B8-73F7-40A5-9225-8FB1A826804F}"/>
              </a:ext>
            </a:extLst>
          </p:cNvPr>
          <p:cNvSpPr txBox="1"/>
          <p:nvPr/>
        </p:nvSpPr>
        <p:spPr>
          <a:xfrm>
            <a:off x="1883923" y="48416"/>
            <a:ext cx="754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 </a:t>
            </a:r>
            <a:r>
              <a:rPr lang="fr-FR" sz="2800" dirty="0" smtClean="0">
                <a:solidFill>
                  <a:srgbClr val="7030A0"/>
                </a:solidFill>
              </a:rPr>
              <a:t>Correction du problème : Le </a:t>
            </a:r>
            <a:r>
              <a:rPr lang="fr-FR" sz="2800" dirty="0">
                <a:solidFill>
                  <a:srgbClr val="7030A0"/>
                </a:solidFill>
              </a:rPr>
              <a:t>Pentagone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580DD54-6710-4E07-A63C-C3D6B8506AC1}"/>
              </a:ext>
            </a:extLst>
          </p:cNvPr>
          <p:cNvSpPr txBox="1"/>
          <p:nvPr/>
        </p:nvSpPr>
        <p:spPr>
          <a:xfrm>
            <a:off x="268941" y="573363"/>
            <a:ext cx="8641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Aux Etats-Unis, le Département de la défense est situé à Washington.</a:t>
            </a:r>
          </a:p>
          <a:p>
            <a:r>
              <a:rPr lang="fr-FR" sz="2400" dirty="0"/>
              <a:t>Il est installé dans un bâtiment dont le nom vient de la forme de la construction: le Pentagone.</a:t>
            </a:r>
          </a:p>
          <a:p>
            <a:r>
              <a:rPr lang="fr-FR" sz="2400" dirty="0"/>
              <a:t>Observe le plan et calcule le périmètre de ce bâtiment.</a:t>
            </a:r>
          </a:p>
        </p:txBody>
      </p:sp>
      <p:sp>
        <p:nvSpPr>
          <p:cNvPr id="4" name="Pentagone 3">
            <a:extLst>
              <a:ext uri="{FF2B5EF4-FFF2-40B4-BE49-F238E27FC236}">
                <a16:creationId xmlns:a16="http://schemas.microsoft.com/office/drawing/2014/main" xmlns="" id="{C1C5BD45-D3E4-454E-A13D-00C3DBE87041}"/>
              </a:ext>
            </a:extLst>
          </p:cNvPr>
          <p:cNvSpPr>
            <a:spLocks noChangeAspect="1"/>
          </p:cNvSpPr>
          <p:nvPr/>
        </p:nvSpPr>
        <p:spPr>
          <a:xfrm>
            <a:off x="1117129" y="2899742"/>
            <a:ext cx="2312965" cy="2189141"/>
          </a:xfrm>
          <a:prstGeom prst="pentagon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96000"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CB0A5679-047C-4447-AFCF-BB40A6D39480}"/>
              </a:ext>
            </a:extLst>
          </p:cNvPr>
          <p:cNvCxnSpPr/>
          <p:nvPr/>
        </p:nvCxnSpPr>
        <p:spPr>
          <a:xfrm>
            <a:off x="1597052" y="3174923"/>
            <a:ext cx="286871" cy="28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83E6BD65-C388-489B-A475-C18654F13D08}"/>
              </a:ext>
            </a:extLst>
          </p:cNvPr>
          <p:cNvCxnSpPr>
            <a:cxnSpLocks/>
          </p:cNvCxnSpPr>
          <p:nvPr/>
        </p:nvCxnSpPr>
        <p:spPr>
          <a:xfrm flipV="1">
            <a:off x="1129481" y="4300812"/>
            <a:ext cx="288000" cy="17369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F37C1FBF-2A87-46A2-BE46-F92F2005918C}"/>
              </a:ext>
            </a:extLst>
          </p:cNvPr>
          <p:cNvCxnSpPr>
            <a:cxnSpLocks/>
          </p:cNvCxnSpPr>
          <p:nvPr/>
        </p:nvCxnSpPr>
        <p:spPr>
          <a:xfrm flipH="1">
            <a:off x="2767835" y="3222298"/>
            <a:ext cx="286872" cy="28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633DB67F-F6E4-4C5A-B298-18B80B92F42E}"/>
              </a:ext>
            </a:extLst>
          </p:cNvPr>
          <p:cNvCxnSpPr>
            <a:cxnSpLocks/>
          </p:cNvCxnSpPr>
          <p:nvPr/>
        </p:nvCxnSpPr>
        <p:spPr>
          <a:xfrm>
            <a:off x="3069061" y="4315069"/>
            <a:ext cx="288000" cy="14517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F14CBEB9-46D5-4E3A-9468-18DAE77DE8B7}"/>
              </a:ext>
            </a:extLst>
          </p:cNvPr>
          <p:cNvCxnSpPr>
            <a:cxnSpLocks/>
          </p:cNvCxnSpPr>
          <p:nvPr/>
        </p:nvCxnSpPr>
        <p:spPr>
          <a:xfrm>
            <a:off x="2273611" y="4935198"/>
            <a:ext cx="0" cy="28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B9D4F59-E9F7-478D-8AC3-B1E8A52446E4}"/>
              </a:ext>
            </a:extLst>
          </p:cNvPr>
          <p:cNvSpPr txBox="1"/>
          <p:nvPr/>
        </p:nvSpPr>
        <p:spPr>
          <a:xfrm>
            <a:off x="986046" y="5461301"/>
            <a:ext cx="259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281 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B38147E-5D09-4BEE-A98C-84B9FE193AFD}"/>
              </a:ext>
            </a:extLst>
          </p:cNvPr>
          <p:cNvSpPr txBox="1"/>
          <p:nvPr/>
        </p:nvSpPr>
        <p:spPr>
          <a:xfrm>
            <a:off x="2037178" y="2508843"/>
            <a:ext cx="7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F8CF7A94-C000-4FC6-A710-39580EC93CA6}"/>
              </a:ext>
            </a:extLst>
          </p:cNvPr>
          <p:cNvSpPr txBox="1"/>
          <p:nvPr/>
        </p:nvSpPr>
        <p:spPr>
          <a:xfrm>
            <a:off x="3442447" y="3532647"/>
            <a:ext cx="7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C51AAE1-6593-46CD-AC1E-995BBAF6E289}"/>
              </a:ext>
            </a:extLst>
          </p:cNvPr>
          <p:cNvSpPr txBox="1"/>
          <p:nvPr/>
        </p:nvSpPr>
        <p:spPr>
          <a:xfrm>
            <a:off x="3004271" y="4935198"/>
            <a:ext cx="7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AB460D9C-F835-409C-B308-24433CA9EA67}"/>
              </a:ext>
            </a:extLst>
          </p:cNvPr>
          <p:cNvSpPr txBox="1"/>
          <p:nvPr/>
        </p:nvSpPr>
        <p:spPr>
          <a:xfrm>
            <a:off x="1176600" y="4951099"/>
            <a:ext cx="7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54DFB636-FBBB-406E-9BFD-213A77861D3D}"/>
              </a:ext>
            </a:extLst>
          </p:cNvPr>
          <p:cNvSpPr txBox="1"/>
          <p:nvPr/>
        </p:nvSpPr>
        <p:spPr>
          <a:xfrm>
            <a:off x="764153" y="3364613"/>
            <a:ext cx="7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</a:t>
            </a:r>
          </a:p>
        </p:txBody>
      </p:sp>
      <p:pic>
        <p:nvPicPr>
          <p:cNvPr id="7170" name="Picture 2" descr="Pentagone (États-Unis) — Wikipédia">
            <a:extLst>
              <a:ext uri="{FF2B5EF4-FFF2-40B4-BE49-F238E27FC236}">
                <a16:creationId xmlns:a16="http://schemas.microsoft.com/office/drawing/2014/main" xmlns="" id="{D6A6B0A7-05A8-49D2-95AA-A877FE6A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0"/>
            <a:ext cx="2095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stomShape 2">
            <a:extLst>
              <a:ext uri="{FF2B5EF4-FFF2-40B4-BE49-F238E27FC236}">
                <a16:creationId xmlns:a16="http://schemas.microsoft.com/office/drawing/2014/main" xmlns="" id="{C488A19E-4B7D-48E0-9599-74C284A6C647}"/>
              </a:ext>
            </a:extLst>
          </p:cNvPr>
          <p:cNvSpPr/>
          <p:nvPr/>
        </p:nvSpPr>
        <p:spPr>
          <a:xfrm>
            <a:off x="9447233" y="3081737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RAPPEL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B56815D-0D67-4B08-803C-BA08BAEA2DEB}"/>
              </a:ext>
            </a:extLst>
          </p:cNvPr>
          <p:cNvSpPr txBox="1"/>
          <p:nvPr/>
        </p:nvSpPr>
        <p:spPr>
          <a:xfrm>
            <a:off x="6601892" y="4599935"/>
            <a:ext cx="537495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périmètre d’une figure est la longueur de son contour.</a:t>
            </a:r>
          </a:p>
          <a:p>
            <a:r>
              <a:rPr lang="fr-FR" sz="2400" dirty="0"/>
              <a:t> Pour calculer le périmètre d’un polygone, on additionne les longueurs de ses côtés (exprimées dans la même unité).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16BAB6F-877C-40BD-B6C4-D5D32BB20D96}"/>
              </a:ext>
            </a:extLst>
          </p:cNvPr>
          <p:cNvSpPr txBox="1"/>
          <p:nvPr/>
        </p:nvSpPr>
        <p:spPr>
          <a:xfrm>
            <a:off x="4500282" y="2961219"/>
            <a:ext cx="436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P = 281 x 5 = 1 405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3F19912E-A36F-40B9-9120-DFBDCB11678A}"/>
              </a:ext>
            </a:extLst>
          </p:cNvPr>
          <p:cNvSpPr txBox="1"/>
          <p:nvPr/>
        </p:nvSpPr>
        <p:spPr>
          <a:xfrm>
            <a:off x="0" y="6249709"/>
            <a:ext cx="582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Le périmètre de ce bâtiment est de 1 405 m.</a:t>
            </a:r>
          </a:p>
        </p:txBody>
      </p:sp>
    </p:spTree>
    <p:extLst>
      <p:ext uri="{BB962C8B-B14F-4D97-AF65-F5344CB8AC3E}">
        <p14:creationId xmlns:p14="http://schemas.microsoft.com/office/powerpoint/2010/main" val="27138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dirty="0"/>
              <a:t>Diviser par 2, par 5</a:t>
            </a:r>
          </a:p>
        </p:txBody>
      </p:sp>
    </p:spTree>
    <p:extLst>
      <p:ext uri="{BB962C8B-B14F-4D97-AF65-F5344CB8AC3E}">
        <p14:creationId xmlns:p14="http://schemas.microsoft.com/office/powerpoint/2010/main" val="36676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C25BB49-4285-4017-A791-11B56FA87CC7}"/>
              </a:ext>
            </a:extLst>
          </p:cNvPr>
          <p:cNvSpPr txBox="1"/>
          <p:nvPr/>
        </p:nvSpPr>
        <p:spPr>
          <a:xfrm>
            <a:off x="1769365" y="314097"/>
            <a:ext cx="620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Salle de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8A6F0BD-BCE0-4078-8434-9DAB9D643B0F}"/>
              </a:ext>
            </a:extLst>
          </p:cNvPr>
          <p:cNvSpPr txBox="1"/>
          <p:nvPr/>
        </p:nvSpPr>
        <p:spPr>
          <a:xfrm>
            <a:off x="430306" y="1147482"/>
            <a:ext cx="1118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salle de classe mesure 12 m sur 8 m.</a:t>
            </a:r>
          </a:p>
          <a:p>
            <a:pPr marL="342900" indent="-342900">
              <a:buAutoNum type="alphaLcPeriod"/>
            </a:pPr>
            <a:r>
              <a:rPr lang="fr-FR" sz="2400" dirty="0"/>
              <a:t>Quelle est son aire?</a:t>
            </a:r>
          </a:p>
          <a:p>
            <a:pPr marL="342900" indent="-342900">
              <a:buAutoNum type="alphaLcPeriod"/>
            </a:pPr>
            <a:r>
              <a:rPr lang="fr-FR" sz="2400" dirty="0"/>
              <a:t>On estime que chaque élève doit disposer de 2 m². </a:t>
            </a:r>
          </a:p>
          <a:p>
            <a:r>
              <a:rPr lang="fr-FR" sz="2400" dirty="0"/>
              <a:t>Combien d’élèves cette classe peut-elle contenir au maximum?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D9F6FE6-219E-4ED2-994F-96D5CBA3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00" y="-260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F235C0-61D8-4BC2-A5A3-9E7C26C8052F}"/>
              </a:ext>
            </a:extLst>
          </p:cNvPr>
          <p:cNvSpPr/>
          <p:nvPr/>
        </p:nvSpPr>
        <p:spPr>
          <a:xfrm>
            <a:off x="98612" y="878354"/>
            <a:ext cx="9395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parents d’Antoine achètent une parcelle de terrain de forme rectangulaire de 25 m de longueur et de 17 m de largeur. </a:t>
            </a:r>
          </a:p>
          <a:p>
            <a:r>
              <a:rPr lang="fr-FR" sz="2400" dirty="0"/>
              <a:t>Ils y font construire une villa rectangulaire de 8 m de largeur et de 12 m longueur . </a:t>
            </a:r>
          </a:p>
          <a:p>
            <a:r>
              <a:rPr lang="fr-FR" sz="2400" dirty="0"/>
              <a:t>Quelle est l’aire du jardin autour de la maison?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386E889-DF9C-41FD-A661-BB163D5D4CA0}"/>
              </a:ext>
            </a:extLst>
          </p:cNvPr>
          <p:cNvSpPr txBox="1"/>
          <p:nvPr/>
        </p:nvSpPr>
        <p:spPr>
          <a:xfrm>
            <a:off x="3908612" y="400705"/>
            <a:ext cx="177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Jardin</a:t>
            </a:r>
          </a:p>
        </p:txBody>
      </p:sp>
      <p:pic>
        <p:nvPicPr>
          <p:cNvPr id="4100" name="Picture 4" descr="Location Villa à Pula (Sardaigne) IHA 5730">
            <a:extLst>
              <a:ext uri="{FF2B5EF4-FFF2-40B4-BE49-F238E27FC236}">
                <a16:creationId xmlns:a16="http://schemas.microsoft.com/office/drawing/2014/main" xmlns="" id="{9F1193F3-119B-4335-B05C-3629449F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18C396F7-2260-634B-A689-C56127C7A6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91" y="2306414"/>
            <a:ext cx="598945" cy="60313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E4E7C6AA-51B3-6F4D-BD07-A1CBBA05C6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16" y="2015942"/>
            <a:ext cx="598945" cy="60313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7987CF91-3A52-0E4D-B7ED-5CE12B3D6F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76" y="1825298"/>
            <a:ext cx="598945" cy="60313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CD5571E6-51CF-B444-8C61-F713BC6596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6" y="1866432"/>
            <a:ext cx="598945" cy="60313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8A57263A-A645-8940-B413-8D2259B71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368" y="2037129"/>
            <a:ext cx="598945" cy="60313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97FBCD9A-A37C-5C45-8E64-0BD45998E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93" y="2194734"/>
            <a:ext cx="598945" cy="60313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33011C9E-4B53-4246-8761-4FAD1BC0B4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062" y="2073410"/>
            <a:ext cx="598945" cy="60313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4A933B60-F097-C748-9B9C-F2FBFC6BFE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128" y="2136732"/>
            <a:ext cx="598945" cy="603133"/>
          </a:xfrm>
          <a:prstGeom prst="rect">
            <a:avLst/>
          </a:prstGeom>
        </p:spPr>
      </p:pic>
      <p:sp>
        <p:nvSpPr>
          <p:cNvPr id="33" name="Flèche en arc 32">
            <a:extLst>
              <a:ext uri="{FF2B5EF4-FFF2-40B4-BE49-F238E27FC236}">
                <a16:creationId xmlns:a16="http://schemas.microsoft.com/office/drawing/2014/main" xmlns="" id="{22079B91-EC3C-5A40-B2F5-1EB4466D584F}"/>
              </a:ext>
            </a:extLst>
          </p:cNvPr>
          <p:cNvSpPr/>
          <p:nvPr/>
        </p:nvSpPr>
        <p:spPr>
          <a:xfrm>
            <a:off x="3366368" y="1186732"/>
            <a:ext cx="1097982" cy="1387602"/>
          </a:xfrm>
          <a:prstGeom prst="circularArrow">
            <a:avLst/>
          </a:prstGeom>
          <a:solidFill>
            <a:srgbClr val="603411"/>
          </a:solidFill>
          <a:ln>
            <a:solidFill>
              <a:srgbClr val="4F2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B98A0269-838E-8F48-B964-B7C3B1628925}"/>
              </a:ext>
            </a:extLst>
          </p:cNvPr>
          <p:cNvSpPr txBox="1"/>
          <p:nvPr/>
        </p:nvSpPr>
        <p:spPr>
          <a:xfrm>
            <a:off x="1048451" y="3197720"/>
            <a:ext cx="24255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65 bonbons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 divise par </a:t>
            </a:r>
            <a:r>
              <a:rPr lang="fr-FR" sz="4000" b="1" dirty="0">
                <a:latin typeface="+mn-lt"/>
              </a:rPr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B36D28A-F432-3F4F-9300-1D882E6C4FE5}"/>
              </a:ext>
            </a:extLst>
          </p:cNvPr>
          <p:cNvSpPr txBox="1"/>
          <p:nvPr/>
        </p:nvSpPr>
        <p:spPr>
          <a:xfrm>
            <a:off x="2859694" y="4131882"/>
            <a:ext cx="5776852" cy="58469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Combien faudra-t-il de sacs ?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3FC9E62C-53F0-B942-ABDF-562E6B657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645" y="1239137"/>
            <a:ext cx="1468156" cy="22388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899F8D01-6ACB-A141-A62C-A5DD362557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128" y="2358539"/>
            <a:ext cx="598945" cy="60313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A4C1525F-BDEA-394B-99B5-E0DC48DB9F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275" y="2470480"/>
            <a:ext cx="598945" cy="60313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B8560BB4-3859-6C42-B0CA-CCE8982CE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570" y="2362915"/>
            <a:ext cx="598945" cy="60313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32F109F8-E7D8-0042-8BD7-6F71EE59F0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322" y="2522434"/>
            <a:ext cx="598945" cy="60313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AE88EE49-49A2-B140-AFEA-F750B16415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154" y="2416697"/>
            <a:ext cx="598945" cy="6031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AB01FCD-B93C-1E4C-9476-7A32D5FE2A25}"/>
              </a:ext>
            </a:extLst>
          </p:cNvPr>
          <p:cNvSpPr/>
          <p:nvPr/>
        </p:nvSpPr>
        <p:spPr>
          <a:xfrm>
            <a:off x="5427654" y="2258267"/>
            <a:ext cx="393005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57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 : coins arrondis 98">
            <a:extLst>
              <a:ext uri="{FF2B5EF4-FFF2-40B4-BE49-F238E27FC236}">
                <a16:creationId xmlns:a16="http://schemas.microsoft.com/office/drawing/2014/main" xmlns="" id="{E65B28AE-8D3D-D546-9946-3AECA79553C5}"/>
              </a:ext>
            </a:extLst>
          </p:cNvPr>
          <p:cNvSpPr/>
          <p:nvPr/>
        </p:nvSpPr>
        <p:spPr>
          <a:xfrm>
            <a:off x="5790798" y="1382009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 : coins arrondis 101">
            <a:extLst>
              <a:ext uri="{FF2B5EF4-FFF2-40B4-BE49-F238E27FC236}">
                <a16:creationId xmlns:a16="http://schemas.microsoft.com/office/drawing/2014/main" xmlns="" id="{D2532D60-C308-1345-84C8-392F15EDD3F9}"/>
              </a:ext>
            </a:extLst>
          </p:cNvPr>
          <p:cNvSpPr/>
          <p:nvPr/>
        </p:nvSpPr>
        <p:spPr>
          <a:xfrm>
            <a:off x="3707166" y="1376561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xmlns="" id="{46F5841F-42BE-424A-8218-2C050B2B87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11" y="1451108"/>
            <a:ext cx="2719900" cy="262159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448052A3-6A79-E543-A53C-55ADBE4C12D3}"/>
              </a:ext>
            </a:extLst>
          </p:cNvPr>
          <p:cNvSpPr txBox="1"/>
          <p:nvPr/>
        </p:nvSpPr>
        <p:spPr>
          <a:xfrm>
            <a:off x="2662437" y="2205078"/>
            <a:ext cx="959113" cy="590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50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B6C1EF9-6387-A744-9F41-B7FF90A4BB84}"/>
              </a:ext>
            </a:extLst>
          </p:cNvPr>
          <p:cNvSpPr txBox="1"/>
          <p:nvPr/>
        </p:nvSpPr>
        <p:spPr>
          <a:xfrm>
            <a:off x="530232" y="2251254"/>
            <a:ext cx="16339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4000" dirty="0"/>
              <a:t>65</a:t>
            </a:r>
          </a:p>
        </p:txBody>
      </p:sp>
      <p:sp>
        <p:nvSpPr>
          <p:cNvPr id="126" name="Titre 1">
            <a:extLst>
              <a:ext uri="{FF2B5EF4-FFF2-40B4-BE49-F238E27FC236}">
                <a16:creationId xmlns:a16="http://schemas.microsoft.com/office/drawing/2014/main" xmlns="" id="{C1369BF1-3850-8945-AED5-FFB15E425533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 divise par </a:t>
            </a:r>
            <a:r>
              <a:rPr lang="fr-FR" sz="4000" b="1" dirty="0">
                <a:latin typeface="+mn-lt"/>
              </a:rPr>
              <a:t>5</a:t>
            </a:r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xmlns="" id="{7CE570E4-DF8D-F84A-93FF-DA58E8D27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80" y="2761903"/>
            <a:ext cx="598945" cy="603133"/>
          </a:xfrm>
          <a:prstGeom prst="rect">
            <a:avLst/>
          </a:prstGeom>
        </p:spPr>
      </p:pic>
      <p:pic>
        <p:nvPicPr>
          <p:cNvPr id="280" name="Image 279">
            <a:extLst>
              <a:ext uri="{FF2B5EF4-FFF2-40B4-BE49-F238E27FC236}">
                <a16:creationId xmlns:a16="http://schemas.microsoft.com/office/drawing/2014/main" xmlns="" id="{E26EE7E5-41FC-FC47-8D62-A509F6D186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749" y="1391981"/>
            <a:ext cx="419089" cy="422019"/>
          </a:xfrm>
          <a:prstGeom prst="rect">
            <a:avLst/>
          </a:prstGeom>
        </p:spPr>
      </p:pic>
      <p:pic>
        <p:nvPicPr>
          <p:cNvPr id="281" name="Image 280">
            <a:extLst>
              <a:ext uri="{FF2B5EF4-FFF2-40B4-BE49-F238E27FC236}">
                <a16:creationId xmlns:a16="http://schemas.microsoft.com/office/drawing/2014/main" xmlns="" id="{B741826A-1B63-BE42-BEA1-E89A172E35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528" y="1391981"/>
            <a:ext cx="419089" cy="422019"/>
          </a:xfrm>
          <a:prstGeom prst="rect">
            <a:avLst/>
          </a:prstGeom>
        </p:spPr>
      </p:pic>
      <p:pic>
        <p:nvPicPr>
          <p:cNvPr id="282" name="Image 281">
            <a:extLst>
              <a:ext uri="{FF2B5EF4-FFF2-40B4-BE49-F238E27FC236}">
                <a16:creationId xmlns:a16="http://schemas.microsoft.com/office/drawing/2014/main" xmlns="" id="{19A863EF-12E4-5749-9DBC-2AFD5EE1ED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309" y="1391981"/>
            <a:ext cx="419089" cy="422019"/>
          </a:xfrm>
          <a:prstGeom prst="rect">
            <a:avLst/>
          </a:prstGeom>
        </p:spPr>
      </p:pic>
      <p:pic>
        <p:nvPicPr>
          <p:cNvPr id="283" name="Image 282">
            <a:extLst>
              <a:ext uri="{FF2B5EF4-FFF2-40B4-BE49-F238E27FC236}">
                <a16:creationId xmlns:a16="http://schemas.microsoft.com/office/drawing/2014/main" xmlns="" id="{198DA50A-665B-4143-93BE-875C22F0B6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708" y="1391981"/>
            <a:ext cx="419089" cy="422019"/>
          </a:xfrm>
          <a:prstGeom prst="rect">
            <a:avLst/>
          </a:prstGeom>
        </p:spPr>
      </p:pic>
      <p:pic>
        <p:nvPicPr>
          <p:cNvPr id="284" name="Image 283">
            <a:extLst>
              <a:ext uri="{FF2B5EF4-FFF2-40B4-BE49-F238E27FC236}">
                <a16:creationId xmlns:a16="http://schemas.microsoft.com/office/drawing/2014/main" xmlns="" id="{ABBF2B52-530B-9F44-A597-C326019242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489" y="1391759"/>
            <a:ext cx="419089" cy="422019"/>
          </a:xfrm>
          <a:prstGeom prst="rect">
            <a:avLst/>
          </a:prstGeom>
        </p:spPr>
      </p:pic>
      <p:pic>
        <p:nvPicPr>
          <p:cNvPr id="285" name="Image 284">
            <a:extLst>
              <a:ext uri="{FF2B5EF4-FFF2-40B4-BE49-F238E27FC236}">
                <a16:creationId xmlns:a16="http://schemas.microsoft.com/office/drawing/2014/main" xmlns="" id="{A3C222E1-21FE-D74C-83A9-6CA4E0FC68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52" y="1387633"/>
            <a:ext cx="419089" cy="422019"/>
          </a:xfrm>
          <a:prstGeom prst="rect">
            <a:avLst/>
          </a:prstGeom>
        </p:spPr>
      </p:pic>
      <p:pic>
        <p:nvPicPr>
          <p:cNvPr id="286" name="Image 285">
            <a:extLst>
              <a:ext uri="{FF2B5EF4-FFF2-40B4-BE49-F238E27FC236}">
                <a16:creationId xmlns:a16="http://schemas.microsoft.com/office/drawing/2014/main" xmlns="" id="{64EE60D0-A72F-CF45-ADBD-A14A9BB878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233" y="1382031"/>
            <a:ext cx="419089" cy="422019"/>
          </a:xfrm>
          <a:prstGeom prst="rect">
            <a:avLst/>
          </a:prstGeom>
        </p:spPr>
      </p:pic>
      <p:pic>
        <p:nvPicPr>
          <p:cNvPr id="287" name="Image 286">
            <a:extLst>
              <a:ext uri="{FF2B5EF4-FFF2-40B4-BE49-F238E27FC236}">
                <a16:creationId xmlns:a16="http://schemas.microsoft.com/office/drawing/2014/main" xmlns="" id="{7B3A4F10-E69F-8B41-AAA3-4F66B6CA39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129" y="1381809"/>
            <a:ext cx="419089" cy="422019"/>
          </a:xfrm>
          <a:prstGeom prst="rect">
            <a:avLst/>
          </a:prstGeom>
        </p:spPr>
      </p:pic>
      <p:pic>
        <p:nvPicPr>
          <p:cNvPr id="288" name="Image 287">
            <a:extLst>
              <a:ext uri="{FF2B5EF4-FFF2-40B4-BE49-F238E27FC236}">
                <a16:creationId xmlns:a16="http://schemas.microsoft.com/office/drawing/2014/main" xmlns="" id="{18DA50EE-329A-4943-8B1A-D520D03AE2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216" y="1387411"/>
            <a:ext cx="419089" cy="422019"/>
          </a:xfrm>
          <a:prstGeom prst="rect">
            <a:avLst/>
          </a:prstGeom>
        </p:spPr>
      </p:pic>
      <p:pic>
        <p:nvPicPr>
          <p:cNvPr id="289" name="Image 288">
            <a:extLst>
              <a:ext uri="{FF2B5EF4-FFF2-40B4-BE49-F238E27FC236}">
                <a16:creationId xmlns:a16="http://schemas.microsoft.com/office/drawing/2014/main" xmlns="" id="{2D1D15C6-DCB1-9F4C-BF46-07ACCF024B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890" y="1383285"/>
            <a:ext cx="419089" cy="422019"/>
          </a:xfrm>
          <a:prstGeom prst="rect">
            <a:avLst/>
          </a:prstGeom>
        </p:spPr>
      </p:pic>
      <p:sp>
        <p:nvSpPr>
          <p:cNvPr id="378" name="ZoneTexte 377">
            <a:extLst>
              <a:ext uri="{FF2B5EF4-FFF2-40B4-BE49-F238E27FC236}">
                <a16:creationId xmlns:a16="http://schemas.microsoft.com/office/drawing/2014/main" xmlns="" id="{586644C2-B2F5-734B-B055-A0BE9F6C84EF}"/>
              </a:ext>
            </a:extLst>
          </p:cNvPr>
          <p:cNvSpPr txBox="1"/>
          <p:nvPr/>
        </p:nvSpPr>
        <p:spPr>
          <a:xfrm>
            <a:off x="2667637" y="4927580"/>
            <a:ext cx="959113" cy="590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15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xmlns="" id="{E488026D-44C3-194F-8C3E-BD1943FF715B}"/>
              </a:ext>
            </a:extLst>
          </p:cNvPr>
          <p:cNvSpPr/>
          <p:nvPr/>
        </p:nvSpPr>
        <p:spPr>
          <a:xfrm>
            <a:off x="5789490" y="1907663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xmlns="" id="{033381D8-7914-0840-8A1F-CB253C98028E}"/>
              </a:ext>
            </a:extLst>
          </p:cNvPr>
          <p:cNvSpPr/>
          <p:nvPr/>
        </p:nvSpPr>
        <p:spPr>
          <a:xfrm>
            <a:off x="3705858" y="1902215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xmlns="" id="{EE616BFB-E46F-A843-A6AD-B2BB7E3167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441" y="1917635"/>
            <a:ext cx="419089" cy="422019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xmlns="" id="{E4D60543-1ADE-EE4A-ACE0-1C025258F7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220" y="1917635"/>
            <a:ext cx="419089" cy="422019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xmlns="" id="{DD3E89CA-EE98-3747-999A-59EDAB976E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001" y="1917635"/>
            <a:ext cx="419089" cy="422019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xmlns="" id="{601EAB22-5CA5-E741-BEF0-9CD31D1323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400" y="1917635"/>
            <a:ext cx="419089" cy="422019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xmlns="" id="{7E746309-1182-6443-A204-418C6626DF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181" y="1917413"/>
            <a:ext cx="419089" cy="422019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xmlns="" id="{A466E9E7-333B-4B45-99B3-F3FEF1F049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144" y="1913287"/>
            <a:ext cx="419089" cy="422019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xmlns="" id="{CC3BA13D-9E58-0549-A4C7-F35CF489D5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925" y="1907685"/>
            <a:ext cx="419089" cy="422019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xmlns="" id="{7A1DF80D-E9C2-8E42-8D69-7C50474CD4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21" y="1907463"/>
            <a:ext cx="419089" cy="422019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7A7C6869-358C-FE47-BAEF-F78F51DE1E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08" y="1913065"/>
            <a:ext cx="419089" cy="422019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xmlns="" id="{6476C081-4195-434C-B699-A90D673C03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582" y="1908939"/>
            <a:ext cx="419089" cy="422019"/>
          </a:xfrm>
          <a:prstGeom prst="rect">
            <a:avLst/>
          </a:prstGeom>
        </p:spPr>
      </p:pic>
      <p:sp>
        <p:nvSpPr>
          <p:cNvPr id="114" name="Rectangle : coins arrondis 113">
            <a:extLst>
              <a:ext uri="{FF2B5EF4-FFF2-40B4-BE49-F238E27FC236}">
                <a16:creationId xmlns:a16="http://schemas.microsoft.com/office/drawing/2014/main" xmlns="" id="{481ED333-3798-384A-B95E-A8EEEE4F05FF}"/>
              </a:ext>
            </a:extLst>
          </p:cNvPr>
          <p:cNvSpPr/>
          <p:nvPr/>
        </p:nvSpPr>
        <p:spPr>
          <a:xfrm>
            <a:off x="5797907" y="2447889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 : coins arrondis 114">
            <a:extLst>
              <a:ext uri="{FF2B5EF4-FFF2-40B4-BE49-F238E27FC236}">
                <a16:creationId xmlns:a16="http://schemas.microsoft.com/office/drawing/2014/main" xmlns="" id="{3BF27578-3BAB-0448-80E5-DA81BF9A5B6B}"/>
              </a:ext>
            </a:extLst>
          </p:cNvPr>
          <p:cNvSpPr/>
          <p:nvPr/>
        </p:nvSpPr>
        <p:spPr>
          <a:xfrm>
            <a:off x="3714275" y="2442441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xmlns="" id="{9128E251-19C5-6B48-BD04-1ED5908358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858" y="2457861"/>
            <a:ext cx="419089" cy="422019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xmlns="" id="{E027F682-7E15-5C48-9925-34B3BAA5F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637" y="2457861"/>
            <a:ext cx="419089" cy="422019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xmlns="" id="{0633ED42-9268-0947-AA34-3870A7C385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418" y="2457861"/>
            <a:ext cx="419089" cy="422019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xmlns="" id="{5FD892ED-8762-8142-82FD-5990F935F0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817" y="2457861"/>
            <a:ext cx="419089" cy="422019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xmlns="" id="{B5C79F8D-C627-9247-B479-7C8566D1E6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598" y="2457639"/>
            <a:ext cx="419089" cy="422019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xmlns="" id="{3A8E2DA2-0505-B34E-A5DE-7C80BC4C39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561" y="2453513"/>
            <a:ext cx="419089" cy="422019"/>
          </a:xfrm>
          <a:prstGeom prst="rect">
            <a:avLst/>
          </a:prstGeom>
        </p:spPr>
      </p:pic>
      <p:pic>
        <p:nvPicPr>
          <p:cNvPr id="122" name="Image 121">
            <a:extLst>
              <a:ext uri="{FF2B5EF4-FFF2-40B4-BE49-F238E27FC236}">
                <a16:creationId xmlns:a16="http://schemas.microsoft.com/office/drawing/2014/main" xmlns="" id="{542E1DC0-CBD4-7542-BCA6-01CFE93782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42" y="2447911"/>
            <a:ext cx="419089" cy="422019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xmlns="" id="{2FEC2D97-7FE4-904F-9DFD-A1E89EEB72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38" y="2447689"/>
            <a:ext cx="419089" cy="422019"/>
          </a:xfrm>
          <a:prstGeom prst="rect">
            <a:avLst/>
          </a:prstGeom>
        </p:spPr>
      </p:pic>
      <p:pic>
        <p:nvPicPr>
          <p:cNvPr id="124" name="Image 123">
            <a:extLst>
              <a:ext uri="{FF2B5EF4-FFF2-40B4-BE49-F238E27FC236}">
                <a16:creationId xmlns:a16="http://schemas.microsoft.com/office/drawing/2014/main" xmlns="" id="{66A108FA-3F29-8943-AD90-F8529D2D96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25" y="2453291"/>
            <a:ext cx="419089" cy="422019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xmlns="" id="{6DB2135B-7C54-5F49-85B9-9C2F15CB8D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999" y="2449165"/>
            <a:ext cx="419089" cy="422019"/>
          </a:xfrm>
          <a:prstGeom prst="rect">
            <a:avLst/>
          </a:prstGeom>
        </p:spPr>
      </p:pic>
      <p:sp>
        <p:nvSpPr>
          <p:cNvPr id="127" name="Rectangle : coins arrondis 126">
            <a:extLst>
              <a:ext uri="{FF2B5EF4-FFF2-40B4-BE49-F238E27FC236}">
                <a16:creationId xmlns:a16="http://schemas.microsoft.com/office/drawing/2014/main" xmlns="" id="{771D0FC8-585C-CD4C-811D-3063684A556C}"/>
              </a:ext>
            </a:extLst>
          </p:cNvPr>
          <p:cNvSpPr/>
          <p:nvPr/>
        </p:nvSpPr>
        <p:spPr>
          <a:xfrm>
            <a:off x="5794449" y="2993560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xmlns="" id="{BF9AA28F-46CC-394A-8107-DB8C4575B0CC}"/>
              </a:ext>
            </a:extLst>
          </p:cNvPr>
          <p:cNvSpPr/>
          <p:nvPr/>
        </p:nvSpPr>
        <p:spPr>
          <a:xfrm>
            <a:off x="3710817" y="2988112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9" name="Image 128">
            <a:extLst>
              <a:ext uri="{FF2B5EF4-FFF2-40B4-BE49-F238E27FC236}">
                <a16:creationId xmlns:a16="http://schemas.microsoft.com/office/drawing/2014/main" xmlns="" id="{07551E4D-B6A3-EC42-BDC1-21E5313399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00" y="3003532"/>
            <a:ext cx="419089" cy="422019"/>
          </a:xfrm>
          <a:prstGeom prst="rect">
            <a:avLst/>
          </a:prstGeom>
        </p:spPr>
      </p:pic>
      <p:pic>
        <p:nvPicPr>
          <p:cNvPr id="130" name="Image 129">
            <a:extLst>
              <a:ext uri="{FF2B5EF4-FFF2-40B4-BE49-F238E27FC236}">
                <a16:creationId xmlns:a16="http://schemas.microsoft.com/office/drawing/2014/main" xmlns="" id="{F2DDC61A-A421-6349-8C06-3A1F53E373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79" y="3003532"/>
            <a:ext cx="419089" cy="422019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xmlns="" id="{ED0BA861-54DD-B14C-9BB5-F23764D489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60" y="3003532"/>
            <a:ext cx="419089" cy="422019"/>
          </a:xfrm>
          <a:prstGeom prst="rect">
            <a:avLst/>
          </a:prstGeom>
        </p:spPr>
      </p:pic>
      <p:pic>
        <p:nvPicPr>
          <p:cNvPr id="132" name="Image 131">
            <a:extLst>
              <a:ext uri="{FF2B5EF4-FFF2-40B4-BE49-F238E27FC236}">
                <a16:creationId xmlns:a16="http://schemas.microsoft.com/office/drawing/2014/main" xmlns="" id="{08144BBA-B930-C142-9625-4B19F91941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359" y="3003532"/>
            <a:ext cx="419089" cy="422019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xmlns="" id="{7ED13AA3-23AC-C641-A594-A2924A69C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140" y="3003310"/>
            <a:ext cx="419089" cy="422019"/>
          </a:xfrm>
          <a:prstGeom prst="rect">
            <a:avLst/>
          </a:prstGeom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xmlns="" id="{6C4FFFF6-AAE1-B745-9DE6-5F6A894287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103" y="2999184"/>
            <a:ext cx="419089" cy="422019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xmlns="" id="{181132F0-4215-A048-BE81-1AC51B769A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84" y="2993582"/>
            <a:ext cx="419089" cy="422019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xmlns="" id="{3CCCDDFF-9C5F-3F4A-9AC3-9D3F7A648B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780" y="2993360"/>
            <a:ext cx="419089" cy="422019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xmlns="" id="{051EEE8F-DA9F-184A-935C-4D11D91D17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867" y="2998962"/>
            <a:ext cx="419089" cy="422019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xmlns="" id="{C7A4FBEF-BCAC-2B4D-975C-5147D41DB8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541" y="2994836"/>
            <a:ext cx="419089" cy="422019"/>
          </a:xfrm>
          <a:prstGeom prst="rect">
            <a:avLst/>
          </a:prstGeom>
        </p:spPr>
      </p:pic>
      <p:sp>
        <p:nvSpPr>
          <p:cNvPr id="139" name="Rectangle : coins arrondis 138">
            <a:extLst>
              <a:ext uri="{FF2B5EF4-FFF2-40B4-BE49-F238E27FC236}">
                <a16:creationId xmlns:a16="http://schemas.microsoft.com/office/drawing/2014/main" xmlns="" id="{27B2DC1A-8999-C744-8174-CDF1A7D9DC66}"/>
              </a:ext>
            </a:extLst>
          </p:cNvPr>
          <p:cNvSpPr/>
          <p:nvPr/>
        </p:nvSpPr>
        <p:spPr>
          <a:xfrm>
            <a:off x="5779116" y="3538724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 : coins arrondis 139">
            <a:extLst>
              <a:ext uri="{FF2B5EF4-FFF2-40B4-BE49-F238E27FC236}">
                <a16:creationId xmlns:a16="http://schemas.microsoft.com/office/drawing/2014/main" xmlns="" id="{F20FF35A-815C-034C-899B-7747161FFE56}"/>
              </a:ext>
            </a:extLst>
          </p:cNvPr>
          <p:cNvSpPr/>
          <p:nvPr/>
        </p:nvSpPr>
        <p:spPr>
          <a:xfrm>
            <a:off x="3695484" y="3533276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1" name="Image 140">
            <a:extLst>
              <a:ext uri="{FF2B5EF4-FFF2-40B4-BE49-F238E27FC236}">
                <a16:creationId xmlns:a16="http://schemas.microsoft.com/office/drawing/2014/main" xmlns="" id="{F5E2D881-657E-6C41-806C-9DEE117E5B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067" y="3548696"/>
            <a:ext cx="419089" cy="422019"/>
          </a:xfrm>
          <a:prstGeom prst="rect">
            <a:avLst/>
          </a:prstGeom>
        </p:spPr>
      </p:pic>
      <p:pic>
        <p:nvPicPr>
          <p:cNvPr id="142" name="Image 141">
            <a:extLst>
              <a:ext uri="{FF2B5EF4-FFF2-40B4-BE49-F238E27FC236}">
                <a16:creationId xmlns:a16="http://schemas.microsoft.com/office/drawing/2014/main" xmlns="" id="{C0ACE69E-8FC6-3447-A2A9-9D3054CFF6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846" y="3548696"/>
            <a:ext cx="419089" cy="422019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xmlns="" id="{2D22BAB2-EE71-A645-844E-1BFF4CA8D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627" y="3548696"/>
            <a:ext cx="419089" cy="422019"/>
          </a:xfrm>
          <a:prstGeom prst="rect">
            <a:avLst/>
          </a:prstGeom>
        </p:spPr>
      </p:pic>
      <p:pic>
        <p:nvPicPr>
          <p:cNvPr id="144" name="Image 143">
            <a:extLst>
              <a:ext uri="{FF2B5EF4-FFF2-40B4-BE49-F238E27FC236}">
                <a16:creationId xmlns:a16="http://schemas.microsoft.com/office/drawing/2014/main" xmlns="" id="{493BF851-F8FF-0C4C-8850-60C69FC2D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26" y="3548696"/>
            <a:ext cx="419089" cy="422019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xmlns="" id="{727D845E-D94B-B24A-A84A-07F3AC3C29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807" y="3548474"/>
            <a:ext cx="419089" cy="422019"/>
          </a:xfrm>
          <a:prstGeom prst="rect">
            <a:avLst/>
          </a:prstGeom>
        </p:spPr>
      </p:pic>
      <p:pic>
        <p:nvPicPr>
          <p:cNvPr id="146" name="Image 145">
            <a:extLst>
              <a:ext uri="{FF2B5EF4-FFF2-40B4-BE49-F238E27FC236}">
                <a16:creationId xmlns:a16="http://schemas.microsoft.com/office/drawing/2014/main" xmlns="" id="{08F06E18-0F62-4B4C-90B7-E40A7C21E0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70" y="3544348"/>
            <a:ext cx="419089" cy="422019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xmlns="" id="{A4C481A9-C819-D64E-AC08-C7FFD8159F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1" y="3538746"/>
            <a:ext cx="419089" cy="422019"/>
          </a:xfrm>
          <a:prstGeom prst="rect">
            <a:avLst/>
          </a:prstGeom>
        </p:spPr>
      </p:pic>
      <p:pic>
        <p:nvPicPr>
          <p:cNvPr id="148" name="Image 147">
            <a:extLst>
              <a:ext uri="{FF2B5EF4-FFF2-40B4-BE49-F238E27FC236}">
                <a16:creationId xmlns:a16="http://schemas.microsoft.com/office/drawing/2014/main" xmlns="" id="{0109E687-D70C-C943-B428-671CB9424D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447" y="3538524"/>
            <a:ext cx="419089" cy="422019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xmlns="" id="{D8748CA7-892A-C846-9231-A2C48B7A19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34" y="3544126"/>
            <a:ext cx="419089" cy="422019"/>
          </a:xfrm>
          <a:prstGeom prst="rect">
            <a:avLst/>
          </a:prstGeom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xmlns="" id="{0FDCAF7E-B744-C844-87CB-FA5E713940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208" y="3540000"/>
            <a:ext cx="419089" cy="422019"/>
          </a:xfrm>
          <a:prstGeom prst="rect">
            <a:avLst/>
          </a:prstGeom>
        </p:spPr>
      </p:pic>
      <p:sp>
        <p:nvSpPr>
          <p:cNvPr id="151" name="Rectangle : coins arrondis 150">
            <a:extLst>
              <a:ext uri="{FF2B5EF4-FFF2-40B4-BE49-F238E27FC236}">
                <a16:creationId xmlns:a16="http://schemas.microsoft.com/office/drawing/2014/main" xmlns="" id="{38860A0D-170B-1249-AF63-D8AE850B13A5}"/>
              </a:ext>
            </a:extLst>
          </p:cNvPr>
          <p:cNvSpPr/>
          <p:nvPr/>
        </p:nvSpPr>
        <p:spPr>
          <a:xfrm>
            <a:off x="5738034" y="4758831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 : coins arrondis 151">
            <a:extLst>
              <a:ext uri="{FF2B5EF4-FFF2-40B4-BE49-F238E27FC236}">
                <a16:creationId xmlns:a16="http://schemas.microsoft.com/office/drawing/2014/main" xmlns="" id="{1B9BB39E-8D37-DF44-B07D-DF3180A0F228}"/>
              </a:ext>
            </a:extLst>
          </p:cNvPr>
          <p:cNvSpPr/>
          <p:nvPr/>
        </p:nvSpPr>
        <p:spPr>
          <a:xfrm>
            <a:off x="3654402" y="4753383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" name="Image 152">
            <a:extLst>
              <a:ext uri="{FF2B5EF4-FFF2-40B4-BE49-F238E27FC236}">
                <a16:creationId xmlns:a16="http://schemas.microsoft.com/office/drawing/2014/main" xmlns="" id="{D1E1D21C-4ED7-C346-8561-7350C34F98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985" y="4768803"/>
            <a:ext cx="419089" cy="422019"/>
          </a:xfrm>
          <a:prstGeom prst="rect">
            <a:avLst/>
          </a:prstGeom>
        </p:spPr>
      </p:pic>
      <p:pic>
        <p:nvPicPr>
          <p:cNvPr id="154" name="Image 153">
            <a:extLst>
              <a:ext uri="{FF2B5EF4-FFF2-40B4-BE49-F238E27FC236}">
                <a16:creationId xmlns:a16="http://schemas.microsoft.com/office/drawing/2014/main" xmlns="" id="{7165A040-830C-8C4E-BBB1-DF826CB721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764" y="4768803"/>
            <a:ext cx="419089" cy="422019"/>
          </a:xfrm>
          <a:prstGeom prst="rect">
            <a:avLst/>
          </a:prstGeom>
        </p:spPr>
      </p:pic>
      <p:pic>
        <p:nvPicPr>
          <p:cNvPr id="155" name="Image 154">
            <a:extLst>
              <a:ext uri="{FF2B5EF4-FFF2-40B4-BE49-F238E27FC236}">
                <a16:creationId xmlns:a16="http://schemas.microsoft.com/office/drawing/2014/main" xmlns="" id="{BD62B8AC-9532-2843-9A9A-959B25FE3D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45" y="4768803"/>
            <a:ext cx="419089" cy="422019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xmlns="" id="{A793BF9F-0064-9B4B-BFE6-3284591F46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44" y="4768803"/>
            <a:ext cx="419089" cy="422019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xmlns="" id="{538A8AAA-163A-D445-956D-70970C7150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725" y="4768581"/>
            <a:ext cx="419089" cy="422019"/>
          </a:xfrm>
          <a:prstGeom prst="rect">
            <a:avLst/>
          </a:prstGeom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xmlns="" id="{90926E26-DAD3-BC40-AD7D-E9D028B926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688" y="4764455"/>
            <a:ext cx="419089" cy="422019"/>
          </a:xfrm>
          <a:prstGeom prst="rect">
            <a:avLst/>
          </a:prstGeom>
        </p:spPr>
      </p:pic>
      <p:pic>
        <p:nvPicPr>
          <p:cNvPr id="159" name="Image 158">
            <a:extLst>
              <a:ext uri="{FF2B5EF4-FFF2-40B4-BE49-F238E27FC236}">
                <a16:creationId xmlns:a16="http://schemas.microsoft.com/office/drawing/2014/main" xmlns="" id="{282EFAD6-D075-F644-B15C-679579C9D0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469" y="4758853"/>
            <a:ext cx="419089" cy="422019"/>
          </a:xfrm>
          <a:prstGeom prst="rect">
            <a:avLst/>
          </a:prstGeom>
        </p:spPr>
      </p:pic>
      <p:pic>
        <p:nvPicPr>
          <p:cNvPr id="160" name="Image 159">
            <a:extLst>
              <a:ext uri="{FF2B5EF4-FFF2-40B4-BE49-F238E27FC236}">
                <a16:creationId xmlns:a16="http://schemas.microsoft.com/office/drawing/2014/main" xmlns="" id="{36BB8B41-B85A-0046-8FD2-8436CA6A10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5" y="4758631"/>
            <a:ext cx="419089" cy="422019"/>
          </a:xfrm>
          <a:prstGeom prst="rect">
            <a:avLst/>
          </a:prstGeom>
        </p:spPr>
      </p:pic>
      <p:pic>
        <p:nvPicPr>
          <p:cNvPr id="161" name="Image 160">
            <a:extLst>
              <a:ext uri="{FF2B5EF4-FFF2-40B4-BE49-F238E27FC236}">
                <a16:creationId xmlns:a16="http://schemas.microsoft.com/office/drawing/2014/main" xmlns="" id="{0B9A6594-EBA6-E842-BDB5-A207B8B24D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452" y="4764233"/>
            <a:ext cx="419089" cy="422019"/>
          </a:xfrm>
          <a:prstGeom prst="rect">
            <a:avLst/>
          </a:prstGeom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xmlns="" id="{BA91EA67-8279-1140-88BA-ED347E362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126" y="4760107"/>
            <a:ext cx="419089" cy="422019"/>
          </a:xfrm>
          <a:prstGeom prst="rect">
            <a:avLst/>
          </a:prstGeom>
        </p:spPr>
      </p:pic>
      <p:sp>
        <p:nvSpPr>
          <p:cNvPr id="164" name="Rectangle : coins arrondis 163">
            <a:extLst>
              <a:ext uri="{FF2B5EF4-FFF2-40B4-BE49-F238E27FC236}">
                <a16:creationId xmlns:a16="http://schemas.microsoft.com/office/drawing/2014/main" xmlns="" id="{A660B509-C4D3-9D42-8A80-FFB5E1B09F1D}"/>
              </a:ext>
            </a:extLst>
          </p:cNvPr>
          <p:cNvSpPr/>
          <p:nvPr/>
        </p:nvSpPr>
        <p:spPr>
          <a:xfrm>
            <a:off x="3653094" y="5323734"/>
            <a:ext cx="2061411" cy="422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5" name="Image 164">
            <a:extLst>
              <a:ext uri="{FF2B5EF4-FFF2-40B4-BE49-F238E27FC236}">
                <a16:creationId xmlns:a16="http://schemas.microsoft.com/office/drawing/2014/main" xmlns="" id="{477A410C-13AC-F74E-82AD-400A692A7E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77" y="5339154"/>
            <a:ext cx="419089" cy="422019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:a16="http://schemas.microsoft.com/office/drawing/2014/main" xmlns="" id="{0DE17ED5-394A-2D46-ACAA-C2E391764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456" y="5339154"/>
            <a:ext cx="419089" cy="422019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:a16="http://schemas.microsoft.com/office/drawing/2014/main" xmlns="" id="{DC9FED1B-6A22-204E-95F1-3C87B0BB0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237" y="5339154"/>
            <a:ext cx="419089" cy="422019"/>
          </a:xfrm>
          <a:prstGeom prst="rect">
            <a:avLst/>
          </a:prstGeom>
        </p:spPr>
      </p:pic>
      <p:pic>
        <p:nvPicPr>
          <p:cNvPr id="168" name="Image 167">
            <a:extLst>
              <a:ext uri="{FF2B5EF4-FFF2-40B4-BE49-F238E27FC236}">
                <a16:creationId xmlns:a16="http://schemas.microsoft.com/office/drawing/2014/main" xmlns="" id="{6C5D6D72-7342-9842-8176-DC800ACCDD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636" y="5339154"/>
            <a:ext cx="419089" cy="422019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xmlns="" id="{44AB0666-6478-C649-B182-9890015A86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417" y="5338932"/>
            <a:ext cx="419089" cy="422019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xmlns="" id="{FACC57A4-8C30-8A49-8245-4525D10D6981}"/>
              </a:ext>
            </a:extLst>
          </p:cNvPr>
          <p:cNvSpPr/>
          <p:nvPr/>
        </p:nvSpPr>
        <p:spPr>
          <a:xfrm>
            <a:off x="8261473" y="1721410"/>
            <a:ext cx="1446571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65 : 5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B13B0060-AC08-F842-95D0-ACCDE59C895D}"/>
              </a:ext>
            </a:extLst>
          </p:cNvPr>
          <p:cNvSpPr/>
          <p:nvPr/>
        </p:nvSpPr>
        <p:spPr>
          <a:xfrm>
            <a:off x="9285949" y="1728032"/>
            <a:ext cx="2576163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(50 + 15) : 5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7A9ADE1F-F539-DA42-8332-02A8FAC0CED1}"/>
              </a:ext>
            </a:extLst>
          </p:cNvPr>
          <p:cNvSpPr/>
          <p:nvPr/>
        </p:nvSpPr>
        <p:spPr>
          <a:xfrm>
            <a:off x="9288939" y="2251254"/>
            <a:ext cx="2039835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10 + 3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5D714C29-5FA2-F647-A3A4-643BD6434CE1}"/>
              </a:ext>
            </a:extLst>
          </p:cNvPr>
          <p:cNvSpPr/>
          <p:nvPr/>
        </p:nvSpPr>
        <p:spPr>
          <a:xfrm>
            <a:off x="9288932" y="2751101"/>
            <a:ext cx="147377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13</a:t>
            </a:r>
          </a:p>
        </p:txBody>
      </p:sp>
    </p:spTree>
    <p:extLst>
      <p:ext uri="{BB962C8B-B14F-4D97-AF65-F5344CB8AC3E}">
        <p14:creationId xmlns:p14="http://schemas.microsoft.com/office/powerpoint/2010/main" val="15286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2" grpId="0" animBg="1"/>
      <p:bldP spid="100" grpId="0" animBg="1"/>
      <p:bldP spid="101" grpId="0" animBg="1"/>
      <p:bldP spid="114" grpId="0" animBg="1"/>
      <p:bldP spid="115" grpId="0" animBg="1"/>
      <p:bldP spid="127" grpId="0" animBg="1"/>
      <p:bldP spid="128" grpId="0" animBg="1"/>
      <p:bldP spid="139" grpId="0" animBg="1"/>
      <p:bldP spid="140" grpId="0" animBg="1"/>
      <p:bldP spid="151" grpId="0" animBg="1"/>
      <p:bldP spid="152" grpId="0" animBg="1"/>
      <p:bldP spid="164" grpId="0" animBg="1"/>
      <p:bldP spid="187" grpId="0"/>
      <p:bldP spid="188" grpId="0"/>
      <p:bldP spid="189" grpId="0"/>
      <p:bldP spid="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18C396F7-2260-634B-A689-C56127C7A6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91" y="2306414"/>
            <a:ext cx="598945" cy="60313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E4E7C6AA-51B3-6F4D-BD07-A1CBBA05C6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16" y="2015942"/>
            <a:ext cx="598945" cy="60313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7987CF91-3A52-0E4D-B7ED-5CE12B3D6F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76" y="1825298"/>
            <a:ext cx="598945" cy="60313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CD5571E6-51CF-B444-8C61-F713BC6596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6" y="1866432"/>
            <a:ext cx="598945" cy="60313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8A57263A-A645-8940-B413-8D2259B71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368" y="2037129"/>
            <a:ext cx="598945" cy="60313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97FBCD9A-A37C-5C45-8E64-0BD45998E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93" y="2194734"/>
            <a:ext cx="598945" cy="60313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33011C9E-4B53-4246-8761-4FAD1BC0B4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062" y="2073410"/>
            <a:ext cx="598945" cy="60313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4A933B60-F097-C748-9B9C-F2FBFC6BFE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128" y="2136732"/>
            <a:ext cx="598945" cy="603133"/>
          </a:xfrm>
          <a:prstGeom prst="rect">
            <a:avLst/>
          </a:prstGeom>
        </p:spPr>
      </p:pic>
      <p:sp>
        <p:nvSpPr>
          <p:cNvPr id="33" name="Flèche en arc 32">
            <a:extLst>
              <a:ext uri="{FF2B5EF4-FFF2-40B4-BE49-F238E27FC236}">
                <a16:creationId xmlns:a16="http://schemas.microsoft.com/office/drawing/2014/main" xmlns="" id="{22079B91-EC3C-5A40-B2F5-1EB4466D584F}"/>
              </a:ext>
            </a:extLst>
          </p:cNvPr>
          <p:cNvSpPr/>
          <p:nvPr/>
        </p:nvSpPr>
        <p:spPr>
          <a:xfrm>
            <a:off x="3366368" y="1186732"/>
            <a:ext cx="1097982" cy="1387602"/>
          </a:xfrm>
          <a:prstGeom prst="circularArrow">
            <a:avLst/>
          </a:prstGeom>
          <a:solidFill>
            <a:srgbClr val="603411"/>
          </a:solidFill>
          <a:ln>
            <a:solidFill>
              <a:srgbClr val="4F2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B98A0269-838E-8F48-B964-B7C3B1628925}"/>
              </a:ext>
            </a:extLst>
          </p:cNvPr>
          <p:cNvSpPr txBox="1"/>
          <p:nvPr/>
        </p:nvSpPr>
        <p:spPr>
          <a:xfrm>
            <a:off x="1048451" y="3197720"/>
            <a:ext cx="24255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65 bonbons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 divise par </a:t>
            </a:r>
            <a:r>
              <a:rPr lang="fr-FR" sz="4000" b="1" dirty="0">
                <a:latin typeface="+mn-lt"/>
              </a:rPr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B36D28A-F432-3F4F-9300-1D882E6C4FE5}"/>
              </a:ext>
            </a:extLst>
          </p:cNvPr>
          <p:cNvSpPr txBox="1"/>
          <p:nvPr/>
        </p:nvSpPr>
        <p:spPr>
          <a:xfrm>
            <a:off x="2859694" y="4131882"/>
            <a:ext cx="5776852" cy="58469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Combien faudra-t-il de sacs ?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3FC9E62C-53F0-B942-ABDF-562E6B657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645" y="1239137"/>
            <a:ext cx="1468156" cy="22388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899F8D01-6ACB-A141-A62C-A5DD362557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128" y="2358539"/>
            <a:ext cx="598945" cy="60313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A4C1525F-BDEA-394B-99B5-E0DC48DB9F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275" y="2470480"/>
            <a:ext cx="598945" cy="60313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B8560BB4-3859-6C42-B0CA-CCE8982CE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570" y="2362915"/>
            <a:ext cx="598945" cy="60313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32F109F8-E7D8-0042-8BD7-6F71EE59F0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322" y="2522434"/>
            <a:ext cx="598945" cy="60313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AE88EE49-49A2-B140-AFEA-F750B16415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154" y="2416697"/>
            <a:ext cx="598945" cy="6031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AB01FCD-B93C-1E4C-9476-7A32D5FE2A25}"/>
              </a:ext>
            </a:extLst>
          </p:cNvPr>
          <p:cNvSpPr/>
          <p:nvPr/>
        </p:nvSpPr>
        <p:spPr>
          <a:xfrm>
            <a:off x="5427654" y="2258267"/>
            <a:ext cx="393005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9134C93-4BD7-B447-8407-9A6253857759}"/>
              </a:ext>
            </a:extLst>
          </p:cNvPr>
          <p:cNvSpPr/>
          <p:nvPr/>
        </p:nvSpPr>
        <p:spPr>
          <a:xfrm>
            <a:off x="3686993" y="5036384"/>
            <a:ext cx="4122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cs typeface="Arial" panose="020B0604020202020204" pitchFamily="34" charset="0"/>
              </a:rPr>
              <a:t>Il faudra 13 sacs.</a:t>
            </a:r>
          </a:p>
        </p:txBody>
      </p:sp>
    </p:spTree>
    <p:extLst>
      <p:ext uri="{BB962C8B-B14F-4D97-AF65-F5344CB8AC3E}">
        <p14:creationId xmlns:p14="http://schemas.microsoft.com/office/powerpoint/2010/main" val="26496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95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rgbClr val="C00000"/>
                </a:solidFill>
              </a:rPr>
              <a:t>19</a:t>
            </a:r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xmlns="" id="{A255FEE5-C55D-4FF4-86B4-182EEEE64629}"/>
              </a:ext>
            </a:extLst>
          </p:cNvPr>
          <p:cNvSpPr/>
          <p:nvPr/>
        </p:nvSpPr>
        <p:spPr>
          <a:xfrm>
            <a:off x="6404746" y="1552153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95 : 5 = (50 + 45) : 5</a:t>
            </a:r>
            <a:endParaRPr lang="fr-FR" sz="3600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xmlns="" id="{A35B92D1-F6E5-4B69-9E1C-CC87B3B45F3C}"/>
              </a:ext>
            </a:extLst>
          </p:cNvPr>
          <p:cNvSpPr/>
          <p:nvPr/>
        </p:nvSpPr>
        <p:spPr>
          <a:xfrm>
            <a:off x="6404746" y="2321017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95 : 5 = 10 + 9</a:t>
            </a:r>
            <a:endParaRPr lang="fr-FR" sz="3600" spc="-1" dirty="0">
              <a:latin typeface="Arial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xmlns="" id="{C5AF3B3B-16C8-46AB-A863-625838C83C7E}"/>
              </a:ext>
            </a:extLst>
          </p:cNvPr>
          <p:cNvSpPr/>
          <p:nvPr/>
        </p:nvSpPr>
        <p:spPr>
          <a:xfrm>
            <a:off x="6404746" y="3187271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95 : 5 = 19</a:t>
            </a:r>
            <a:endParaRPr lang="fr-FR" sz="3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8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225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xmlns="" id="{CF9A4ACC-1622-413E-982A-99650DA303C4}"/>
              </a:ext>
            </a:extLst>
          </p:cNvPr>
          <p:cNvSpPr/>
          <p:nvPr/>
        </p:nvSpPr>
        <p:spPr>
          <a:xfrm>
            <a:off x="6404746" y="1552153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225 : 5 = (200 + 25) : 5</a:t>
            </a:r>
            <a:endParaRPr lang="fr-FR" sz="3600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xmlns="" id="{E3A52AAC-6760-4147-AB25-0F21F0F195E3}"/>
              </a:ext>
            </a:extLst>
          </p:cNvPr>
          <p:cNvSpPr/>
          <p:nvPr/>
        </p:nvSpPr>
        <p:spPr>
          <a:xfrm>
            <a:off x="6404746" y="2287901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225 : 5 = 40 + 5</a:t>
            </a:r>
            <a:endParaRPr lang="fr-FR" sz="3600" spc="-1" dirty="0">
              <a:latin typeface="Arial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xmlns="" id="{4B684E7C-03D7-455B-ADD7-7D9C3F206B57}"/>
              </a:ext>
            </a:extLst>
          </p:cNvPr>
          <p:cNvSpPr/>
          <p:nvPr/>
        </p:nvSpPr>
        <p:spPr>
          <a:xfrm>
            <a:off x="6401448" y="3097046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225 : 5 = 45</a:t>
            </a:r>
            <a:endParaRPr lang="fr-FR" sz="3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8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600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rgbClr val="C00000"/>
                </a:solidFill>
              </a:rPr>
              <a:t>120</a:t>
            </a:r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xmlns="" id="{F688A40A-EC61-4439-82FD-A1144F0404C0}"/>
              </a:ext>
            </a:extLst>
          </p:cNvPr>
          <p:cNvSpPr/>
          <p:nvPr/>
        </p:nvSpPr>
        <p:spPr>
          <a:xfrm>
            <a:off x="6404746" y="1552153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600 : 5 = (500 + 100) : 5</a:t>
            </a:r>
            <a:endParaRPr lang="fr-FR" sz="3600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xmlns="" id="{6627E701-EB6B-4810-9772-ACC92C8B140D}"/>
              </a:ext>
            </a:extLst>
          </p:cNvPr>
          <p:cNvSpPr/>
          <p:nvPr/>
        </p:nvSpPr>
        <p:spPr>
          <a:xfrm>
            <a:off x="6404746" y="2321982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600 : 5 = 100 + 20</a:t>
            </a:r>
            <a:endParaRPr lang="fr-FR" sz="3600" spc="-1" dirty="0">
              <a:latin typeface="Arial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xmlns="" id="{8FF556E7-6E69-4C33-819C-DCC896A9C023}"/>
              </a:ext>
            </a:extLst>
          </p:cNvPr>
          <p:cNvSpPr/>
          <p:nvPr/>
        </p:nvSpPr>
        <p:spPr>
          <a:xfrm>
            <a:off x="6404746" y="3097046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600 : 5 = 120</a:t>
            </a:r>
            <a:endParaRPr lang="fr-FR" sz="3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185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rgbClr val="C00000"/>
                </a:solidFill>
              </a:rPr>
              <a:t>37</a:t>
            </a:r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xmlns="" id="{E4AE971B-C9C1-409A-91F5-F9740BA73DE0}"/>
              </a:ext>
            </a:extLst>
          </p:cNvPr>
          <p:cNvSpPr/>
          <p:nvPr/>
        </p:nvSpPr>
        <p:spPr>
          <a:xfrm>
            <a:off x="6404746" y="1783212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185 : 5 = (100 + 50 + 35) : 5</a:t>
            </a:r>
            <a:endParaRPr lang="fr-FR" sz="3600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xmlns="" id="{98F0B57C-42E9-49EE-8B2B-78C903BC6356}"/>
              </a:ext>
            </a:extLst>
          </p:cNvPr>
          <p:cNvSpPr/>
          <p:nvPr/>
        </p:nvSpPr>
        <p:spPr>
          <a:xfrm>
            <a:off x="6401448" y="2541371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185 : 5 = 20 + 10 +7</a:t>
            </a:r>
            <a:endParaRPr lang="fr-FR" sz="3600" spc="-1" dirty="0">
              <a:latin typeface="Arial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xmlns="" id="{78526B04-A030-4811-8A46-58BA906AF6A0}"/>
              </a:ext>
            </a:extLst>
          </p:cNvPr>
          <p:cNvSpPr/>
          <p:nvPr/>
        </p:nvSpPr>
        <p:spPr>
          <a:xfrm>
            <a:off x="6470651" y="3357678"/>
            <a:ext cx="6912194" cy="663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2E75B6"/>
                </a:solidFill>
                <a:latin typeface="Calibri"/>
                <a:ea typeface="DejaVu Sans"/>
              </a:rPr>
              <a:t>185 : 5 = 37</a:t>
            </a:r>
            <a:endParaRPr lang="fr-FR" sz="3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16148</TotalTime>
  <Words>885</Words>
  <Application>Microsoft Office PowerPoint</Application>
  <PresentationFormat>Personnalisé</PresentationFormat>
  <Paragraphs>160</Paragraphs>
  <Slides>21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Grandeurs et mesures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CM1 Mathématiques, émission du 2 juillet 2020</dc:subject>
  <dc:creator>Messica SOUALEM,PE et Xavier SORBE, IG</dc:creator>
  <cp:keywords>division par ou 5, aire</cp:keywords>
  <cp:lastModifiedBy>Xavier SORBE</cp:lastModifiedBy>
  <cp:revision>720</cp:revision>
  <dcterms:created xsi:type="dcterms:W3CDTF">2020-05-08T16:03:50Z</dcterms:created>
  <dcterms:modified xsi:type="dcterms:W3CDTF">2020-06-18T09:28:43Z</dcterms:modified>
</cp:coreProperties>
</file>