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1648" r:id="rId2"/>
    <p:sldId id="2183" r:id="rId3"/>
    <p:sldId id="2184" r:id="rId4"/>
    <p:sldId id="2185" r:id="rId5"/>
    <p:sldId id="2186" r:id="rId6"/>
    <p:sldId id="2187" r:id="rId7"/>
    <p:sldId id="2188" r:id="rId8"/>
    <p:sldId id="2189" r:id="rId9"/>
    <p:sldId id="2190" r:id="rId10"/>
    <p:sldId id="2191" r:id="rId11"/>
    <p:sldId id="2100" r:id="rId12"/>
    <p:sldId id="2123" r:id="rId13"/>
    <p:sldId id="2122" r:id="rId14"/>
    <p:sldId id="2137" r:id="rId15"/>
    <p:sldId id="2125" r:id="rId16"/>
    <p:sldId id="2126" r:id="rId17"/>
    <p:sldId id="2124" r:id="rId18"/>
    <p:sldId id="2127" r:id="rId19"/>
    <p:sldId id="2113" r:id="rId20"/>
    <p:sldId id="2116" r:id="rId21"/>
    <p:sldId id="1907" r:id="rId22"/>
    <p:sldId id="1908" r:id="rId23"/>
    <p:sldId id="1909" r:id="rId24"/>
    <p:sldId id="1910" r:id="rId25"/>
    <p:sldId id="1911" r:id="rId26"/>
    <p:sldId id="1912" r:id="rId27"/>
    <p:sldId id="1913" r:id="rId28"/>
    <p:sldId id="1914" r:id="rId29"/>
    <p:sldId id="1933" r:id="rId30"/>
    <p:sldId id="2060" r:id="rId31"/>
    <p:sldId id="2086" r:id="rId32"/>
    <p:sldId id="2107" r:id="rId33"/>
    <p:sldId id="2083" r:id="rId34"/>
    <p:sldId id="2216" r:id="rId3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7CA8EA"/>
    <a:srgbClr val="FF0D0D"/>
    <a:srgbClr val="808080"/>
    <a:srgbClr val="FF767B"/>
    <a:srgbClr val="FFCCFF"/>
    <a:srgbClr val="FF3300"/>
    <a:srgbClr val="A6C9E8"/>
    <a:srgbClr val="FFFFFF"/>
    <a:srgbClr val="2C4E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87"/>
    <p:restoredTop sz="94627"/>
  </p:normalViewPr>
  <p:slideViewPr>
    <p:cSldViewPr snapToGrid="0" snapToObjects="1">
      <p:cViewPr>
        <p:scale>
          <a:sx n="77" d="100"/>
          <a:sy n="77" d="100"/>
        </p:scale>
        <p:origin x="-384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cm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mm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m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km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cm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mm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7CA8EA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m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b="1" dirty="0"/>
            <a:t> km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cm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mm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m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km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b="1" dirty="0"/>
            <a:t>cm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mm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7CA8EA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m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km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cm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mm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m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km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cm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mm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m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chemeClr val="accent5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b="1" dirty="0"/>
            <a:t> km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cm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mm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m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km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chemeClr val="accent5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b="1" dirty="0"/>
            <a:t>cm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b="1" dirty="0"/>
            <a:t>mm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m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km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73072" y="-2877193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 km</a:t>
          </a:r>
        </a:p>
      </dsp:txBody>
      <dsp:txXfrm rot="-5400000">
        <a:off x="3784552" y="147990"/>
        <a:ext cx="6691429" cy="677724"/>
      </dsp:txXfrm>
    </dsp:sp>
    <dsp:sp modelId="{5131D196-118F-ED4B-8F8C-9F861CEE6268}">
      <dsp:nvSpPr>
        <dsp:cNvPr id="0" name=""/>
        <dsp:cNvSpPr/>
      </dsp:nvSpPr>
      <dsp:spPr>
        <a:xfrm>
          <a:off x="0" y="1951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a</a:t>
          </a:r>
        </a:p>
      </dsp:txBody>
      <dsp:txXfrm>
        <a:off x="45829" y="47780"/>
        <a:ext cx="3692893" cy="847155"/>
      </dsp:txXfrm>
    </dsp:sp>
    <dsp:sp modelId="{FBE9ED35-B856-174C-8737-A32D2C924CA6}">
      <dsp:nvSpPr>
        <dsp:cNvPr id="0" name=""/>
        <dsp:cNvSpPr/>
      </dsp:nvSpPr>
      <dsp:spPr>
        <a:xfrm rot="5400000">
          <a:off x="6773072" y="-1930899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m</a:t>
          </a:r>
        </a:p>
      </dsp:txBody>
      <dsp:txXfrm rot="-5400000">
        <a:off x="3784552" y="1094284"/>
        <a:ext cx="6691429" cy="677724"/>
      </dsp:txXfrm>
    </dsp:sp>
    <dsp:sp modelId="{C3381103-080C-D746-8B27-46B2DEE4028C}">
      <dsp:nvSpPr>
        <dsp:cNvPr id="0" name=""/>
        <dsp:cNvSpPr/>
      </dsp:nvSpPr>
      <dsp:spPr>
        <a:xfrm>
          <a:off x="0" y="987706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b</a:t>
          </a:r>
        </a:p>
      </dsp:txBody>
      <dsp:txXfrm>
        <a:off x="45829" y="1033535"/>
        <a:ext cx="3692893" cy="847155"/>
      </dsp:txXfrm>
    </dsp:sp>
    <dsp:sp modelId="{09F84ED2-5430-D348-8351-1C588DA968EF}">
      <dsp:nvSpPr>
        <dsp:cNvPr id="0" name=""/>
        <dsp:cNvSpPr/>
      </dsp:nvSpPr>
      <dsp:spPr>
        <a:xfrm rot="5400000">
          <a:off x="6773072" y="-921178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cm</a:t>
          </a:r>
        </a:p>
      </dsp:txBody>
      <dsp:txXfrm rot="-5400000">
        <a:off x="3784552" y="2104005"/>
        <a:ext cx="6691429" cy="677724"/>
      </dsp:txXfrm>
    </dsp:sp>
    <dsp:sp modelId="{70B8D9E0-4A6D-2F44-B595-4E51FB1CC510}">
      <dsp:nvSpPr>
        <dsp:cNvPr id="0" name=""/>
        <dsp:cNvSpPr/>
      </dsp:nvSpPr>
      <dsp:spPr>
        <a:xfrm>
          <a:off x="0" y="1973460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c</a:t>
          </a:r>
        </a:p>
      </dsp:txBody>
      <dsp:txXfrm>
        <a:off x="45829" y="2019289"/>
        <a:ext cx="3692893" cy="847155"/>
      </dsp:txXfrm>
    </dsp:sp>
    <dsp:sp modelId="{1017B7CB-13B4-9B4A-A898-E550BB192901}">
      <dsp:nvSpPr>
        <dsp:cNvPr id="0" name=""/>
        <dsp:cNvSpPr/>
      </dsp:nvSpPr>
      <dsp:spPr>
        <a:xfrm rot="5400000">
          <a:off x="6773072" y="64575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mm</a:t>
          </a:r>
        </a:p>
      </dsp:txBody>
      <dsp:txXfrm rot="-5400000">
        <a:off x="3784552" y="3089759"/>
        <a:ext cx="6691429" cy="677724"/>
      </dsp:txXfrm>
    </dsp:sp>
    <dsp:sp modelId="{E895D6B0-A2C0-8846-B022-1C147093D231}">
      <dsp:nvSpPr>
        <dsp:cNvPr id="0" name=""/>
        <dsp:cNvSpPr/>
      </dsp:nvSpPr>
      <dsp:spPr>
        <a:xfrm>
          <a:off x="0" y="2959214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d</a:t>
          </a:r>
        </a:p>
      </dsp:txBody>
      <dsp:txXfrm>
        <a:off x="45829" y="3005043"/>
        <a:ext cx="3692893" cy="8471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73072" y="-2877193"/>
          <a:ext cx="751050" cy="6728092"/>
        </a:xfrm>
        <a:prstGeom prst="round2SameRect">
          <a:avLst/>
        </a:prstGeom>
        <a:solidFill>
          <a:schemeClr val="accent5">
            <a:lumMod val="20000"/>
            <a:lumOff val="80000"/>
            <a:alpha val="9000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 km</a:t>
          </a:r>
        </a:p>
      </dsp:txBody>
      <dsp:txXfrm rot="-5400000">
        <a:off x="3784552" y="147990"/>
        <a:ext cx="6691429" cy="677724"/>
      </dsp:txXfrm>
    </dsp:sp>
    <dsp:sp modelId="{5131D196-118F-ED4B-8F8C-9F861CEE6268}">
      <dsp:nvSpPr>
        <dsp:cNvPr id="0" name=""/>
        <dsp:cNvSpPr/>
      </dsp:nvSpPr>
      <dsp:spPr>
        <a:xfrm>
          <a:off x="0" y="1951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a</a:t>
          </a:r>
        </a:p>
      </dsp:txBody>
      <dsp:txXfrm>
        <a:off x="45829" y="47780"/>
        <a:ext cx="3692893" cy="847155"/>
      </dsp:txXfrm>
    </dsp:sp>
    <dsp:sp modelId="{FBE9ED35-B856-174C-8737-A32D2C924CA6}">
      <dsp:nvSpPr>
        <dsp:cNvPr id="0" name=""/>
        <dsp:cNvSpPr/>
      </dsp:nvSpPr>
      <dsp:spPr>
        <a:xfrm rot="5400000">
          <a:off x="6773072" y="-1930899"/>
          <a:ext cx="751050" cy="6728092"/>
        </a:xfrm>
        <a:prstGeom prst="round2SameRect">
          <a:avLst/>
        </a:prstGeom>
        <a:solidFill>
          <a:srgbClr val="7CA8EA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m</a:t>
          </a:r>
        </a:p>
      </dsp:txBody>
      <dsp:txXfrm rot="-5400000">
        <a:off x="3784552" y="1094284"/>
        <a:ext cx="6691429" cy="677724"/>
      </dsp:txXfrm>
    </dsp:sp>
    <dsp:sp modelId="{C3381103-080C-D746-8B27-46B2DEE4028C}">
      <dsp:nvSpPr>
        <dsp:cNvPr id="0" name=""/>
        <dsp:cNvSpPr/>
      </dsp:nvSpPr>
      <dsp:spPr>
        <a:xfrm>
          <a:off x="0" y="987706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b</a:t>
          </a:r>
        </a:p>
      </dsp:txBody>
      <dsp:txXfrm>
        <a:off x="45829" y="1033535"/>
        <a:ext cx="3692893" cy="847155"/>
      </dsp:txXfrm>
    </dsp:sp>
    <dsp:sp modelId="{09F84ED2-5430-D348-8351-1C588DA968EF}">
      <dsp:nvSpPr>
        <dsp:cNvPr id="0" name=""/>
        <dsp:cNvSpPr/>
      </dsp:nvSpPr>
      <dsp:spPr>
        <a:xfrm rot="5400000">
          <a:off x="6773072" y="-921178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cm</a:t>
          </a:r>
        </a:p>
      </dsp:txBody>
      <dsp:txXfrm rot="-5400000">
        <a:off x="3784552" y="2104005"/>
        <a:ext cx="6691429" cy="677724"/>
      </dsp:txXfrm>
    </dsp:sp>
    <dsp:sp modelId="{70B8D9E0-4A6D-2F44-B595-4E51FB1CC510}">
      <dsp:nvSpPr>
        <dsp:cNvPr id="0" name=""/>
        <dsp:cNvSpPr/>
      </dsp:nvSpPr>
      <dsp:spPr>
        <a:xfrm>
          <a:off x="0" y="1973460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c</a:t>
          </a:r>
        </a:p>
      </dsp:txBody>
      <dsp:txXfrm>
        <a:off x="45829" y="2019289"/>
        <a:ext cx="3692893" cy="847155"/>
      </dsp:txXfrm>
    </dsp:sp>
    <dsp:sp modelId="{1017B7CB-13B4-9B4A-A898-E550BB192901}">
      <dsp:nvSpPr>
        <dsp:cNvPr id="0" name=""/>
        <dsp:cNvSpPr/>
      </dsp:nvSpPr>
      <dsp:spPr>
        <a:xfrm rot="5400000">
          <a:off x="6773072" y="64575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mm</a:t>
          </a:r>
        </a:p>
      </dsp:txBody>
      <dsp:txXfrm rot="-5400000">
        <a:off x="3784552" y="3089759"/>
        <a:ext cx="6691429" cy="677724"/>
      </dsp:txXfrm>
    </dsp:sp>
    <dsp:sp modelId="{E895D6B0-A2C0-8846-B022-1C147093D231}">
      <dsp:nvSpPr>
        <dsp:cNvPr id="0" name=""/>
        <dsp:cNvSpPr/>
      </dsp:nvSpPr>
      <dsp:spPr>
        <a:xfrm>
          <a:off x="0" y="2959214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d</a:t>
          </a:r>
        </a:p>
      </dsp:txBody>
      <dsp:txXfrm>
        <a:off x="45829" y="3005043"/>
        <a:ext cx="3692893" cy="8471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73072" y="-2877193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 km</a:t>
          </a:r>
        </a:p>
      </dsp:txBody>
      <dsp:txXfrm rot="-5400000">
        <a:off x="3784552" y="147990"/>
        <a:ext cx="6691429" cy="677724"/>
      </dsp:txXfrm>
    </dsp:sp>
    <dsp:sp modelId="{5131D196-118F-ED4B-8F8C-9F861CEE6268}">
      <dsp:nvSpPr>
        <dsp:cNvPr id="0" name=""/>
        <dsp:cNvSpPr/>
      </dsp:nvSpPr>
      <dsp:spPr>
        <a:xfrm>
          <a:off x="0" y="1951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a</a:t>
          </a:r>
        </a:p>
      </dsp:txBody>
      <dsp:txXfrm>
        <a:off x="45829" y="47780"/>
        <a:ext cx="3692893" cy="847155"/>
      </dsp:txXfrm>
    </dsp:sp>
    <dsp:sp modelId="{FBE9ED35-B856-174C-8737-A32D2C924CA6}">
      <dsp:nvSpPr>
        <dsp:cNvPr id="0" name=""/>
        <dsp:cNvSpPr/>
      </dsp:nvSpPr>
      <dsp:spPr>
        <a:xfrm rot="5400000">
          <a:off x="6773072" y="-1930899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m</a:t>
          </a:r>
        </a:p>
      </dsp:txBody>
      <dsp:txXfrm rot="-5400000">
        <a:off x="3784552" y="1094284"/>
        <a:ext cx="6691429" cy="677724"/>
      </dsp:txXfrm>
    </dsp:sp>
    <dsp:sp modelId="{C3381103-080C-D746-8B27-46B2DEE4028C}">
      <dsp:nvSpPr>
        <dsp:cNvPr id="0" name=""/>
        <dsp:cNvSpPr/>
      </dsp:nvSpPr>
      <dsp:spPr>
        <a:xfrm>
          <a:off x="0" y="987706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b</a:t>
          </a:r>
        </a:p>
      </dsp:txBody>
      <dsp:txXfrm>
        <a:off x="45829" y="1033535"/>
        <a:ext cx="3692893" cy="847155"/>
      </dsp:txXfrm>
    </dsp:sp>
    <dsp:sp modelId="{09F84ED2-5430-D348-8351-1C588DA968EF}">
      <dsp:nvSpPr>
        <dsp:cNvPr id="0" name=""/>
        <dsp:cNvSpPr/>
      </dsp:nvSpPr>
      <dsp:spPr>
        <a:xfrm rot="5400000">
          <a:off x="6773072" y="-921178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cm</a:t>
          </a:r>
        </a:p>
      </dsp:txBody>
      <dsp:txXfrm rot="-5400000">
        <a:off x="3784552" y="2104005"/>
        <a:ext cx="6691429" cy="677724"/>
      </dsp:txXfrm>
    </dsp:sp>
    <dsp:sp modelId="{70B8D9E0-4A6D-2F44-B595-4E51FB1CC510}">
      <dsp:nvSpPr>
        <dsp:cNvPr id="0" name=""/>
        <dsp:cNvSpPr/>
      </dsp:nvSpPr>
      <dsp:spPr>
        <a:xfrm>
          <a:off x="0" y="1973460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c</a:t>
          </a:r>
        </a:p>
      </dsp:txBody>
      <dsp:txXfrm>
        <a:off x="45829" y="2019289"/>
        <a:ext cx="3692893" cy="847155"/>
      </dsp:txXfrm>
    </dsp:sp>
    <dsp:sp modelId="{1017B7CB-13B4-9B4A-A898-E550BB192901}">
      <dsp:nvSpPr>
        <dsp:cNvPr id="0" name=""/>
        <dsp:cNvSpPr/>
      </dsp:nvSpPr>
      <dsp:spPr>
        <a:xfrm rot="5400000">
          <a:off x="6773072" y="64575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mm</a:t>
          </a:r>
        </a:p>
      </dsp:txBody>
      <dsp:txXfrm rot="-5400000">
        <a:off x="3784552" y="3089759"/>
        <a:ext cx="6691429" cy="677724"/>
      </dsp:txXfrm>
    </dsp:sp>
    <dsp:sp modelId="{E895D6B0-A2C0-8846-B022-1C147093D231}">
      <dsp:nvSpPr>
        <dsp:cNvPr id="0" name=""/>
        <dsp:cNvSpPr/>
      </dsp:nvSpPr>
      <dsp:spPr>
        <a:xfrm>
          <a:off x="0" y="2959214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d</a:t>
          </a:r>
        </a:p>
      </dsp:txBody>
      <dsp:txXfrm>
        <a:off x="45829" y="3005043"/>
        <a:ext cx="3692893" cy="8471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73072" y="-2877193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 km</a:t>
          </a:r>
        </a:p>
      </dsp:txBody>
      <dsp:txXfrm rot="-5400000">
        <a:off x="3784552" y="147990"/>
        <a:ext cx="6691429" cy="677724"/>
      </dsp:txXfrm>
    </dsp:sp>
    <dsp:sp modelId="{5131D196-118F-ED4B-8F8C-9F861CEE6268}">
      <dsp:nvSpPr>
        <dsp:cNvPr id="0" name=""/>
        <dsp:cNvSpPr/>
      </dsp:nvSpPr>
      <dsp:spPr>
        <a:xfrm>
          <a:off x="0" y="1951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a</a:t>
          </a:r>
        </a:p>
      </dsp:txBody>
      <dsp:txXfrm>
        <a:off x="45829" y="47780"/>
        <a:ext cx="3692893" cy="847155"/>
      </dsp:txXfrm>
    </dsp:sp>
    <dsp:sp modelId="{FBE9ED35-B856-174C-8737-A32D2C924CA6}">
      <dsp:nvSpPr>
        <dsp:cNvPr id="0" name=""/>
        <dsp:cNvSpPr/>
      </dsp:nvSpPr>
      <dsp:spPr>
        <a:xfrm rot="5400000">
          <a:off x="6773072" y="-1930899"/>
          <a:ext cx="751050" cy="6728092"/>
        </a:xfrm>
        <a:prstGeom prst="round2SameRect">
          <a:avLst/>
        </a:prstGeom>
        <a:solidFill>
          <a:srgbClr val="7CA8EA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m</a:t>
          </a:r>
        </a:p>
      </dsp:txBody>
      <dsp:txXfrm rot="-5400000">
        <a:off x="3784552" y="1094284"/>
        <a:ext cx="6691429" cy="677724"/>
      </dsp:txXfrm>
    </dsp:sp>
    <dsp:sp modelId="{C3381103-080C-D746-8B27-46B2DEE4028C}">
      <dsp:nvSpPr>
        <dsp:cNvPr id="0" name=""/>
        <dsp:cNvSpPr/>
      </dsp:nvSpPr>
      <dsp:spPr>
        <a:xfrm>
          <a:off x="0" y="987706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b</a:t>
          </a:r>
        </a:p>
      </dsp:txBody>
      <dsp:txXfrm>
        <a:off x="45829" y="1033535"/>
        <a:ext cx="3692893" cy="847155"/>
      </dsp:txXfrm>
    </dsp:sp>
    <dsp:sp modelId="{09F84ED2-5430-D348-8351-1C588DA968EF}">
      <dsp:nvSpPr>
        <dsp:cNvPr id="0" name=""/>
        <dsp:cNvSpPr/>
      </dsp:nvSpPr>
      <dsp:spPr>
        <a:xfrm rot="5400000">
          <a:off x="6773072" y="-921178"/>
          <a:ext cx="751050" cy="672809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cm</a:t>
          </a:r>
        </a:p>
      </dsp:txBody>
      <dsp:txXfrm rot="-5400000">
        <a:off x="3784552" y="2104005"/>
        <a:ext cx="6691429" cy="677724"/>
      </dsp:txXfrm>
    </dsp:sp>
    <dsp:sp modelId="{70B8D9E0-4A6D-2F44-B595-4E51FB1CC510}">
      <dsp:nvSpPr>
        <dsp:cNvPr id="0" name=""/>
        <dsp:cNvSpPr/>
      </dsp:nvSpPr>
      <dsp:spPr>
        <a:xfrm>
          <a:off x="0" y="1973460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c</a:t>
          </a:r>
        </a:p>
      </dsp:txBody>
      <dsp:txXfrm>
        <a:off x="45829" y="2019289"/>
        <a:ext cx="3692893" cy="847155"/>
      </dsp:txXfrm>
    </dsp:sp>
    <dsp:sp modelId="{1017B7CB-13B4-9B4A-A898-E550BB192901}">
      <dsp:nvSpPr>
        <dsp:cNvPr id="0" name=""/>
        <dsp:cNvSpPr/>
      </dsp:nvSpPr>
      <dsp:spPr>
        <a:xfrm rot="5400000">
          <a:off x="6773072" y="64575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mm</a:t>
          </a:r>
        </a:p>
      </dsp:txBody>
      <dsp:txXfrm rot="-5400000">
        <a:off x="3784552" y="3089759"/>
        <a:ext cx="6691429" cy="677724"/>
      </dsp:txXfrm>
    </dsp:sp>
    <dsp:sp modelId="{E895D6B0-A2C0-8846-B022-1C147093D231}">
      <dsp:nvSpPr>
        <dsp:cNvPr id="0" name=""/>
        <dsp:cNvSpPr/>
      </dsp:nvSpPr>
      <dsp:spPr>
        <a:xfrm>
          <a:off x="0" y="2959214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d</a:t>
          </a:r>
        </a:p>
      </dsp:txBody>
      <dsp:txXfrm>
        <a:off x="45829" y="3005043"/>
        <a:ext cx="3692893" cy="8471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73072" y="-2877193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 km</a:t>
          </a:r>
        </a:p>
      </dsp:txBody>
      <dsp:txXfrm rot="-5400000">
        <a:off x="3784552" y="147990"/>
        <a:ext cx="6691429" cy="677724"/>
      </dsp:txXfrm>
    </dsp:sp>
    <dsp:sp modelId="{5131D196-118F-ED4B-8F8C-9F861CEE6268}">
      <dsp:nvSpPr>
        <dsp:cNvPr id="0" name=""/>
        <dsp:cNvSpPr/>
      </dsp:nvSpPr>
      <dsp:spPr>
        <a:xfrm>
          <a:off x="0" y="1951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a</a:t>
          </a:r>
        </a:p>
      </dsp:txBody>
      <dsp:txXfrm>
        <a:off x="45829" y="47780"/>
        <a:ext cx="3692893" cy="847155"/>
      </dsp:txXfrm>
    </dsp:sp>
    <dsp:sp modelId="{FBE9ED35-B856-174C-8737-A32D2C924CA6}">
      <dsp:nvSpPr>
        <dsp:cNvPr id="0" name=""/>
        <dsp:cNvSpPr/>
      </dsp:nvSpPr>
      <dsp:spPr>
        <a:xfrm rot="5400000">
          <a:off x="6773072" y="-1930899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m</a:t>
          </a:r>
        </a:p>
      </dsp:txBody>
      <dsp:txXfrm rot="-5400000">
        <a:off x="3784552" y="1094284"/>
        <a:ext cx="6691429" cy="677724"/>
      </dsp:txXfrm>
    </dsp:sp>
    <dsp:sp modelId="{C3381103-080C-D746-8B27-46B2DEE4028C}">
      <dsp:nvSpPr>
        <dsp:cNvPr id="0" name=""/>
        <dsp:cNvSpPr/>
      </dsp:nvSpPr>
      <dsp:spPr>
        <a:xfrm>
          <a:off x="0" y="987706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b</a:t>
          </a:r>
        </a:p>
      </dsp:txBody>
      <dsp:txXfrm>
        <a:off x="45829" y="1033535"/>
        <a:ext cx="3692893" cy="847155"/>
      </dsp:txXfrm>
    </dsp:sp>
    <dsp:sp modelId="{09F84ED2-5430-D348-8351-1C588DA968EF}">
      <dsp:nvSpPr>
        <dsp:cNvPr id="0" name=""/>
        <dsp:cNvSpPr/>
      </dsp:nvSpPr>
      <dsp:spPr>
        <a:xfrm rot="5400000">
          <a:off x="6773072" y="-921178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cm</a:t>
          </a:r>
        </a:p>
      </dsp:txBody>
      <dsp:txXfrm rot="-5400000">
        <a:off x="3784552" y="2104005"/>
        <a:ext cx="6691429" cy="677724"/>
      </dsp:txXfrm>
    </dsp:sp>
    <dsp:sp modelId="{70B8D9E0-4A6D-2F44-B595-4E51FB1CC510}">
      <dsp:nvSpPr>
        <dsp:cNvPr id="0" name=""/>
        <dsp:cNvSpPr/>
      </dsp:nvSpPr>
      <dsp:spPr>
        <a:xfrm>
          <a:off x="0" y="1973460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c</a:t>
          </a:r>
        </a:p>
      </dsp:txBody>
      <dsp:txXfrm>
        <a:off x="45829" y="2019289"/>
        <a:ext cx="3692893" cy="847155"/>
      </dsp:txXfrm>
    </dsp:sp>
    <dsp:sp modelId="{1017B7CB-13B4-9B4A-A898-E550BB192901}">
      <dsp:nvSpPr>
        <dsp:cNvPr id="0" name=""/>
        <dsp:cNvSpPr/>
      </dsp:nvSpPr>
      <dsp:spPr>
        <a:xfrm rot="5400000">
          <a:off x="6773072" y="64575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mm</a:t>
          </a:r>
        </a:p>
      </dsp:txBody>
      <dsp:txXfrm rot="-5400000">
        <a:off x="3784552" y="3089759"/>
        <a:ext cx="6691429" cy="677724"/>
      </dsp:txXfrm>
    </dsp:sp>
    <dsp:sp modelId="{E895D6B0-A2C0-8846-B022-1C147093D231}">
      <dsp:nvSpPr>
        <dsp:cNvPr id="0" name=""/>
        <dsp:cNvSpPr/>
      </dsp:nvSpPr>
      <dsp:spPr>
        <a:xfrm>
          <a:off x="0" y="2959214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d</a:t>
          </a:r>
        </a:p>
      </dsp:txBody>
      <dsp:txXfrm>
        <a:off x="45829" y="3005043"/>
        <a:ext cx="3692893" cy="84715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73072" y="-2877193"/>
          <a:ext cx="751050" cy="6728092"/>
        </a:xfrm>
        <a:prstGeom prst="round2SameRect">
          <a:avLst/>
        </a:prstGeom>
        <a:solidFill>
          <a:schemeClr val="accent5">
            <a:alpha val="9000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 km</a:t>
          </a:r>
        </a:p>
      </dsp:txBody>
      <dsp:txXfrm rot="-5400000">
        <a:off x="3784552" y="147990"/>
        <a:ext cx="6691429" cy="677724"/>
      </dsp:txXfrm>
    </dsp:sp>
    <dsp:sp modelId="{5131D196-118F-ED4B-8F8C-9F861CEE6268}">
      <dsp:nvSpPr>
        <dsp:cNvPr id="0" name=""/>
        <dsp:cNvSpPr/>
      </dsp:nvSpPr>
      <dsp:spPr>
        <a:xfrm>
          <a:off x="0" y="1951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a</a:t>
          </a:r>
        </a:p>
      </dsp:txBody>
      <dsp:txXfrm>
        <a:off x="45829" y="47780"/>
        <a:ext cx="3692893" cy="847155"/>
      </dsp:txXfrm>
    </dsp:sp>
    <dsp:sp modelId="{FBE9ED35-B856-174C-8737-A32D2C924CA6}">
      <dsp:nvSpPr>
        <dsp:cNvPr id="0" name=""/>
        <dsp:cNvSpPr/>
      </dsp:nvSpPr>
      <dsp:spPr>
        <a:xfrm rot="5400000">
          <a:off x="6773072" y="-1930899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m</a:t>
          </a:r>
        </a:p>
      </dsp:txBody>
      <dsp:txXfrm rot="-5400000">
        <a:off x="3784552" y="1094284"/>
        <a:ext cx="6691429" cy="677724"/>
      </dsp:txXfrm>
    </dsp:sp>
    <dsp:sp modelId="{C3381103-080C-D746-8B27-46B2DEE4028C}">
      <dsp:nvSpPr>
        <dsp:cNvPr id="0" name=""/>
        <dsp:cNvSpPr/>
      </dsp:nvSpPr>
      <dsp:spPr>
        <a:xfrm>
          <a:off x="0" y="987706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b</a:t>
          </a:r>
        </a:p>
      </dsp:txBody>
      <dsp:txXfrm>
        <a:off x="45829" y="1033535"/>
        <a:ext cx="3692893" cy="847155"/>
      </dsp:txXfrm>
    </dsp:sp>
    <dsp:sp modelId="{09F84ED2-5430-D348-8351-1C588DA968EF}">
      <dsp:nvSpPr>
        <dsp:cNvPr id="0" name=""/>
        <dsp:cNvSpPr/>
      </dsp:nvSpPr>
      <dsp:spPr>
        <a:xfrm rot="5400000">
          <a:off x="6773072" y="-921178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cm</a:t>
          </a:r>
        </a:p>
      </dsp:txBody>
      <dsp:txXfrm rot="-5400000">
        <a:off x="3784552" y="2104005"/>
        <a:ext cx="6691429" cy="677724"/>
      </dsp:txXfrm>
    </dsp:sp>
    <dsp:sp modelId="{70B8D9E0-4A6D-2F44-B595-4E51FB1CC510}">
      <dsp:nvSpPr>
        <dsp:cNvPr id="0" name=""/>
        <dsp:cNvSpPr/>
      </dsp:nvSpPr>
      <dsp:spPr>
        <a:xfrm>
          <a:off x="0" y="1973460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c</a:t>
          </a:r>
        </a:p>
      </dsp:txBody>
      <dsp:txXfrm>
        <a:off x="45829" y="2019289"/>
        <a:ext cx="3692893" cy="847155"/>
      </dsp:txXfrm>
    </dsp:sp>
    <dsp:sp modelId="{1017B7CB-13B4-9B4A-A898-E550BB192901}">
      <dsp:nvSpPr>
        <dsp:cNvPr id="0" name=""/>
        <dsp:cNvSpPr/>
      </dsp:nvSpPr>
      <dsp:spPr>
        <a:xfrm rot="5400000">
          <a:off x="6773072" y="64575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mm</a:t>
          </a:r>
        </a:p>
      </dsp:txBody>
      <dsp:txXfrm rot="-5400000">
        <a:off x="3784552" y="3089759"/>
        <a:ext cx="6691429" cy="677724"/>
      </dsp:txXfrm>
    </dsp:sp>
    <dsp:sp modelId="{E895D6B0-A2C0-8846-B022-1C147093D231}">
      <dsp:nvSpPr>
        <dsp:cNvPr id="0" name=""/>
        <dsp:cNvSpPr/>
      </dsp:nvSpPr>
      <dsp:spPr>
        <a:xfrm>
          <a:off x="0" y="2959214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d</a:t>
          </a:r>
        </a:p>
      </dsp:txBody>
      <dsp:txXfrm>
        <a:off x="45829" y="3005043"/>
        <a:ext cx="3692893" cy="84715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73072" y="-2877193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 km</a:t>
          </a:r>
        </a:p>
      </dsp:txBody>
      <dsp:txXfrm rot="-5400000">
        <a:off x="3784552" y="147990"/>
        <a:ext cx="6691429" cy="677724"/>
      </dsp:txXfrm>
    </dsp:sp>
    <dsp:sp modelId="{5131D196-118F-ED4B-8F8C-9F861CEE6268}">
      <dsp:nvSpPr>
        <dsp:cNvPr id="0" name=""/>
        <dsp:cNvSpPr/>
      </dsp:nvSpPr>
      <dsp:spPr>
        <a:xfrm>
          <a:off x="0" y="1951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a</a:t>
          </a:r>
        </a:p>
      </dsp:txBody>
      <dsp:txXfrm>
        <a:off x="45829" y="47780"/>
        <a:ext cx="3692893" cy="847155"/>
      </dsp:txXfrm>
    </dsp:sp>
    <dsp:sp modelId="{FBE9ED35-B856-174C-8737-A32D2C924CA6}">
      <dsp:nvSpPr>
        <dsp:cNvPr id="0" name=""/>
        <dsp:cNvSpPr/>
      </dsp:nvSpPr>
      <dsp:spPr>
        <a:xfrm rot="5400000">
          <a:off x="6773072" y="-1930899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m</a:t>
          </a:r>
        </a:p>
      </dsp:txBody>
      <dsp:txXfrm rot="-5400000">
        <a:off x="3784552" y="1094284"/>
        <a:ext cx="6691429" cy="677724"/>
      </dsp:txXfrm>
    </dsp:sp>
    <dsp:sp modelId="{C3381103-080C-D746-8B27-46B2DEE4028C}">
      <dsp:nvSpPr>
        <dsp:cNvPr id="0" name=""/>
        <dsp:cNvSpPr/>
      </dsp:nvSpPr>
      <dsp:spPr>
        <a:xfrm>
          <a:off x="0" y="987706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b</a:t>
          </a:r>
        </a:p>
      </dsp:txBody>
      <dsp:txXfrm>
        <a:off x="45829" y="1033535"/>
        <a:ext cx="3692893" cy="847155"/>
      </dsp:txXfrm>
    </dsp:sp>
    <dsp:sp modelId="{09F84ED2-5430-D348-8351-1C588DA968EF}">
      <dsp:nvSpPr>
        <dsp:cNvPr id="0" name=""/>
        <dsp:cNvSpPr/>
      </dsp:nvSpPr>
      <dsp:spPr>
        <a:xfrm rot="5400000">
          <a:off x="6773072" y="-921178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cm</a:t>
          </a:r>
        </a:p>
      </dsp:txBody>
      <dsp:txXfrm rot="-5400000">
        <a:off x="3784552" y="2104005"/>
        <a:ext cx="6691429" cy="677724"/>
      </dsp:txXfrm>
    </dsp:sp>
    <dsp:sp modelId="{70B8D9E0-4A6D-2F44-B595-4E51FB1CC510}">
      <dsp:nvSpPr>
        <dsp:cNvPr id="0" name=""/>
        <dsp:cNvSpPr/>
      </dsp:nvSpPr>
      <dsp:spPr>
        <a:xfrm>
          <a:off x="0" y="1973460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c</a:t>
          </a:r>
        </a:p>
      </dsp:txBody>
      <dsp:txXfrm>
        <a:off x="45829" y="2019289"/>
        <a:ext cx="3692893" cy="847155"/>
      </dsp:txXfrm>
    </dsp:sp>
    <dsp:sp modelId="{1017B7CB-13B4-9B4A-A898-E550BB192901}">
      <dsp:nvSpPr>
        <dsp:cNvPr id="0" name=""/>
        <dsp:cNvSpPr/>
      </dsp:nvSpPr>
      <dsp:spPr>
        <a:xfrm rot="5400000">
          <a:off x="6773072" y="64575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mm</a:t>
          </a:r>
        </a:p>
      </dsp:txBody>
      <dsp:txXfrm rot="-5400000">
        <a:off x="3784552" y="3089759"/>
        <a:ext cx="6691429" cy="677724"/>
      </dsp:txXfrm>
    </dsp:sp>
    <dsp:sp modelId="{E895D6B0-A2C0-8846-B022-1C147093D231}">
      <dsp:nvSpPr>
        <dsp:cNvPr id="0" name=""/>
        <dsp:cNvSpPr/>
      </dsp:nvSpPr>
      <dsp:spPr>
        <a:xfrm>
          <a:off x="0" y="2959214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d</a:t>
          </a:r>
        </a:p>
      </dsp:txBody>
      <dsp:txXfrm>
        <a:off x="45829" y="3005043"/>
        <a:ext cx="3692893" cy="84715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73072" y="-2877193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 km</a:t>
          </a:r>
        </a:p>
      </dsp:txBody>
      <dsp:txXfrm rot="-5400000">
        <a:off x="3784552" y="147990"/>
        <a:ext cx="6691429" cy="677724"/>
      </dsp:txXfrm>
    </dsp:sp>
    <dsp:sp modelId="{5131D196-118F-ED4B-8F8C-9F861CEE6268}">
      <dsp:nvSpPr>
        <dsp:cNvPr id="0" name=""/>
        <dsp:cNvSpPr/>
      </dsp:nvSpPr>
      <dsp:spPr>
        <a:xfrm>
          <a:off x="0" y="1951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a</a:t>
          </a:r>
        </a:p>
      </dsp:txBody>
      <dsp:txXfrm>
        <a:off x="45829" y="47780"/>
        <a:ext cx="3692893" cy="847155"/>
      </dsp:txXfrm>
    </dsp:sp>
    <dsp:sp modelId="{FBE9ED35-B856-174C-8737-A32D2C924CA6}">
      <dsp:nvSpPr>
        <dsp:cNvPr id="0" name=""/>
        <dsp:cNvSpPr/>
      </dsp:nvSpPr>
      <dsp:spPr>
        <a:xfrm rot="5400000">
          <a:off x="6773072" y="-1930899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m</a:t>
          </a:r>
        </a:p>
      </dsp:txBody>
      <dsp:txXfrm rot="-5400000">
        <a:off x="3784552" y="1094284"/>
        <a:ext cx="6691429" cy="677724"/>
      </dsp:txXfrm>
    </dsp:sp>
    <dsp:sp modelId="{C3381103-080C-D746-8B27-46B2DEE4028C}">
      <dsp:nvSpPr>
        <dsp:cNvPr id="0" name=""/>
        <dsp:cNvSpPr/>
      </dsp:nvSpPr>
      <dsp:spPr>
        <a:xfrm>
          <a:off x="0" y="987706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b</a:t>
          </a:r>
        </a:p>
      </dsp:txBody>
      <dsp:txXfrm>
        <a:off x="45829" y="1033535"/>
        <a:ext cx="3692893" cy="847155"/>
      </dsp:txXfrm>
    </dsp:sp>
    <dsp:sp modelId="{09F84ED2-5430-D348-8351-1C588DA968EF}">
      <dsp:nvSpPr>
        <dsp:cNvPr id="0" name=""/>
        <dsp:cNvSpPr/>
      </dsp:nvSpPr>
      <dsp:spPr>
        <a:xfrm rot="5400000">
          <a:off x="6773072" y="-921178"/>
          <a:ext cx="751050" cy="6728092"/>
        </a:xfrm>
        <a:prstGeom prst="round2SameRect">
          <a:avLst/>
        </a:prstGeom>
        <a:solidFill>
          <a:schemeClr val="accent5">
            <a:alpha val="9000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cm</a:t>
          </a:r>
        </a:p>
      </dsp:txBody>
      <dsp:txXfrm rot="-5400000">
        <a:off x="3784552" y="2104005"/>
        <a:ext cx="6691429" cy="677724"/>
      </dsp:txXfrm>
    </dsp:sp>
    <dsp:sp modelId="{70B8D9E0-4A6D-2F44-B595-4E51FB1CC510}">
      <dsp:nvSpPr>
        <dsp:cNvPr id="0" name=""/>
        <dsp:cNvSpPr/>
      </dsp:nvSpPr>
      <dsp:spPr>
        <a:xfrm>
          <a:off x="0" y="1973460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c</a:t>
          </a:r>
        </a:p>
      </dsp:txBody>
      <dsp:txXfrm>
        <a:off x="45829" y="2019289"/>
        <a:ext cx="3692893" cy="847155"/>
      </dsp:txXfrm>
    </dsp:sp>
    <dsp:sp modelId="{1017B7CB-13B4-9B4A-A898-E550BB192901}">
      <dsp:nvSpPr>
        <dsp:cNvPr id="0" name=""/>
        <dsp:cNvSpPr/>
      </dsp:nvSpPr>
      <dsp:spPr>
        <a:xfrm rot="5400000">
          <a:off x="6773072" y="64575"/>
          <a:ext cx="751050" cy="672809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mm</a:t>
          </a:r>
        </a:p>
      </dsp:txBody>
      <dsp:txXfrm rot="-5400000">
        <a:off x="3784552" y="3089759"/>
        <a:ext cx="6691429" cy="677724"/>
      </dsp:txXfrm>
    </dsp:sp>
    <dsp:sp modelId="{E895D6B0-A2C0-8846-B022-1C147093D231}">
      <dsp:nvSpPr>
        <dsp:cNvPr id="0" name=""/>
        <dsp:cNvSpPr/>
      </dsp:nvSpPr>
      <dsp:spPr>
        <a:xfrm>
          <a:off x="0" y="2959214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d</a:t>
          </a:r>
        </a:p>
      </dsp:txBody>
      <dsp:txXfrm>
        <a:off x="45829" y="3005043"/>
        <a:ext cx="3692893" cy="8471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35E0D-C1A7-E44B-8449-24CEDFDBDC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E6BC0-E079-514B-9CF8-A69BDCFDAD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545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516188" y="857250"/>
            <a:ext cx="4111625" cy="2312988"/>
          </a:xfrm>
          <a:prstGeom prst="rect">
            <a:avLst/>
          </a:prstGeom>
        </p:spPr>
      </p:sp>
      <p:sp>
        <p:nvSpPr>
          <p:cNvPr id="738" name="PlaceHolder 2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480" cy="26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739" name="CustomShape 3"/>
          <p:cNvSpPr/>
          <p:nvPr/>
        </p:nvSpPr>
        <p:spPr>
          <a:xfrm>
            <a:off x="5179320" y="6513840"/>
            <a:ext cx="396180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97768FD7-1B3C-4F45-A3D1-C56E0E42017C}" type="slidenum">
              <a:rPr lang="fr-FR" sz="1200" b="0" strike="noStrike" spc="-1">
                <a:latin typeface="Times New Roman"/>
              </a:rPr>
              <a:t>8</a:t>
            </a:fld>
            <a:endParaRPr lang="fr-FR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32191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3512443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568163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516188" y="857250"/>
            <a:ext cx="4111625" cy="2312988"/>
          </a:xfrm>
          <a:prstGeom prst="rect">
            <a:avLst/>
          </a:prstGeom>
        </p:spPr>
      </p:sp>
      <p:sp>
        <p:nvSpPr>
          <p:cNvPr id="744" name="PlaceHolder 2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480" cy="26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745" name="CustomShape 3"/>
          <p:cNvSpPr/>
          <p:nvPr/>
        </p:nvSpPr>
        <p:spPr>
          <a:xfrm>
            <a:off x="5179320" y="6513840"/>
            <a:ext cx="396180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1E16E5F6-ED21-4DAC-AA2A-EEF4385DB340}" type="slidenum">
              <a:rPr lang="fr-FR" sz="1200" b="0" strike="noStrike" spc="-1">
                <a:latin typeface="Times New Roman"/>
              </a:rPr>
              <a:t>9</a:t>
            </a:fld>
            <a:endParaRPr lang="fr-FR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7685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516188" y="857250"/>
            <a:ext cx="4111625" cy="2312988"/>
          </a:xfrm>
          <a:prstGeom prst="rect">
            <a:avLst/>
          </a:prstGeom>
        </p:spPr>
      </p:sp>
      <p:sp>
        <p:nvSpPr>
          <p:cNvPr id="747" name="PlaceHolder 2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480" cy="26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748" name="CustomShape 3"/>
          <p:cNvSpPr/>
          <p:nvPr/>
        </p:nvSpPr>
        <p:spPr>
          <a:xfrm>
            <a:off x="5179320" y="6513840"/>
            <a:ext cx="396180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45FE4F0B-0C41-4D5B-B879-2D857254FD00}" type="slidenum">
              <a:rPr lang="fr-FR" sz="1200" b="0" strike="noStrike" spc="-1">
                <a:latin typeface="Times New Roman"/>
              </a:rPr>
              <a:t>10</a:t>
            </a:fld>
            <a:endParaRPr lang="fr-FR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1486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496692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3038842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2853177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2521147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1031939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034448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E886828-974D-CC44-9701-9B0B967251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597910AF-A1D6-464F-8903-AE84B836C2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30EF0A7-3EF0-9F43-AA96-0FACE3CF9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2153B84-23ED-3947-BFB1-CE7873B8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72F03A1-21DD-B54F-B293-5F304AED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21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B2DDD2B-9340-8346-A42C-80B3A3D44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E1730D49-3E94-9346-BE0B-DC5B2F4DB7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85D2CB2-C75E-684D-9D4B-1ED7F644A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FAF009A-6411-314F-93A3-838EC6594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41D3C80-43B6-374A-BB98-0DCFE713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79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484AFBA3-15D8-3A43-BA9A-58172CE225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5EEC34B7-FFC1-EF49-AF53-3B2664C0A1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A3954BD-3F39-A241-96AE-51FF386D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1470936-71C8-D443-B3BF-A2BBBA39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19B9EE2-DBB7-4841-9821-6A34C2F8B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583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837973" y="365040"/>
            <a:ext cx="1051495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733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837973" y="1825560"/>
            <a:ext cx="1051495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8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562" y="273423"/>
            <a:ext cx="10972120" cy="11446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2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10972120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59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A4ED06E-8608-9C42-A769-F293E802C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7218B6D-D59D-1F43-B822-7703FA094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9D5BA73-291A-F04A-B83A-318208161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18ED678-351F-C140-88FA-90BACA80E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E2923DA-81EE-CE4B-89D4-CD6538396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63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1674C73-3A73-8B47-8C25-D05D8D0E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7EC18DB-8360-F942-BC1D-5748C469E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1B65A99-2C25-C94E-AE5D-849A70FE5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3B25D75-A2B3-BA49-B5DE-389A2D85D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6EE6DFE-283A-E641-8928-661ECFA10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2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15C0DB1-F4B5-D947-BD8E-73313EF20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1734F6B-B095-1D49-8A82-8263D3A40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D1496B5-BEBA-8147-8251-DD1634A2D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1A10D572-47F1-3D48-AB29-B9379E6F6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0BCA4C3E-E216-0C41-BB8D-6946944F4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5CAF5CA-F86F-D64F-838F-9487F0680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37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36C5343-FA70-A94B-8E92-D377FCD23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F9E439B-D43B-0F4E-9F1F-70BC0CF02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86187C67-C4C1-9640-8668-A1E1FEE01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23F083E0-34AA-8048-B40C-1EC268ABFA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02EB4043-61E9-F940-B16A-953AA663FE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9CA33FB5-4D0B-794E-ADA7-748CB36CA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90199A0B-9FAC-964F-A9DA-D80AD8305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B395D3F5-06A4-3941-96F9-1621A2F83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75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8A7DDEA-656B-044A-82E7-168D326CA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766B2B12-8846-1C42-BBFB-C7356EFF7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B88F1411-6900-E24E-AF44-9BFDD8426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7C2BD963-C93C-7749-9689-D257AFE86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610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890F82E5-9F45-9D4B-8270-7A0FA4C8F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3C3AC3F6-0741-C341-B9F4-3E4ABC767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AA60558F-666C-9D4F-812D-56707F22A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44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9C8DE9C-D568-0E4B-8AC6-2E37783FC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DD9F506-5D7A-F348-893F-FA405140F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27981735-C2FE-1940-897B-4CD92ACCE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D674A5B2-C0AF-8441-8C1C-0786CE6FB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EA709442-37B9-B840-B04A-B6DDDA942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E8F6ED76-60DC-8342-A129-2AD262946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02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96B8512-1E28-7646-8829-EB1F9A704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FC2611EB-7042-8640-A9CF-1A9F2CD8F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2E20FEA3-F1BF-394D-8584-2B39448CD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63D867F-86A6-4644-8C64-B16A54CBB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DAB8423-0B71-B64A-84C6-DE23F3AC0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E0AE5F9-5A20-064E-AD3B-FB2BD5FCF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57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9739A79B-4E36-A245-B118-3630B6E58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0AF001C-3812-9D4B-B82C-2D1685337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37DA02A-9B9D-704A-81AE-E5EA9F594E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7F3EB28-FF77-F147-A8C2-8D5FE981B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B197D5B-1872-5F4B-B082-29ECACF3D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06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CustomShape 1"/>
          <p:cNvSpPr/>
          <p:nvPr/>
        </p:nvSpPr>
        <p:spPr>
          <a:xfrm>
            <a:off x="838658" y="365439"/>
            <a:ext cx="10513222" cy="13246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75" tIns="44989" rIns="89975" bIns="44989" anchor="ctr"/>
          <a:lstStyle/>
          <a:p>
            <a:pPr>
              <a:lnSpc>
                <a:spcPct val="90000"/>
              </a:lnSpc>
            </a:pPr>
            <a:r>
              <a:rPr lang="fr-FR" sz="4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Mardi 30 juin séance 1 CM1</a:t>
            </a:r>
            <a:endParaRPr lang="fr-FR" sz="2489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7" name="CustomShape 2"/>
          <p:cNvSpPr/>
          <p:nvPr/>
        </p:nvSpPr>
        <p:spPr>
          <a:xfrm>
            <a:off x="701531" y="1524128"/>
            <a:ext cx="10711170" cy="4951515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67588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ustomShape 2"/>
          <p:cNvSpPr/>
          <p:nvPr/>
        </p:nvSpPr>
        <p:spPr>
          <a:xfrm>
            <a:off x="579079" y="648419"/>
            <a:ext cx="4180173" cy="512785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83159" tIns="41361" rIns="83159" bIns="41361">
            <a:spAutoFit/>
          </a:bodyPr>
          <a:lstStyle/>
          <a:p>
            <a:pPr marL="650874" indent="-541434">
              <a:spcBef>
                <a:spcPts val="545"/>
              </a:spcBef>
              <a:buClr>
                <a:srgbClr val="000000"/>
              </a:buClr>
              <a:buFont typeface="StarSymbol"/>
              <a:buAutoNum type="alphaLcPeriod"/>
            </a:pP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6 </a:t>
            </a: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</a:rPr>
              <a:t>×</a:t>
            </a: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 7 = …</a:t>
            </a:r>
            <a:endParaRPr lang="fr-FR" sz="2903" spc="-1" dirty="0">
              <a:latin typeface="Calibri" panose="020F0502020204030204" pitchFamily="34" charset="0"/>
            </a:endParaRPr>
          </a:p>
          <a:p>
            <a:pPr marL="650874" indent="-541434">
              <a:spcBef>
                <a:spcPts val="545"/>
              </a:spcBef>
              <a:buClr>
                <a:srgbClr val="000000"/>
              </a:buClr>
              <a:buFont typeface="StarSymbol"/>
              <a:buAutoNum type="alphaLcPeriod"/>
            </a:pP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3 </a:t>
            </a: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</a:rPr>
              <a:t>× </a:t>
            </a: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… = 24 </a:t>
            </a:r>
            <a:endParaRPr lang="fr-FR" sz="2903" spc="-1" dirty="0">
              <a:latin typeface="Calibri" panose="020F0502020204030204" pitchFamily="34" charset="0"/>
            </a:endParaRPr>
          </a:p>
          <a:p>
            <a:pPr marL="650874" indent="-541434">
              <a:spcBef>
                <a:spcPts val="545"/>
              </a:spcBef>
              <a:buClr>
                <a:srgbClr val="000000"/>
              </a:buClr>
              <a:buFont typeface="StarSymbol"/>
              <a:buAutoNum type="alphaLcPeriod"/>
            </a:pP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9 </a:t>
            </a: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</a:rPr>
              <a:t>× </a:t>
            </a: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5  = … </a:t>
            </a:r>
            <a:endParaRPr lang="fr-FR" sz="2903" spc="-1" dirty="0">
              <a:latin typeface="Calibri" panose="020F0502020204030204" pitchFamily="34" charset="0"/>
            </a:endParaRPr>
          </a:p>
          <a:p>
            <a:pPr marL="650874" indent="-541434">
              <a:spcBef>
                <a:spcPts val="545"/>
              </a:spcBef>
              <a:buClr>
                <a:srgbClr val="000000"/>
              </a:buClr>
              <a:buFont typeface="StarSymbol"/>
              <a:buAutoNum type="alphaLcPeriod"/>
            </a:pP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7 </a:t>
            </a: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</a:rPr>
              <a:t>× 8</a:t>
            </a: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  = …</a:t>
            </a:r>
            <a:endParaRPr lang="fr-FR" sz="2903" spc="-1" dirty="0">
              <a:latin typeface="Calibri" panose="020F0502020204030204" pitchFamily="34" charset="0"/>
            </a:endParaRPr>
          </a:p>
          <a:p>
            <a:pPr marL="650874" indent="-541434">
              <a:spcBef>
                <a:spcPts val="545"/>
              </a:spcBef>
              <a:buClr>
                <a:srgbClr val="000000"/>
              </a:buClr>
              <a:buFont typeface="StarSymbol"/>
              <a:buAutoNum type="alphaLcPeriod"/>
            </a:pP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… </a:t>
            </a: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</a:rPr>
              <a:t>× 10</a:t>
            </a: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 = 90</a:t>
            </a:r>
            <a:endParaRPr lang="fr-FR" sz="2903" spc="-1" dirty="0">
              <a:latin typeface="Calibri" panose="020F0502020204030204" pitchFamily="34" charset="0"/>
            </a:endParaRPr>
          </a:p>
          <a:p>
            <a:pPr marL="650874" indent="-541434">
              <a:spcBef>
                <a:spcPts val="545"/>
              </a:spcBef>
              <a:buClr>
                <a:srgbClr val="000000"/>
              </a:buClr>
              <a:buFont typeface="StarSymbol"/>
              <a:buAutoNum type="alphaLcPeriod"/>
            </a:pP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8 </a:t>
            </a: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</a:rPr>
              <a:t>× </a:t>
            </a: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... = 64</a:t>
            </a:r>
            <a:endParaRPr lang="fr-FR" sz="2903" spc="-1" dirty="0">
              <a:latin typeface="Calibri" panose="020F0502020204030204" pitchFamily="34" charset="0"/>
            </a:endParaRPr>
          </a:p>
          <a:p>
            <a:pPr marL="650874" indent="-541434">
              <a:spcBef>
                <a:spcPts val="545"/>
              </a:spcBef>
              <a:buClr>
                <a:srgbClr val="000000"/>
              </a:buClr>
              <a:buFont typeface="StarSymbol"/>
              <a:buAutoNum type="alphaLcPeriod"/>
            </a:pP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5 </a:t>
            </a: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</a:rPr>
              <a:t>× 7</a:t>
            </a: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 = …</a:t>
            </a:r>
            <a:endParaRPr lang="fr-FR" sz="2903" spc="-1" dirty="0">
              <a:latin typeface="Calibri" panose="020F0502020204030204" pitchFamily="34" charset="0"/>
            </a:endParaRPr>
          </a:p>
          <a:p>
            <a:pPr marL="650874" indent="-541434">
              <a:spcBef>
                <a:spcPts val="545"/>
              </a:spcBef>
              <a:buClr>
                <a:srgbClr val="000000"/>
              </a:buClr>
              <a:buFont typeface="StarSymbol"/>
              <a:buAutoNum type="alphaLcPeriod"/>
            </a:pP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6 </a:t>
            </a: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</a:rPr>
              <a:t>× </a:t>
            </a: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… = 54</a:t>
            </a:r>
            <a:endParaRPr lang="fr-FR" sz="2903" spc="-1" dirty="0">
              <a:latin typeface="Calibri" panose="020F0502020204030204" pitchFamily="34" charset="0"/>
            </a:endParaRPr>
          </a:p>
          <a:p>
            <a:pPr marL="650874" indent="-541434">
              <a:spcBef>
                <a:spcPts val="545"/>
              </a:spcBef>
              <a:buClr>
                <a:srgbClr val="000000"/>
              </a:buClr>
              <a:buFont typeface="StarSymbol"/>
              <a:buAutoNum type="alphaLcPeriod"/>
            </a:pP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9 </a:t>
            </a: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</a:rPr>
              <a:t>× 9</a:t>
            </a: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 = …</a:t>
            </a:r>
            <a:endParaRPr lang="fr-FR" sz="2903" spc="-1" dirty="0">
              <a:latin typeface="Calibri" panose="020F0502020204030204" pitchFamily="34" charset="0"/>
            </a:endParaRPr>
          </a:p>
          <a:p>
            <a:pPr marL="650874" indent="-541434">
              <a:spcBef>
                <a:spcPts val="545"/>
              </a:spcBef>
              <a:buClr>
                <a:srgbClr val="000000"/>
              </a:buClr>
              <a:buFont typeface="StarSymbol"/>
              <a:buAutoNum type="alphaLcPeriod"/>
            </a:pP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8 </a:t>
            </a: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</a:rPr>
              <a:t>× 4</a:t>
            </a:r>
            <a:r>
              <a:rPr lang="fr-FR" sz="2903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 = …</a:t>
            </a:r>
            <a:endParaRPr lang="fr-FR" sz="2903" spc="-1" dirty="0">
              <a:latin typeface="Calibri" panose="020F0502020204030204" pitchFamily="34" charset="0"/>
            </a:endParaRPr>
          </a:p>
        </p:txBody>
      </p:sp>
      <p:pic>
        <p:nvPicPr>
          <p:cNvPr id="218" name="Image 4"/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95345" y="1196037"/>
            <a:ext cx="7459768" cy="3971595"/>
          </a:xfrm>
          <a:prstGeom prst="rect">
            <a:avLst/>
          </a:prstGeom>
          <a:ln>
            <a:noFill/>
          </a:ln>
        </p:spPr>
      </p:pic>
      <p:grpSp>
        <p:nvGrpSpPr>
          <p:cNvPr id="219" name="Group 3"/>
          <p:cNvGrpSpPr/>
          <p:nvPr/>
        </p:nvGrpSpPr>
        <p:grpSpPr>
          <a:xfrm>
            <a:off x="5401060" y="1861437"/>
            <a:ext cx="889059" cy="2711853"/>
            <a:chOff x="4832280" y="1550880"/>
            <a:chExt cx="735120" cy="2242301"/>
          </a:xfrm>
        </p:grpSpPr>
        <p:sp>
          <p:nvSpPr>
            <p:cNvPr id="220" name="CustomShape 4"/>
            <p:cNvSpPr/>
            <p:nvPr/>
          </p:nvSpPr>
          <p:spPr>
            <a:xfrm>
              <a:off x="4832280" y="1550880"/>
              <a:ext cx="735120" cy="52186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7" b="1" spc="-1">
                  <a:solidFill>
                    <a:srgbClr val="000000"/>
                  </a:solidFill>
                  <a:latin typeface="Cursive standard"/>
                  <a:ea typeface="DejaVu Sans"/>
                </a:rPr>
                <a:t>a.</a:t>
              </a:r>
              <a:endParaRPr lang="fr-FR" sz="3387" spc="-1">
                <a:latin typeface="Arial"/>
              </a:endParaRPr>
            </a:p>
          </p:txBody>
        </p:sp>
        <p:sp>
          <p:nvSpPr>
            <p:cNvPr id="221" name="CustomShape 5"/>
            <p:cNvSpPr/>
            <p:nvPr/>
          </p:nvSpPr>
          <p:spPr>
            <a:xfrm>
              <a:off x="4832280" y="1977480"/>
              <a:ext cx="735120" cy="52186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7" b="1" spc="-1">
                  <a:solidFill>
                    <a:srgbClr val="000000"/>
                  </a:solidFill>
                  <a:latin typeface="Cursive standard"/>
                  <a:ea typeface="DejaVu Sans"/>
                </a:rPr>
                <a:t>b.</a:t>
              </a:r>
              <a:endParaRPr lang="fr-FR" sz="3387" spc="-1">
                <a:latin typeface="Arial"/>
              </a:endParaRPr>
            </a:p>
          </p:txBody>
        </p:sp>
        <p:sp>
          <p:nvSpPr>
            <p:cNvPr id="222" name="CustomShape 6"/>
            <p:cNvSpPr/>
            <p:nvPr/>
          </p:nvSpPr>
          <p:spPr>
            <a:xfrm>
              <a:off x="4832280" y="2404080"/>
              <a:ext cx="735120" cy="52186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7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c.</a:t>
              </a:r>
              <a:endParaRPr lang="fr-FR" sz="3387" spc="-1" dirty="0">
                <a:latin typeface="Arial"/>
              </a:endParaRPr>
            </a:p>
          </p:txBody>
        </p:sp>
        <p:sp>
          <p:nvSpPr>
            <p:cNvPr id="223" name="CustomShape 7"/>
            <p:cNvSpPr/>
            <p:nvPr/>
          </p:nvSpPr>
          <p:spPr>
            <a:xfrm>
              <a:off x="4832280" y="2844720"/>
              <a:ext cx="735120" cy="52186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7" b="1" spc="-1">
                  <a:solidFill>
                    <a:srgbClr val="000000"/>
                  </a:solidFill>
                  <a:latin typeface="Cursive standard"/>
                  <a:ea typeface="DejaVu Sans"/>
                </a:rPr>
                <a:t>d.</a:t>
              </a:r>
              <a:endParaRPr lang="fr-FR" sz="3387" spc="-1">
                <a:latin typeface="Arial"/>
              </a:endParaRPr>
            </a:p>
          </p:txBody>
        </p:sp>
        <p:sp>
          <p:nvSpPr>
            <p:cNvPr id="224" name="CustomShape 8"/>
            <p:cNvSpPr/>
            <p:nvPr/>
          </p:nvSpPr>
          <p:spPr>
            <a:xfrm>
              <a:off x="4832280" y="3271320"/>
              <a:ext cx="735120" cy="52186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7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e.</a:t>
              </a:r>
              <a:endParaRPr lang="fr-FR" sz="3387" spc="-1" dirty="0">
                <a:latin typeface="Arial"/>
              </a:endParaRPr>
            </a:p>
          </p:txBody>
        </p:sp>
      </p:grpSp>
      <p:grpSp>
        <p:nvGrpSpPr>
          <p:cNvPr id="225" name="Group 9"/>
          <p:cNvGrpSpPr/>
          <p:nvPr/>
        </p:nvGrpSpPr>
        <p:grpSpPr>
          <a:xfrm>
            <a:off x="8262322" y="1861437"/>
            <a:ext cx="960897" cy="2724480"/>
            <a:chOff x="6735600" y="1546200"/>
            <a:chExt cx="794520" cy="2252742"/>
          </a:xfrm>
        </p:grpSpPr>
        <p:sp>
          <p:nvSpPr>
            <p:cNvPr id="226" name="CustomShape 10"/>
            <p:cNvSpPr/>
            <p:nvPr/>
          </p:nvSpPr>
          <p:spPr>
            <a:xfrm>
              <a:off x="6735600" y="1546200"/>
              <a:ext cx="794520" cy="52186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7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f.</a:t>
              </a:r>
              <a:endParaRPr lang="fr-FR" sz="3387" spc="-1" dirty="0">
                <a:latin typeface="Arial"/>
              </a:endParaRPr>
            </a:p>
          </p:txBody>
        </p:sp>
        <p:sp>
          <p:nvSpPr>
            <p:cNvPr id="227" name="CustomShape 11"/>
            <p:cNvSpPr/>
            <p:nvPr/>
          </p:nvSpPr>
          <p:spPr>
            <a:xfrm>
              <a:off x="6735600" y="1969200"/>
              <a:ext cx="794520" cy="52186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7" b="1" spc="-1">
                  <a:solidFill>
                    <a:srgbClr val="000000"/>
                  </a:solidFill>
                  <a:latin typeface="Cursive standard"/>
                  <a:ea typeface="DejaVu Sans"/>
                </a:rPr>
                <a:t>g.</a:t>
              </a:r>
              <a:endParaRPr lang="fr-FR" sz="3387" spc="-1">
                <a:latin typeface="Arial"/>
              </a:endParaRPr>
            </a:p>
          </p:txBody>
        </p:sp>
        <p:sp>
          <p:nvSpPr>
            <p:cNvPr id="228" name="CustomShape 12"/>
            <p:cNvSpPr/>
            <p:nvPr/>
          </p:nvSpPr>
          <p:spPr>
            <a:xfrm>
              <a:off x="6735600" y="2418120"/>
              <a:ext cx="794520" cy="52186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7" b="1" spc="-1">
                  <a:solidFill>
                    <a:srgbClr val="000000"/>
                  </a:solidFill>
                  <a:latin typeface="Cursive standard"/>
                  <a:ea typeface="DejaVu Sans"/>
                </a:rPr>
                <a:t>h.</a:t>
              </a:r>
              <a:endParaRPr lang="fr-FR" sz="3387" spc="-1">
                <a:latin typeface="Arial"/>
              </a:endParaRPr>
            </a:p>
          </p:txBody>
        </p:sp>
        <p:sp>
          <p:nvSpPr>
            <p:cNvPr id="229" name="CustomShape 13"/>
            <p:cNvSpPr/>
            <p:nvPr/>
          </p:nvSpPr>
          <p:spPr>
            <a:xfrm>
              <a:off x="6735600" y="2841480"/>
              <a:ext cx="794520" cy="52186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7" b="1" spc="-1">
                  <a:solidFill>
                    <a:srgbClr val="000000"/>
                  </a:solidFill>
                  <a:latin typeface="Cursive standard"/>
                  <a:ea typeface="DejaVu Sans"/>
                </a:rPr>
                <a:t>i.</a:t>
              </a:r>
              <a:endParaRPr lang="fr-FR" sz="3387" spc="-1">
                <a:latin typeface="Arial"/>
              </a:endParaRPr>
            </a:p>
          </p:txBody>
        </p:sp>
        <p:sp>
          <p:nvSpPr>
            <p:cNvPr id="230" name="CustomShape 14"/>
            <p:cNvSpPr/>
            <p:nvPr/>
          </p:nvSpPr>
          <p:spPr>
            <a:xfrm>
              <a:off x="6735600" y="3277081"/>
              <a:ext cx="794520" cy="52186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7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j.</a:t>
              </a:r>
              <a:endParaRPr lang="fr-FR" sz="3387" spc="-1" dirty="0">
                <a:latin typeface="Arial"/>
              </a:endParaRPr>
            </a:p>
          </p:txBody>
        </p:sp>
      </p:grpSp>
      <p:sp>
        <p:nvSpPr>
          <p:cNvPr id="68" name="CustomShape 13">
            <a:extLst>
              <a:ext uri="{FF2B5EF4-FFF2-40B4-BE49-F238E27FC236}">
                <a16:creationId xmlns:a16="http://schemas.microsoft.com/office/drawing/2014/main" xmlns="" id="{E26E36F5-4B5F-BF48-85D4-31151FF397DB}"/>
              </a:ext>
            </a:extLst>
          </p:cNvPr>
          <p:cNvSpPr/>
          <p:nvPr/>
        </p:nvSpPr>
        <p:spPr>
          <a:xfrm>
            <a:off x="4242004" y="380958"/>
            <a:ext cx="6219488" cy="6861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733" b="1" spc="-1" dirty="0">
                <a:solidFill>
                  <a:srgbClr val="2F5597"/>
                </a:solidFill>
                <a:latin typeface="+mj-lt"/>
              </a:rPr>
              <a:t>Les tables de multiplication </a:t>
            </a:r>
            <a:endParaRPr lang="fr-FR" sz="3733" b="1" spc="-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0257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65694" y="761258"/>
            <a:ext cx="9446141" cy="2386978"/>
          </a:xfrm>
        </p:spPr>
        <p:txBody>
          <a:bodyPr>
            <a:normAutofit/>
          </a:bodyPr>
          <a:lstStyle/>
          <a:p>
            <a:r>
              <a:rPr lang="fr-FR" sz="7998" dirty="0">
                <a:solidFill>
                  <a:srgbClr val="7030A0"/>
                </a:solidFill>
                <a:latin typeface="Comic Sans MS" panose="030F0702030302020204" pitchFamily="66" charset="0"/>
              </a:rPr>
              <a:t>Grandeurs et mesures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xmlns="" id="{7EAC9A48-E814-4C53-B4AF-82079AAE6D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601994"/>
            <a:ext cx="11958918" cy="165533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fr-FR" sz="3600" dirty="0"/>
              <a:t>Calculer le périmètre d’un polygone</a:t>
            </a:r>
          </a:p>
        </p:txBody>
      </p:sp>
    </p:spTree>
    <p:extLst>
      <p:ext uri="{BB962C8B-B14F-4D97-AF65-F5344CB8AC3E}">
        <p14:creationId xmlns:p14="http://schemas.microsoft.com/office/powerpoint/2010/main" val="395938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A23029BD-5644-4DBE-AC77-F778B8719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" name="Rectangle 46">
            <a:extLst>
              <a:ext uri="{FF2B5EF4-FFF2-40B4-BE49-F238E27FC236}">
                <a16:creationId xmlns:a16="http://schemas.microsoft.com/office/drawing/2014/main" xmlns="" id="{C278BBA8-7E5D-474F-8530-D98BF1B0F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170" y="438856"/>
            <a:ext cx="672979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Détermine le périmètre de cette figure.</a:t>
            </a:r>
            <a:endParaRPr kumimoji="0" lang="fr-FR" altLang="fr-F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6" name="Rectangle 59">
            <a:extLst>
              <a:ext uri="{FF2B5EF4-FFF2-40B4-BE49-F238E27FC236}">
                <a16:creationId xmlns:a16="http://schemas.microsoft.com/office/drawing/2014/main" xmlns="" id="{981FC0E0-F022-498D-9939-1D5257C02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459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9" name="CustomShape 2">
            <a:extLst>
              <a:ext uri="{FF2B5EF4-FFF2-40B4-BE49-F238E27FC236}">
                <a16:creationId xmlns:a16="http://schemas.microsoft.com/office/drawing/2014/main" xmlns="" id="{5112D926-CFAF-4BBA-AF7E-7AA581B693A8}"/>
              </a:ext>
            </a:extLst>
          </p:cNvPr>
          <p:cNvSpPr/>
          <p:nvPr/>
        </p:nvSpPr>
        <p:spPr>
          <a:xfrm>
            <a:off x="9447233" y="3081737"/>
            <a:ext cx="2446601" cy="790817"/>
          </a:xfrm>
          <a:prstGeom prst="wedgeRoundRectCallout">
            <a:avLst>
              <a:gd name="adj1" fmla="val 7145"/>
              <a:gd name="adj2" fmla="val 104923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800" b="1" kern="0" spc="-1" dirty="0">
                <a:solidFill>
                  <a:srgbClr val="000000"/>
                </a:solidFill>
                <a:latin typeface="Comic Sans MS"/>
                <a:ea typeface="DejaVu Sans"/>
                <a:cs typeface="DejaVu Sans"/>
              </a:rPr>
              <a:t>RAPPEL</a:t>
            </a:r>
            <a:endParaRPr lang="fr-FR" sz="28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45BE68D8-1E6E-45C8-A71D-E0FBFA90D0D5}"/>
              </a:ext>
            </a:extLst>
          </p:cNvPr>
          <p:cNvSpPr txBox="1"/>
          <p:nvPr/>
        </p:nvSpPr>
        <p:spPr>
          <a:xfrm>
            <a:off x="6601892" y="4599935"/>
            <a:ext cx="5374955" cy="19389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/>
              <a:t>Le périmètre d’une figure est la longueur de son contour.</a:t>
            </a:r>
          </a:p>
          <a:p>
            <a:r>
              <a:rPr lang="fr-FR" sz="2400" dirty="0"/>
              <a:t>Pour calculer le périmètre d’un polygone, on additionne les longueurs de ses côtés (exprimées dans la même unité).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978884AE-125C-4B9B-B030-3774670905B4}"/>
              </a:ext>
            </a:extLst>
          </p:cNvPr>
          <p:cNvSpPr/>
          <p:nvPr/>
        </p:nvSpPr>
        <p:spPr>
          <a:xfrm>
            <a:off x="2402665" y="127430"/>
            <a:ext cx="5385705" cy="60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2800" dirty="0">
                <a:solidFill>
                  <a:srgbClr val="7030A0"/>
                </a:solidFill>
              </a:rPr>
              <a:t>Calculer le périmètre d’un polygone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xmlns="" id="{16F5B748-B30A-4D79-90AA-AED0BFDDD33D}"/>
              </a:ext>
            </a:extLst>
          </p:cNvPr>
          <p:cNvCxnSpPr>
            <a:cxnSpLocks/>
          </p:cNvCxnSpPr>
          <p:nvPr/>
        </p:nvCxnSpPr>
        <p:spPr>
          <a:xfrm flipV="1">
            <a:off x="2063515" y="1644694"/>
            <a:ext cx="1800000" cy="1800000"/>
          </a:xfrm>
          <a:prstGeom prst="line">
            <a:avLst/>
          </a:prstGeom>
          <a:ln w="38100">
            <a:solidFill>
              <a:schemeClr val="tx1">
                <a:alpha val="97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xmlns="" id="{037261A3-7C68-4F7A-BFB5-0D43908B55CB}"/>
              </a:ext>
            </a:extLst>
          </p:cNvPr>
          <p:cNvCxnSpPr/>
          <p:nvPr/>
        </p:nvCxnSpPr>
        <p:spPr>
          <a:xfrm>
            <a:off x="3860957" y="1668791"/>
            <a:ext cx="1080000" cy="10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241B9B1D-D7DF-43B8-9048-0233A4237DDB}"/>
              </a:ext>
            </a:extLst>
          </p:cNvPr>
          <p:cNvCxnSpPr>
            <a:cxnSpLocks/>
          </p:cNvCxnSpPr>
          <p:nvPr/>
        </p:nvCxnSpPr>
        <p:spPr>
          <a:xfrm flipH="1">
            <a:off x="4935841" y="2721737"/>
            <a:ext cx="1" cy="71511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xmlns="" id="{6A96DFCE-A7D6-4543-B8B5-CC70142F2DA6}"/>
              </a:ext>
            </a:extLst>
          </p:cNvPr>
          <p:cNvCxnSpPr>
            <a:cxnSpLocks/>
          </p:cNvCxnSpPr>
          <p:nvPr/>
        </p:nvCxnSpPr>
        <p:spPr>
          <a:xfrm flipH="1">
            <a:off x="2050726" y="3414800"/>
            <a:ext cx="2880000" cy="15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80232ABC-AFA6-4357-A0CE-36ACA377D352}"/>
              </a:ext>
            </a:extLst>
          </p:cNvPr>
          <p:cNvSpPr txBox="1"/>
          <p:nvPr/>
        </p:nvSpPr>
        <p:spPr>
          <a:xfrm>
            <a:off x="2189287" y="2024534"/>
            <a:ext cx="913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5 cm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xmlns="" id="{D79FAB12-A40B-4156-A49A-DF9F74A97DDD}"/>
              </a:ext>
            </a:extLst>
          </p:cNvPr>
          <p:cNvSpPr txBox="1"/>
          <p:nvPr/>
        </p:nvSpPr>
        <p:spPr>
          <a:xfrm>
            <a:off x="4408781" y="1626229"/>
            <a:ext cx="913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3 cm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xmlns="" id="{60658F6B-1362-437E-9F45-819DC2179752}"/>
              </a:ext>
            </a:extLst>
          </p:cNvPr>
          <p:cNvSpPr txBox="1"/>
          <p:nvPr/>
        </p:nvSpPr>
        <p:spPr>
          <a:xfrm>
            <a:off x="5010391" y="2820127"/>
            <a:ext cx="913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2 cm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xmlns="" id="{43466340-BF1A-4104-B07C-BEFD06A3E29C}"/>
              </a:ext>
            </a:extLst>
          </p:cNvPr>
          <p:cNvSpPr txBox="1"/>
          <p:nvPr/>
        </p:nvSpPr>
        <p:spPr>
          <a:xfrm>
            <a:off x="3404264" y="3471392"/>
            <a:ext cx="913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8 cm</a:t>
            </a:r>
          </a:p>
        </p:txBody>
      </p:sp>
    </p:spTree>
    <p:extLst>
      <p:ext uri="{BB962C8B-B14F-4D97-AF65-F5344CB8AC3E}">
        <p14:creationId xmlns:p14="http://schemas.microsoft.com/office/powerpoint/2010/main" val="193831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xmlns="" id="{A356926E-B7BD-4DEF-8C04-D1DAEE511E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632586"/>
              </p:ext>
            </p:extLst>
          </p:nvPr>
        </p:nvGraphicFramePr>
        <p:xfrm>
          <a:off x="1986639" y="1547167"/>
          <a:ext cx="864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xmlns="" val="2720630127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255705028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1586419474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31786360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317651157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328499375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2457470364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1090034394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3572553469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87336527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1518891376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332717689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1628910449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276010008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372960080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1693778993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2488426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8630522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5578474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18589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282329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90932257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E015B71-49AE-4EE0-8430-3FB77CD51869}"/>
              </a:ext>
            </a:extLst>
          </p:cNvPr>
          <p:cNvSpPr/>
          <p:nvPr/>
        </p:nvSpPr>
        <p:spPr>
          <a:xfrm>
            <a:off x="2588813" y="145227"/>
            <a:ext cx="7503144" cy="60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2800" dirty="0">
                <a:solidFill>
                  <a:srgbClr val="7030A0"/>
                </a:solidFill>
              </a:rPr>
              <a:t>Calculer et comparer des périmètres de polygones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14DA9B42-975D-471B-8AA1-11A1773DC4F5}"/>
              </a:ext>
            </a:extLst>
          </p:cNvPr>
          <p:cNvSpPr txBox="1"/>
          <p:nvPr/>
        </p:nvSpPr>
        <p:spPr>
          <a:xfrm>
            <a:off x="3377355" y="2716790"/>
            <a:ext cx="596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A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126B5009-4E24-4439-990B-30E5913A0680}"/>
              </a:ext>
            </a:extLst>
          </p:cNvPr>
          <p:cNvSpPr txBox="1"/>
          <p:nvPr/>
        </p:nvSpPr>
        <p:spPr>
          <a:xfrm>
            <a:off x="7973913" y="3136612"/>
            <a:ext cx="488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B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20567EC5-0392-4C48-97F2-AF08C4B9068F}"/>
              </a:ext>
            </a:extLst>
          </p:cNvPr>
          <p:cNvSpPr txBox="1"/>
          <p:nvPr/>
        </p:nvSpPr>
        <p:spPr>
          <a:xfrm>
            <a:off x="516692" y="857831"/>
            <a:ext cx="10936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Calcule le périmètre de chaque figure puis compare-les.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A09830F4-2974-4766-B34F-942F4606D7B3}"/>
              </a:ext>
            </a:extLst>
          </p:cNvPr>
          <p:cNvSpPr txBox="1"/>
          <p:nvPr/>
        </p:nvSpPr>
        <p:spPr>
          <a:xfrm>
            <a:off x="5851613" y="2000539"/>
            <a:ext cx="488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DD54967-5EED-47B5-B33A-D8A8E9E1F232}"/>
              </a:ext>
            </a:extLst>
          </p:cNvPr>
          <p:cNvSpPr/>
          <p:nvPr/>
        </p:nvSpPr>
        <p:spPr>
          <a:xfrm>
            <a:off x="627529" y="5433570"/>
            <a:ext cx="110420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solidFill>
                  <a:srgbClr val="0070C0"/>
                </a:solidFill>
              </a:rPr>
              <a:t>Les deux figures ont le même périmètre mais des formes différentes. </a:t>
            </a:r>
          </a:p>
        </p:txBody>
      </p:sp>
    </p:spTree>
    <p:extLst>
      <p:ext uri="{BB962C8B-B14F-4D97-AF65-F5344CB8AC3E}">
        <p14:creationId xmlns:p14="http://schemas.microsoft.com/office/powerpoint/2010/main" val="88762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830B82E-A3C3-4CF4-9D82-00C7FE2C9433}"/>
              </a:ext>
            </a:extLst>
          </p:cNvPr>
          <p:cNvSpPr/>
          <p:nvPr/>
        </p:nvSpPr>
        <p:spPr>
          <a:xfrm>
            <a:off x="432803" y="967621"/>
            <a:ext cx="10571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Calcule le périmètre de cette figure.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1A8DF49-28F3-49D0-8ED3-E46033872C62}"/>
              </a:ext>
            </a:extLst>
          </p:cNvPr>
          <p:cNvSpPr/>
          <p:nvPr/>
        </p:nvSpPr>
        <p:spPr>
          <a:xfrm>
            <a:off x="3025460" y="127430"/>
            <a:ext cx="5385705" cy="60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2800" dirty="0">
                <a:solidFill>
                  <a:srgbClr val="7030A0"/>
                </a:solidFill>
              </a:rPr>
              <a:t>Calculer le périmètre d’un polygone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xmlns="" id="{599C8A1A-3B50-4F75-A62A-FE6926D428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402101"/>
              </p:ext>
            </p:extLst>
          </p:nvPr>
        </p:nvGraphicFramePr>
        <p:xfrm>
          <a:off x="1297709" y="2091266"/>
          <a:ext cx="702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xmlns="" val="269361493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366394977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285797548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169773877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2861406624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107538374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182895351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422799372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288536521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351746533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403412266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4074219566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394579875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5196326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531784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3075752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8023037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77084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26655310"/>
                  </a:ext>
                </a:extLst>
              </a:tr>
            </a:tbl>
          </a:graphicData>
        </a:graphic>
      </p:graphicFrame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xmlns="" id="{036B5498-EBF6-4A8B-9C06-19897E0B045B}"/>
              </a:ext>
            </a:extLst>
          </p:cNvPr>
          <p:cNvCxnSpPr/>
          <p:nvPr/>
        </p:nvCxnSpPr>
        <p:spPr>
          <a:xfrm>
            <a:off x="2909455" y="2632364"/>
            <a:ext cx="2161309" cy="2161309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xmlns="" id="{52D98B0E-0740-499B-B8E4-0DE0825E33ED}"/>
              </a:ext>
            </a:extLst>
          </p:cNvPr>
          <p:cNvCxnSpPr/>
          <p:nvPr/>
        </p:nvCxnSpPr>
        <p:spPr>
          <a:xfrm>
            <a:off x="2909455" y="2632364"/>
            <a:ext cx="379614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E6576DFD-3E96-4E2D-8741-08B3B40B53C1}"/>
              </a:ext>
            </a:extLst>
          </p:cNvPr>
          <p:cNvCxnSpPr/>
          <p:nvPr/>
        </p:nvCxnSpPr>
        <p:spPr>
          <a:xfrm>
            <a:off x="5070764" y="4793673"/>
            <a:ext cx="163483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xmlns="" id="{228FA3B8-EB90-467A-84BB-ECFA7EB22874}"/>
              </a:ext>
            </a:extLst>
          </p:cNvPr>
          <p:cNvCxnSpPr/>
          <p:nvPr/>
        </p:nvCxnSpPr>
        <p:spPr>
          <a:xfrm>
            <a:off x="6688667" y="2632364"/>
            <a:ext cx="0" cy="2161309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xmlns="" id="{0121CA20-164A-4C1B-B989-95FA77AD4D18}"/>
              </a:ext>
            </a:extLst>
          </p:cNvPr>
          <p:cNvCxnSpPr>
            <a:cxnSpLocks/>
          </p:cNvCxnSpPr>
          <p:nvPr/>
        </p:nvCxnSpPr>
        <p:spPr>
          <a:xfrm>
            <a:off x="1856509" y="4253345"/>
            <a:ext cx="540327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xmlns="" id="{08860DB3-8BE1-40C5-9262-A4BE805F75B7}"/>
              </a:ext>
            </a:extLst>
          </p:cNvPr>
          <p:cNvCxnSpPr/>
          <p:nvPr/>
        </p:nvCxnSpPr>
        <p:spPr>
          <a:xfrm>
            <a:off x="1856509" y="3172691"/>
            <a:ext cx="540327" cy="52647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xmlns="" id="{C1D14ABE-78B3-4DBF-978F-567349A26DDF}"/>
              </a:ext>
            </a:extLst>
          </p:cNvPr>
          <p:cNvSpPr txBox="1"/>
          <p:nvPr/>
        </p:nvSpPr>
        <p:spPr>
          <a:xfrm>
            <a:off x="856673" y="3341934"/>
            <a:ext cx="1440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1 cm 4 mm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17D08B22-57F2-4AF1-9E8B-D7A33A500C58}"/>
              </a:ext>
            </a:extLst>
          </p:cNvPr>
          <p:cNvSpPr txBox="1"/>
          <p:nvPr/>
        </p:nvSpPr>
        <p:spPr>
          <a:xfrm>
            <a:off x="1759527" y="4253345"/>
            <a:ext cx="734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1 cm</a:t>
            </a:r>
          </a:p>
        </p:txBody>
      </p:sp>
    </p:spTree>
    <p:extLst>
      <p:ext uri="{BB962C8B-B14F-4D97-AF65-F5344CB8AC3E}">
        <p14:creationId xmlns:p14="http://schemas.microsoft.com/office/powerpoint/2010/main" val="51065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AA48397-9F84-4B0A-82CC-9DFE79ABCF74}"/>
              </a:ext>
            </a:extLst>
          </p:cNvPr>
          <p:cNvSpPr/>
          <p:nvPr/>
        </p:nvSpPr>
        <p:spPr>
          <a:xfrm>
            <a:off x="2402665" y="127430"/>
            <a:ext cx="7197868" cy="60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2800" dirty="0">
                <a:solidFill>
                  <a:srgbClr val="7030A0"/>
                </a:solidFill>
              </a:rPr>
              <a:t>Calculer des périmètres en utilisant une formule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6AF1F406-D8CB-48D0-B788-3CE942FDE003}"/>
              </a:ext>
            </a:extLst>
          </p:cNvPr>
          <p:cNvSpPr txBox="1"/>
          <p:nvPr/>
        </p:nvSpPr>
        <p:spPr>
          <a:xfrm>
            <a:off x="609600" y="1179443"/>
            <a:ext cx="10084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Calcule le périmètre d’un carré de 6 cm de côté.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2CEA3C3-7FB7-4F04-A6D4-6255A2ED61B0}"/>
              </a:ext>
            </a:extLst>
          </p:cNvPr>
          <p:cNvSpPr/>
          <p:nvPr/>
        </p:nvSpPr>
        <p:spPr>
          <a:xfrm>
            <a:off x="1628665" y="2398643"/>
            <a:ext cx="2160000" cy="216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38100">
                <a:solidFill>
                  <a:schemeClr val="tx1"/>
                </a:solidFill>
              </a:ln>
            </a:endParaRP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xmlns="" id="{2AD830BA-7601-43DA-A606-25082AFCCBF7}"/>
              </a:ext>
            </a:extLst>
          </p:cNvPr>
          <p:cNvCxnSpPr>
            <a:cxnSpLocks/>
          </p:cNvCxnSpPr>
          <p:nvPr/>
        </p:nvCxnSpPr>
        <p:spPr>
          <a:xfrm>
            <a:off x="1628665" y="4772590"/>
            <a:ext cx="2160000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FCBA9886-2F6E-45E8-B0AF-06B7C75DC841}"/>
              </a:ext>
            </a:extLst>
          </p:cNvPr>
          <p:cNvSpPr txBox="1"/>
          <p:nvPr/>
        </p:nvSpPr>
        <p:spPr>
          <a:xfrm>
            <a:off x="2241735" y="4796286"/>
            <a:ext cx="1294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6 cm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D0FD12CA-5859-4967-9E9B-87DBEEC18DF1}"/>
              </a:ext>
            </a:extLst>
          </p:cNvPr>
          <p:cNvSpPr txBox="1"/>
          <p:nvPr/>
        </p:nvSpPr>
        <p:spPr>
          <a:xfrm>
            <a:off x="5652052" y="2398643"/>
            <a:ext cx="4764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Périmètre du carré = côté x 6</a:t>
            </a:r>
          </a:p>
          <a:p>
            <a:r>
              <a:rPr lang="fr-FR" sz="2800" dirty="0">
                <a:solidFill>
                  <a:srgbClr val="0070C0"/>
                </a:solidFill>
              </a:rPr>
              <a:t>P = 6 x 4 </a:t>
            </a:r>
          </a:p>
          <a:p>
            <a:r>
              <a:rPr lang="fr-FR" sz="2800" dirty="0">
                <a:solidFill>
                  <a:srgbClr val="0070C0"/>
                </a:solidFill>
              </a:rPr>
              <a:t>P = 24 cm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3903CA0E-9662-4735-8C72-D916113386FE}"/>
              </a:ext>
            </a:extLst>
          </p:cNvPr>
          <p:cNvSpPr txBox="1"/>
          <p:nvPr/>
        </p:nvSpPr>
        <p:spPr>
          <a:xfrm>
            <a:off x="4589929" y="4121426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Le périmètre de ce carré est de 24 cm .</a:t>
            </a:r>
          </a:p>
        </p:txBody>
      </p:sp>
    </p:spTree>
    <p:extLst>
      <p:ext uri="{BB962C8B-B14F-4D97-AF65-F5344CB8AC3E}">
        <p14:creationId xmlns:p14="http://schemas.microsoft.com/office/powerpoint/2010/main" val="134324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AA48397-9F84-4B0A-82CC-9DFE79ABCF74}"/>
              </a:ext>
            </a:extLst>
          </p:cNvPr>
          <p:cNvSpPr/>
          <p:nvPr/>
        </p:nvSpPr>
        <p:spPr>
          <a:xfrm>
            <a:off x="609600" y="76814"/>
            <a:ext cx="7197868" cy="60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2800" dirty="0">
                <a:solidFill>
                  <a:srgbClr val="7030A0"/>
                </a:solidFill>
              </a:rPr>
              <a:t>Calculer des périmètres en utilisant une formule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6AF1F406-D8CB-48D0-B788-3CE942FDE003}"/>
              </a:ext>
            </a:extLst>
          </p:cNvPr>
          <p:cNvSpPr txBox="1"/>
          <p:nvPr/>
        </p:nvSpPr>
        <p:spPr>
          <a:xfrm>
            <a:off x="609600" y="1179443"/>
            <a:ext cx="82030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Calcule le périmètre d’un terrain de rugby qui mesure 100 m de long et 70 m de large.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698B2577-635A-4DBB-9EE9-79020A8021F2}"/>
              </a:ext>
            </a:extLst>
          </p:cNvPr>
          <p:cNvSpPr txBox="1"/>
          <p:nvPr/>
        </p:nvSpPr>
        <p:spPr>
          <a:xfrm>
            <a:off x="609600" y="2545976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Périmètre du rectangle = (Longueur + largeur) x 2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0757B8DA-7C27-4CBB-B7D3-877040B88531}"/>
              </a:ext>
            </a:extLst>
          </p:cNvPr>
          <p:cNvSpPr txBox="1"/>
          <p:nvPr/>
        </p:nvSpPr>
        <p:spPr>
          <a:xfrm>
            <a:off x="609600" y="3215898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Périmètre du terrain = (100 + 70) x 2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39B79A68-C45D-4E77-83AC-59CF962036EC}"/>
              </a:ext>
            </a:extLst>
          </p:cNvPr>
          <p:cNvSpPr txBox="1"/>
          <p:nvPr/>
        </p:nvSpPr>
        <p:spPr>
          <a:xfrm>
            <a:off x="609599" y="3891518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Périmètre du terrain = 170 x 2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23810803-DC38-4132-8EC0-45EC63E8C828}"/>
              </a:ext>
            </a:extLst>
          </p:cNvPr>
          <p:cNvSpPr txBox="1"/>
          <p:nvPr/>
        </p:nvSpPr>
        <p:spPr>
          <a:xfrm>
            <a:off x="609598" y="4526417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Périmètre du terrain = 340 m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358FAED5-ECA7-4A05-A2B4-5DF7C415A82E}"/>
              </a:ext>
            </a:extLst>
          </p:cNvPr>
          <p:cNvSpPr txBox="1"/>
          <p:nvPr/>
        </p:nvSpPr>
        <p:spPr>
          <a:xfrm>
            <a:off x="609597" y="5161316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Le périmètre du terrain de rugby est égal à 340 m.</a:t>
            </a:r>
          </a:p>
        </p:txBody>
      </p:sp>
      <p:pic>
        <p:nvPicPr>
          <p:cNvPr id="11266" name="Picture 2" descr="Sur Le Terrain Rugby À Xv Sport - Images vectorielles gratuites ...">
            <a:extLst>
              <a:ext uri="{FF2B5EF4-FFF2-40B4-BE49-F238E27FC236}">
                <a16:creationId xmlns:a16="http://schemas.microsoft.com/office/drawing/2014/main" xmlns="" id="{A6C61774-EF9B-4D7A-8AEB-AEF9EEB000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068" y="0"/>
            <a:ext cx="3968604" cy="25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89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2">
            <a:extLst>
              <a:ext uri="{FF2B5EF4-FFF2-40B4-BE49-F238E27FC236}">
                <a16:creationId xmlns:a16="http://schemas.microsoft.com/office/drawing/2014/main" xmlns="" id="{18F468C2-97FE-46E4-8B08-91B00A10F10C}"/>
              </a:ext>
            </a:extLst>
          </p:cNvPr>
          <p:cNvSpPr/>
          <p:nvPr/>
        </p:nvSpPr>
        <p:spPr>
          <a:xfrm>
            <a:off x="9556291" y="223211"/>
            <a:ext cx="2446601" cy="790817"/>
          </a:xfrm>
          <a:prstGeom prst="wedgeRoundRectCallout">
            <a:avLst>
              <a:gd name="adj1" fmla="val 3481"/>
              <a:gd name="adj2" fmla="val 89053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400" b="1" kern="0" spc="-1" dirty="0">
                <a:solidFill>
                  <a:srgbClr val="000000"/>
                </a:solidFill>
                <a:latin typeface="Comic Sans MS"/>
                <a:ea typeface="Calibri"/>
                <a:cs typeface="DejaVu Sans"/>
              </a:rPr>
              <a:t>À RETENIR</a:t>
            </a:r>
            <a:endParaRPr lang="fr-FR" sz="24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6BEC102D-4E0C-4110-86C2-B9A3900B53F7}"/>
              </a:ext>
            </a:extLst>
          </p:cNvPr>
          <p:cNvSpPr txBox="1"/>
          <p:nvPr/>
        </p:nvSpPr>
        <p:spPr>
          <a:xfrm>
            <a:off x="360218" y="251214"/>
            <a:ext cx="8769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Pour calculer le périmètre de polygones réguliers plus rapidement, je peux utiliser des formules.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95356201-91C7-4A24-9652-80761E8E5870}"/>
              </a:ext>
            </a:extLst>
          </p:cNvPr>
          <p:cNvSpPr txBox="1"/>
          <p:nvPr/>
        </p:nvSpPr>
        <p:spPr>
          <a:xfrm>
            <a:off x="548236" y="2132702"/>
            <a:ext cx="5374955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Le périmètre d’un carré est égal à : </a:t>
            </a:r>
          </a:p>
          <a:p>
            <a:pPr algn="ctr"/>
            <a:r>
              <a:rPr lang="fr-FR" sz="2400" dirty="0"/>
              <a:t>Longueur du côté x 4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C0BB3640-0C70-42FE-AADB-840B43355B9C}"/>
              </a:ext>
            </a:extLst>
          </p:cNvPr>
          <p:cNvSpPr txBox="1"/>
          <p:nvPr/>
        </p:nvSpPr>
        <p:spPr>
          <a:xfrm>
            <a:off x="6268809" y="2152879"/>
            <a:ext cx="5374955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Le périmètre d’un rectangle est égal à : </a:t>
            </a:r>
          </a:p>
          <a:p>
            <a:pPr algn="ctr"/>
            <a:r>
              <a:rPr lang="fr-FR" sz="2400" dirty="0"/>
              <a:t>(Longueur + largeur) x 2</a:t>
            </a:r>
          </a:p>
          <a:p>
            <a:pPr algn="ctr"/>
            <a:r>
              <a:rPr lang="fr-FR" sz="2400" dirty="0"/>
              <a:t>ou</a:t>
            </a:r>
          </a:p>
          <a:p>
            <a:pPr algn="ctr"/>
            <a:r>
              <a:rPr lang="fr-FR" sz="2400" dirty="0"/>
              <a:t>(Longueur x 2) + (largeur x 2)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24D30165-5AA2-4D4D-A2E1-D8AD46868FF7}"/>
              </a:ext>
            </a:extLst>
          </p:cNvPr>
          <p:cNvSpPr txBox="1"/>
          <p:nvPr/>
        </p:nvSpPr>
        <p:spPr>
          <a:xfrm>
            <a:off x="1326401" y="4285311"/>
            <a:ext cx="936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côté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5AB2BBD7-54EF-4C0B-9E6F-936AFE79583C}"/>
              </a:ext>
            </a:extLst>
          </p:cNvPr>
          <p:cNvSpPr txBox="1"/>
          <p:nvPr/>
        </p:nvSpPr>
        <p:spPr>
          <a:xfrm>
            <a:off x="6096000" y="4871123"/>
            <a:ext cx="1244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largeur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E146B28C-6A5D-426C-8165-83A5F937EEDA}"/>
              </a:ext>
            </a:extLst>
          </p:cNvPr>
          <p:cNvSpPr txBox="1"/>
          <p:nvPr/>
        </p:nvSpPr>
        <p:spPr>
          <a:xfrm>
            <a:off x="8259591" y="3920291"/>
            <a:ext cx="1439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Longueur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8CEFC226-C05C-49CE-8CE9-DB67D3604E53}"/>
              </a:ext>
            </a:extLst>
          </p:cNvPr>
          <p:cNvSpPr/>
          <p:nvPr/>
        </p:nvSpPr>
        <p:spPr>
          <a:xfrm>
            <a:off x="2121618" y="3796145"/>
            <a:ext cx="1440000" cy="144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E2032808-41FE-430A-A045-0EEA6C2984F2}"/>
              </a:ext>
            </a:extLst>
          </p:cNvPr>
          <p:cNvSpPr/>
          <p:nvPr/>
        </p:nvSpPr>
        <p:spPr>
          <a:xfrm>
            <a:off x="7179591" y="4381956"/>
            <a:ext cx="3600000" cy="144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8265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 animBg="1"/>
      <p:bldP spid="11" grpId="0"/>
      <p:bldP spid="14" grpId="0"/>
      <p:bldP spid="15" grpId="0"/>
      <p:bldP spid="16" grpId="0" animBg="1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10599C2-9F37-4EE7-A1AA-6879E16077F2}"/>
              </a:ext>
            </a:extLst>
          </p:cNvPr>
          <p:cNvSpPr/>
          <p:nvPr/>
        </p:nvSpPr>
        <p:spPr>
          <a:xfrm>
            <a:off x="2402665" y="127430"/>
            <a:ext cx="6051015" cy="60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2800" dirty="0">
                <a:solidFill>
                  <a:srgbClr val="7030A0"/>
                </a:solidFill>
              </a:rPr>
              <a:t>Trouver des mesures grâce au périmètre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AEA21948-9637-437B-828B-8D4BBDEED3F3}"/>
              </a:ext>
            </a:extLst>
          </p:cNvPr>
          <p:cNvSpPr txBox="1"/>
          <p:nvPr/>
        </p:nvSpPr>
        <p:spPr>
          <a:xfrm>
            <a:off x="503583" y="1457739"/>
            <a:ext cx="10124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Trouve le côté d’un carré d’un périmètre de 52 cm.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D19756C8-8D6A-44CF-ABD6-8FF46FF9800B}"/>
              </a:ext>
            </a:extLst>
          </p:cNvPr>
          <p:cNvSpPr txBox="1"/>
          <p:nvPr/>
        </p:nvSpPr>
        <p:spPr>
          <a:xfrm>
            <a:off x="1331064" y="2398643"/>
            <a:ext cx="476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Périmètre du carré = côté x 4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48B0334A-CBF5-46B4-9EA0-9F0733035BF7}"/>
              </a:ext>
            </a:extLst>
          </p:cNvPr>
          <p:cNvSpPr txBox="1"/>
          <p:nvPr/>
        </p:nvSpPr>
        <p:spPr>
          <a:xfrm>
            <a:off x="1331064" y="3074263"/>
            <a:ext cx="476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52 cm = côté x 4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38C8FA0A-E55F-412F-9811-7F3A15358AFD}"/>
              </a:ext>
            </a:extLst>
          </p:cNvPr>
          <p:cNvSpPr txBox="1"/>
          <p:nvPr/>
        </p:nvSpPr>
        <p:spPr>
          <a:xfrm>
            <a:off x="1331064" y="3749883"/>
            <a:ext cx="476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côté = 52 : 4 = (40 + 12) : 4 = 13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74AD82D7-7012-4FE8-A9C3-E46DECF44BE5}"/>
              </a:ext>
            </a:extLst>
          </p:cNvPr>
          <p:cNvSpPr txBox="1"/>
          <p:nvPr/>
        </p:nvSpPr>
        <p:spPr>
          <a:xfrm>
            <a:off x="1331064" y="4425503"/>
            <a:ext cx="476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côté = 13 cm</a:t>
            </a:r>
          </a:p>
        </p:txBody>
      </p:sp>
    </p:spTree>
    <p:extLst>
      <p:ext uri="{BB962C8B-B14F-4D97-AF65-F5344CB8AC3E}">
        <p14:creationId xmlns:p14="http://schemas.microsoft.com/office/powerpoint/2010/main" val="55308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10599C2-9F37-4EE7-A1AA-6879E16077F2}"/>
              </a:ext>
            </a:extLst>
          </p:cNvPr>
          <p:cNvSpPr/>
          <p:nvPr/>
        </p:nvSpPr>
        <p:spPr>
          <a:xfrm>
            <a:off x="2826735" y="127430"/>
            <a:ext cx="6051015" cy="60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2800" dirty="0">
                <a:solidFill>
                  <a:srgbClr val="7030A0"/>
                </a:solidFill>
              </a:rPr>
              <a:t>Trouver des mesures grâce au périmètre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AEA21948-9637-437B-828B-8D4BBDEED3F3}"/>
              </a:ext>
            </a:extLst>
          </p:cNvPr>
          <p:cNvSpPr txBox="1"/>
          <p:nvPr/>
        </p:nvSpPr>
        <p:spPr>
          <a:xfrm>
            <a:off x="185530" y="1457739"/>
            <a:ext cx="12006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Trouve la longueur d’un rectangle de 5 cm de largeur et d’un périmètre de 48 cm.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46341DA1-D95B-4DE1-B5DA-4DE01F5A69CE}"/>
              </a:ext>
            </a:extLst>
          </p:cNvPr>
          <p:cNvSpPr txBox="1"/>
          <p:nvPr/>
        </p:nvSpPr>
        <p:spPr>
          <a:xfrm>
            <a:off x="609600" y="2240106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Périmètre du rectangle = (Longueur + largeur) x 2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0E18DC01-97EF-48F1-80BB-7BFECE280457}"/>
              </a:ext>
            </a:extLst>
          </p:cNvPr>
          <p:cNvSpPr txBox="1"/>
          <p:nvPr/>
        </p:nvSpPr>
        <p:spPr>
          <a:xfrm>
            <a:off x="609600" y="2927538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24 cm = (Longueur + 4 cm) x 2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81D22285-2132-47F3-8F23-9F9DA4351E8C}"/>
              </a:ext>
            </a:extLst>
          </p:cNvPr>
          <p:cNvSpPr txBox="1"/>
          <p:nvPr/>
        </p:nvSpPr>
        <p:spPr>
          <a:xfrm>
            <a:off x="609599" y="4003879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48 – 10 = 38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1C40E317-17ED-4A06-B7F0-409E95F8D24C}"/>
              </a:ext>
            </a:extLst>
          </p:cNvPr>
          <p:cNvSpPr txBox="1"/>
          <p:nvPr/>
        </p:nvSpPr>
        <p:spPr>
          <a:xfrm>
            <a:off x="609600" y="4641410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38 : 2 = 19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396486E4-277D-4CD6-80FA-BA2AE2AA6891}"/>
              </a:ext>
            </a:extLst>
          </p:cNvPr>
          <p:cNvSpPr txBox="1"/>
          <p:nvPr/>
        </p:nvSpPr>
        <p:spPr>
          <a:xfrm>
            <a:off x="609600" y="5278941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La longueur du rectangle est de 19 cm.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38E95D8B-43D1-421F-94C4-9D31FA1B62AE}"/>
              </a:ext>
            </a:extLst>
          </p:cNvPr>
          <p:cNvSpPr txBox="1"/>
          <p:nvPr/>
        </p:nvSpPr>
        <p:spPr>
          <a:xfrm>
            <a:off x="609600" y="3450758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5 x 2 = 10</a:t>
            </a:r>
          </a:p>
        </p:txBody>
      </p:sp>
    </p:spTree>
    <p:extLst>
      <p:ext uri="{BB962C8B-B14F-4D97-AF65-F5344CB8AC3E}">
        <p14:creationId xmlns:p14="http://schemas.microsoft.com/office/powerpoint/2010/main" val="343069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Calcul mental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799262"/>
            <a:ext cx="9144000" cy="1655762"/>
          </a:xfrm>
        </p:spPr>
        <p:txBody>
          <a:bodyPr>
            <a:normAutofit/>
          </a:bodyPr>
          <a:lstStyle/>
          <a:p>
            <a:r>
              <a:rPr lang="fr-FR" sz="4400" dirty="0"/>
              <a:t>Multiplier par 10</a:t>
            </a:r>
          </a:p>
        </p:txBody>
      </p:sp>
    </p:spTree>
    <p:extLst>
      <p:ext uri="{BB962C8B-B14F-4D97-AF65-F5344CB8AC3E}">
        <p14:creationId xmlns:p14="http://schemas.microsoft.com/office/powerpoint/2010/main" val="312014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13F0358-E335-44E0-8BF4-A8056BC272DD}"/>
              </a:ext>
            </a:extLst>
          </p:cNvPr>
          <p:cNvSpPr txBox="1">
            <a:spLocks/>
          </p:cNvSpPr>
          <p:nvPr/>
        </p:nvSpPr>
        <p:spPr>
          <a:xfrm>
            <a:off x="839069" y="250180"/>
            <a:ext cx="10513863" cy="10485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altLang="fr-FR" sz="7255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9AC3D175-ECE2-4A6D-951C-50F865D2AD0F}"/>
              </a:ext>
            </a:extLst>
          </p:cNvPr>
          <p:cNvSpPr txBox="1"/>
          <p:nvPr/>
        </p:nvSpPr>
        <p:spPr>
          <a:xfrm>
            <a:off x="482287" y="2013228"/>
            <a:ext cx="11227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Pour chaque périmètre, trouve l’unité qui convient…</a:t>
            </a:r>
          </a:p>
        </p:txBody>
      </p:sp>
    </p:spTree>
    <p:extLst>
      <p:ext uri="{BB962C8B-B14F-4D97-AF65-F5344CB8AC3E}">
        <p14:creationId xmlns:p14="http://schemas.microsoft.com/office/powerpoint/2010/main" val="60761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86846426"/>
              </p:ext>
            </p:extLst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416FA812-321C-4591-9703-777DE0CB75DC}"/>
              </a:ext>
            </a:extLst>
          </p:cNvPr>
          <p:cNvSpPr txBox="1"/>
          <p:nvPr/>
        </p:nvSpPr>
        <p:spPr>
          <a:xfrm>
            <a:off x="839069" y="1139687"/>
            <a:ext cx="6926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Le périmètre de la salle de classe ?</a:t>
            </a:r>
          </a:p>
        </p:txBody>
      </p:sp>
    </p:spTree>
    <p:extLst>
      <p:ext uri="{BB962C8B-B14F-4D97-AF65-F5344CB8AC3E}">
        <p14:creationId xmlns:p14="http://schemas.microsoft.com/office/powerpoint/2010/main" val="384045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4" name="Espace réservé du contenu 10">
            <a:extLst>
              <a:ext uri="{FF2B5EF4-FFF2-40B4-BE49-F238E27FC236}">
                <a16:creationId xmlns:a16="http://schemas.microsoft.com/office/drawing/2014/main" xmlns="" id="{360F227E-67DC-4A21-8CC5-285DA06D0B03}"/>
              </a:ext>
            </a:extLst>
          </p:cNvPr>
          <p:cNvGraphicFramePr>
            <a:graphicFrameLocks/>
          </p:cNvGraphicFramePr>
          <p:nvPr/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85E79EC7-6575-445B-AE79-E38DEC91CE95}"/>
              </a:ext>
            </a:extLst>
          </p:cNvPr>
          <p:cNvSpPr txBox="1"/>
          <p:nvPr/>
        </p:nvSpPr>
        <p:spPr>
          <a:xfrm>
            <a:off x="839069" y="1139687"/>
            <a:ext cx="6926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Le périmètre de la salle de classe ?</a:t>
            </a:r>
          </a:p>
        </p:txBody>
      </p:sp>
    </p:spTree>
    <p:extLst>
      <p:ext uri="{BB962C8B-B14F-4D97-AF65-F5344CB8AC3E}">
        <p14:creationId xmlns:p14="http://schemas.microsoft.com/office/powerpoint/2010/main" val="114304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416FA812-321C-4591-9703-777DE0CB75DC}"/>
              </a:ext>
            </a:extLst>
          </p:cNvPr>
          <p:cNvSpPr txBox="1"/>
          <p:nvPr/>
        </p:nvSpPr>
        <p:spPr>
          <a:xfrm>
            <a:off x="839069" y="1139687"/>
            <a:ext cx="8026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 périmètre d’un terrain de football ?</a:t>
            </a:r>
          </a:p>
        </p:txBody>
      </p:sp>
    </p:spTree>
    <p:extLst>
      <p:ext uri="{BB962C8B-B14F-4D97-AF65-F5344CB8AC3E}">
        <p14:creationId xmlns:p14="http://schemas.microsoft.com/office/powerpoint/2010/main" val="42020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F1EC6D8E-F410-4FC3-BF1C-563790EC0930}"/>
              </a:ext>
            </a:extLst>
          </p:cNvPr>
          <p:cNvSpPr txBox="1"/>
          <p:nvPr/>
        </p:nvSpPr>
        <p:spPr>
          <a:xfrm>
            <a:off x="839069" y="1139687"/>
            <a:ext cx="8026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 périmètre d’un terrain de football ?</a:t>
            </a:r>
          </a:p>
        </p:txBody>
      </p:sp>
    </p:spTree>
    <p:extLst>
      <p:ext uri="{BB962C8B-B14F-4D97-AF65-F5344CB8AC3E}">
        <p14:creationId xmlns:p14="http://schemas.microsoft.com/office/powerpoint/2010/main" val="129333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416FA812-321C-4591-9703-777DE0CB75DC}"/>
              </a:ext>
            </a:extLst>
          </p:cNvPr>
          <p:cNvSpPr txBox="1"/>
          <p:nvPr/>
        </p:nvSpPr>
        <p:spPr>
          <a:xfrm>
            <a:off x="839069" y="1139687"/>
            <a:ext cx="6144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Le périmètre d’un pays ?</a:t>
            </a:r>
          </a:p>
        </p:txBody>
      </p:sp>
    </p:spTree>
    <p:extLst>
      <p:ext uri="{BB962C8B-B14F-4D97-AF65-F5344CB8AC3E}">
        <p14:creationId xmlns:p14="http://schemas.microsoft.com/office/powerpoint/2010/main" val="428676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8516FAD5-1FD2-49CF-AD18-663BA589A20C}"/>
              </a:ext>
            </a:extLst>
          </p:cNvPr>
          <p:cNvSpPr txBox="1"/>
          <p:nvPr/>
        </p:nvSpPr>
        <p:spPr>
          <a:xfrm>
            <a:off x="839069" y="1139687"/>
            <a:ext cx="6144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Le périmètre d’un pays ?</a:t>
            </a:r>
          </a:p>
        </p:txBody>
      </p:sp>
    </p:spTree>
    <p:extLst>
      <p:ext uri="{BB962C8B-B14F-4D97-AF65-F5344CB8AC3E}">
        <p14:creationId xmlns:p14="http://schemas.microsoft.com/office/powerpoint/2010/main" val="374393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F8F8089E-C8EC-4632-A016-94936EED1486}"/>
              </a:ext>
            </a:extLst>
          </p:cNvPr>
          <p:cNvSpPr txBox="1"/>
          <p:nvPr/>
        </p:nvSpPr>
        <p:spPr>
          <a:xfrm>
            <a:off x="839069" y="1139687"/>
            <a:ext cx="8079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Le périmètre de la couverture d’un livre ?</a:t>
            </a:r>
          </a:p>
        </p:txBody>
      </p:sp>
    </p:spTree>
    <p:extLst>
      <p:ext uri="{BB962C8B-B14F-4D97-AF65-F5344CB8AC3E}">
        <p14:creationId xmlns:p14="http://schemas.microsoft.com/office/powerpoint/2010/main" val="253671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6B68ECA3-161B-48AF-9CF8-B3AE67829868}"/>
              </a:ext>
            </a:extLst>
          </p:cNvPr>
          <p:cNvSpPr txBox="1"/>
          <p:nvPr/>
        </p:nvSpPr>
        <p:spPr>
          <a:xfrm>
            <a:off x="839069" y="1139687"/>
            <a:ext cx="8079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Le périmètre de la couverture d’un livre ?</a:t>
            </a:r>
          </a:p>
        </p:txBody>
      </p:sp>
    </p:spTree>
    <p:extLst>
      <p:ext uri="{BB962C8B-B14F-4D97-AF65-F5344CB8AC3E}">
        <p14:creationId xmlns:p14="http://schemas.microsoft.com/office/powerpoint/2010/main" val="346013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595" y="415185"/>
            <a:ext cx="9142810" cy="2387289"/>
          </a:xfrm>
        </p:spPr>
        <p:txBody>
          <a:bodyPr>
            <a:normAutofit/>
          </a:bodyPr>
          <a:lstStyle/>
          <a:p>
            <a:r>
              <a:rPr lang="fr-FR" sz="7999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523B2771-08F4-43FA-B6F4-A5DD95EC16CB}"/>
              </a:ext>
            </a:extLst>
          </p:cNvPr>
          <p:cNvSpPr txBox="1"/>
          <p:nvPr/>
        </p:nvSpPr>
        <p:spPr>
          <a:xfrm>
            <a:off x="2062180" y="3302492"/>
            <a:ext cx="8067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/>
              <a:t>Calculer des périmètres</a:t>
            </a:r>
          </a:p>
        </p:txBody>
      </p:sp>
    </p:spTree>
    <p:extLst>
      <p:ext uri="{BB962C8B-B14F-4D97-AF65-F5344CB8AC3E}">
        <p14:creationId xmlns:p14="http://schemas.microsoft.com/office/powerpoint/2010/main" val="294422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7951" y="487923"/>
            <a:ext cx="4708160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Multiplier par 10</a:t>
            </a:r>
            <a:endParaRPr lang="fr-FR" b="1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80A267CB-6B1F-0940-8D5C-9247C0468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016" y="2046242"/>
            <a:ext cx="3989389" cy="212588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dirty="0"/>
              <a:t>Calcule  10 x 84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101768" y="3039903"/>
            <a:ext cx="11201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200" b="1" dirty="0">
                <a:solidFill>
                  <a:srgbClr val="C00000"/>
                </a:solidFill>
              </a:rPr>
              <a:t>840</a:t>
            </a:r>
          </a:p>
        </p:txBody>
      </p:sp>
    </p:spTree>
    <p:extLst>
      <p:ext uri="{BB962C8B-B14F-4D97-AF65-F5344CB8AC3E}">
        <p14:creationId xmlns:p14="http://schemas.microsoft.com/office/powerpoint/2010/main" val="381492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sserole sur la cuisinière | Vecteurs publiques">
            <a:extLst>
              <a:ext uri="{FF2B5EF4-FFF2-40B4-BE49-F238E27FC236}">
                <a16:creationId xmlns:a16="http://schemas.microsoft.com/office/drawing/2014/main" xmlns="" id="{C4CBEEDC-F081-434B-BD33-73C0488A14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364" y="0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B86710EA-5918-4B29-8C61-C9D24EFAEDC0}"/>
              </a:ext>
            </a:extLst>
          </p:cNvPr>
          <p:cNvSpPr txBox="1"/>
          <p:nvPr/>
        </p:nvSpPr>
        <p:spPr>
          <a:xfrm>
            <a:off x="608209" y="1348770"/>
            <a:ext cx="108065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Les invités de M. Dufour arriveront à 21h.</a:t>
            </a:r>
          </a:p>
          <a:p>
            <a:r>
              <a:rPr lang="fr-FR" sz="2400" dirty="0"/>
              <a:t>Il est 19h30.</a:t>
            </a:r>
          </a:p>
          <a:p>
            <a:r>
              <a:rPr lang="fr-FR" sz="2400" dirty="0"/>
              <a:t>A-t-il le temps de cuisiner un plat qui doit mijoter pendant 80 </a:t>
            </a:r>
            <a:r>
              <a:rPr lang="fr-FR" sz="2400" dirty="0" smtClean="0"/>
              <a:t>minutes</a:t>
            </a:r>
          </a:p>
          <a:p>
            <a:r>
              <a:rPr lang="fr-FR" sz="2400" dirty="0" smtClean="0"/>
              <a:t>s’il </a:t>
            </a:r>
            <a:r>
              <a:rPr lang="fr-FR" sz="2400" dirty="0"/>
              <a:t>veut que tout soit prêt avant l’arrivée de ses invités?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90958B54-D56D-4BAE-A112-FE962136E9DA}"/>
              </a:ext>
            </a:extLst>
          </p:cNvPr>
          <p:cNvSpPr txBox="1"/>
          <p:nvPr/>
        </p:nvSpPr>
        <p:spPr>
          <a:xfrm>
            <a:off x="64511" y="332509"/>
            <a:ext cx="9702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7030A0"/>
                </a:solidFill>
              </a:rPr>
              <a:t>Correction du problème donné : Temps suffisant ou non?</a:t>
            </a: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xmlns="" id="{1F34D86D-F383-4E60-B923-C5EEAA6A1A84}"/>
              </a:ext>
            </a:extLst>
          </p:cNvPr>
          <p:cNvCxnSpPr/>
          <p:nvPr/>
        </p:nvCxnSpPr>
        <p:spPr>
          <a:xfrm>
            <a:off x="484909" y="3726873"/>
            <a:ext cx="10584873" cy="0"/>
          </a:xfrm>
          <a:prstGeom prst="straightConnector1">
            <a:avLst/>
          </a:prstGeom>
          <a:ln w="4445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76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D6A1592F-68A9-4EBC-AA03-C2614CAF6733}"/>
              </a:ext>
            </a:extLst>
          </p:cNvPr>
          <p:cNvSpPr txBox="1"/>
          <p:nvPr/>
        </p:nvSpPr>
        <p:spPr>
          <a:xfrm>
            <a:off x="3962400" y="235527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7030A0"/>
                </a:solidFill>
              </a:rPr>
              <a:t>Lac d’Annecy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xmlns="" id="{9FB95830-62EB-476C-BF90-8087D664D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7668" y="0"/>
            <a:ext cx="3364332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7930889C-83F4-4A8C-98FE-6F9A0952F021}"/>
              </a:ext>
            </a:extLst>
          </p:cNvPr>
          <p:cNvSpPr txBox="1"/>
          <p:nvPr/>
        </p:nvSpPr>
        <p:spPr>
          <a:xfrm>
            <a:off x="249382" y="697192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Pour faire le tour du lac à pied, 3 étapes sont nécessaires: une étape de 15,4 km, une étape de 13,7 km et une étape de 7,5 km.</a:t>
            </a:r>
          </a:p>
          <a:p>
            <a:r>
              <a:rPr lang="fr-FR" sz="2400" dirty="0"/>
              <a:t>Trouve le périmètre du lac d’Annecy.</a:t>
            </a:r>
          </a:p>
        </p:txBody>
      </p:sp>
    </p:spTree>
    <p:extLst>
      <p:ext uri="{BB962C8B-B14F-4D97-AF65-F5344CB8AC3E}">
        <p14:creationId xmlns:p14="http://schemas.microsoft.com/office/powerpoint/2010/main" val="171865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123CF9F2-3C9A-451E-BFCC-3562B46DD34E}"/>
              </a:ext>
            </a:extLst>
          </p:cNvPr>
          <p:cNvSpPr txBox="1"/>
          <p:nvPr/>
        </p:nvSpPr>
        <p:spPr>
          <a:xfrm>
            <a:off x="412377" y="824753"/>
            <a:ext cx="9377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Pour faire des économies d’énergie, la municipalité décide de mettre un joint d’isolation autour de la fenêtre de M. Geoffroy, le gardien de l ’école.</a:t>
            </a:r>
          </a:p>
          <a:p>
            <a:r>
              <a:rPr lang="fr-FR" sz="2400" dirty="0"/>
              <a:t>5 mètres seront-ils suffisants ?</a:t>
            </a:r>
          </a:p>
        </p:txBody>
      </p:sp>
      <p:pic>
        <p:nvPicPr>
          <p:cNvPr id="9218" name="Picture 2" descr="Fenêtre Verre Réflexion - Image gratuite sur Pixabay">
            <a:extLst>
              <a:ext uri="{FF2B5EF4-FFF2-40B4-BE49-F238E27FC236}">
                <a16:creationId xmlns:a16="http://schemas.microsoft.com/office/drawing/2014/main" xmlns="" id="{180B5299-591C-44F4-ACE3-EBC01F74BF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5" t="10533" r="6218" b="14533"/>
          <a:stretch/>
        </p:blipFill>
        <p:spPr bwMode="auto">
          <a:xfrm>
            <a:off x="1264024" y="2904564"/>
            <a:ext cx="3388659" cy="2940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6E38EDA6-2BE1-4796-B8FC-CD3AB6AE4B00}"/>
              </a:ext>
            </a:extLst>
          </p:cNvPr>
          <p:cNvSpPr txBox="1"/>
          <p:nvPr/>
        </p:nvSpPr>
        <p:spPr>
          <a:xfrm>
            <a:off x="4069978" y="219182"/>
            <a:ext cx="2474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7030A0"/>
                </a:solidFill>
              </a:rPr>
              <a:t>Joint d’isolation</a:t>
            </a: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xmlns="" id="{1C104C19-B6C4-420A-9926-429C828709D1}"/>
              </a:ext>
            </a:extLst>
          </p:cNvPr>
          <p:cNvCxnSpPr/>
          <p:nvPr/>
        </p:nvCxnSpPr>
        <p:spPr>
          <a:xfrm>
            <a:off x="1264023" y="2707341"/>
            <a:ext cx="3388659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xmlns="" id="{5F8BB40C-BAED-42F7-BE76-81B2937C33FF}"/>
              </a:ext>
            </a:extLst>
          </p:cNvPr>
          <p:cNvCxnSpPr/>
          <p:nvPr/>
        </p:nvCxnSpPr>
        <p:spPr>
          <a:xfrm>
            <a:off x="1129551" y="2985245"/>
            <a:ext cx="0" cy="277906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F362F0CD-96AD-4C52-955E-A66A25C7EED5}"/>
              </a:ext>
            </a:extLst>
          </p:cNvPr>
          <p:cNvSpPr txBox="1"/>
          <p:nvPr/>
        </p:nvSpPr>
        <p:spPr>
          <a:xfrm>
            <a:off x="2232210" y="2241176"/>
            <a:ext cx="1452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2 m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19415099-A2C8-41BA-86CB-EC070508FF2D}"/>
              </a:ext>
            </a:extLst>
          </p:cNvPr>
          <p:cNvSpPr txBox="1"/>
          <p:nvPr/>
        </p:nvSpPr>
        <p:spPr>
          <a:xfrm>
            <a:off x="-188259" y="4063261"/>
            <a:ext cx="1452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0,80 m</a:t>
            </a:r>
          </a:p>
        </p:txBody>
      </p:sp>
      <p:pic>
        <p:nvPicPr>
          <p:cNvPr id="9220" name="Picture 4">
            <a:extLst>
              <a:ext uri="{FF2B5EF4-FFF2-40B4-BE49-F238E27FC236}">
                <a16:creationId xmlns:a16="http://schemas.microsoft.com/office/drawing/2014/main" xmlns="" id="{B8EF19F0-FFD7-49D5-8F34-7265DF33A9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5100" y="0"/>
            <a:ext cx="1866900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0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D39B9A7A-A223-484D-84B0-85E31883AAF6}"/>
              </a:ext>
            </a:extLst>
          </p:cNvPr>
          <p:cNvSpPr txBox="1"/>
          <p:nvPr/>
        </p:nvSpPr>
        <p:spPr>
          <a:xfrm>
            <a:off x="2014330" y="278296"/>
            <a:ext cx="6308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7030A0"/>
                </a:solidFill>
              </a:rPr>
              <a:t>Plan d’un terrain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xmlns="" id="{B0A8753D-4351-4789-91AD-12193B9D5151}"/>
              </a:ext>
            </a:extLst>
          </p:cNvPr>
          <p:cNvCxnSpPr>
            <a:cxnSpLocks/>
          </p:cNvCxnSpPr>
          <p:nvPr/>
        </p:nvCxnSpPr>
        <p:spPr>
          <a:xfrm flipV="1">
            <a:off x="3021496" y="1775791"/>
            <a:ext cx="357808" cy="874644"/>
          </a:xfrm>
          <a:prstGeom prst="line">
            <a:avLst/>
          </a:prstGeom>
          <a:ln w="412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xmlns="" id="{45777895-7BDE-4B05-A32C-E2D5DFA17B06}"/>
              </a:ext>
            </a:extLst>
          </p:cNvPr>
          <p:cNvCxnSpPr/>
          <p:nvPr/>
        </p:nvCxnSpPr>
        <p:spPr>
          <a:xfrm flipV="1">
            <a:off x="3379304" y="1457739"/>
            <a:ext cx="2623931" cy="318052"/>
          </a:xfrm>
          <a:prstGeom prst="line">
            <a:avLst/>
          </a:prstGeom>
          <a:ln w="412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xmlns="" id="{121C64BD-6603-4801-85B0-F32CA2375D49}"/>
              </a:ext>
            </a:extLst>
          </p:cNvPr>
          <p:cNvCxnSpPr/>
          <p:nvPr/>
        </p:nvCxnSpPr>
        <p:spPr>
          <a:xfrm>
            <a:off x="6003235" y="1457739"/>
            <a:ext cx="1590261" cy="2749827"/>
          </a:xfrm>
          <a:prstGeom prst="line">
            <a:avLst/>
          </a:prstGeom>
          <a:ln w="412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xmlns="" id="{9F67D81D-C282-433D-B81F-365D624997FE}"/>
              </a:ext>
            </a:extLst>
          </p:cNvPr>
          <p:cNvCxnSpPr/>
          <p:nvPr/>
        </p:nvCxnSpPr>
        <p:spPr>
          <a:xfrm flipH="1">
            <a:off x="6294783" y="4207566"/>
            <a:ext cx="1298713" cy="139147"/>
          </a:xfrm>
          <a:prstGeom prst="line">
            <a:avLst/>
          </a:prstGeom>
          <a:ln w="412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xmlns="" id="{AC6DB6CB-DCEF-4885-88F6-C73842F5ABE8}"/>
              </a:ext>
            </a:extLst>
          </p:cNvPr>
          <p:cNvCxnSpPr/>
          <p:nvPr/>
        </p:nvCxnSpPr>
        <p:spPr>
          <a:xfrm flipH="1" flipV="1">
            <a:off x="3021496" y="2650435"/>
            <a:ext cx="3273287" cy="1696278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CF901C73-7269-4D0C-99CA-36902D251521}"/>
              </a:ext>
            </a:extLst>
          </p:cNvPr>
          <p:cNvSpPr txBox="1"/>
          <p:nvPr/>
        </p:nvSpPr>
        <p:spPr>
          <a:xfrm>
            <a:off x="4238745" y="1123053"/>
            <a:ext cx="940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55 m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31318BBD-D5DD-4071-BCC8-B3FFD55023A3}"/>
              </a:ext>
            </a:extLst>
          </p:cNvPr>
          <p:cNvSpPr txBox="1"/>
          <p:nvPr/>
        </p:nvSpPr>
        <p:spPr>
          <a:xfrm>
            <a:off x="6798365" y="2411847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70 m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7FDD7807-F50F-411B-9F18-A919532B3C26}"/>
              </a:ext>
            </a:extLst>
          </p:cNvPr>
          <p:cNvSpPr txBox="1"/>
          <p:nvPr/>
        </p:nvSpPr>
        <p:spPr>
          <a:xfrm>
            <a:off x="6560217" y="4340569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25 m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xmlns="" id="{00333E12-9B08-4E67-9EF3-EA4318428934}"/>
              </a:ext>
            </a:extLst>
          </p:cNvPr>
          <p:cNvSpPr txBox="1"/>
          <p:nvPr/>
        </p:nvSpPr>
        <p:spPr>
          <a:xfrm>
            <a:off x="2181643" y="1936267"/>
            <a:ext cx="1034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30 m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733B2492-9D59-4AFF-BFE7-79F4F21D19C1}"/>
              </a:ext>
            </a:extLst>
          </p:cNvPr>
          <p:cNvSpPr txBox="1"/>
          <p:nvPr/>
        </p:nvSpPr>
        <p:spPr>
          <a:xfrm>
            <a:off x="3008244" y="1406459"/>
            <a:ext cx="781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C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xmlns="" id="{499D9F17-DBA7-48B4-8CBD-2279042DBA47}"/>
              </a:ext>
            </a:extLst>
          </p:cNvPr>
          <p:cNvSpPr txBox="1"/>
          <p:nvPr/>
        </p:nvSpPr>
        <p:spPr>
          <a:xfrm>
            <a:off x="5731566" y="1082861"/>
            <a:ext cx="781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D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xmlns="" id="{35AC8896-434C-4CC6-8655-80A56D767006}"/>
              </a:ext>
            </a:extLst>
          </p:cNvPr>
          <p:cNvSpPr txBox="1"/>
          <p:nvPr/>
        </p:nvSpPr>
        <p:spPr>
          <a:xfrm>
            <a:off x="7315201" y="4076822"/>
            <a:ext cx="781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E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xmlns="" id="{F126F5CF-89E0-4914-8C9F-D5B4305006BF}"/>
              </a:ext>
            </a:extLst>
          </p:cNvPr>
          <p:cNvSpPr txBox="1"/>
          <p:nvPr/>
        </p:nvSpPr>
        <p:spPr>
          <a:xfrm>
            <a:off x="5903844" y="4382389"/>
            <a:ext cx="781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A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xmlns="" id="{B5C41A0D-8DCF-4B1F-9C76-1913257AD18D}"/>
              </a:ext>
            </a:extLst>
          </p:cNvPr>
          <p:cNvSpPr txBox="1"/>
          <p:nvPr/>
        </p:nvSpPr>
        <p:spPr>
          <a:xfrm>
            <a:off x="2507976" y="2481158"/>
            <a:ext cx="781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B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xmlns="" id="{485400CB-0300-4049-A18B-D1837A8829E0}"/>
              </a:ext>
            </a:extLst>
          </p:cNvPr>
          <p:cNvSpPr txBox="1"/>
          <p:nvPr/>
        </p:nvSpPr>
        <p:spPr>
          <a:xfrm>
            <a:off x="516835" y="4916557"/>
            <a:ext cx="11569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Voici le plan d’un terrain. Les dimensions inscrites sur la figure  sont les dimensions réelles.</a:t>
            </a:r>
          </a:p>
          <a:p>
            <a:r>
              <a:rPr lang="fr-FR" sz="2400" dirty="0"/>
              <a:t>Le périmètre du terrain est 247 m.</a:t>
            </a:r>
          </a:p>
          <a:p>
            <a:r>
              <a:rPr lang="fr-FR" sz="2400" dirty="0"/>
              <a:t>Trouve la longueur du côté [AB] du terrain.</a:t>
            </a:r>
          </a:p>
        </p:txBody>
      </p:sp>
    </p:spTree>
    <p:extLst>
      <p:ext uri="{BB962C8B-B14F-4D97-AF65-F5344CB8AC3E}">
        <p14:creationId xmlns:p14="http://schemas.microsoft.com/office/powerpoint/2010/main" val="371171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7F52D1B8-73F7-40A5-9225-8FB1A826804F}"/>
              </a:ext>
            </a:extLst>
          </p:cNvPr>
          <p:cNvSpPr txBox="1"/>
          <p:nvPr/>
        </p:nvSpPr>
        <p:spPr>
          <a:xfrm>
            <a:off x="1883923" y="48416"/>
            <a:ext cx="7546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 Le Pentagone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B580DD54-6710-4E07-A63C-C3D6B8506AC1}"/>
              </a:ext>
            </a:extLst>
          </p:cNvPr>
          <p:cNvSpPr txBox="1"/>
          <p:nvPr/>
        </p:nvSpPr>
        <p:spPr>
          <a:xfrm>
            <a:off x="268941" y="573363"/>
            <a:ext cx="86419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Aux Etats-Unis, le Département de la défense est situé à Washington.</a:t>
            </a:r>
          </a:p>
          <a:p>
            <a:r>
              <a:rPr lang="fr-FR" sz="2400" dirty="0"/>
              <a:t>Il est installé dans un bâtiment dont le nom vient de la forme de la construction: le Pentagone.</a:t>
            </a:r>
          </a:p>
          <a:p>
            <a:r>
              <a:rPr lang="fr-FR" sz="2400" dirty="0"/>
              <a:t>Observe le plan et calcule le périmètre de ce bâtiment.</a:t>
            </a:r>
          </a:p>
        </p:txBody>
      </p:sp>
      <p:sp>
        <p:nvSpPr>
          <p:cNvPr id="4" name="Pentagone 3">
            <a:extLst>
              <a:ext uri="{FF2B5EF4-FFF2-40B4-BE49-F238E27FC236}">
                <a16:creationId xmlns:a16="http://schemas.microsoft.com/office/drawing/2014/main" xmlns="" id="{C1C5BD45-D3E4-454E-A13D-00C3DBE87041}"/>
              </a:ext>
            </a:extLst>
          </p:cNvPr>
          <p:cNvSpPr>
            <a:spLocks noChangeAspect="1"/>
          </p:cNvSpPr>
          <p:nvPr/>
        </p:nvSpPr>
        <p:spPr>
          <a:xfrm>
            <a:off x="1117129" y="2899742"/>
            <a:ext cx="2312965" cy="2189141"/>
          </a:xfrm>
          <a:prstGeom prst="pentagon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396000"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xmlns="" id="{CB0A5679-047C-4447-AFCF-BB40A6D39480}"/>
              </a:ext>
            </a:extLst>
          </p:cNvPr>
          <p:cNvCxnSpPr/>
          <p:nvPr/>
        </p:nvCxnSpPr>
        <p:spPr>
          <a:xfrm>
            <a:off x="1597052" y="3174923"/>
            <a:ext cx="286871" cy="28800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xmlns="" id="{83E6BD65-C388-489B-A475-C18654F13D08}"/>
              </a:ext>
            </a:extLst>
          </p:cNvPr>
          <p:cNvCxnSpPr>
            <a:cxnSpLocks/>
          </p:cNvCxnSpPr>
          <p:nvPr/>
        </p:nvCxnSpPr>
        <p:spPr>
          <a:xfrm flipV="1">
            <a:off x="1129481" y="4300812"/>
            <a:ext cx="288000" cy="173692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xmlns="" id="{F37C1FBF-2A87-46A2-BE46-F92F2005918C}"/>
              </a:ext>
            </a:extLst>
          </p:cNvPr>
          <p:cNvCxnSpPr>
            <a:cxnSpLocks/>
          </p:cNvCxnSpPr>
          <p:nvPr/>
        </p:nvCxnSpPr>
        <p:spPr>
          <a:xfrm flipH="1">
            <a:off x="2767835" y="3222298"/>
            <a:ext cx="286872" cy="28800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xmlns="" id="{633DB67F-F6E4-4C5A-B298-18B80B92F42E}"/>
              </a:ext>
            </a:extLst>
          </p:cNvPr>
          <p:cNvCxnSpPr>
            <a:cxnSpLocks/>
          </p:cNvCxnSpPr>
          <p:nvPr/>
        </p:nvCxnSpPr>
        <p:spPr>
          <a:xfrm>
            <a:off x="3069061" y="4315069"/>
            <a:ext cx="288000" cy="145177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xmlns="" id="{F14CBEB9-46D5-4E3A-9468-18DAE77DE8B7}"/>
              </a:ext>
            </a:extLst>
          </p:cNvPr>
          <p:cNvCxnSpPr>
            <a:cxnSpLocks/>
          </p:cNvCxnSpPr>
          <p:nvPr/>
        </p:nvCxnSpPr>
        <p:spPr>
          <a:xfrm>
            <a:off x="2273611" y="4935198"/>
            <a:ext cx="0" cy="28800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FB9D4F59-E9F7-478D-8AC3-B1E8A52446E4}"/>
              </a:ext>
            </a:extLst>
          </p:cNvPr>
          <p:cNvSpPr txBox="1"/>
          <p:nvPr/>
        </p:nvSpPr>
        <p:spPr>
          <a:xfrm>
            <a:off x="986046" y="5461301"/>
            <a:ext cx="2599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281 m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xmlns="" id="{1B38147E-5D09-4BEE-A98C-84B9FE193AFD}"/>
              </a:ext>
            </a:extLst>
          </p:cNvPr>
          <p:cNvSpPr txBox="1"/>
          <p:nvPr/>
        </p:nvSpPr>
        <p:spPr>
          <a:xfrm>
            <a:off x="2037178" y="2508843"/>
            <a:ext cx="730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A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xmlns="" id="{F8CF7A94-C000-4FC6-A710-39580EC93CA6}"/>
              </a:ext>
            </a:extLst>
          </p:cNvPr>
          <p:cNvSpPr txBox="1"/>
          <p:nvPr/>
        </p:nvSpPr>
        <p:spPr>
          <a:xfrm>
            <a:off x="3442447" y="3532647"/>
            <a:ext cx="730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B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xmlns="" id="{BC51AAE1-6593-46CD-AC1E-995BBAF6E289}"/>
              </a:ext>
            </a:extLst>
          </p:cNvPr>
          <p:cNvSpPr txBox="1"/>
          <p:nvPr/>
        </p:nvSpPr>
        <p:spPr>
          <a:xfrm>
            <a:off x="3004271" y="4935198"/>
            <a:ext cx="730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C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AB460D9C-F835-409C-B308-24433CA9EA67}"/>
              </a:ext>
            </a:extLst>
          </p:cNvPr>
          <p:cNvSpPr txBox="1"/>
          <p:nvPr/>
        </p:nvSpPr>
        <p:spPr>
          <a:xfrm>
            <a:off x="1176600" y="4951099"/>
            <a:ext cx="730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xmlns="" id="{54DFB636-FBBB-406E-9BFD-213A77861D3D}"/>
              </a:ext>
            </a:extLst>
          </p:cNvPr>
          <p:cNvSpPr txBox="1"/>
          <p:nvPr/>
        </p:nvSpPr>
        <p:spPr>
          <a:xfrm>
            <a:off x="764153" y="3364613"/>
            <a:ext cx="730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E</a:t>
            </a:r>
          </a:p>
        </p:txBody>
      </p:sp>
      <p:pic>
        <p:nvPicPr>
          <p:cNvPr id="7170" name="Picture 2" descr="Pentagone (États-Unis) — Wikipédia">
            <a:extLst>
              <a:ext uri="{FF2B5EF4-FFF2-40B4-BE49-F238E27FC236}">
                <a16:creationId xmlns:a16="http://schemas.microsoft.com/office/drawing/2014/main" xmlns="" id="{D6A6B0A7-05A8-49D2-95AA-A877FE6AD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0" y="0"/>
            <a:ext cx="2095500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55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7951" y="487923"/>
            <a:ext cx="4708160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Multiplier par 10</a:t>
            </a:r>
            <a:endParaRPr lang="fr-FR" b="1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80A267CB-6B1F-0940-8D5C-9247C0468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290" y="2046242"/>
            <a:ext cx="4427116" cy="212588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dirty="0"/>
              <a:t>Calcule  10 x 3,8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916237" y="3039903"/>
            <a:ext cx="11201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200" b="1" dirty="0">
                <a:solidFill>
                  <a:srgbClr val="C00000"/>
                </a:solidFill>
              </a:rPr>
              <a:t>38</a:t>
            </a:r>
          </a:p>
        </p:txBody>
      </p:sp>
    </p:spTree>
    <p:extLst>
      <p:ext uri="{BB962C8B-B14F-4D97-AF65-F5344CB8AC3E}">
        <p14:creationId xmlns:p14="http://schemas.microsoft.com/office/powerpoint/2010/main" val="219264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7951" y="487923"/>
            <a:ext cx="4708160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Multiplier par 10</a:t>
            </a:r>
            <a:endParaRPr lang="fr-FR" b="1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80A267CB-6B1F-0940-8D5C-9247C0468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290" y="2046242"/>
            <a:ext cx="4427116" cy="212588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dirty="0"/>
              <a:t>Calcule  10 x 62,6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916237" y="3039903"/>
            <a:ext cx="11201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200" b="1" dirty="0">
                <a:solidFill>
                  <a:srgbClr val="C00000"/>
                </a:solidFill>
              </a:rPr>
              <a:t>626</a:t>
            </a:r>
          </a:p>
        </p:txBody>
      </p:sp>
    </p:spTree>
    <p:extLst>
      <p:ext uri="{BB962C8B-B14F-4D97-AF65-F5344CB8AC3E}">
        <p14:creationId xmlns:p14="http://schemas.microsoft.com/office/powerpoint/2010/main" val="41945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7951" y="487923"/>
            <a:ext cx="4708160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Multiplier par 10</a:t>
            </a:r>
            <a:endParaRPr lang="fr-FR" b="1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80A267CB-6B1F-0940-8D5C-9247C0468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290" y="2046242"/>
            <a:ext cx="4427116" cy="212588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dirty="0"/>
              <a:t>Calcule  10 x 11,42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871707" y="3028348"/>
            <a:ext cx="15942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200" b="1" dirty="0">
                <a:solidFill>
                  <a:srgbClr val="C00000"/>
                </a:solidFill>
              </a:rPr>
              <a:t>114,2</a:t>
            </a:r>
          </a:p>
        </p:txBody>
      </p:sp>
    </p:spTree>
    <p:extLst>
      <p:ext uri="{BB962C8B-B14F-4D97-AF65-F5344CB8AC3E}">
        <p14:creationId xmlns:p14="http://schemas.microsoft.com/office/powerpoint/2010/main" val="362964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868362"/>
            <a:ext cx="9144000" cy="2387600"/>
          </a:xfrm>
        </p:spPr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Calcul mental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745474"/>
            <a:ext cx="9144000" cy="1655762"/>
          </a:xfrm>
        </p:spPr>
        <p:txBody>
          <a:bodyPr>
            <a:normAutofit/>
          </a:bodyPr>
          <a:lstStyle/>
          <a:p>
            <a:r>
              <a:rPr lang="fr-FR" sz="4400" dirty="0"/>
              <a:t>Les tables de multiplication</a:t>
            </a:r>
          </a:p>
        </p:txBody>
      </p:sp>
    </p:spTree>
    <p:extLst>
      <p:ext uri="{BB962C8B-B14F-4D97-AF65-F5344CB8AC3E}">
        <p14:creationId xmlns:p14="http://schemas.microsoft.com/office/powerpoint/2010/main" val="197900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Image 6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6419" y="1551782"/>
            <a:ext cx="10460157" cy="4454437"/>
          </a:xfrm>
          <a:prstGeom prst="rect">
            <a:avLst/>
          </a:prstGeom>
          <a:ln>
            <a:noFill/>
          </a:ln>
        </p:spPr>
      </p:pic>
      <p:grpSp>
        <p:nvGrpSpPr>
          <p:cNvPr id="187" name="Group 1"/>
          <p:cNvGrpSpPr/>
          <p:nvPr/>
        </p:nvGrpSpPr>
        <p:grpSpPr>
          <a:xfrm>
            <a:off x="2304597" y="2360294"/>
            <a:ext cx="797192" cy="2957410"/>
            <a:chOff x="1630440" y="1661400"/>
            <a:chExt cx="659160" cy="2445341"/>
          </a:xfrm>
        </p:grpSpPr>
        <p:sp>
          <p:nvSpPr>
            <p:cNvPr id="188" name="CustomShape 2"/>
            <p:cNvSpPr/>
            <p:nvPr/>
          </p:nvSpPr>
          <p:spPr>
            <a:xfrm>
              <a:off x="1630440" y="1661400"/>
              <a:ext cx="659160" cy="52186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7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a.</a:t>
              </a:r>
              <a:endParaRPr lang="fr-FR" sz="3387" spc="-1" dirty="0">
                <a:latin typeface="Arial"/>
              </a:endParaRPr>
            </a:p>
          </p:txBody>
        </p:sp>
        <p:sp>
          <p:nvSpPr>
            <p:cNvPr id="189" name="CustomShape 3"/>
            <p:cNvSpPr/>
            <p:nvPr/>
          </p:nvSpPr>
          <p:spPr>
            <a:xfrm>
              <a:off x="1630440" y="2138400"/>
              <a:ext cx="659160" cy="52186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7" b="1" spc="-1">
                  <a:solidFill>
                    <a:srgbClr val="000000"/>
                  </a:solidFill>
                  <a:latin typeface="Cursive standard"/>
                  <a:ea typeface="DejaVu Sans"/>
                </a:rPr>
                <a:t>b.</a:t>
              </a:r>
              <a:endParaRPr lang="fr-FR" sz="3387" spc="-1">
                <a:latin typeface="Arial"/>
              </a:endParaRPr>
            </a:p>
          </p:txBody>
        </p:sp>
        <p:sp>
          <p:nvSpPr>
            <p:cNvPr id="190" name="CustomShape 4"/>
            <p:cNvSpPr/>
            <p:nvPr/>
          </p:nvSpPr>
          <p:spPr>
            <a:xfrm>
              <a:off x="1630440" y="2615400"/>
              <a:ext cx="659160" cy="52186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7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c.</a:t>
              </a:r>
              <a:endParaRPr lang="fr-FR" sz="3387" spc="-1" dirty="0">
                <a:latin typeface="Arial"/>
              </a:endParaRPr>
            </a:p>
          </p:txBody>
        </p:sp>
        <p:sp>
          <p:nvSpPr>
            <p:cNvPr id="191" name="CustomShape 5"/>
            <p:cNvSpPr/>
            <p:nvPr/>
          </p:nvSpPr>
          <p:spPr>
            <a:xfrm>
              <a:off x="1630440" y="3107880"/>
              <a:ext cx="659160" cy="52186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7" b="1" spc="-1">
                  <a:solidFill>
                    <a:srgbClr val="000000"/>
                  </a:solidFill>
                  <a:latin typeface="Cursive standard"/>
                  <a:ea typeface="DejaVu Sans"/>
                </a:rPr>
                <a:t>d.</a:t>
              </a:r>
              <a:endParaRPr lang="fr-FR" sz="3387" spc="-1">
                <a:latin typeface="Arial"/>
              </a:endParaRPr>
            </a:p>
          </p:txBody>
        </p:sp>
        <p:sp>
          <p:nvSpPr>
            <p:cNvPr id="192" name="CustomShape 6"/>
            <p:cNvSpPr/>
            <p:nvPr/>
          </p:nvSpPr>
          <p:spPr>
            <a:xfrm>
              <a:off x="1630440" y="3584880"/>
              <a:ext cx="659160" cy="52186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7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e.</a:t>
              </a:r>
              <a:endParaRPr lang="fr-FR" sz="3387" spc="-1" dirty="0">
                <a:latin typeface="Arial"/>
              </a:endParaRPr>
            </a:p>
          </p:txBody>
        </p:sp>
      </p:grpSp>
      <p:grpSp>
        <p:nvGrpSpPr>
          <p:cNvPr id="193" name="Group 7"/>
          <p:cNvGrpSpPr/>
          <p:nvPr/>
        </p:nvGrpSpPr>
        <p:grpSpPr>
          <a:xfrm>
            <a:off x="6189115" y="2356971"/>
            <a:ext cx="797192" cy="2976408"/>
            <a:chOff x="4842360" y="1658652"/>
            <a:chExt cx="659160" cy="2461049"/>
          </a:xfrm>
        </p:grpSpPr>
        <p:sp>
          <p:nvSpPr>
            <p:cNvPr id="194" name="CustomShape 8"/>
            <p:cNvSpPr/>
            <p:nvPr/>
          </p:nvSpPr>
          <p:spPr>
            <a:xfrm>
              <a:off x="4842360" y="1658652"/>
              <a:ext cx="659160" cy="52186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7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f.</a:t>
              </a:r>
              <a:endParaRPr lang="fr-FR" sz="3387" spc="-1" dirty="0">
                <a:latin typeface="Arial"/>
              </a:endParaRPr>
            </a:p>
          </p:txBody>
        </p:sp>
        <p:sp>
          <p:nvSpPr>
            <p:cNvPr id="195" name="CustomShape 9"/>
            <p:cNvSpPr/>
            <p:nvPr/>
          </p:nvSpPr>
          <p:spPr>
            <a:xfrm>
              <a:off x="4842360" y="2135652"/>
              <a:ext cx="659160" cy="52186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7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g.</a:t>
              </a:r>
              <a:endParaRPr lang="fr-FR" sz="3387" spc="-1" dirty="0">
                <a:latin typeface="Arial"/>
              </a:endParaRPr>
            </a:p>
          </p:txBody>
        </p:sp>
        <p:sp>
          <p:nvSpPr>
            <p:cNvPr id="196" name="CustomShape 10"/>
            <p:cNvSpPr/>
            <p:nvPr/>
          </p:nvSpPr>
          <p:spPr>
            <a:xfrm>
              <a:off x="4842360" y="2628360"/>
              <a:ext cx="659160" cy="52186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7" b="1" spc="-1">
                  <a:solidFill>
                    <a:srgbClr val="000000"/>
                  </a:solidFill>
                  <a:latin typeface="Cursive standard"/>
                  <a:ea typeface="DejaVu Sans"/>
                </a:rPr>
                <a:t>h.</a:t>
              </a:r>
              <a:endParaRPr lang="fr-FR" sz="3387" spc="-1">
                <a:latin typeface="Arial"/>
              </a:endParaRPr>
            </a:p>
          </p:txBody>
        </p:sp>
        <p:sp>
          <p:nvSpPr>
            <p:cNvPr id="197" name="CustomShape 11"/>
            <p:cNvSpPr/>
            <p:nvPr/>
          </p:nvSpPr>
          <p:spPr>
            <a:xfrm>
              <a:off x="4842360" y="3106440"/>
              <a:ext cx="659160" cy="52186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7" b="1" spc="-1">
                  <a:solidFill>
                    <a:srgbClr val="000000"/>
                  </a:solidFill>
                  <a:latin typeface="Cursive standard"/>
                  <a:ea typeface="DejaVu Sans"/>
                </a:rPr>
                <a:t>i.</a:t>
              </a:r>
              <a:endParaRPr lang="fr-FR" sz="3387" spc="-1">
                <a:latin typeface="Arial"/>
              </a:endParaRPr>
            </a:p>
          </p:txBody>
        </p:sp>
        <p:sp>
          <p:nvSpPr>
            <p:cNvPr id="198" name="CustomShape 12"/>
            <p:cNvSpPr/>
            <p:nvPr/>
          </p:nvSpPr>
          <p:spPr>
            <a:xfrm>
              <a:off x="4842360" y="3597840"/>
              <a:ext cx="659160" cy="52186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7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j.</a:t>
              </a:r>
              <a:endParaRPr lang="fr-FR" sz="3387" spc="-1" dirty="0">
                <a:latin typeface="Arial"/>
              </a:endParaRPr>
            </a:p>
          </p:txBody>
        </p:sp>
      </p:grpSp>
      <p:sp>
        <p:nvSpPr>
          <p:cNvPr id="199" name="CustomShape 13"/>
          <p:cNvSpPr/>
          <p:nvPr/>
        </p:nvSpPr>
        <p:spPr>
          <a:xfrm>
            <a:off x="796419" y="508699"/>
            <a:ext cx="10361760" cy="6861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267" b="1" spc="-1" dirty="0">
                <a:solidFill>
                  <a:srgbClr val="2F5597"/>
                </a:solidFill>
                <a:latin typeface="+mj-lt"/>
              </a:rPr>
              <a:t>Les tables de multiplication </a:t>
            </a:r>
            <a:endParaRPr lang="fr-FR" sz="4267" b="1" spc="-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2620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2"/>
          <p:cNvSpPr/>
          <p:nvPr/>
        </p:nvSpPr>
        <p:spPr>
          <a:xfrm>
            <a:off x="696833" y="1967943"/>
            <a:ext cx="10703537" cy="32539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3159" tIns="41361" rIns="83159" bIns="41361">
            <a:spAutoFit/>
          </a:bodyPr>
          <a:lstStyle/>
          <a:p>
            <a:pPr marL="829431" indent="-828561">
              <a:spcBef>
                <a:spcPts val="1089"/>
              </a:spcBef>
              <a:buClr>
                <a:srgbClr val="000000"/>
              </a:buClr>
              <a:buFont typeface="StarSymbol"/>
              <a:buAutoNum type="alphaLcPeriod"/>
              <a:tabLst>
                <a:tab pos="5638983" algn="l"/>
                <a:tab pos="6399295" algn="l"/>
              </a:tabLst>
            </a:pPr>
            <a:r>
              <a:rPr lang="fr-FR" sz="3387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6 </a:t>
            </a:r>
            <a:r>
              <a:rPr lang="fr-FR" sz="3387" spc="-1" dirty="0">
                <a:solidFill>
                  <a:srgbClr val="000000"/>
                </a:solidFill>
                <a:latin typeface="Calibri" panose="020F0502020204030204" pitchFamily="34" charset="0"/>
              </a:rPr>
              <a:t>×</a:t>
            </a:r>
            <a:r>
              <a:rPr lang="fr-FR" sz="3387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 7  </a:t>
            </a:r>
            <a:r>
              <a:rPr lang="fr-FR" sz="3387" spc="-1" dirty="0">
                <a:solidFill>
                  <a:srgbClr val="000000"/>
                </a:solidFill>
                <a:latin typeface="Calibri"/>
                <a:ea typeface="DejaVu Sans"/>
              </a:rPr>
              <a:t>= …	f.   	8 </a:t>
            </a:r>
            <a:r>
              <a:rPr lang="fr-FR" sz="3387" spc="-1" dirty="0">
                <a:solidFill>
                  <a:srgbClr val="000000"/>
                </a:solidFill>
                <a:latin typeface="Calibri"/>
              </a:rPr>
              <a:t>× </a:t>
            </a:r>
            <a:r>
              <a:rPr lang="fr-FR" sz="3387" spc="-1" dirty="0">
                <a:solidFill>
                  <a:srgbClr val="000000"/>
                </a:solidFill>
                <a:latin typeface="Calibri"/>
                <a:ea typeface="DejaVu Sans"/>
              </a:rPr>
              <a:t>…  =  64</a:t>
            </a:r>
            <a:endParaRPr lang="fr-FR" sz="3387" spc="-1" dirty="0">
              <a:latin typeface="Arial"/>
            </a:endParaRPr>
          </a:p>
          <a:p>
            <a:pPr marL="829431" indent="-828561">
              <a:spcBef>
                <a:spcPts val="1089"/>
              </a:spcBef>
              <a:buClr>
                <a:srgbClr val="000000"/>
              </a:buClr>
              <a:buFont typeface="StarSymbol"/>
              <a:buAutoNum type="alphaLcPeriod"/>
              <a:tabLst>
                <a:tab pos="5638983" algn="l"/>
                <a:tab pos="6399295" algn="l"/>
              </a:tabLst>
            </a:pPr>
            <a:r>
              <a:rPr lang="fr-FR" sz="3387" spc="-1" dirty="0">
                <a:solidFill>
                  <a:srgbClr val="000000"/>
                </a:solidFill>
                <a:latin typeface="Calibri"/>
                <a:ea typeface="DejaVu Sans"/>
              </a:rPr>
              <a:t>3 </a:t>
            </a:r>
            <a:r>
              <a:rPr lang="fr-FR" sz="3387" spc="-1" dirty="0">
                <a:solidFill>
                  <a:srgbClr val="000000"/>
                </a:solidFill>
                <a:latin typeface="Calibri" panose="020F0502020204030204" pitchFamily="34" charset="0"/>
              </a:rPr>
              <a:t>×</a:t>
            </a:r>
            <a:r>
              <a:rPr lang="fr-FR" sz="3387" spc="-1" dirty="0">
                <a:solidFill>
                  <a:srgbClr val="000000"/>
                </a:solidFill>
                <a:latin typeface="Calibri"/>
                <a:ea typeface="DejaVu Sans"/>
              </a:rPr>
              <a:t> …  =  24	g.  	</a:t>
            </a:r>
            <a:r>
              <a:rPr lang="fr-FR" sz="3387" spc="-1" dirty="0">
                <a:solidFill>
                  <a:srgbClr val="000000"/>
                </a:solidFill>
                <a:latin typeface="Calibri"/>
              </a:rPr>
              <a:t>5 × </a:t>
            </a:r>
            <a:r>
              <a:rPr lang="fr-FR" sz="3387" spc="-1" dirty="0">
                <a:solidFill>
                  <a:srgbClr val="000000"/>
                </a:solidFill>
                <a:latin typeface="Calibri"/>
                <a:ea typeface="DejaVu Sans"/>
              </a:rPr>
              <a:t>7  =  …</a:t>
            </a:r>
            <a:endParaRPr lang="fr-FR" sz="3387" spc="-1" dirty="0">
              <a:latin typeface="Arial"/>
            </a:endParaRPr>
          </a:p>
          <a:p>
            <a:pPr marL="829431" indent="-828561">
              <a:spcBef>
                <a:spcPts val="1089"/>
              </a:spcBef>
              <a:buClr>
                <a:srgbClr val="000000"/>
              </a:buClr>
              <a:buFont typeface="StarSymbol"/>
              <a:buAutoNum type="alphaLcPeriod"/>
              <a:tabLst>
                <a:tab pos="5638983" algn="l"/>
                <a:tab pos="6399295" algn="l"/>
              </a:tabLst>
            </a:pPr>
            <a:r>
              <a:rPr lang="fr-FR" sz="3387" spc="-1" dirty="0">
                <a:solidFill>
                  <a:srgbClr val="000000"/>
                </a:solidFill>
                <a:latin typeface="Calibri"/>
              </a:rPr>
              <a:t>9 × </a:t>
            </a:r>
            <a:r>
              <a:rPr lang="fr-FR" sz="3387" spc="-1" dirty="0">
                <a:solidFill>
                  <a:srgbClr val="000000"/>
                </a:solidFill>
                <a:latin typeface="Calibri"/>
                <a:ea typeface="DejaVu Sans"/>
              </a:rPr>
              <a:t>5  =  … 	h. 	6</a:t>
            </a:r>
            <a:r>
              <a:rPr lang="fr-FR" sz="3387" spc="-1" dirty="0">
                <a:solidFill>
                  <a:srgbClr val="000000"/>
                </a:solidFill>
                <a:latin typeface="Calibri"/>
              </a:rPr>
              <a:t> × </a:t>
            </a:r>
            <a:r>
              <a:rPr lang="fr-FR" sz="3387" spc="-1" dirty="0">
                <a:solidFill>
                  <a:srgbClr val="000000"/>
                </a:solidFill>
                <a:latin typeface="Calibri"/>
                <a:ea typeface="DejaVu Sans"/>
              </a:rPr>
              <a:t>…  =  54</a:t>
            </a:r>
          </a:p>
          <a:p>
            <a:pPr marL="829431" indent="-828561">
              <a:spcBef>
                <a:spcPts val="1089"/>
              </a:spcBef>
              <a:buClr>
                <a:srgbClr val="000000"/>
              </a:buClr>
              <a:buFont typeface="StarSymbol"/>
              <a:buAutoNum type="alphaLcPeriod"/>
              <a:tabLst>
                <a:tab pos="5638983" algn="l"/>
                <a:tab pos="6399295" algn="l"/>
              </a:tabLst>
            </a:pPr>
            <a:r>
              <a:rPr lang="fr-FR" sz="3387" spc="-1" dirty="0">
                <a:solidFill>
                  <a:srgbClr val="000000"/>
                </a:solidFill>
                <a:latin typeface="Calibri"/>
              </a:rPr>
              <a:t>7 × </a:t>
            </a:r>
            <a:r>
              <a:rPr lang="fr-FR" sz="3387" spc="-1" dirty="0">
                <a:solidFill>
                  <a:srgbClr val="000000"/>
                </a:solidFill>
                <a:latin typeface="Calibri"/>
                <a:ea typeface="DejaVu Sans"/>
              </a:rPr>
              <a:t>8  =  … 	i.   	9</a:t>
            </a:r>
            <a:r>
              <a:rPr lang="fr-FR" sz="3387" spc="-1" dirty="0">
                <a:solidFill>
                  <a:srgbClr val="000000"/>
                </a:solidFill>
                <a:latin typeface="Calibri"/>
              </a:rPr>
              <a:t> × </a:t>
            </a:r>
            <a:r>
              <a:rPr lang="fr-FR" sz="3387" spc="-1" dirty="0">
                <a:solidFill>
                  <a:srgbClr val="000000"/>
                </a:solidFill>
                <a:latin typeface="Calibri"/>
                <a:ea typeface="DejaVu Sans"/>
              </a:rPr>
              <a:t>9  =  …</a:t>
            </a:r>
            <a:endParaRPr lang="fr-FR" sz="3387" spc="-1" dirty="0">
              <a:latin typeface="Arial"/>
            </a:endParaRPr>
          </a:p>
          <a:p>
            <a:pPr marL="829431" indent="-828561">
              <a:spcBef>
                <a:spcPts val="1089"/>
              </a:spcBef>
              <a:buClr>
                <a:srgbClr val="000000"/>
              </a:buClr>
              <a:buFont typeface="StarSymbol"/>
              <a:buAutoNum type="alphaLcPeriod"/>
              <a:tabLst>
                <a:tab pos="5638983" algn="l"/>
                <a:tab pos="6399295" algn="l"/>
              </a:tabLst>
            </a:pPr>
            <a:r>
              <a:rPr lang="fr-FR" sz="3387" spc="-1" dirty="0">
                <a:solidFill>
                  <a:srgbClr val="000000"/>
                </a:solidFill>
                <a:latin typeface="Calibri"/>
              </a:rPr>
              <a:t>… × </a:t>
            </a:r>
            <a:r>
              <a:rPr lang="fr-FR" sz="3387" spc="-1" dirty="0">
                <a:solidFill>
                  <a:srgbClr val="000000"/>
                </a:solidFill>
                <a:latin typeface="Calibri"/>
                <a:ea typeface="DejaVu Sans"/>
              </a:rPr>
              <a:t>10  =  90	j.   	8</a:t>
            </a:r>
            <a:r>
              <a:rPr lang="fr-FR" sz="3387" spc="-1" dirty="0">
                <a:solidFill>
                  <a:srgbClr val="000000"/>
                </a:solidFill>
                <a:latin typeface="Calibri"/>
              </a:rPr>
              <a:t> × </a:t>
            </a:r>
            <a:r>
              <a:rPr lang="fr-FR" sz="3387" spc="-1" dirty="0">
                <a:solidFill>
                  <a:srgbClr val="000000"/>
                </a:solidFill>
                <a:latin typeface="Calibri"/>
                <a:ea typeface="DejaVu Sans"/>
              </a:rPr>
              <a:t>4  =  …</a:t>
            </a:r>
            <a:endParaRPr lang="fr-FR" sz="3387" spc="-1" dirty="0">
              <a:latin typeface="Arial"/>
            </a:endParaRPr>
          </a:p>
        </p:txBody>
      </p:sp>
      <p:sp>
        <p:nvSpPr>
          <p:cNvPr id="5" name="CustomShape 13">
            <a:extLst>
              <a:ext uri="{FF2B5EF4-FFF2-40B4-BE49-F238E27FC236}">
                <a16:creationId xmlns:a16="http://schemas.microsoft.com/office/drawing/2014/main" xmlns="" id="{C421F745-849B-A34B-B4F0-5363F9D0BB3F}"/>
              </a:ext>
            </a:extLst>
          </p:cNvPr>
          <p:cNvSpPr/>
          <p:nvPr/>
        </p:nvSpPr>
        <p:spPr>
          <a:xfrm>
            <a:off x="796419" y="508699"/>
            <a:ext cx="10361760" cy="6861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267" b="1" spc="-1" dirty="0">
                <a:solidFill>
                  <a:srgbClr val="2F5597"/>
                </a:solidFill>
                <a:latin typeface="+mj-lt"/>
              </a:rPr>
              <a:t>Les tables de multiplication </a:t>
            </a:r>
            <a:endParaRPr lang="fr-FR" sz="4267" b="1" spc="-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691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16145</TotalTime>
  <Words>989</Words>
  <Application>Microsoft Office PowerPoint</Application>
  <PresentationFormat>Personnalisé</PresentationFormat>
  <Paragraphs>255</Paragraphs>
  <Slides>34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5" baseType="lpstr">
      <vt:lpstr>Thème Office</vt:lpstr>
      <vt:lpstr>Présentation PowerPoint</vt:lpstr>
      <vt:lpstr>Calcul mental</vt:lpstr>
      <vt:lpstr>Multiplier par 10</vt:lpstr>
      <vt:lpstr>Multiplier par 10</vt:lpstr>
      <vt:lpstr>Multiplier par 10</vt:lpstr>
      <vt:lpstr>Multiplier par 10</vt:lpstr>
      <vt:lpstr>Calcul mental</vt:lpstr>
      <vt:lpstr>Présentation PowerPoint</vt:lpstr>
      <vt:lpstr>Présentation PowerPoint</vt:lpstr>
      <vt:lpstr>Présentation PowerPoint</vt:lpstr>
      <vt:lpstr>Grandeurs et mesures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 quiz du jour </vt:lpstr>
      <vt:lpstr>Le quiz du jour </vt:lpstr>
      <vt:lpstr>Le quiz du jour </vt:lpstr>
      <vt:lpstr>Le quiz du jour </vt:lpstr>
      <vt:lpstr>Le quiz du jour </vt:lpstr>
      <vt:lpstr>Le quiz du jour </vt:lpstr>
      <vt:lpstr>Le quiz du jour </vt:lpstr>
      <vt:lpstr>Le quiz du jour </vt:lpstr>
      <vt:lpstr>Problèmes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maison Lumni (France 4)</dc:title>
  <dc:subject>CM1 Mathématiques, émission du 30 juin 2020</dc:subject>
  <dc:creator>Messica SOUALEM,PE et Xavier SORBE, IG</dc:creator>
  <cp:keywords>multiplication par 10, tables de multiplication, périmètre</cp:keywords>
  <cp:lastModifiedBy>Xavier SORBE</cp:lastModifiedBy>
  <cp:revision>723</cp:revision>
  <dcterms:created xsi:type="dcterms:W3CDTF">2020-05-08T16:03:50Z</dcterms:created>
  <dcterms:modified xsi:type="dcterms:W3CDTF">2020-06-18T09:23:11Z</dcterms:modified>
</cp:coreProperties>
</file>