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1"/>
  </p:notesMasterIdLst>
  <p:sldIdLst>
    <p:sldId id="1347" r:id="rId2"/>
    <p:sldId id="1817" r:id="rId3"/>
    <p:sldId id="1913" r:id="rId4"/>
    <p:sldId id="1896" r:id="rId5"/>
    <p:sldId id="1897" r:id="rId6"/>
    <p:sldId id="1898" r:id="rId7"/>
    <p:sldId id="1937" r:id="rId8"/>
    <p:sldId id="1837" r:id="rId9"/>
    <p:sldId id="1822" r:id="rId10"/>
    <p:sldId id="1839" r:id="rId11"/>
    <p:sldId id="1938" r:id="rId12"/>
    <p:sldId id="1882" r:id="rId13"/>
    <p:sldId id="1823" r:id="rId14"/>
    <p:sldId id="1824" r:id="rId15"/>
    <p:sldId id="1939" r:id="rId16"/>
    <p:sldId id="1845" r:id="rId17"/>
    <p:sldId id="1885" r:id="rId18"/>
    <p:sldId id="1838" r:id="rId19"/>
    <p:sldId id="1886" r:id="rId20"/>
    <p:sldId id="1940" r:id="rId21"/>
    <p:sldId id="1888" r:id="rId22"/>
    <p:sldId id="1889" r:id="rId23"/>
    <p:sldId id="1890" r:id="rId24"/>
    <p:sldId id="1941" r:id="rId25"/>
    <p:sldId id="1953" r:id="rId26"/>
    <p:sldId id="1954" r:id="rId27"/>
    <p:sldId id="1955" r:id="rId28"/>
    <p:sldId id="1942" r:id="rId29"/>
    <p:sldId id="1899" r:id="rId30"/>
    <p:sldId id="1900" r:id="rId31"/>
    <p:sldId id="1825" r:id="rId32"/>
    <p:sldId id="1943" r:id="rId33"/>
    <p:sldId id="1910" r:id="rId34"/>
    <p:sldId id="1911" r:id="rId35"/>
    <p:sldId id="1912" r:id="rId36"/>
    <p:sldId id="1935" r:id="rId37"/>
    <p:sldId id="1903" r:id="rId38"/>
    <p:sldId id="1904" r:id="rId39"/>
    <p:sldId id="1905" r:id="rId4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EA7173"/>
    <a:srgbClr val="AC8300"/>
    <a:srgbClr val="EA5D7B"/>
    <a:srgbClr val="B14AFF"/>
    <a:srgbClr val="7CA8EA"/>
    <a:srgbClr val="FF767B"/>
    <a:srgbClr val="FF8082"/>
    <a:srgbClr val="FF7D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yle moyen 2 - Accentuation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Style à thème 2 - Accentuation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614" autoAdjust="0"/>
    <p:restoredTop sz="93031" autoAdjust="0"/>
  </p:normalViewPr>
  <p:slideViewPr>
    <p:cSldViewPr snapToGrid="0" snapToObjects="1">
      <p:cViewPr varScale="1">
        <p:scale>
          <a:sx n="43" d="100"/>
          <a:sy n="43" d="100"/>
        </p:scale>
        <p:origin x="-72" y="-86"/>
      </p:cViewPr>
      <p:guideLst>
        <p:guide orient="horz" pos="2160"/>
        <p:guide pos="3840"/>
      </p:guideLst>
    </p:cSldViewPr>
  </p:slideViewPr>
  <p:notesTextViewPr>
    <p:cViewPr>
      <p:scale>
        <a:sx n="20" d="100"/>
        <a:sy n="2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35E0D-C1A7-E44B-8449-24CEDFDBDC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E6BC0-E079-514B-9CF8-A69BDCFDAD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42545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531346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161361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95626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47861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2E6BC0-E079-514B-9CF8-A69BDCFDAD63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17353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9E886828-974D-CC44-9701-9B0B967251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="" xmlns:a16="http://schemas.microsoft.com/office/drawing/2014/main" id="{597910AF-A1D6-464F-8903-AE84B836C2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30EF0A7-3EF0-9F43-AA96-0FACE3CF9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2153B84-23ED-3947-BFB1-CE7873B862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072F03A1-21DD-B54F-B293-5F304AED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42217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FB2DDD2B-9340-8346-A42C-80B3A3D449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E1730D49-3E94-9346-BE0B-DC5B2F4DB7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85D2CB2-C75E-684D-9D4B-1ED7F644A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FAF009A-6411-314F-93A3-838EC6594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C41D3C80-43B6-374A-BB98-0DCFE7134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2796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="" xmlns:a16="http://schemas.microsoft.com/office/drawing/2014/main" id="{484AFBA3-15D8-3A43-BA9A-58172CE225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="" xmlns:a16="http://schemas.microsoft.com/office/drawing/2014/main" id="{5EEC34B7-FFC1-EF49-AF53-3B2664C0A1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0A3954BD-3F39-A241-96AE-51FF386D2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91470936-71C8-D443-B3BF-A2BBBA3919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19B9EE2-DBB7-4841-9821-6A34C2F8BC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15833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837973" y="365040"/>
            <a:ext cx="10514950" cy="1325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fr-FR" sz="1733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837973" y="1825560"/>
            <a:ext cx="10514950" cy="4350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fr-FR" sz="3200" strike="noStrike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45370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A4ED06E-8608-9C42-A769-F293E802C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C7218B6D-D59D-1F43-B822-7703FA0943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A9D5BA73-291A-F04A-B83A-318208161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D18ED678-351F-C140-88FA-90BACA80E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FE2923DA-81EE-CE4B-89D4-CD6538396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606386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61674C73-3A73-8B47-8C25-D05D8D0E2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47EC18DB-8360-F942-BC1D-5748C469E3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41B65A99-2C25-C94E-AE5D-849A70FE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03B25D75-A2B3-BA49-B5DE-389A2D85D5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96EE6DFE-283A-E641-8928-661ECFA10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3207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715C0DB1-F4B5-D947-BD8E-73313EF20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11734F6B-B095-1D49-8A82-8263D3A408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ED1496B5-BEBA-8147-8251-DD1634A2D2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1A10D572-47F1-3D48-AB29-B9379E6F6B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0BCA4C3E-E216-0C41-BB8D-6946944F4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C5CAF5CA-F86F-D64F-838F-9487F0680D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5373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236C5343-FA70-A94B-8E92-D377FCD23F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2F9E439B-D43B-0F4E-9F1F-70BC0CF029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="" xmlns:a16="http://schemas.microsoft.com/office/drawing/2014/main" id="{86187C67-C4C1-9640-8668-A1E1FEE01B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="" xmlns:a16="http://schemas.microsoft.com/office/drawing/2014/main" id="{23F083E0-34AA-8048-B40C-1EC268ABFA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="" xmlns:a16="http://schemas.microsoft.com/office/drawing/2014/main" id="{02EB4043-61E9-F940-B16A-953AA663FE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="" xmlns:a16="http://schemas.microsoft.com/office/drawing/2014/main" id="{9CA33FB5-4D0B-794E-ADA7-748CB36CAD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="" xmlns:a16="http://schemas.microsoft.com/office/drawing/2014/main" id="{90199A0B-9FAC-964F-A9DA-D80AD8305F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="" xmlns:a16="http://schemas.microsoft.com/office/drawing/2014/main" id="{B395D3F5-06A4-3941-96F9-1621A2F83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57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8A7DDEA-656B-044A-82E7-168D326CA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="" xmlns:a16="http://schemas.microsoft.com/office/drawing/2014/main" id="{766B2B12-8846-1C42-BBFB-C7356EFF71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="" xmlns:a16="http://schemas.microsoft.com/office/drawing/2014/main" id="{B88F1411-6900-E24E-AF44-9BFDD84262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="" xmlns:a16="http://schemas.microsoft.com/office/drawing/2014/main" id="{7C2BD963-C93C-7749-9689-D257AFE86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3610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="" xmlns:a16="http://schemas.microsoft.com/office/drawing/2014/main" id="{890F82E5-9F45-9D4B-8270-7A0FA4C8FE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="" xmlns:a16="http://schemas.microsoft.com/office/drawing/2014/main" id="{3C3AC3F6-0741-C341-B9F4-3E4ABC7672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="" xmlns:a16="http://schemas.microsoft.com/office/drawing/2014/main" id="{AA60558F-666C-9D4F-812D-56707F22A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604408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59C8DE9C-D568-0E4B-8AC6-2E37783FC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="" xmlns:a16="http://schemas.microsoft.com/office/drawing/2014/main" id="{5DD9F506-5D7A-F348-893F-FA405140F2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7981735-C2FE-1940-897B-4CD92ACCE2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D674A5B2-C0AF-8441-8C1C-0786CE6FB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EA709442-37B9-B840-B04A-B6DDDA942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E8F6ED76-60DC-8342-A129-2AD262946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38028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="" xmlns:a16="http://schemas.microsoft.com/office/drawing/2014/main" id="{A96B8512-1E28-7646-8829-EB1F9A704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="" xmlns:a16="http://schemas.microsoft.com/office/drawing/2014/main" id="{FC2611EB-7042-8640-A9CF-1A9F2CD8FA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="" xmlns:a16="http://schemas.microsoft.com/office/drawing/2014/main" id="{2E20FEA3-F1BF-394D-8584-2B39448CD2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="" xmlns:a16="http://schemas.microsoft.com/office/drawing/2014/main" id="{763D867F-86A6-4644-8C64-B16A54CBB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="" xmlns:a16="http://schemas.microsoft.com/office/drawing/2014/main" id="{FDAB8423-0B71-B64A-84C6-DE23F3AC0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="" xmlns:a16="http://schemas.microsoft.com/office/drawing/2014/main" id="{BE0AE5F9-5A20-064E-AD3B-FB2BD5FCFE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25719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="" xmlns:a16="http://schemas.microsoft.com/office/drawing/2014/main" id="{9739A79B-4E36-A245-B118-3630B6E586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="" xmlns:a16="http://schemas.microsoft.com/office/drawing/2014/main" id="{60AF001C-3812-9D4B-B82C-2D1685337B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="" xmlns:a16="http://schemas.microsoft.com/office/drawing/2014/main" id="{637DA02A-9B9D-704A-81AE-E5EA9F594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95143-FFF9-7B42-B7AA-4B53DE0A4B38}" type="datetimeFigureOut">
              <a:rPr lang="fr-FR" smtClean="0"/>
              <a:t>07/07/2020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="" xmlns:a16="http://schemas.microsoft.com/office/drawing/2014/main" id="{A7F3EB28-FF77-F147-A8C2-8D5FE981BC1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="" xmlns:a16="http://schemas.microsoft.com/office/drawing/2014/main" id="{1B197D5B-1872-5F4B-B082-29ECACF3D3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8FE001-2C2D-184F-BAC8-5A54561758A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4060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1.gif"/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12" Type="http://schemas.microsoft.com/office/2007/relationships/hdphoto" Target="../media/hdphoto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gif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21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1.gif"/><Relationship Id="rId5" Type="http://schemas.microsoft.com/office/2007/relationships/hdphoto" Target="../media/hdphoto1.wdp"/><Relationship Id="rId10" Type="http://schemas.openxmlformats.org/officeDocument/2006/relationships/image" Target="../media/image9.gif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tif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audio" Target="../media/audio3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tiff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11.gif"/><Relationship Id="rId5" Type="http://schemas.microsoft.com/office/2007/relationships/hdphoto" Target="../media/hdphoto1.wdp"/><Relationship Id="rId10" Type="http://schemas.openxmlformats.org/officeDocument/2006/relationships/image" Target="../media/image9.gif"/><Relationship Id="rId4" Type="http://schemas.openxmlformats.org/officeDocument/2006/relationships/image" Target="../media/image1.png"/><Relationship Id="rId9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4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tiff"/><Relationship Id="rId4" Type="http://schemas.openxmlformats.org/officeDocument/2006/relationships/image" Target="../media/image1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f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tiff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10" Type="http://schemas.openxmlformats.org/officeDocument/2006/relationships/image" Target="../media/image11.gif"/><Relationship Id="rId4" Type="http://schemas.openxmlformats.org/officeDocument/2006/relationships/image" Target="../media/image1.png"/><Relationship Id="rId9" Type="http://schemas.openxmlformats.org/officeDocument/2006/relationships/image" Target="../media/image9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gif"/><Relationship Id="rId4" Type="http://schemas.openxmlformats.org/officeDocument/2006/relationships/image" Target="../media/image14.tif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image" Target="../media/image3.tiff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Relationship Id="rId9" Type="http://schemas.openxmlformats.org/officeDocument/2006/relationships/image" Target="../media/image9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tiff"/><Relationship Id="rId13" Type="http://schemas.openxmlformats.org/officeDocument/2006/relationships/image" Target="../media/image10.png"/><Relationship Id="rId3" Type="http://schemas.openxmlformats.org/officeDocument/2006/relationships/image" Target="../media/image3.tiff"/><Relationship Id="rId7" Type="http://schemas.openxmlformats.org/officeDocument/2006/relationships/image" Target="../media/image4.png"/><Relationship Id="rId12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8.gif"/><Relationship Id="rId5" Type="http://schemas.microsoft.com/office/2007/relationships/hdphoto" Target="../media/hdphoto1.wdp"/><Relationship Id="rId15" Type="http://schemas.openxmlformats.org/officeDocument/2006/relationships/image" Target="../media/image11.gif"/><Relationship Id="rId10" Type="http://schemas.openxmlformats.org/officeDocument/2006/relationships/image" Target="../media/image7.gif"/><Relationship Id="rId4" Type="http://schemas.openxmlformats.org/officeDocument/2006/relationships/image" Target="../media/image1.png"/><Relationship Id="rId9" Type="http://schemas.openxmlformats.org/officeDocument/2006/relationships/image" Target="../media/image6.jpeg"/><Relationship Id="rId14" Type="http://schemas.microsoft.com/office/2007/relationships/hdphoto" Target="../media/hdphoto2.wdp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3.tiff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29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image" Target="../media/image14.tiff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6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31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14.tiff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14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16.tiff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microsoft.com/office/2007/relationships/hdphoto" Target="../media/hdphoto2.wdp"/><Relationship Id="rId3" Type="http://schemas.openxmlformats.org/officeDocument/2006/relationships/image" Target="../media/image3.tiff"/><Relationship Id="rId7" Type="http://schemas.openxmlformats.org/officeDocument/2006/relationships/image" Target="../media/image5.tiff"/><Relationship Id="rId12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11" Type="http://schemas.openxmlformats.org/officeDocument/2006/relationships/image" Target="../media/image9.gif"/><Relationship Id="rId5" Type="http://schemas.microsoft.com/office/2007/relationships/hdphoto" Target="../media/hdphoto1.wdp"/><Relationship Id="rId10" Type="http://schemas.openxmlformats.org/officeDocument/2006/relationships/image" Target="../media/image8.gif"/><Relationship Id="rId4" Type="http://schemas.openxmlformats.org/officeDocument/2006/relationships/image" Target="../media/image1.png"/><Relationship Id="rId9" Type="http://schemas.openxmlformats.org/officeDocument/2006/relationships/image" Target="../media/image7.gif"/><Relationship Id="rId1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image" Target="../media/image17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14.tif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CustomShape 1"/>
          <p:cNvSpPr/>
          <p:nvPr/>
        </p:nvSpPr>
        <p:spPr>
          <a:xfrm>
            <a:off x="838658" y="365439"/>
            <a:ext cx="10513222" cy="132462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75" tIns="44989" rIns="89975" bIns="44989" anchor="ctr"/>
          <a:lstStyle/>
          <a:p>
            <a:pPr>
              <a:lnSpc>
                <a:spcPct val="90000"/>
              </a:lnSpc>
            </a:pPr>
            <a:r>
              <a:rPr lang="fr-FR" sz="4400" b="1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Jeudi 25 </a:t>
            </a:r>
            <a:r>
              <a:rPr lang="fr-FR" sz="4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juin SEANCE CM1</a:t>
            </a:r>
            <a:endParaRPr lang="fr-FR" sz="2489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307" name="CustomShape 2"/>
          <p:cNvSpPr/>
          <p:nvPr/>
        </p:nvSpPr>
        <p:spPr>
          <a:xfrm>
            <a:off x="701531" y="1524128"/>
            <a:ext cx="10711170" cy="4951515"/>
          </a:xfrm>
          <a:prstGeom prst="rect">
            <a:avLst/>
          </a:prstGeom>
          <a:solidFill>
            <a:srgbClr val="4F81BD"/>
          </a:solidFill>
          <a:ln w="25560">
            <a:solidFill>
              <a:srgbClr val="3A5F8B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55568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60" y="1223853"/>
            <a:ext cx="3351096" cy="209288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/>
              <a:t>Yasmine et Théo ont 32 billes à eux deux. Théo a 7 billes.</a:t>
            </a:r>
          </a:p>
          <a:p>
            <a:pPr>
              <a:spcAft>
                <a:spcPts val="1200"/>
              </a:spcAft>
            </a:pPr>
            <a:r>
              <a:rPr lang="fr-FR" sz="2400" dirty="0"/>
              <a:t>Combien Yasmine a-t-elle de billes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billes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A53BBE-357B-7D45-A1DD-A2748781E0C1}"/>
              </a:ext>
            </a:extLst>
          </p:cNvPr>
          <p:cNvSpPr/>
          <p:nvPr/>
        </p:nvSpPr>
        <p:spPr>
          <a:xfrm>
            <a:off x="8348998" y="1223853"/>
            <a:ext cx="3314435" cy="209288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/>
              <a:t>Théo a 32 billes, il a 7 billes de plus que Yasmine.</a:t>
            </a:r>
          </a:p>
          <a:p>
            <a:pPr>
              <a:spcAft>
                <a:spcPts val="1800"/>
              </a:spcAft>
            </a:pPr>
            <a:r>
              <a:rPr lang="fr-FR" sz="2400" dirty="0"/>
              <a:t>Combien Yasmine a-t-elle de billes ?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="" xmlns:a16="http://schemas.microsoft.com/office/drawing/2014/main" id="{303FA971-D782-844A-804C-94C16C701FC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617D8EA-9B47-B640-972D-619162AA6F4B}"/>
              </a:ext>
            </a:extLst>
          </p:cNvPr>
          <p:cNvSpPr/>
          <p:nvPr/>
        </p:nvSpPr>
        <p:spPr>
          <a:xfrm>
            <a:off x="4076549" y="1223852"/>
            <a:ext cx="4106556" cy="2092881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400" dirty="0"/>
              <a:t>Yasmine a gagné 7 billes à la récréation. Maintenant, elle a 32 billes.</a:t>
            </a:r>
          </a:p>
          <a:p>
            <a:r>
              <a:rPr lang="fr-FR" sz="2400" dirty="0"/>
              <a:t>Combien de billes avait-elle avant la récréation ?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F9DE3256-91C6-8746-9662-F89ECB148B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875" y="72201"/>
            <a:ext cx="1602837" cy="1066615"/>
          </a:xfrm>
          <a:prstGeom prst="rect">
            <a:avLst/>
          </a:prstGeom>
        </p:spPr>
      </p:pic>
      <p:graphicFrame>
        <p:nvGraphicFramePr>
          <p:cNvPr id="13" name="Tableau 12">
            <a:extLst>
              <a:ext uri="{FF2B5EF4-FFF2-40B4-BE49-F238E27FC236}">
                <a16:creationId xmlns="" xmlns:a16="http://schemas.microsoft.com/office/drawing/2014/main" id="{DD290B74-C8E9-A74C-AC46-B974BF89B6C5}"/>
              </a:ext>
            </a:extLst>
          </p:cNvPr>
          <p:cNvGraphicFramePr>
            <a:graphicFrameLocks noGrp="1"/>
          </p:cNvGraphicFramePr>
          <p:nvPr/>
        </p:nvGraphicFramePr>
        <p:xfrm>
          <a:off x="1161242" y="4100493"/>
          <a:ext cx="200734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3672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1003672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545901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14" name="ZoneTexte 13">
            <a:extLst>
              <a:ext uri="{FF2B5EF4-FFF2-40B4-BE49-F238E27FC236}">
                <a16:creationId xmlns="" xmlns:a16="http://schemas.microsoft.com/office/drawing/2014/main" id="{9E7D2C2E-CAC1-9F4F-BCD3-D6D1604BC6A9}"/>
              </a:ext>
            </a:extLst>
          </p:cNvPr>
          <p:cNvSpPr txBox="1"/>
          <p:nvPr/>
        </p:nvSpPr>
        <p:spPr>
          <a:xfrm>
            <a:off x="1349139" y="3348673"/>
            <a:ext cx="156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32</a:t>
            </a:r>
          </a:p>
        </p:txBody>
      </p:sp>
      <p:sp>
        <p:nvSpPr>
          <p:cNvPr id="15" name="Arc plein 14">
            <a:extLst>
              <a:ext uri="{FF2B5EF4-FFF2-40B4-BE49-F238E27FC236}">
                <a16:creationId xmlns="" xmlns:a16="http://schemas.microsoft.com/office/drawing/2014/main" id="{AF3FFF86-6EE1-484A-ACE2-22A7EB79141F}"/>
              </a:ext>
            </a:extLst>
          </p:cNvPr>
          <p:cNvSpPr/>
          <p:nvPr/>
        </p:nvSpPr>
        <p:spPr>
          <a:xfrm>
            <a:off x="1558824" y="3852245"/>
            <a:ext cx="1104743" cy="39316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="" xmlns:a16="http://schemas.microsoft.com/office/drawing/2014/main" id="{B5F401C6-C1E7-F149-9616-C701C8C5F195}"/>
              </a:ext>
            </a:extLst>
          </p:cNvPr>
          <p:cNvCxnSpPr>
            <a:cxnSpLocks/>
          </p:cNvCxnSpPr>
          <p:nvPr/>
        </p:nvCxnSpPr>
        <p:spPr>
          <a:xfrm flipH="1">
            <a:off x="1558824" y="4676310"/>
            <a:ext cx="108512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18" name="ZoneTexte 17">
            <a:extLst>
              <a:ext uri="{FF2B5EF4-FFF2-40B4-BE49-F238E27FC236}">
                <a16:creationId xmlns="" xmlns:a16="http://schemas.microsoft.com/office/drawing/2014/main" id="{3D833B7E-A280-8E49-B866-DE6410D6AEF1}"/>
              </a:ext>
            </a:extLst>
          </p:cNvPr>
          <p:cNvSpPr txBox="1"/>
          <p:nvPr/>
        </p:nvSpPr>
        <p:spPr>
          <a:xfrm>
            <a:off x="7363842" y="5642314"/>
            <a:ext cx="2004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00232C08-F8CD-884F-8939-4B5A0C6F8357}"/>
              </a:ext>
            </a:extLst>
          </p:cNvPr>
          <p:cNvSpPr txBox="1"/>
          <p:nvPr/>
        </p:nvSpPr>
        <p:spPr>
          <a:xfrm>
            <a:off x="240094" y="4934787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Yasmine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="" xmlns:a16="http://schemas.microsoft.com/office/drawing/2014/main" id="{D2612BE1-7019-204E-ADCB-D96FDCFC3CC6}"/>
              </a:ext>
            </a:extLst>
          </p:cNvPr>
          <p:cNvSpPr txBox="1"/>
          <p:nvPr/>
        </p:nvSpPr>
        <p:spPr>
          <a:xfrm>
            <a:off x="2585782" y="4934787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de Théo</a:t>
            </a:r>
          </a:p>
        </p:txBody>
      </p:sp>
      <p:cxnSp>
        <p:nvCxnSpPr>
          <p:cNvPr id="21" name="Connecteur droit avec flèche 20">
            <a:extLst>
              <a:ext uri="{FF2B5EF4-FFF2-40B4-BE49-F238E27FC236}">
                <a16:creationId xmlns="" xmlns:a16="http://schemas.microsoft.com/office/drawing/2014/main" id="{D923F064-A2C7-4F41-A299-C7CC1C655101}"/>
              </a:ext>
            </a:extLst>
          </p:cNvPr>
          <p:cNvCxnSpPr>
            <a:cxnSpLocks/>
          </p:cNvCxnSpPr>
          <p:nvPr/>
        </p:nvCxnSpPr>
        <p:spPr>
          <a:xfrm>
            <a:off x="2697580" y="4676310"/>
            <a:ext cx="186764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2" name="ZoneTexte 21">
            <a:extLst>
              <a:ext uri="{FF2B5EF4-FFF2-40B4-BE49-F238E27FC236}">
                <a16:creationId xmlns="" xmlns:a16="http://schemas.microsoft.com/office/drawing/2014/main" id="{AB194849-B94F-1440-8A71-F4DF0FD87FA9}"/>
              </a:ext>
            </a:extLst>
          </p:cNvPr>
          <p:cNvSpPr txBox="1"/>
          <p:nvPr/>
        </p:nvSpPr>
        <p:spPr>
          <a:xfrm>
            <a:off x="1130262" y="5565370"/>
            <a:ext cx="21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32 – 7 = 25 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="" xmlns:a16="http://schemas.microsoft.com/office/drawing/2014/main" id="{89D11CCC-DDAD-A24D-9DEC-A4B2F141BB33}"/>
              </a:ext>
            </a:extLst>
          </p:cNvPr>
          <p:cNvSpPr txBox="1"/>
          <p:nvPr/>
        </p:nvSpPr>
        <p:spPr>
          <a:xfrm>
            <a:off x="5304589" y="3343460"/>
            <a:ext cx="156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32</a:t>
            </a:r>
          </a:p>
        </p:txBody>
      </p:sp>
      <p:sp>
        <p:nvSpPr>
          <p:cNvPr id="25" name="Arc plein 24">
            <a:extLst>
              <a:ext uri="{FF2B5EF4-FFF2-40B4-BE49-F238E27FC236}">
                <a16:creationId xmlns="" xmlns:a16="http://schemas.microsoft.com/office/drawing/2014/main" id="{6F1F66FC-B7D8-2F46-AEAA-9564E5F1994E}"/>
              </a:ext>
            </a:extLst>
          </p:cNvPr>
          <p:cNvSpPr/>
          <p:nvPr/>
        </p:nvSpPr>
        <p:spPr>
          <a:xfrm>
            <a:off x="5514274" y="3847032"/>
            <a:ext cx="1104743" cy="39316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="" xmlns:a16="http://schemas.microsoft.com/office/drawing/2014/main" id="{22505E24-82DD-0848-85DD-5B7CE4E60416}"/>
              </a:ext>
            </a:extLst>
          </p:cNvPr>
          <p:cNvSpPr txBox="1"/>
          <p:nvPr/>
        </p:nvSpPr>
        <p:spPr>
          <a:xfrm>
            <a:off x="4333589" y="4934787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avant la récré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="" xmlns:a16="http://schemas.microsoft.com/office/drawing/2014/main" id="{54034523-45BB-4046-946E-0D72BAF7E65A}"/>
              </a:ext>
            </a:extLst>
          </p:cNvPr>
          <p:cNvSpPr txBox="1"/>
          <p:nvPr/>
        </p:nvSpPr>
        <p:spPr>
          <a:xfrm>
            <a:off x="6475369" y="4857185"/>
            <a:ext cx="15637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gagnées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="" xmlns:a16="http://schemas.microsoft.com/office/drawing/2014/main" id="{4B17A4A8-1BB8-2947-80A1-D174F4EAB93A}"/>
              </a:ext>
            </a:extLst>
          </p:cNvPr>
          <p:cNvSpPr txBox="1"/>
          <p:nvPr/>
        </p:nvSpPr>
        <p:spPr>
          <a:xfrm>
            <a:off x="5224606" y="5565071"/>
            <a:ext cx="21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32 – 7 = 25</a:t>
            </a:r>
          </a:p>
        </p:txBody>
      </p:sp>
      <p:graphicFrame>
        <p:nvGraphicFramePr>
          <p:cNvPr id="34" name="Tableau 33">
            <a:extLst>
              <a:ext uri="{FF2B5EF4-FFF2-40B4-BE49-F238E27FC236}">
                <a16:creationId xmlns="" xmlns:a16="http://schemas.microsoft.com/office/drawing/2014/main" id="{5DCBFF25-8A86-D544-BCC8-5EF4E6FF33D8}"/>
              </a:ext>
            </a:extLst>
          </p:cNvPr>
          <p:cNvGraphicFramePr>
            <a:graphicFrameLocks noGrp="1"/>
          </p:cNvGraphicFramePr>
          <p:nvPr/>
        </p:nvGraphicFramePr>
        <p:xfrm>
          <a:off x="5092328" y="4113124"/>
          <a:ext cx="200734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3672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1003672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545901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cxnSp>
        <p:nvCxnSpPr>
          <p:cNvPr id="35" name="Connecteur droit avec flèche 34">
            <a:extLst>
              <a:ext uri="{FF2B5EF4-FFF2-40B4-BE49-F238E27FC236}">
                <a16:creationId xmlns="" xmlns:a16="http://schemas.microsoft.com/office/drawing/2014/main" id="{D94B9400-C5C9-2043-B0A5-DA35FE3EF204}"/>
              </a:ext>
            </a:extLst>
          </p:cNvPr>
          <p:cNvCxnSpPr>
            <a:cxnSpLocks/>
          </p:cNvCxnSpPr>
          <p:nvPr/>
        </p:nvCxnSpPr>
        <p:spPr>
          <a:xfrm flipH="1">
            <a:off x="5489910" y="4688941"/>
            <a:ext cx="108512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6" name="Connecteur droit avec flèche 35">
            <a:extLst>
              <a:ext uri="{FF2B5EF4-FFF2-40B4-BE49-F238E27FC236}">
                <a16:creationId xmlns="" xmlns:a16="http://schemas.microsoft.com/office/drawing/2014/main" id="{FA12E1FA-B2B6-4640-AB45-EB1742DDE73E}"/>
              </a:ext>
            </a:extLst>
          </p:cNvPr>
          <p:cNvCxnSpPr>
            <a:cxnSpLocks/>
          </p:cNvCxnSpPr>
          <p:nvPr/>
        </p:nvCxnSpPr>
        <p:spPr>
          <a:xfrm>
            <a:off x="6628666" y="4688941"/>
            <a:ext cx="186764" cy="318771"/>
          </a:xfrm>
          <a:prstGeom prst="straightConnector1">
            <a:avLst/>
          </a:prstGeom>
          <a:ln w="38100">
            <a:solidFill>
              <a:schemeClr val="accent1">
                <a:lumMod val="75000"/>
              </a:schemeClr>
            </a:solidFill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graphicFrame>
        <p:nvGraphicFramePr>
          <p:cNvPr id="41" name="Tableau 40">
            <a:extLst>
              <a:ext uri="{FF2B5EF4-FFF2-40B4-BE49-F238E27FC236}">
                <a16:creationId xmlns="" xmlns:a16="http://schemas.microsoft.com/office/drawing/2014/main" id="{83A3A556-330B-E648-892E-C9CED3C5EDB8}"/>
              </a:ext>
            </a:extLst>
          </p:cNvPr>
          <p:cNvGraphicFramePr>
            <a:graphicFrameLocks noGrp="1"/>
          </p:cNvGraphicFramePr>
          <p:nvPr/>
        </p:nvGraphicFramePr>
        <p:xfrm>
          <a:off x="8617149" y="4087824"/>
          <a:ext cx="200734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3672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1003672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430034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graphicFrame>
        <p:nvGraphicFramePr>
          <p:cNvPr id="44" name="Tableau 43">
            <a:extLst>
              <a:ext uri="{FF2B5EF4-FFF2-40B4-BE49-F238E27FC236}">
                <a16:creationId xmlns="" xmlns:a16="http://schemas.microsoft.com/office/drawing/2014/main" id="{178758C2-14DF-6544-8D15-61A07DB26129}"/>
              </a:ext>
            </a:extLst>
          </p:cNvPr>
          <p:cNvGraphicFramePr>
            <a:graphicFrameLocks noGrp="1"/>
          </p:cNvGraphicFramePr>
          <p:nvPr/>
        </p:nvGraphicFramePr>
        <p:xfrm>
          <a:off x="8617149" y="4804430"/>
          <a:ext cx="1003672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03672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</a:tblGrid>
              <a:tr h="430034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rgbClr val="FF0000"/>
                          </a:solidFill>
                          <a:latin typeface="+mn-lt"/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45" name="ZoneTexte 44">
            <a:extLst>
              <a:ext uri="{FF2B5EF4-FFF2-40B4-BE49-F238E27FC236}">
                <a16:creationId xmlns="" xmlns:a16="http://schemas.microsoft.com/office/drawing/2014/main" id="{9767F5AE-10F9-F843-9B63-9C8DB8F755A4}"/>
              </a:ext>
            </a:extLst>
          </p:cNvPr>
          <p:cNvSpPr txBox="1"/>
          <p:nvPr/>
        </p:nvSpPr>
        <p:spPr>
          <a:xfrm>
            <a:off x="10578178" y="4235256"/>
            <a:ext cx="15637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Théo</a:t>
            </a:r>
          </a:p>
        </p:txBody>
      </p:sp>
      <p:sp>
        <p:nvSpPr>
          <p:cNvPr id="46" name="ZoneTexte 45">
            <a:extLst>
              <a:ext uri="{FF2B5EF4-FFF2-40B4-BE49-F238E27FC236}">
                <a16:creationId xmlns="" xmlns:a16="http://schemas.microsoft.com/office/drawing/2014/main" id="{C9EE2789-25B9-3444-9E66-867FE1A51B85}"/>
              </a:ext>
            </a:extLst>
          </p:cNvPr>
          <p:cNvSpPr txBox="1"/>
          <p:nvPr/>
        </p:nvSpPr>
        <p:spPr>
          <a:xfrm>
            <a:off x="9505542" y="4934605"/>
            <a:ext cx="21578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chemeClr val="accent1">
                    <a:lumMod val="75000"/>
                  </a:schemeClr>
                </a:solidFill>
              </a:rPr>
              <a:t>billes Yasmine</a:t>
            </a:r>
          </a:p>
        </p:txBody>
      </p:sp>
      <p:sp>
        <p:nvSpPr>
          <p:cNvPr id="47" name="Arc plein 46">
            <a:extLst>
              <a:ext uri="{FF2B5EF4-FFF2-40B4-BE49-F238E27FC236}">
                <a16:creationId xmlns="" xmlns:a16="http://schemas.microsoft.com/office/drawing/2014/main" id="{4A8888A6-138F-494F-B9EA-6A28085315AF}"/>
              </a:ext>
            </a:extLst>
          </p:cNvPr>
          <p:cNvSpPr/>
          <p:nvPr/>
        </p:nvSpPr>
        <p:spPr>
          <a:xfrm>
            <a:off x="9118985" y="3850734"/>
            <a:ext cx="1104743" cy="39316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="" xmlns:a16="http://schemas.microsoft.com/office/drawing/2014/main" id="{7F0A9B18-0459-5D45-A894-9483C14565C1}"/>
              </a:ext>
            </a:extLst>
          </p:cNvPr>
          <p:cNvSpPr txBox="1"/>
          <p:nvPr/>
        </p:nvSpPr>
        <p:spPr>
          <a:xfrm>
            <a:off x="8889460" y="3345510"/>
            <a:ext cx="15637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32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="" xmlns:a16="http://schemas.microsoft.com/office/drawing/2014/main" id="{08A47EFD-32BC-C446-B519-A65307100693}"/>
              </a:ext>
            </a:extLst>
          </p:cNvPr>
          <p:cNvSpPr txBox="1"/>
          <p:nvPr/>
        </p:nvSpPr>
        <p:spPr>
          <a:xfrm>
            <a:off x="8833567" y="5565071"/>
            <a:ext cx="21291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32 – 7 = 25</a:t>
            </a:r>
          </a:p>
        </p:txBody>
      </p:sp>
      <p:grpSp>
        <p:nvGrpSpPr>
          <p:cNvPr id="50" name="Groupe 49">
            <a:extLst>
              <a:ext uri="{FF2B5EF4-FFF2-40B4-BE49-F238E27FC236}">
                <a16:creationId xmlns="" xmlns:a16="http://schemas.microsoft.com/office/drawing/2014/main" id="{46102D40-8E49-144A-9492-A940A0CFDC7A}"/>
              </a:ext>
            </a:extLst>
          </p:cNvPr>
          <p:cNvGrpSpPr/>
          <p:nvPr/>
        </p:nvGrpSpPr>
        <p:grpSpPr>
          <a:xfrm>
            <a:off x="755226" y="5982765"/>
            <a:ext cx="3109103" cy="566605"/>
            <a:chOff x="798286" y="5287151"/>
            <a:chExt cx="9622971" cy="584776"/>
          </a:xfrm>
        </p:grpSpPr>
        <p:sp>
          <p:nvSpPr>
            <p:cNvPr id="51" name="Rectangle 50">
              <a:extLst>
                <a:ext uri="{FF2B5EF4-FFF2-40B4-BE49-F238E27FC236}">
                  <a16:creationId xmlns="" xmlns:a16="http://schemas.microsoft.com/office/drawing/2014/main" id="{1DC1676A-A159-6C41-A71B-EFDF5BAC6DBE}"/>
                </a:ext>
              </a:extLst>
            </p:cNvPr>
            <p:cNvSpPr/>
            <p:nvPr/>
          </p:nvSpPr>
          <p:spPr>
            <a:xfrm>
              <a:off x="949142" y="5287151"/>
              <a:ext cx="9472115" cy="54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Yasmine a 25 billes.</a:t>
              </a:r>
              <a:endParaRPr lang="fr-FR" sz="2800" b="1" dirty="0"/>
            </a:p>
          </p:txBody>
        </p:sp>
        <p:cxnSp>
          <p:nvCxnSpPr>
            <p:cNvPr id="52" name="Connecteur droit 51">
              <a:extLst>
                <a:ext uri="{FF2B5EF4-FFF2-40B4-BE49-F238E27FC236}">
                  <a16:creationId xmlns="" xmlns:a16="http://schemas.microsoft.com/office/drawing/2014/main" id="{880D4215-EC74-234B-A0BB-81BF30C36B5F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6" name="Groupe 55">
            <a:extLst>
              <a:ext uri="{FF2B5EF4-FFF2-40B4-BE49-F238E27FC236}">
                <a16:creationId xmlns="" xmlns:a16="http://schemas.microsoft.com/office/drawing/2014/main" id="{6DCDA41B-CE78-E14F-A030-B9CBFA8EEA7E}"/>
              </a:ext>
            </a:extLst>
          </p:cNvPr>
          <p:cNvGrpSpPr/>
          <p:nvPr/>
        </p:nvGrpSpPr>
        <p:grpSpPr>
          <a:xfrm>
            <a:off x="4455152" y="5982765"/>
            <a:ext cx="3727951" cy="566605"/>
            <a:chOff x="798286" y="5287151"/>
            <a:chExt cx="11538365" cy="584776"/>
          </a:xfrm>
        </p:grpSpPr>
        <p:sp>
          <p:nvSpPr>
            <p:cNvPr id="57" name="Rectangle 56">
              <a:extLst>
                <a:ext uri="{FF2B5EF4-FFF2-40B4-BE49-F238E27FC236}">
                  <a16:creationId xmlns="" xmlns:a16="http://schemas.microsoft.com/office/drawing/2014/main" id="{6FAE756B-77C4-AB41-8D67-12F9EEA63011}"/>
                </a:ext>
              </a:extLst>
            </p:cNvPr>
            <p:cNvSpPr/>
            <p:nvPr/>
          </p:nvSpPr>
          <p:spPr>
            <a:xfrm>
              <a:off x="949141" y="5287151"/>
              <a:ext cx="11387510" cy="54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Yasmine avait 25 billes.</a:t>
              </a:r>
              <a:endParaRPr lang="fr-FR" sz="2800" b="1" dirty="0"/>
            </a:p>
          </p:txBody>
        </p:sp>
        <p:cxnSp>
          <p:nvCxnSpPr>
            <p:cNvPr id="58" name="Connecteur droit 57">
              <a:extLst>
                <a:ext uri="{FF2B5EF4-FFF2-40B4-BE49-F238E27FC236}">
                  <a16:creationId xmlns="" xmlns:a16="http://schemas.microsoft.com/office/drawing/2014/main" id="{F6A4D6DE-DC8B-2643-BB6C-614E31E690F5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9" name="Groupe 58">
            <a:extLst>
              <a:ext uri="{FF2B5EF4-FFF2-40B4-BE49-F238E27FC236}">
                <a16:creationId xmlns="" xmlns:a16="http://schemas.microsoft.com/office/drawing/2014/main" id="{2E817E04-A079-C54B-8971-B2FE0D5214A9}"/>
              </a:ext>
            </a:extLst>
          </p:cNvPr>
          <p:cNvGrpSpPr/>
          <p:nvPr/>
        </p:nvGrpSpPr>
        <p:grpSpPr>
          <a:xfrm>
            <a:off x="8613427" y="5961072"/>
            <a:ext cx="3109103" cy="566605"/>
            <a:chOff x="798286" y="5287151"/>
            <a:chExt cx="9622971" cy="584776"/>
          </a:xfrm>
        </p:grpSpPr>
        <p:sp>
          <p:nvSpPr>
            <p:cNvPr id="60" name="Rectangle 59">
              <a:extLst>
                <a:ext uri="{FF2B5EF4-FFF2-40B4-BE49-F238E27FC236}">
                  <a16:creationId xmlns="" xmlns:a16="http://schemas.microsoft.com/office/drawing/2014/main" id="{F1A277F6-35F0-1347-AFD6-97911EB3B72A}"/>
                </a:ext>
              </a:extLst>
            </p:cNvPr>
            <p:cNvSpPr/>
            <p:nvPr/>
          </p:nvSpPr>
          <p:spPr>
            <a:xfrm>
              <a:off x="949142" y="5287151"/>
              <a:ext cx="9472115" cy="54000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2800" b="1" dirty="0">
                  <a:solidFill>
                    <a:schemeClr val="accent1">
                      <a:lumMod val="75000"/>
                    </a:schemeClr>
                  </a:solidFill>
                </a:rPr>
                <a:t>Yasmine a 25 billes.</a:t>
              </a:r>
              <a:endParaRPr lang="fr-FR" sz="2800" b="1" dirty="0"/>
            </a:p>
          </p:txBody>
        </p:sp>
        <p:cxnSp>
          <p:nvCxnSpPr>
            <p:cNvPr id="61" name="Connecteur droit 60">
              <a:extLst>
                <a:ext uri="{FF2B5EF4-FFF2-40B4-BE49-F238E27FC236}">
                  <a16:creationId xmlns="" xmlns:a16="http://schemas.microsoft.com/office/drawing/2014/main" id="{E4A9F185-1212-6E49-AF45-23849B079692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1471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 animBg="1"/>
      <p:bldP spid="19" grpId="0"/>
      <p:bldP spid="20" grpId="0"/>
      <p:bldP spid="22" grpId="0"/>
      <p:bldP spid="24" grpId="0"/>
      <p:bldP spid="25" grpId="0" animBg="1"/>
      <p:bldP spid="27" grpId="0"/>
      <p:bldP spid="28" grpId="0"/>
      <p:bldP spid="30" grpId="0"/>
      <p:bldP spid="45" grpId="0"/>
      <p:bldP spid="46" grpId="0"/>
      <p:bldP spid="47" grpId="0" animBg="1"/>
      <p:bldP spid="48" grpId="0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sp>
        <p:nvSpPr>
          <p:cNvPr id="9" name="Bulle ronde 8">
            <a:extLst>
              <a:ext uri="{FF2B5EF4-FFF2-40B4-BE49-F238E27FC236}">
                <a16:creationId xmlns="" xmlns:a16="http://schemas.microsoft.com/office/drawing/2014/main" id="{AD1C0FC7-0F36-1643-9D35-5F0767B8BCD1}"/>
              </a:ext>
            </a:extLst>
          </p:cNvPr>
          <p:cNvSpPr>
            <a:spLocks noChangeAspect="1"/>
          </p:cNvSpPr>
          <p:nvPr/>
        </p:nvSpPr>
        <p:spPr>
          <a:xfrm>
            <a:off x="4730156" y="2495987"/>
            <a:ext cx="1122176" cy="583496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0268354-FB1C-6342-A1C8-155AAEADA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224" y="4184656"/>
            <a:ext cx="1173458" cy="606287"/>
          </a:xfrm>
          <a:prstGeom prst="rect">
            <a:avLst/>
          </a:prstGeom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49178F8F-CC4F-7543-B957-3A71A1D5AEE3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07" t="18968" r="11255"/>
          <a:stretch/>
        </p:blipFill>
        <p:spPr>
          <a:xfrm>
            <a:off x="7379746" y="5019597"/>
            <a:ext cx="1007077" cy="678616"/>
          </a:xfrm>
          <a:prstGeom prst="rect">
            <a:avLst/>
          </a:prstGeom>
        </p:spPr>
      </p:pic>
      <p:pic>
        <p:nvPicPr>
          <p:cNvPr id="14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01A3BE3C-D860-5649-BC90-D44A615CAA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65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07EB2D67-2FE2-4E41-BCA2-09E9EB03F5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9038" y="2291482"/>
            <a:ext cx="1913136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52546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Livraison de fleurs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324688"/>
            <a:ext cx="4296229" cy="1040221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Reconnaitre l’opération à effectuer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Calculer avec des entiers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304D1F-3B89-B44E-8460-06955ECBC3E2}"/>
              </a:ext>
            </a:extLst>
          </p:cNvPr>
          <p:cNvSpPr/>
          <p:nvPr/>
        </p:nvSpPr>
        <p:spPr>
          <a:xfrm>
            <a:off x="9585380" y="4386571"/>
            <a:ext cx="1620451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Modéliser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771AF14-E7EF-1845-9C0E-FE580C33FEA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07" t="18968" r="11255"/>
          <a:stretch/>
        </p:blipFill>
        <p:spPr>
          <a:xfrm>
            <a:off x="5330776" y="2291482"/>
            <a:ext cx="1530447" cy="1031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0405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8" y="1305741"/>
            <a:ext cx="11759441" cy="47551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Une fleuriste a reçu :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3 cartons de 25 jonquilles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1 caisse de 35 roses rouges</a:t>
            </a:r>
          </a:p>
          <a:p>
            <a:pPr marL="457200" indent="-457200">
              <a:buFontTx/>
              <a:buChar char="-"/>
            </a:pPr>
            <a:r>
              <a:rPr lang="fr-FR" sz="3200" dirty="0"/>
              <a:t>1 caisse de 25 roses blanches</a:t>
            </a:r>
          </a:p>
          <a:p>
            <a:pPr marL="457200" indent="-457200">
              <a:spcAft>
                <a:spcPts val="1800"/>
              </a:spcAft>
              <a:buFontTx/>
              <a:buChar char="-"/>
            </a:pPr>
            <a:r>
              <a:rPr lang="fr-FR" sz="3200" dirty="0"/>
              <a:t>1 carton de 30 gerberas composé de 17 gerberas roses et de gerberas blancs.</a:t>
            </a:r>
          </a:p>
          <a:p>
            <a:r>
              <a:rPr lang="fr-FR" sz="3200" dirty="0"/>
              <a:t>Combien de jonquilles ont été livrées ?</a:t>
            </a:r>
          </a:p>
          <a:p>
            <a:r>
              <a:rPr lang="fr-FR" sz="3200" dirty="0"/>
              <a:t>Combien de gerberas blancs ont été livrés ?</a:t>
            </a:r>
          </a:p>
          <a:p>
            <a:r>
              <a:rPr lang="fr-FR" sz="3200" dirty="0"/>
              <a:t>Combien de roses ont été livrées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Livraison de fleurs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C18C8D90-3F79-A84E-9E4A-96B981E0517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147" y="161393"/>
            <a:ext cx="2015200" cy="13429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8A9D47C4-2C2E-8441-9236-68BB037FBA81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69D398BF-DE18-494A-870B-E56D1F79F86C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941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Livraison de fleurs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8622E9-609A-9D45-BCFD-1995CEBDD83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5C24112-64E1-8049-AC18-C2945D670088}"/>
              </a:ext>
            </a:extLst>
          </p:cNvPr>
          <p:cNvSpPr/>
          <p:nvPr/>
        </p:nvSpPr>
        <p:spPr>
          <a:xfrm>
            <a:off x="954372" y="4592366"/>
            <a:ext cx="292500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roses : 35 + 25</a:t>
            </a:r>
          </a:p>
        </p:txBody>
      </p:sp>
      <p:grpSp>
        <p:nvGrpSpPr>
          <p:cNvPr id="87" name="Groupe 86">
            <a:extLst>
              <a:ext uri="{FF2B5EF4-FFF2-40B4-BE49-F238E27FC236}">
                <a16:creationId xmlns="" xmlns:a16="http://schemas.microsoft.com/office/drawing/2014/main" id="{019F7B94-120F-D142-A36B-614F6E4391BE}"/>
              </a:ext>
            </a:extLst>
          </p:cNvPr>
          <p:cNvGrpSpPr/>
          <p:nvPr/>
        </p:nvGrpSpPr>
        <p:grpSpPr>
          <a:xfrm>
            <a:off x="2410064" y="5407878"/>
            <a:ext cx="7734061" cy="1077218"/>
            <a:chOff x="4308879" y="5427693"/>
            <a:chExt cx="7299333" cy="1077218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52D211A5-1F8F-E14F-97CE-AF6BD9C16A4E}"/>
                </a:ext>
              </a:extLst>
            </p:cNvPr>
            <p:cNvSpPr/>
            <p:nvPr/>
          </p:nvSpPr>
          <p:spPr>
            <a:xfrm>
              <a:off x="4421841" y="5427693"/>
              <a:ext cx="7186371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75 jonquilles, 13 gerberas blancs et 60 roses ont été livrés.</a:t>
              </a:r>
              <a:endParaRPr lang="fr-FR" sz="3200" b="1" dirty="0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="" xmlns:a16="http://schemas.microsoft.com/office/drawing/2014/main" id="{76069289-C497-0C44-8C65-98BE0D3CBB8F}"/>
                </a:ext>
              </a:extLst>
            </p:cNvPr>
            <p:cNvCxnSpPr>
              <a:cxnSpLocks/>
            </p:cNvCxnSpPr>
            <p:nvPr/>
          </p:nvCxnSpPr>
          <p:spPr>
            <a:xfrm>
              <a:off x="4308879" y="5427693"/>
              <a:ext cx="0" cy="1077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6" name="Rectangle 75">
            <a:extLst>
              <a:ext uri="{FF2B5EF4-FFF2-40B4-BE49-F238E27FC236}">
                <a16:creationId xmlns="" xmlns:a16="http://schemas.microsoft.com/office/drawing/2014/main" id="{D098A6E7-4164-3542-B8C3-AEBE0FD3A7DF}"/>
              </a:ext>
            </a:extLst>
          </p:cNvPr>
          <p:cNvSpPr/>
          <p:nvPr/>
        </p:nvSpPr>
        <p:spPr>
          <a:xfrm>
            <a:off x="996055" y="3335284"/>
            <a:ext cx="271901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jonquilles : 3 x 25</a:t>
            </a:r>
            <a:endParaRPr lang="fr-FR" sz="2800" dirty="0"/>
          </a:p>
        </p:txBody>
      </p:sp>
      <p:pic>
        <p:nvPicPr>
          <p:cNvPr id="68" name="Image 67">
            <a:extLst>
              <a:ext uri="{FF2B5EF4-FFF2-40B4-BE49-F238E27FC236}">
                <a16:creationId xmlns="" xmlns:a16="http://schemas.microsoft.com/office/drawing/2014/main" id="{48158760-F65A-C343-A845-DD565EA2E6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97147" y="161393"/>
            <a:ext cx="2015200" cy="1342942"/>
          </a:xfrm>
          <a:prstGeom prst="rect">
            <a:avLst/>
          </a:prstGeom>
        </p:spPr>
      </p:pic>
      <p:sp>
        <p:nvSpPr>
          <p:cNvPr id="94" name="Rectangle 93">
            <a:extLst>
              <a:ext uri="{FF2B5EF4-FFF2-40B4-BE49-F238E27FC236}">
                <a16:creationId xmlns="" xmlns:a16="http://schemas.microsoft.com/office/drawing/2014/main" id="{ECADC069-594F-FB45-BA61-FA77211EF209}"/>
              </a:ext>
            </a:extLst>
          </p:cNvPr>
          <p:cNvSpPr/>
          <p:nvPr/>
        </p:nvSpPr>
        <p:spPr>
          <a:xfrm>
            <a:off x="3623462" y="3335284"/>
            <a:ext cx="811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 75</a:t>
            </a:r>
            <a:endParaRPr lang="fr-FR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1E04F9C-279C-9442-83B5-843DC232FFA9}"/>
              </a:ext>
            </a:extLst>
          </p:cNvPr>
          <p:cNvSpPr/>
          <p:nvPr/>
        </p:nvSpPr>
        <p:spPr>
          <a:xfrm>
            <a:off x="943992" y="3953044"/>
            <a:ext cx="38724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gerberas blancs : 30 – 17 </a:t>
            </a:r>
            <a:endParaRPr lang="fr-FR" sz="2800" dirty="0"/>
          </a:p>
        </p:txBody>
      </p:sp>
      <p:sp>
        <p:nvSpPr>
          <p:cNvPr id="96" name="Rectangle 95">
            <a:extLst>
              <a:ext uri="{FF2B5EF4-FFF2-40B4-BE49-F238E27FC236}">
                <a16:creationId xmlns="" xmlns:a16="http://schemas.microsoft.com/office/drawing/2014/main" id="{33A7860D-93C5-DD4B-83D9-F15BCA15481C}"/>
              </a:ext>
            </a:extLst>
          </p:cNvPr>
          <p:cNvSpPr/>
          <p:nvPr/>
        </p:nvSpPr>
        <p:spPr>
          <a:xfrm>
            <a:off x="4641791" y="3953044"/>
            <a:ext cx="811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 13</a:t>
            </a:r>
            <a:endParaRPr lang="fr-FR" sz="2800" dirty="0"/>
          </a:p>
        </p:txBody>
      </p:sp>
      <p:sp>
        <p:nvSpPr>
          <p:cNvPr id="98" name="Rectangle 97">
            <a:extLst>
              <a:ext uri="{FF2B5EF4-FFF2-40B4-BE49-F238E27FC236}">
                <a16:creationId xmlns="" xmlns:a16="http://schemas.microsoft.com/office/drawing/2014/main" id="{8BD2006A-0FE7-4D45-9C41-620BAA7D8104}"/>
              </a:ext>
            </a:extLst>
          </p:cNvPr>
          <p:cNvSpPr/>
          <p:nvPr/>
        </p:nvSpPr>
        <p:spPr>
          <a:xfrm>
            <a:off x="3173231" y="4592366"/>
            <a:ext cx="81144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 60</a:t>
            </a:r>
            <a:endParaRPr lang="fr-FR" sz="2800"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D4B182E-7341-CE43-BDCF-F933D30433C5}"/>
              </a:ext>
            </a:extLst>
          </p:cNvPr>
          <p:cNvSpPr/>
          <p:nvPr/>
        </p:nvSpPr>
        <p:spPr>
          <a:xfrm>
            <a:off x="995055" y="1203260"/>
            <a:ext cx="1063250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Une fleuriste a reçu :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3 cartons de 25 jonquilles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1 caisse de 35 roses rouges</a:t>
            </a:r>
          </a:p>
          <a:p>
            <a:pPr marL="457200" indent="-457200">
              <a:buFontTx/>
              <a:buChar char="-"/>
            </a:pPr>
            <a:r>
              <a:rPr lang="fr-FR" sz="2400" dirty="0"/>
              <a:t>1 caisse de 25 roses blanches</a:t>
            </a:r>
          </a:p>
          <a:p>
            <a:pPr marL="457200" indent="-457200">
              <a:spcAft>
                <a:spcPts val="1800"/>
              </a:spcAft>
              <a:buFontTx/>
              <a:buChar char="-"/>
            </a:pPr>
            <a:r>
              <a:rPr lang="fr-FR" sz="2400" dirty="0"/>
              <a:t>1 carton de 30 gerberas composé de 17 gerberas roses et de gerberas blancs. </a:t>
            </a:r>
          </a:p>
        </p:txBody>
      </p:sp>
    </p:spTree>
    <p:extLst>
      <p:ext uri="{BB962C8B-B14F-4D97-AF65-F5344CB8AC3E}">
        <p14:creationId xmlns:p14="http://schemas.microsoft.com/office/powerpoint/2010/main" val="24605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76" grpId="0"/>
      <p:bldP spid="94" grpId="0"/>
      <p:bldP spid="10" grpId="0"/>
      <p:bldP spid="96" grpId="0"/>
      <p:bldP spid="9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sp>
        <p:nvSpPr>
          <p:cNvPr id="9" name="Bulle ronde 8">
            <a:extLst>
              <a:ext uri="{FF2B5EF4-FFF2-40B4-BE49-F238E27FC236}">
                <a16:creationId xmlns="" xmlns:a16="http://schemas.microsoft.com/office/drawing/2014/main" id="{AD1C0FC7-0F36-1643-9D35-5F0767B8BCD1}"/>
              </a:ext>
            </a:extLst>
          </p:cNvPr>
          <p:cNvSpPr>
            <a:spLocks noChangeAspect="1"/>
          </p:cNvSpPr>
          <p:nvPr/>
        </p:nvSpPr>
        <p:spPr>
          <a:xfrm>
            <a:off x="4730156" y="2495987"/>
            <a:ext cx="1122176" cy="583496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0268354-FB1C-6342-A1C8-155AAEADA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224" y="4184656"/>
            <a:ext cx="1173458" cy="606287"/>
          </a:xfrm>
          <a:prstGeom prst="rect">
            <a:avLst/>
          </a:prstGeom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0DC54D41-C95A-3545-BF92-AF7855A020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1679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5BC56B84-FB8E-FC41-BAB4-98D7292CE2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70564" y="2424133"/>
            <a:ext cx="1584000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504611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D’accord, pas d’accord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Proportionnalité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304D1F-3B89-B44E-8460-06955ECBC3E2}"/>
              </a:ext>
            </a:extLst>
          </p:cNvPr>
          <p:cNvSpPr/>
          <p:nvPr/>
        </p:nvSpPr>
        <p:spPr>
          <a:xfrm>
            <a:off x="9250727" y="4596342"/>
            <a:ext cx="182367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Communiquer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570183"/>
            <a:ext cx="4296229" cy="766018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Argumenter</a:t>
            </a:r>
          </a:p>
        </p:txBody>
      </p:sp>
      <p:sp>
        <p:nvSpPr>
          <p:cNvPr id="4" name="Bulle ronde 3">
            <a:extLst>
              <a:ext uri="{FF2B5EF4-FFF2-40B4-BE49-F238E27FC236}">
                <a16:creationId xmlns="" xmlns:a16="http://schemas.microsoft.com/office/drawing/2014/main" id="{A88F2213-87D7-2942-9941-3BF8B553AFAD}"/>
              </a:ext>
            </a:extLst>
          </p:cNvPr>
          <p:cNvSpPr>
            <a:spLocks noChangeAspect="1"/>
          </p:cNvSpPr>
          <p:nvPr/>
        </p:nvSpPr>
        <p:spPr>
          <a:xfrm>
            <a:off x="5358137" y="2424133"/>
            <a:ext cx="1855256" cy="964675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108249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37882" y="1198167"/>
            <a:ext cx="10234893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Pour chaque situation, trouve un argument qui justifie que l’affirmation est vraie ou qui montre qu’elle est fausse.</a:t>
            </a:r>
          </a:p>
          <a:p>
            <a:endParaRPr lang="fr-FR" sz="2400" dirty="0"/>
          </a:p>
          <a:p>
            <a:pPr marL="669925"/>
            <a:r>
              <a:rPr lang="fr-FR" sz="3200" dirty="0"/>
              <a:t>a. Lisa a 9 ans, elle mesure 1,30 m,</a:t>
            </a:r>
          </a:p>
          <a:p>
            <a:pPr marL="669925">
              <a:spcAft>
                <a:spcPts val="1800"/>
              </a:spcAft>
            </a:pPr>
            <a:r>
              <a:rPr lang="fr-FR" sz="3200" dirty="0"/>
              <a:t>    à 18 ans elle mesurera le double.</a:t>
            </a:r>
          </a:p>
          <a:p>
            <a:pPr marL="669925"/>
            <a:r>
              <a:rPr lang="fr-FR" sz="3200" dirty="0"/>
              <a:t>b. Il faut 4 œufs pour faire un gâteau,</a:t>
            </a:r>
          </a:p>
          <a:p>
            <a:pPr marL="669925">
              <a:spcAft>
                <a:spcPts val="1800"/>
              </a:spcAft>
            </a:pPr>
            <a:r>
              <a:rPr lang="fr-FR" sz="3200" dirty="0"/>
              <a:t>    il faudra 8 œufs pour faire deux gâteaux.</a:t>
            </a:r>
          </a:p>
          <a:p>
            <a:pPr marL="669925"/>
            <a:r>
              <a:rPr lang="fr-FR" sz="3200" dirty="0"/>
              <a:t>c. 200 g de riz cuisent en 15 minutes,</a:t>
            </a:r>
          </a:p>
          <a:p>
            <a:pPr marL="669925">
              <a:spcAft>
                <a:spcPts val="1800"/>
              </a:spcAft>
            </a:pPr>
            <a:r>
              <a:rPr lang="fr-FR" sz="3200" dirty="0"/>
              <a:t>    400 g de riz cuiront en 30 minutes.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D’accord, pas d’accord</a:t>
            </a:r>
          </a:p>
        </p:txBody>
      </p:sp>
      <p:sp>
        <p:nvSpPr>
          <p:cNvPr id="5" name="Bulle ronde 4">
            <a:extLst>
              <a:ext uri="{FF2B5EF4-FFF2-40B4-BE49-F238E27FC236}">
                <a16:creationId xmlns="" xmlns:a16="http://schemas.microsoft.com/office/drawing/2014/main" id="{A6771B23-A71B-B444-80C3-B28BC2C5D271}"/>
              </a:ext>
            </a:extLst>
          </p:cNvPr>
          <p:cNvSpPr/>
          <p:nvPr/>
        </p:nvSpPr>
        <p:spPr>
          <a:xfrm>
            <a:off x="10333767" y="233034"/>
            <a:ext cx="1473200" cy="766018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B0D203D-C43C-4942-AB49-926FCAE95ED0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EDEF024E-A397-BD47-9227-925085AD9371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07347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4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</a:rPr>
              <a:t>D’accord, pas d’accord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8622E9-609A-9D45-BCFD-1995CEBDD8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7" name="Bulle ronde 6">
            <a:extLst>
              <a:ext uri="{FF2B5EF4-FFF2-40B4-BE49-F238E27FC236}">
                <a16:creationId xmlns="" xmlns:a16="http://schemas.microsoft.com/office/drawing/2014/main" id="{652999CE-9407-CD44-BF2F-628FEEE0CCCE}"/>
              </a:ext>
            </a:extLst>
          </p:cNvPr>
          <p:cNvSpPr/>
          <p:nvPr/>
        </p:nvSpPr>
        <p:spPr>
          <a:xfrm>
            <a:off x="10333767" y="233034"/>
            <a:ext cx="1473200" cy="766018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BF76FAD-4186-A643-9C4B-FD1C235BFC85}"/>
              </a:ext>
            </a:extLst>
          </p:cNvPr>
          <p:cNvSpPr/>
          <p:nvPr/>
        </p:nvSpPr>
        <p:spPr>
          <a:xfrm rot="21070908">
            <a:off x="9033364" y="2655000"/>
            <a:ext cx="2543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Pas d’accord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F6C447B-938E-B14D-B323-EB37C9FBA8AF}"/>
              </a:ext>
            </a:extLst>
          </p:cNvPr>
          <p:cNvSpPr/>
          <p:nvPr/>
        </p:nvSpPr>
        <p:spPr>
          <a:xfrm>
            <a:off x="600207" y="1431733"/>
            <a:ext cx="1147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a. Lisa a 9 ans, elle mesure 1,30 m, à 18 ans elle mesurera le double.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E86872-E3A1-DF42-8E10-CBFB579510F4}"/>
              </a:ext>
            </a:extLst>
          </p:cNvPr>
          <p:cNvSpPr/>
          <p:nvPr/>
        </p:nvSpPr>
        <p:spPr>
          <a:xfrm>
            <a:off x="770815" y="2024501"/>
            <a:ext cx="8997299" cy="196977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La taille n’est pas proportionnelle à l’âge.</a:t>
            </a:r>
          </a:p>
          <a:p>
            <a:pPr>
              <a:spcAft>
                <a:spcPts val="12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Donc, on ne peut pas dire que la taille de Lisa va doubler lorsqu’elle sera 2 fois plus âgée.</a:t>
            </a:r>
          </a:p>
          <a:p>
            <a:pPr>
              <a:spcAft>
                <a:spcPts val="600"/>
              </a:spcAft>
            </a:pPr>
            <a:r>
              <a:rPr lang="fr-FR" sz="2800" dirty="0">
                <a:solidFill>
                  <a:schemeClr val="bg2">
                    <a:lumMod val="50000"/>
                  </a:schemeClr>
                </a:solidFill>
              </a:rPr>
              <a:t>Il y a d’ailleurs aucune chance pour que Lisa mesure 2,60 m.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BC2E40B0-097B-4747-9C7B-6E1F7FCEFDE1}"/>
              </a:ext>
            </a:extLst>
          </p:cNvPr>
          <p:cNvSpPr/>
          <p:nvPr/>
        </p:nvSpPr>
        <p:spPr>
          <a:xfrm>
            <a:off x="518052" y="4323152"/>
            <a:ext cx="1147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b. Il faut 4 œufs pour faire un gâteau, il faudra 8 œufs pour faire deux gâteaux.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A487E606-D7E6-FD43-9A66-FD29A1ADED67}"/>
              </a:ext>
            </a:extLst>
          </p:cNvPr>
          <p:cNvSpPr/>
          <p:nvPr/>
        </p:nvSpPr>
        <p:spPr>
          <a:xfrm>
            <a:off x="915957" y="4781024"/>
            <a:ext cx="10963580" cy="146193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Pour faire 2 gâteaux, il faudra 2 fois plus d’œufs que pour un gâteau si on veut garder la même saveur.</a:t>
            </a:r>
          </a:p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	4 x 2 = 8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A25E45AB-11C7-B042-88AF-6E248E832760}"/>
              </a:ext>
            </a:extLst>
          </p:cNvPr>
          <p:cNvSpPr/>
          <p:nvPr/>
        </p:nvSpPr>
        <p:spPr>
          <a:xfrm>
            <a:off x="3481395" y="5719743"/>
            <a:ext cx="48710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Cette affirmation est donc vraie.</a:t>
            </a:r>
            <a:endParaRPr lang="fr-FR" sz="28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2980323E-44C5-A04B-908D-E17580D61114}"/>
              </a:ext>
            </a:extLst>
          </p:cNvPr>
          <p:cNvSpPr/>
          <p:nvPr/>
        </p:nvSpPr>
        <p:spPr>
          <a:xfrm rot="21070908">
            <a:off x="9110025" y="5441228"/>
            <a:ext cx="183697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D’accord</a:t>
            </a:r>
          </a:p>
        </p:txBody>
      </p:sp>
    </p:spTree>
    <p:extLst>
      <p:ext uri="{BB962C8B-B14F-4D97-AF65-F5344CB8AC3E}">
        <p14:creationId xmlns:p14="http://schemas.microsoft.com/office/powerpoint/2010/main" val="83311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d'ac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'ac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3" grpId="0"/>
      <p:bldP spid="11" grpId="0"/>
      <p:bldP spid="15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</a:rPr>
              <a:t>D’accord, pas d’accord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8622E9-609A-9D45-BCFD-1995CEBDD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7" name="Bulle ronde 6">
            <a:extLst>
              <a:ext uri="{FF2B5EF4-FFF2-40B4-BE49-F238E27FC236}">
                <a16:creationId xmlns="" xmlns:a16="http://schemas.microsoft.com/office/drawing/2014/main" id="{652999CE-9407-CD44-BF2F-628FEEE0CCCE}"/>
              </a:ext>
            </a:extLst>
          </p:cNvPr>
          <p:cNvSpPr/>
          <p:nvPr/>
        </p:nvSpPr>
        <p:spPr>
          <a:xfrm>
            <a:off x="10333767" y="233034"/>
            <a:ext cx="1473200" cy="766018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FF6C447B-938E-B14D-B323-EB37C9FBA8AF}"/>
              </a:ext>
            </a:extLst>
          </p:cNvPr>
          <p:cNvSpPr/>
          <p:nvPr/>
        </p:nvSpPr>
        <p:spPr>
          <a:xfrm>
            <a:off x="470856" y="1597018"/>
            <a:ext cx="1147454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c. 200 g de riz cuisent en 15 minutes, 400 g de riz cuiront en 30 minutes.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1EE86872-E3A1-DF42-8E10-CBFB579510F4}"/>
              </a:ext>
            </a:extLst>
          </p:cNvPr>
          <p:cNvSpPr/>
          <p:nvPr/>
        </p:nvSpPr>
        <p:spPr>
          <a:xfrm>
            <a:off x="674103" y="2226943"/>
            <a:ext cx="10843793" cy="2708434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Le temps de cuisson n’est pas proportionnelle à la quantité de riz.</a:t>
            </a:r>
          </a:p>
          <a:p>
            <a:pPr>
              <a:spcAft>
                <a:spcPts val="18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La durée de cuisson ne doublera donc pas si on double la quantité de riz.</a:t>
            </a:r>
          </a:p>
          <a:p>
            <a:pPr>
              <a:spcAft>
                <a:spcPts val="1800"/>
              </a:spcAft>
            </a:pPr>
            <a:r>
              <a:rPr lang="fr-FR" sz="2800" dirty="0">
                <a:solidFill>
                  <a:schemeClr val="accent1">
                    <a:lumMod val="75000"/>
                  </a:schemeClr>
                </a:solidFill>
              </a:rPr>
              <a:t>Cette affirmation est donc fausse.</a:t>
            </a:r>
          </a:p>
          <a:p>
            <a:r>
              <a:rPr lang="fr-FR" sz="2800" dirty="0">
                <a:solidFill>
                  <a:schemeClr val="bg2">
                    <a:lumMod val="50000"/>
                  </a:schemeClr>
                </a:solidFill>
              </a:rPr>
              <a:t>Il est d’ailleurs très probable que le riz soit trop cuit après 30 min de cuisson dans l’eau.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3B4B4DB6-134A-4D42-AF49-AD3A8A750936}"/>
              </a:ext>
            </a:extLst>
          </p:cNvPr>
          <p:cNvSpPr/>
          <p:nvPr/>
        </p:nvSpPr>
        <p:spPr>
          <a:xfrm rot="21070908">
            <a:off x="6608216" y="4937816"/>
            <a:ext cx="254383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36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Pas d’accord</a:t>
            </a:r>
          </a:p>
        </p:txBody>
      </p:sp>
    </p:spTree>
    <p:extLst>
      <p:ext uri="{BB962C8B-B14F-4D97-AF65-F5344CB8AC3E}">
        <p14:creationId xmlns:p14="http://schemas.microsoft.com/office/powerpoint/2010/main" val="63923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asd'accor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62130" y="2023893"/>
            <a:ext cx="9405870" cy="2387600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rmAutofit fontScale="90000"/>
          </a:bodyPr>
          <a:lstStyle/>
          <a:p>
            <a: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7999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7755" y="1309518"/>
            <a:ext cx="1428750" cy="1428750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53625" y="1309518"/>
            <a:ext cx="1428750" cy="1428750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</p:spTree>
    <p:extLst>
      <p:ext uri="{BB962C8B-B14F-4D97-AF65-F5344CB8AC3E}">
        <p14:creationId xmlns:p14="http://schemas.microsoft.com/office/powerpoint/2010/main" val="22180444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0268354-FB1C-6342-A1C8-155AAEADA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224" y="4184656"/>
            <a:ext cx="1173458" cy="606287"/>
          </a:xfrm>
          <a:prstGeom prst="rect">
            <a:avLst/>
          </a:prstGeom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 11">
            <a:extLst>
              <a:ext uri="{FF2B5EF4-FFF2-40B4-BE49-F238E27FC236}">
                <a16:creationId xmlns="" xmlns:a16="http://schemas.microsoft.com/office/drawing/2014/main" id="{0EB56353-944A-FA40-8709-F6F57747C2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2031" y="4184655"/>
            <a:ext cx="1173458" cy="606287"/>
          </a:xfrm>
          <a:prstGeom prst="rect">
            <a:avLst/>
          </a:prstGeom>
        </p:spPr>
      </p:pic>
      <p:pic>
        <p:nvPicPr>
          <p:cNvPr id="14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F3F4D743-3274-104A-A8FB-B715F4CC7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62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3DCF093F-8082-5444-B363-4478F80D95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09415" y="2352328"/>
            <a:ext cx="2007621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61690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Nouvelle clôture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224104"/>
            <a:ext cx="4296229" cy="1040221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Combiner les étapes d’un raisonnement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multiplicatif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3304D1F-3B89-B44E-8460-06955ECBC3E2}"/>
              </a:ext>
            </a:extLst>
          </p:cNvPr>
          <p:cNvSpPr/>
          <p:nvPr/>
        </p:nvSpPr>
        <p:spPr>
          <a:xfrm>
            <a:off x="9470510" y="4511145"/>
            <a:ext cx="1620451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Raisonner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3E11EFAA-AA1D-984C-8B4D-F5A0E70539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774" y="2456353"/>
            <a:ext cx="1620452" cy="8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29032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305741"/>
            <a:ext cx="10955108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FR" sz="3200" dirty="0"/>
              <a:t>Monsieur Bellefeuille souhaite clôturer son potager. C’est une parcelle rectangulaire de 6 m de longueur et de 4 m de largeur. Pour cela, il achète une clôture en bois à 11 € le mètre. Il prévoit de laisser une ouverture d’un mètre pour l’entrée.</a:t>
            </a:r>
          </a:p>
          <a:p>
            <a:r>
              <a:rPr lang="fr-FR" sz="3200" dirty="0"/>
              <a:t>Combien Monsieur Bellefeuille va-t-il dépenser pour clôturer son potager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Nouvelle clôture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E41F21A-181C-FB42-A839-B7E38F5825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3202" y="245521"/>
            <a:ext cx="1620452" cy="8372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7009DC6-32EA-0D40-BF03-00EAA8A6827E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03002E48-11A2-3A4F-BF7F-668A5913758B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116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Nouvelle clôture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9E41F21A-181C-FB42-A839-B7E38F582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93202" y="245521"/>
            <a:ext cx="1620452" cy="83723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8B8622E9-609A-9D45-BCFD-1995CEBDD8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032743F-FE11-414A-B327-7EA1BC9E5D00}"/>
              </a:ext>
            </a:extLst>
          </p:cNvPr>
          <p:cNvSpPr/>
          <p:nvPr/>
        </p:nvSpPr>
        <p:spPr>
          <a:xfrm>
            <a:off x="995056" y="3091514"/>
            <a:ext cx="7342523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périmètre du potager : 4 + 6 + 4 + 6 = 20 m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longueur clôture nécessaire : 20 – 1 = 19 m</a:t>
            </a:r>
          </a:p>
          <a:p>
            <a:endParaRPr lang="fr-FR" sz="10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1 m de clôture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11 €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19 m de clôture </a:t>
            </a:r>
            <a:r>
              <a:rPr lang="fr-FR" sz="24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: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 19 x 11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9A11694D-79F7-9B49-93BC-2F3612E0CA92}"/>
              </a:ext>
            </a:extLst>
          </p:cNvPr>
          <p:cNvSpPr/>
          <p:nvPr/>
        </p:nvSpPr>
        <p:spPr>
          <a:xfrm>
            <a:off x="4666317" y="1942351"/>
            <a:ext cx="251908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entrée de 1 m</a:t>
            </a:r>
          </a:p>
        </p:txBody>
      </p:sp>
      <p:grpSp>
        <p:nvGrpSpPr>
          <p:cNvPr id="20" name="Groupe 19">
            <a:extLst>
              <a:ext uri="{FF2B5EF4-FFF2-40B4-BE49-F238E27FC236}">
                <a16:creationId xmlns="" xmlns:a16="http://schemas.microsoft.com/office/drawing/2014/main" id="{F93120E6-F373-6D4E-B4ED-41C9F862868D}"/>
              </a:ext>
            </a:extLst>
          </p:cNvPr>
          <p:cNvGrpSpPr/>
          <p:nvPr/>
        </p:nvGrpSpPr>
        <p:grpSpPr>
          <a:xfrm>
            <a:off x="995056" y="912428"/>
            <a:ext cx="3130566" cy="1976571"/>
            <a:chOff x="995056" y="912428"/>
            <a:chExt cx="3130566" cy="1976571"/>
          </a:xfrm>
        </p:grpSpPr>
        <p:sp>
          <p:nvSpPr>
            <p:cNvPr id="4" name="Rectangle 3">
              <a:extLst>
                <a:ext uri="{FF2B5EF4-FFF2-40B4-BE49-F238E27FC236}">
                  <a16:creationId xmlns="" xmlns:a16="http://schemas.microsoft.com/office/drawing/2014/main" id="{FDF464C5-1F56-A444-9503-7988DABD4AB0}"/>
                </a:ext>
              </a:extLst>
            </p:cNvPr>
            <p:cNvSpPr/>
            <p:nvPr/>
          </p:nvSpPr>
          <p:spPr>
            <a:xfrm>
              <a:off x="1821337" y="1496757"/>
              <a:ext cx="2304285" cy="1392242"/>
            </a:xfrm>
            <a:prstGeom prst="rect">
              <a:avLst/>
            </a:prstGeom>
            <a:noFill/>
            <a:ln w="38100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="" xmlns:a16="http://schemas.microsoft.com/office/drawing/2014/main" id="{5BE11AB9-8A56-8147-9694-C8F2BF921C88}"/>
                </a:ext>
              </a:extLst>
            </p:cNvPr>
            <p:cNvSpPr/>
            <p:nvPr/>
          </p:nvSpPr>
          <p:spPr>
            <a:xfrm>
              <a:off x="2427688" y="912428"/>
              <a:ext cx="8146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chemeClr val="accent1">
                      <a:lumMod val="75000"/>
                    </a:schemeClr>
                  </a:solidFill>
                </a:rPr>
                <a:t>6 m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="" xmlns:a16="http://schemas.microsoft.com/office/drawing/2014/main" id="{E9162F3E-1D4F-B142-9F9F-FC67CAB40E86}"/>
                </a:ext>
              </a:extLst>
            </p:cNvPr>
            <p:cNvSpPr/>
            <p:nvPr/>
          </p:nvSpPr>
          <p:spPr>
            <a:xfrm>
              <a:off x="995056" y="1816896"/>
              <a:ext cx="81464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chemeClr val="accent1">
                      <a:lumMod val="75000"/>
                    </a:schemeClr>
                  </a:solidFill>
                </a:rPr>
                <a:t>4 m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="" xmlns:a16="http://schemas.microsoft.com/office/drawing/2014/main" id="{FAD5E487-A9E1-A84B-8AC5-18EB0F026180}"/>
                </a:ext>
              </a:extLst>
            </p:cNvPr>
            <p:cNvSpPr/>
            <p:nvPr/>
          </p:nvSpPr>
          <p:spPr>
            <a:xfrm>
              <a:off x="2231320" y="1886422"/>
              <a:ext cx="148431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320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potager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DD7EC34-2539-4148-8AF2-0E78958D11FC}"/>
              </a:ext>
            </a:extLst>
          </p:cNvPr>
          <p:cNvSpPr/>
          <p:nvPr/>
        </p:nvSpPr>
        <p:spPr>
          <a:xfrm>
            <a:off x="5145141" y="4692521"/>
            <a:ext cx="273825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 (19 x 10) + 19</a:t>
            </a:r>
            <a:endParaRPr lang="fr-FR" sz="3200" dirty="0"/>
          </a:p>
        </p:txBody>
      </p:sp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65C24112-64E1-8049-AC18-C2945D670088}"/>
              </a:ext>
            </a:extLst>
          </p:cNvPr>
          <p:cNvSpPr/>
          <p:nvPr/>
        </p:nvSpPr>
        <p:spPr>
          <a:xfrm>
            <a:off x="7794130" y="4692521"/>
            <a:ext cx="191590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 190 + 19</a:t>
            </a:r>
            <a:endParaRPr lang="fr-FR" sz="3200" dirty="0"/>
          </a:p>
        </p:txBody>
      </p: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AE9DF640-5CC3-3E43-9D18-96C53670DE3C}"/>
              </a:ext>
            </a:extLst>
          </p:cNvPr>
          <p:cNvSpPr/>
          <p:nvPr/>
        </p:nvSpPr>
        <p:spPr>
          <a:xfrm>
            <a:off x="9669900" y="4692520"/>
            <a:ext cx="14093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sym typeface="Wingdings" pitchFamily="2" charset="2"/>
              </a:rPr>
              <a:t>= 209 €</a:t>
            </a:r>
            <a:endParaRPr lang="fr-FR" sz="3200" dirty="0"/>
          </a:p>
        </p:txBody>
      </p:sp>
      <p:cxnSp>
        <p:nvCxnSpPr>
          <p:cNvPr id="22" name="Connecteur droit 21">
            <a:extLst>
              <a:ext uri="{FF2B5EF4-FFF2-40B4-BE49-F238E27FC236}">
                <a16:creationId xmlns="" xmlns:a16="http://schemas.microsoft.com/office/drawing/2014/main" id="{4D7A18D6-6497-904E-B43B-7E3A5951A150}"/>
              </a:ext>
            </a:extLst>
          </p:cNvPr>
          <p:cNvCxnSpPr>
            <a:cxnSpLocks/>
          </p:cNvCxnSpPr>
          <p:nvPr/>
        </p:nvCxnSpPr>
        <p:spPr>
          <a:xfrm>
            <a:off x="4125622" y="2109283"/>
            <a:ext cx="0" cy="375982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e 23">
            <a:extLst>
              <a:ext uri="{FF2B5EF4-FFF2-40B4-BE49-F238E27FC236}">
                <a16:creationId xmlns="" xmlns:a16="http://schemas.microsoft.com/office/drawing/2014/main" id="{0995D6A4-4382-FE4D-898C-E8B4A8BCD89F}"/>
              </a:ext>
            </a:extLst>
          </p:cNvPr>
          <p:cNvGrpSpPr/>
          <p:nvPr/>
        </p:nvGrpSpPr>
        <p:grpSpPr>
          <a:xfrm>
            <a:off x="1905980" y="5537968"/>
            <a:ext cx="9622971" cy="584775"/>
            <a:chOff x="798286" y="5287151"/>
            <a:chExt cx="9622971" cy="584775"/>
          </a:xfrm>
        </p:grpSpPr>
        <p:sp>
          <p:nvSpPr>
            <p:cNvPr id="25" name="Rectangle 24">
              <a:extLst>
                <a:ext uri="{FF2B5EF4-FFF2-40B4-BE49-F238E27FC236}">
                  <a16:creationId xmlns="" xmlns:a16="http://schemas.microsoft.com/office/drawing/2014/main" id="{52D211A5-1F8F-E14F-97CE-AF6BD9C16A4E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Monsieur Bellefeuille va dépenser 209 €.</a:t>
              </a:r>
              <a:endParaRPr lang="fr-FR" sz="3200" b="1" dirty="0"/>
            </a:p>
          </p:txBody>
        </p:sp>
        <p:cxnSp>
          <p:nvCxnSpPr>
            <p:cNvPr id="26" name="Connecteur droit 25">
              <a:extLst>
                <a:ext uri="{FF2B5EF4-FFF2-40B4-BE49-F238E27FC236}">
                  <a16:creationId xmlns="" xmlns:a16="http://schemas.microsoft.com/office/drawing/2014/main" id="{76069289-C497-0C44-8C65-98BE0D3CBB8F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584775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665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  <p:bldP spid="17" grpId="0"/>
      <p:bldP spid="1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1F117413-C01B-A443-875A-082F224E78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ADE79E8E-9E15-5042-AF05-16407FFD6D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2058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0E9A3D49-455D-FF47-8D07-526CDD546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6350" y="2429993"/>
            <a:ext cx="2089919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462518" y="4732957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Chercher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multiplicatif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65267"/>
            <a:ext cx="5932499" cy="766017"/>
          </a:xfrm>
          <a:ln w="38100">
            <a:noFill/>
            <a:prstDash val="solid"/>
          </a:ln>
        </p:spPr>
        <p:txBody>
          <a:bodyPr anchor="ctr" anchorCtr="1">
            <a:normAutofit fontScale="90000"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Consommation de chocolat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140638" y="3512898"/>
            <a:ext cx="5751284" cy="83887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Utiliser une calculatrice</a:t>
            </a:r>
          </a:p>
        </p:txBody>
      </p:sp>
      <p:pic>
        <p:nvPicPr>
          <p:cNvPr id="12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95FF2F35-0663-1B4E-A212-412A02EFDA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0155" y="2273501"/>
            <a:ext cx="1433717" cy="1263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8512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305741"/>
            <a:ext cx="11095412" cy="3277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La consommation moyenne de chocolat en France s’élève</a:t>
            </a:r>
          </a:p>
          <a:p>
            <a:pPr>
              <a:spcAft>
                <a:spcPts val="1800"/>
              </a:spcAft>
            </a:pPr>
            <a:r>
              <a:rPr lang="fr-FR" sz="3200" dirty="0"/>
              <a:t>à 7,3 kg par an et par habitant. On estime que la population française compte 67 000 000 habitants.</a:t>
            </a:r>
          </a:p>
          <a:p>
            <a:r>
              <a:rPr lang="fr-FR" sz="3200" dirty="0"/>
              <a:t>Quelle quantité de chocolat est consommée par la population française en un jour ?</a:t>
            </a:r>
          </a:p>
          <a:p>
            <a:r>
              <a:rPr lang="fr-FR" sz="3200" dirty="0"/>
              <a:t>Exprime la quantité en tonnes.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Consommation de chocolat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FD0D83BB-3749-C34F-8112-9BB4BF150261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CACB6C7-895B-064A-864C-C0599812FB60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7221D03C-8001-2149-AE92-669AE1E73B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38" y="191271"/>
            <a:ext cx="1292862" cy="113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555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Consommation de chocolat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995056" y="1391331"/>
            <a:ext cx="6359498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1 habitant : 7,3 kg de chocolat par an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France : 67 000 000 habitants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2B614C50-6D69-C74D-83D0-44E6101D58E7}"/>
              </a:ext>
            </a:extLst>
          </p:cNvPr>
          <p:cNvSpPr/>
          <p:nvPr/>
        </p:nvSpPr>
        <p:spPr>
          <a:xfrm>
            <a:off x="2985979" y="2659449"/>
            <a:ext cx="5928995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7,3 x 67 000 000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			 = 489 100 tonnes</a:t>
            </a:r>
            <a:endParaRPr lang="fr-FR" sz="3200" dirty="0"/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EC7A03E3-E10A-EC4F-B03D-82FD0B323D18}"/>
              </a:ext>
            </a:extLst>
          </p:cNvPr>
          <p:cNvSpPr/>
          <p:nvPr/>
        </p:nvSpPr>
        <p:spPr>
          <a:xfrm>
            <a:off x="949143" y="2630647"/>
            <a:ext cx="19511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En un an : </a:t>
            </a:r>
            <a:endParaRPr lang="fr-FR" sz="3200" dirty="0"/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888ECF63-1C42-3E48-8FE4-F94176E71249}"/>
              </a:ext>
            </a:extLst>
          </p:cNvPr>
          <p:cNvSpPr/>
          <p:nvPr/>
        </p:nvSpPr>
        <p:spPr>
          <a:xfrm>
            <a:off x="949143" y="3958899"/>
            <a:ext cx="22204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En un jour : </a:t>
            </a:r>
            <a:endParaRPr lang="fr-FR" sz="3200" dirty="0"/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EEE3144A-DC2C-3742-9845-6F0AE950D449}"/>
              </a:ext>
            </a:extLst>
          </p:cNvPr>
          <p:cNvSpPr/>
          <p:nvPr/>
        </p:nvSpPr>
        <p:spPr>
          <a:xfrm>
            <a:off x="3093652" y="3958899"/>
            <a:ext cx="24497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489 100 : 365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="" xmlns:a16="http://schemas.microsoft.com/office/drawing/2014/main" id="{47DD16BC-1FE0-A14D-BE6B-60BA95859F8C}"/>
              </a:ext>
            </a:extLst>
          </p:cNvPr>
          <p:cNvGrpSpPr/>
          <p:nvPr/>
        </p:nvGrpSpPr>
        <p:grpSpPr>
          <a:xfrm>
            <a:off x="1026988" y="4774039"/>
            <a:ext cx="10138023" cy="1077218"/>
            <a:chOff x="798286" y="5287151"/>
            <a:chExt cx="9622971" cy="1077218"/>
          </a:xfrm>
        </p:grpSpPr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La population française consomme 1 340 tonnes par jour.</a:t>
              </a:r>
              <a:endParaRPr lang="fr-FR" sz="3200" b="1" dirty="0"/>
            </a:p>
          </p:txBody>
        </p:sp>
        <p:cxnSp>
          <p:nvCxnSpPr>
            <p:cNvPr id="4" name="Connecteur droit 3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>
              <a:cxnSpLocks/>
            </p:cNvCxnSpPr>
            <p:nvPr/>
          </p:nvCxnSpPr>
          <p:spPr>
            <a:xfrm>
              <a:off x="798286" y="5287151"/>
              <a:ext cx="0" cy="622990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826B7B07-303B-0E4F-B59C-FB90F3AB252A}"/>
              </a:ext>
            </a:extLst>
          </p:cNvPr>
          <p:cNvSpPr/>
          <p:nvPr/>
        </p:nvSpPr>
        <p:spPr>
          <a:xfrm>
            <a:off x="5812370" y="2659449"/>
            <a:ext cx="34901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= 489 100 000 kg</a:t>
            </a:r>
            <a:endParaRPr lang="fr-FR" sz="3200" dirty="0"/>
          </a:p>
        </p:txBody>
      </p:sp>
      <p:pic>
        <p:nvPicPr>
          <p:cNvPr id="9" name="Image 8">
            <a:hlinkClick r:id="" action="ppaction://macro?name=calculatrice"/>
            <a:extLst>
              <a:ext uri="{FF2B5EF4-FFF2-40B4-BE49-F238E27FC236}">
                <a16:creationId xmlns="" xmlns:a16="http://schemas.microsoft.com/office/drawing/2014/main" id="{FCA66E18-DE3D-7F47-AE51-9FCB4E091D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06345" y="2468549"/>
            <a:ext cx="617758" cy="836063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036D44E8-90F9-8341-AE2F-2F9FFE429E20}"/>
              </a:ext>
            </a:extLst>
          </p:cNvPr>
          <p:cNvSpPr/>
          <p:nvPr/>
        </p:nvSpPr>
        <p:spPr>
          <a:xfrm>
            <a:off x="5470792" y="3956571"/>
            <a:ext cx="26492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= 1 340 tonnes</a:t>
            </a:r>
            <a:endParaRPr lang="fr-FR" sz="3200" dirty="0"/>
          </a:p>
        </p:txBody>
      </p:sp>
      <p:pic>
        <p:nvPicPr>
          <p:cNvPr id="16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E1C38304-1B7C-DA44-9509-5E040D4FE9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38" y="191271"/>
            <a:ext cx="1292862" cy="1139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7377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xsorbe\Desktop\Lumni\diaporamas_Lumni\spéciales Défis\aquarium.gif">
            <a:extLst>
              <a:ext uri="{FF2B5EF4-FFF2-40B4-BE49-F238E27FC236}">
                <a16:creationId xmlns="" xmlns:a16="http://schemas.microsoft.com/office/drawing/2014/main" id="{647F533F-CDEF-1246-BC85-EC699FB40C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832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F5454E3-B2C2-8549-8387-04FCC4EAB6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89635" y="2477772"/>
            <a:ext cx="1837295" cy="3600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495309" y="4613052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Représenter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additif</a:t>
              </a:r>
            </a:p>
          </p:txBody>
        </p:sp>
      </p:grpSp>
      <p:sp>
        <p:nvSpPr>
          <p:cNvPr id="19" name="ZoneTexte 18"/>
          <p:cNvSpPr txBox="1"/>
          <p:nvPr/>
        </p:nvSpPr>
        <p:spPr>
          <a:xfrm>
            <a:off x="3951883" y="3511755"/>
            <a:ext cx="4296229" cy="76601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Représenter une situation</a:t>
            </a:r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42094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L’aquarium</a:t>
            </a:r>
          </a:p>
        </p:txBody>
      </p:sp>
      <p:pic>
        <p:nvPicPr>
          <p:cNvPr id="11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69" y="2251652"/>
            <a:ext cx="1771657" cy="1277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41628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6" name="Picture 2" descr="Place De Parking Stationnement - Images vectorielles gratuites sur ...">
            <a:extLst>
              <a:ext uri="{FF2B5EF4-FFF2-40B4-BE49-F238E27FC236}">
                <a16:creationId xmlns="" xmlns:a16="http://schemas.microsoft.com/office/drawing/2014/main" id="{CA4FDB24-F6F1-994B-9079-82F3AE7515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4142" y="5095175"/>
            <a:ext cx="774204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Bulle ronde 8">
            <a:extLst>
              <a:ext uri="{FF2B5EF4-FFF2-40B4-BE49-F238E27FC236}">
                <a16:creationId xmlns="" xmlns:a16="http://schemas.microsoft.com/office/drawing/2014/main" id="{AD1C0FC7-0F36-1643-9D35-5F0767B8BCD1}"/>
              </a:ext>
            </a:extLst>
          </p:cNvPr>
          <p:cNvSpPr>
            <a:spLocks noChangeAspect="1"/>
          </p:cNvSpPr>
          <p:nvPr/>
        </p:nvSpPr>
        <p:spPr>
          <a:xfrm>
            <a:off x="4730156" y="2495987"/>
            <a:ext cx="1122176" cy="583496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0268354-FB1C-6342-A1C8-155AAEADADF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4224" y="4184656"/>
            <a:ext cx="1173458" cy="606287"/>
          </a:xfrm>
          <a:prstGeom prst="rect">
            <a:avLst/>
          </a:prstGeom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sorbe\Desktop\Lumni\diaporamas_Lumni\spéciales Défis\billes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99" y="2755325"/>
            <a:ext cx="1141352" cy="7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 15">
            <a:extLst>
              <a:ext uri="{FF2B5EF4-FFF2-40B4-BE49-F238E27FC236}">
                <a16:creationId xmlns="" xmlns:a16="http://schemas.microsoft.com/office/drawing/2014/main" id="{DFCEC69F-152B-E94A-A64F-7DCE6BA796E9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07" t="18968" r="11255"/>
          <a:stretch/>
        </p:blipFill>
        <p:spPr>
          <a:xfrm>
            <a:off x="7379746" y="5019597"/>
            <a:ext cx="1007077" cy="678616"/>
          </a:xfrm>
          <a:prstGeom prst="rect">
            <a:avLst/>
          </a:prstGeom>
        </p:spPr>
      </p:pic>
      <p:pic>
        <p:nvPicPr>
          <p:cNvPr id="17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DB9111A2-FBBA-7F40-B5E4-425A22AD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7877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305741"/>
            <a:ext cx="110954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Un aquarium rempli d’eau à ras bord pèse 108 kg.</a:t>
            </a:r>
          </a:p>
          <a:p>
            <a:r>
              <a:rPr lang="fr-FR" sz="3200" dirty="0"/>
              <a:t>À moitié vide, cet aquarium pèse 57 kg.</a:t>
            </a:r>
          </a:p>
          <a:p>
            <a:endParaRPr lang="fr-FR" sz="3200" dirty="0"/>
          </a:p>
          <a:p>
            <a:r>
              <a:rPr lang="fr-FR" sz="3200" dirty="0"/>
              <a:t>Quel est le poids de cet aquarium vide 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L’aquarium</a:t>
            </a:r>
          </a:p>
        </p:txBody>
      </p:sp>
      <p:pic>
        <p:nvPicPr>
          <p:cNvPr id="7" name="Picture 2" descr="https://static.zoomalia.com/prod_img/28249/la_3034173cb38f07f89ddbebc2ac9128303f1424794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40" y="93732"/>
            <a:ext cx="2446232" cy="18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8882335-CDAD-454E-8A48-59783F82AD93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42E9207-9143-274F-A93F-D55846F53899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0124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L’aquarium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grpSp>
        <p:nvGrpSpPr>
          <p:cNvPr id="15" name="Groupe 14"/>
          <p:cNvGrpSpPr/>
          <p:nvPr/>
        </p:nvGrpSpPr>
        <p:grpSpPr>
          <a:xfrm>
            <a:off x="4466428" y="5290457"/>
            <a:ext cx="6114400" cy="703746"/>
            <a:chOff x="798286" y="5287151"/>
            <a:chExt cx="9622971" cy="70374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L’aquarium vide pèse 6 kg.</a:t>
              </a:r>
              <a:endParaRPr lang="fr-FR" sz="3200" b="1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7037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Rectangle 17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995056" y="3893481"/>
            <a:ext cx="2007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Aquarium vide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20" name="Tableau 19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2677188"/>
              </p:ext>
            </p:extLst>
          </p:nvPr>
        </p:nvGraphicFramePr>
        <p:xfrm>
          <a:off x="995056" y="3247964"/>
          <a:ext cx="2007345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2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870339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21" name="Arc plein 20">
            <a:extLst>
              <a:ext uri="{FF2B5EF4-FFF2-40B4-BE49-F238E27FC236}">
                <a16:creationId xmlns="" xmlns:a16="http://schemas.microsoft.com/office/drawing/2014/main" id="{09FF0168-97A0-FF49-A4B8-8C98249BD035}"/>
              </a:ext>
            </a:extLst>
          </p:cNvPr>
          <p:cNvSpPr/>
          <p:nvPr/>
        </p:nvSpPr>
        <p:spPr>
          <a:xfrm>
            <a:off x="1022580" y="3090463"/>
            <a:ext cx="295469" cy="28841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F4CEE790-E27D-E644-8223-DA65058A94CF}"/>
              </a:ext>
            </a:extLst>
          </p:cNvPr>
          <p:cNvSpPr/>
          <p:nvPr/>
        </p:nvSpPr>
        <p:spPr>
          <a:xfrm>
            <a:off x="888239" y="4768437"/>
            <a:ext cx="267634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108 – 57 = 51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57 – 51 = 6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3434228" y="3914989"/>
            <a:ext cx="3226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Aquarium à moitié vide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0" name="Tableau 29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2647533"/>
              </p:ext>
            </p:extLst>
          </p:nvPr>
        </p:nvGraphicFramePr>
        <p:xfrm>
          <a:off x="3962408" y="3245262"/>
          <a:ext cx="2007345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323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83771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870339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31" name="Arc plein 30">
            <a:extLst>
              <a:ext uri="{FF2B5EF4-FFF2-40B4-BE49-F238E27FC236}">
                <a16:creationId xmlns="" xmlns:a16="http://schemas.microsoft.com/office/drawing/2014/main" id="{09FF0168-97A0-FF49-A4B8-8C98249BD035}"/>
              </a:ext>
            </a:extLst>
          </p:cNvPr>
          <p:cNvSpPr/>
          <p:nvPr/>
        </p:nvSpPr>
        <p:spPr>
          <a:xfrm>
            <a:off x="3976477" y="3007566"/>
            <a:ext cx="1095678" cy="393163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6826548" y="3914989"/>
            <a:ext cx="32265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Aquarium plein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3" name="Tableau 32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4350926"/>
              </p:ext>
            </p:extLst>
          </p:nvPr>
        </p:nvGraphicFramePr>
        <p:xfrm>
          <a:off x="7436138" y="3245262"/>
          <a:ext cx="1987874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4436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643511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fr-FR" sz="3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Times" pitchFamily="2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BD0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34" name="Arc plein 33">
            <a:extLst>
              <a:ext uri="{FF2B5EF4-FFF2-40B4-BE49-F238E27FC236}">
                <a16:creationId xmlns="" xmlns:a16="http://schemas.microsoft.com/office/drawing/2014/main" id="{09FF0168-97A0-FF49-A4B8-8C98249BD035}"/>
              </a:ext>
            </a:extLst>
          </p:cNvPr>
          <p:cNvSpPr/>
          <p:nvPr/>
        </p:nvSpPr>
        <p:spPr>
          <a:xfrm>
            <a:off x="7426403" y="3028986"/>
            <a:ext cx="2007345" cy="331958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35" name="Rectangle 34">
            <a:extLst>
              <a:ext uri="{FF2B5EF4-FFF2-40B4-BE49-F238E27FC236}">
                <a16:creationId xmlns="" xmlns:a16="http://schemas.microsoft.com/office/drawing/2014/main" id="{F4FA5F0F-0842-8F48-A8A9-94A401B555DA}"/>
              </a:ext>
            </a:extLst>
          </p:cNvPr>
          <p:cNvSpPr/>
          <p:nvPr/>
        </p:nvSpPr>
        <p:spPr>
          <a:xfrm>
            <a:off x="4317913" y="2482880"/>
            <a:ext cx="59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57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F4FA5F0F-0842-8F48-A8A9-94A401B555DA}"/>
              </a:ext>
            </a:extLst>
          </p:cNvPr>
          <p:cNvSpPr/>
          <p:nvPr/>
        </p:nvSpPr>
        <p:spPr>
          <a:xfrm>
            <a:off x="1006893" y="2627361"/>
            <a:ext cx="2954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  <a:cs typeface="Times New Roman" panose="02020603050405020304" pitchFamily="18" charset="0"/>
                <a:sym typeface="Wingdings" pitchFamily="2" charset="2"/>
              </a:rPr>
              <a:t>?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="" xmlns:a16="http://schemas.microsoft.com/office/drawing/2014/main" id="{F4FA5F0F-0842-8F48-A8A9-94A401B555DA}"/>
              </a:ext>
            </a:extLst>
          </p:cNvPr>
          <p:cNvSpPr/>
          <p:nvPr/>
        </p:nvSpPr>
        <p:spPr>
          <a:xfrm>
            <a:off x="8134606" y="2486806"/>
            <a:ext cx="816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108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2050" name="Picture 2" descr="https://static.zoomalia.com/prod_img/28249/la_3034173cb38f07f89ddbebc2ac9128303f142479401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6640" y="93732"/>
            <a:ext cx="2446232" cy="1816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868357" y="1248585"/>
            <a:ext cx="779448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/>
              <a:t>Un aquarium rempli d’eau à ras bord pèse 108 kg.</a:t>
            </a:r>
          </a:p>
          <a:p>
            <a:r>
              <a:rPr lang="fr-FR" sz="2400" dirty="0"/>
              <a:t>À moitié vide, cet aquarium pèse 57 kg.</a:t>
            </a:r>
          </a:p>
          <a:p>
            <a:r>
              <a:rPr lang="fr-FR" sz="2400" dirty="0"/>
              <a:t>Quel est le poids de cet aquarium vide ?</a:t>
            </a:r>
          </a:p>
        </p:txBody>
      </p:sp>
      <p:cxnSp>
        <p:nvCxnSpPr>
          <p:cNvPr id="6" name="Connecteur droit 5">
            <a:extLst>
              <a:ext uri="{FF2B5EF4-FFF2-40B4-BE49-F238E27FC236}">
                <a16:creationId xmlns="" xmlns:a16="http://schemas.microsoft.com/office/drawing/2014/main" id="{5E5DECCF-14BF-6544-945C-4A3985717D5E}"/>
              </a:ext>
            </a:extLst>
          </p:cNvPr>
          <p:cNvCxnSpPr/>
          <p:nvPr/>
        </p:nvCxnSpPr>
        <p:spPr>
          <a:xfrm>
            <a:off x="8608575" y="3245262"/>
            <a:ext cx="0" cy="579120"/>
          </a:xfrm>
          <a:prstGeom prst="line">
            <a:avLst/>
          </a:prstGeom>
          <a:ln w="190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Rectangle : coins arrondis 7">
            <a:extLst>
              <a:ext uri="{FF2B5EF4-FFF2-40B4-BE49-F238E27FC236}">
                <a16:creationId xmlns="" xmlns:a16="http://schemas.microsoft.com/office/drawing/2014/main" id="{803188DE-D3E2-E547-B675-B96738BB8B22}"/>
              </a:ext>
            </a:extLst>
          </p:cNvPr>
          <p:cNvSpPr/>
          <p:nvPr/>
        </p:nvSpPr>
        <p:spPr>
          <a:xfrm>
            <a:off x="7384830" y="3194965"/>
            <a:ext cx="1268715" cy="669877"/>
          </a:xfrm>
          <a:prstGeom prst="round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Rectangle 37">
            <a:extLst>
              <a:ext uri="{FF2B5EF4-FFF2-40B4-BE49-F238E27FC236}">
                <a16:creationId xmlns="" xmlns:a16="http://schemas.microsoft.com/office/drawing/2014/main" id="{6F6F5DF8-1015-E14D-B57F-78D6F6736917}"/>
              </a:ext>
            </a:extLst>
          </p:cNvPr>
          <p:cNvSpPr/>
          <p:nvPr/>
        </p:nvSpPr>
        <p:spPr>
          <a:xfrm>
            <a:off x="6762917" y="3263196"/>
            <a:ext cx="5909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2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57</a:t>
            </a:r>
            <a:endParaRPr lang="fr-FR" sz="2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9" name="Rectangle 38">
            <a:extLst>
              <a:ext uri="{FF2B5EF4-FFF2-40B4-BE49-F238E27FC236}">
                <a16:creationId xmlns="" xmlns:a16="http://schemas.microsoft.com/office/drawing/2014/main" id="{21B559A3-A3B5-FE42-8966-C948B6BDC977}"/>
              </a:ext>
            </a:extLst>
          </p:cNvPr>
          <p:cNvSpPr/>
          <p:nvPr/>
        </p:nvSpPr>
        <p:spPr>
          <a:xfrm>
            <a:off x="8884614" y="3289106"/>
            <a:ext cx="4036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?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="" xmlns:a16="http://schemas.microsoft.com/office/drawing/2014/main" id="{3B66E865-F09B-0A4E-930B-1FBABBB696DD}"/>
              </a:ext>
            </a:extLst>
          </p:cNvPr>
          <p:cNvSpPr/>
          <p:nvPr/>
        </p:nvSpPr>
        <p:spPr>
          <a:xfrm>
            <a:off x="8800852" y="3268792"/>
            <a:ext cx="57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51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1BBF27B7-CE6B-A34D-A556-1267648F630D}"/>
              </a:ext>
            </a:extLst>
          </p:cNvPr>
          <p:cNvSpPr/>
          <p:nvPr/>
        </p:nvSpPr>
        <p:spPr>
          <a:xfrm>
            <a:off x="4420183" y="3275854"/>
            <a:ext cx="57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chemeClr val="accent1">
                    <a:lumMod val="50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51</a:t>
            </a:r>
            <a:endParaRPr lang="fr-FR" sz="2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="" xmlns:a16="http://schemas.microsoft.com/office/drawing/2014/main" id="{25374194-C160-834E-96EB-48C61F0B8FBF}"/>
              </a:ext>
            </a:extLst>
          </p:cNvPr>
          <p:cNvSpPr/>
          <p:nvPr/>
        </p:nvSpPr>
        <p:spPr>
          <a:xfrm>
            <a:off x="3962407" y="3274060"/>
            <a:ext cx="5040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00000"/>
                </a:solidFill>
                <a:cs typeface="Times New Roman" panose="02020603050405020304" pitchFamily="18" charset="0"/>
                <a:sym typeface="Wingdings" pitchFamily="2" charset="2"/>
              </a:rPr>
              <a:t>?</a:t>
            </a:r>
            <a:endParaRPr lang="fr-FR" sz="2800" b="1" dirty="0">
              <a:solidFill>
                <a:srgbClr val="C00000"/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="" xmlns:a16="http://schemas.microsoft.com/office/drawing/2014/main" id="{936C32F8-56C9-0549-AEE8-E08A14682A74}"/>
              </a:ext>
            </a:extLst>
          </p:cNvPr>
          <p:cNvSpPr txBox="1"/>
          <p:nvPr/>
        </p:nvSpPr>
        <p:spPr>
          <a:xfrm>
            <a:off x="3379849" y="30036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22356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 animBg="1"/>
      <p:bldP spid="29" grpId="0"/>
      <p:bldP spid="31" grpId="0" animBg="1"/>
      <p:bldP spid="32" grpId="0"/>
      <p:bldP spid="34" grpId="0" animBg="1"/>
      <p:bldP spid="35" grpId="0"/>
      <p:bldP spid="36" grpId="0"/>
      <p:bldP spid="37" grpId="0"/>
      <p:bldP spid="8" grpId="0" animBg="1"/>
      <p:bldP spid="38" grpId="0"/>
      <p:bldP spid="39" grpId="0"/>
      <p:bldP spid="39" grpId="2"/>
      <p:bldP spid="40" grpId="0"/>
      <p:bldP spid="41" grpId="0"/>
      <p:bldP spid="4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F087F436-6A60-0641-8B96-6CB095A7F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40911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6577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8619774E-0B6A-CE48-AE57-13B5DDD2BA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6653" y="2640252"/>
            <a:ext cx="1721951" cy="3456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418819" y="4648588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Raisonner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multiplicatif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99338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La librairie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139903" y="3498948"/>
            <a:ext cx="5751284" cy="83887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Combiner des étapes de raisonnement</a:t>
            </a:r>
          </a:p>
        </p:txBody>
      </p:sp>
      <p:pic>
        <p:nvPicPr>
          <p:cNvPr id="11" name="Picture 5" descr="C:\Users\xsorbe\Desktop\Lumni\diaporamas_Lumni\spéciales Défis\livr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2558" y="2332330"/>
            <a:ext cx="1443041" cy="116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51950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La librairie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59" y="1305741"/>
            <a:ext cx="1109541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Louise se rend dans une librairie.</a:t>
            </a:r>
          </a:p>
          <a:p>
            <a:r>
              <a:rPr lang="fr-FR" sz="3200" dirty="0"/>
              <a:t>Un magazine coûte 2 € et un livre coûte 6 €.</a:t>
            </a:r>
          </a:p>
          <a:p>
            <a:r>
              <a:rPr lang="fr-FR" sz="3200" dirty="0"/>
              <a:t>Louise achète autant de livres que de magazines.</a:t>
            </a:r>
          </a:p>
          <a:p>
            <a:r>
              <a:rPr lang="fr-FR" sz="3200" dirty="0"/>
              <a:t>Elle dépense en tout 40 €.</a:t>
            </a:r>
          </a:p>
          <a:p>
            <a:r>
              <a:rPr lang="fr-FR" sz="3200" dirty="0"/>
              <a:t>Combien de livres a-t-elle achetés ?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415" y="253121"/>
            <a:ext cx="1776911" cy="141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DB06BF52-96E0-9346-AD15-5F4FA4741587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973FA5F7-F99F-7F49-A49E-37EC8DAA3C2F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404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</a:rPr>
              <a:t>La librairie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2724449" y="4085589"/>
            <a:ext cx="18353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 magazine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10" name="Tableau 9">
            <a:extLst>
              <a:ext uri="{FF2B5EF4-FFF2-40B4-BE49-F238E27FC236}">
                <a16:creationId xmlns="" xmlns:a16="http://schemas.microsoft.com/office/drawing/2014/main" id="{D2E2BC3D-DD71-2446-B769-DE533F8763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7759234"/>
              </p:ext>
            </p:extLst>
          </p:nvPr>
        </p:nvGraphicFramePr>
        <p:xfrm>
          <a:off x="3462489" y="3466245"/>
          <a:ext cx="2010233" cy="57912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1215">
                  <a:extLst>
                    <a:ext uri="{9D8B030D-6E8A-4147-A177-3AD203B41FA5}">
                      <a16:colId xmlns="" xmlns:a16="http://schemas.microsoft.com/office/drawing/2014/main" val="276851717"/>
                    </a:ext>
                  </a:extLst>
                </a:gridCol>
                <a:gridCol w="1149018">
                  <a:extLst>
                    <a:ext uri="{9D8B030D-6E8A-4147-A177-3AD203B41FA5}">
                      <a16:colId xmlns="" xmlns:a16="http://schemas.microsoft.com/office/drawing/2014/main" val="83395891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bg1"/>
                          </a:solidFill>
                          <a:latin typeface="Times" pitchFamily="2" charset="0"/>
                        </a:rPr>
                        <a:t>2 €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4A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3200" dirty="0">
                          <a:solidFill>
                            <a:schemeClr val="bg1"/>
                          </a:solidFill>
                          <a:latin typeface="Times" pitchFamily="2" charset="0"/>
                        </a:rPr>
                        <a:t>6 €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602048201"/>
                  </a:ext>
                </a:extLst>
              </a:tr>
            </a:tbl>
          </a:graphicData>
        </a:graphic>
      </p:graphicFrame>
      <p:sp>
        <p:nvSpPr>
          <p:cNvPr id="11" name="Arc plein 10">
            <a:extLst>
              <a:ext uri="{FF2B5EF4-FFF2-40B4-BE49-F238E27FC236}">
                <a16:creationId xmlns="" xmlns:a16="http://schemas.microsoft.com/office/drawing/2014/main" id="{09FF0168-97A0-FF49-A4B8-8C98249BD035}"/>
              </a:ext>
            </a:extLst>
          </p:cNvPr>
          <p:cNvSpPr/>
          <p:nvPr/>
        </p:nvSpPr>
        <p:spPr>
          <a:xfrm>
            <a:off x="3462490" y="3195251"/>
            <a:ext cx="2010232" cy="365760"/>
          </a:xfrm>
          <a:prstGeom prst="blockArc">
            <a:avLst>
              <a:gd name="adj1" fmla="val 10800000"/>
              <a:gd name="adj2" fmla="val 32622"/>
              <a:gd name="adj3" fmla="val 1724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F4FA5F0F-0842-8F48-A8A9-94A401B555DA}"/>
              </a:ext>
            </a:extLst>
          </p:cNvPr>
          <p:cNvSpPr/>
          <p:nvPr/>
        </p:nvSpPr>
        <p:spPr>
          <a:xfrm>
            <a:off x="4265200" y="2724283"/>
            <a:ext cx="8162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8 €</a:t>
            </a:r>
            <a:endParaRPr lang="fr-FR" sz="28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3A60491A-85DD-2E4A-88AC-7D792E52BB84}"/>
              </a:ext>
            </a:extLst>
          </p:cNvPr>
          <p:cNvSpPr/>
          <p:nvPr/>
        </p:nvSpPr>
        <p:spPr>
          <a:xfrm>
            <a:off x="4467605" y="4085589"/>
            <a:ext cx="11817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1 livre</a:t>
            </a:r>
            <a:endParaRPr lang="fr-FR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F4CEE790-E27D-E644-8223-DA65058A94CF}"/>
              </a:ext>
            </a:extLst>
          </p:cNvPr>
          <p:cNvSpPr/>
          <p:nvPr/>
        </p:nvSpPr>
        <p:spPr>
          <a:xfrm>
            <a:off x="7158451" y="3022402"/>
            <a:ext cx="24749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40 = </a:t>
            </a:r>
            <a:r>
              <a:rPr lang="fr-FR" sz="3200" dirty="0">
                <a:solidFill>
                  <a:srgbClr val="FF0000"/>
                </a:solidFill>
                <a:cs typeface="Times New Roman" panose="02020603050405020304" pitchFamily="18" charset="0"/>
                <a:sym typeface="Wingdings" pitchFamily="2" charset="2"/>
              </a:rPr>
              <a:t>?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 x 8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40 = </a:t>
            </a:r>
            <a:r>
              <a:rPr lang="fr-FR" sz="3200" dirty="0">
                <a:solidFill>
                  <a:srgbClr val="FF0000"/>
                </a:solidFill>
                <a:cs typeface="Times New Roman" panose="02020603050405020304" pitchFamily="18" charset="0"/>
                <a:sym typeface="Wingdings" pitchFamily="2" charset="2"/>
              </a:rPr>
              <a:t>5</a:t>
            </a:r>
            <a:r>
              <a:rPr lang="fr-FR" sz="32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  <a:sym typeface="Wingdings" pitchFamily="2" charset="2"/>
              </a:rPr>
              <a:t> x 8</a:t>
            </a:r>
            <a:endParaRPr lang="fr-FR" sz="3200" dirty="0">
              <a:solidFill>
                <a:schemeClr val="accent1">
                  <a:lumMod val="75000"/>
                </a:schemeClr>
              </a:solidFill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1846395" y="4973896"/>
            <a:ext cx="6977269" cy="703746"/>
            <a:chOff x="798286" y="5287151"/>
            <a:chExt cx="9622971" cy="70374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Louise a acheté 5 livres.</a:t>
              </a:r>
              <a:endParaRPr lang="fr-FR" sz="3200" b="1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7037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6415" y="253121"/>
            <a:ext cx="1776911" cy="1412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1146085" y="1195971"/>
            <a:ext cx="848726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dirty="0"/>
              <a:t>Un magazine coûte 2 € et un livre coûte 6 €.</a:t>
            </a:r>
          </a:p>
          <a:p>
            <a:r>
              <a:rPr lang="fr-FR" sz="2800" dirty="0"/>
              <a:t>Louise achète autant de livres que de magazines.</a:t>
            </a:r>
          </a:p>
          <a:p>
            <a:r>
              <a:rPr lang="fr-FR" sz="2800" dirty="0"/>
              <a:t>Elle dépense en tout 40 €.</a:t>
            </a:r>
          </a:p>
        </p:txBody>
      </p:sp>
    </p:spTree>
    <p:extLst>
      <p:ext uri="{BB962C8B-B14F-4D97-AF65-F5344CB8AC3E}">
        <p14:creationId xmlns:p14="http://schemas.microsoft.com/office/powerpoint/2010/main" val="3168046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 animBg="1"/>
      <p:bldP spid="12" grpId="0"/>
      <p:bldP spid="1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CFBF518E-F69C-A04C-9670-1A3C321489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6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99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7796288D-7A18-A949-B0D7-46908A69F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2724" y="2608017"/>
            <a:ext cx="1804216" cy="3600001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394939" y="4712818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Calculer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multiplicatif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99338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Vente de croissants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174275" y="3367797"/>
            <a:ext cx="5643154" cy="1040221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Utiliser une stratégie de calcul</a:t>
            </a:r>
          </a:p>
        </p:txBody>
      </p:sp>
      <p:pic>
        <p:nvPicPr>
          <p:cNvPr id="1028" name="Picture 4" descr="food, dough, bread, kitchen, baking, flour, bake | Pikis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119" y="2340584"/>
            <a:ext cx="1818447" cy="1210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317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11432" y="1500996"/>
            <a:ext cx="953390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Un club sportif a décidé d'organiser une</a:t>
            </a:r>
          </a:p>
          <a:p>
            <a:r>
              <a:rPr lang="fr-FR" sz="3200" dirty="0"/>
              <a:t>vente de croissants à 50 centimes l’un.</a:t>
            </a:r>
          </a:p>
          <a:p>
            <a:r>
              <a:rPr lang="fr-FR" sz="3200" dirty="0"/>
              <a:t>Combien faudra-t-il vendre de croissants pour financer un déplacement à 350 euros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Vente de croissants</a:t>
            </a:r>
          </a:p>
        </p:txBody>
      </p:sp>
      <p:pic>
        <p:nvPicPr>
          <p:cNvPr id="6" name="Picture 4" descr="food, dough, bread, kitchen, baking, flour, bake | Pikis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0207" y="368673"/>
            <a:ext cx="2053578" cy="1367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EC26EF2-E0F6-6042-8F8A-5F60934726C4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ED55E64-A586-D748-B63C-8DADFBB4F2DD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651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995055" y="1391331"/>
            <a:ext cx="10787641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Combien de pièces de 50 centimes faut-il pour obtenir 350 € ?</a:t>
            </a:r>
          </a:p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On sait que 350 pièces de 1 € font 350 €.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Il faut 2 pièces de 50 centimes pour faire 1 euro.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Il faudra donc deux fois plus de pièces de 50 centimes que de pièces de 1 euro.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350 x 2 = 700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1821337" y="5114796"/>
            <a:ext cx="9837933" cy="703746"/>
            <a:chOff x="798286" y="5287151"/>
            <a:chExt cx="9622971" cy="703746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Il faudra vendre 700 croissants pour obtenir 350 euros.</a:t>
              </a:r>
              <a:endParaRPr lang="fr-FR" sz="3200" b="1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70374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ZoneTexte 18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Vente de croissants</a:t>
            </a:r>
          </a:p>
        </p:txBody>
      </p:sp>
    </p:spTree>
    <p:extLst>
      <p:ext uri="{BB962C8B-B14F-4D97-AF65-F5344CB8AC3E}">
        <p14:creationId xmlns:p14="http://schemas.microsoft.com/office/powerpoint/2010/main" val="349431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5DFFD5C8-0616-DF44-BA20-9B1C070C58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3491" y="2209862"/>
            <a:ext cx="1617348" cy="3744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41" name="Rectangle 40">
            <a:extLst>
              <a:ext uri="{FF2B5EF4-FFF2-40B4-BE49-F238E27FC236}">
                <a16:creationId xmlns="" xmlns:a16="http://schemas.microsoft.com/office/drawing/2014/main" id="{D32BD387-1370-5143-B6A5-E96B3FF41752}"/>
              </a:ext>
            </a:extLst>
          </p:cNvPr>
          <p:cNvSpPr/>
          <p:nvPr/>
        </p:nvSpPr>
        <p:spPr>
          <a:xfrm>
            <a:off x="9251054" y="4511073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Chercher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 additif</a:t>
              </a:r>
            </a:p>
          </p:txBody>
        </p:sp>
      </p:grpSp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452015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Stationnement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116945" y="3512533"/>
            <a:ext cx="5751284" cy="838877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Prélever des informations</a:t>
            </a:r>
          </a:p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dans un tableau</a:t>
            </a:r>
          </a:p>
        </p:txBody>
      </p:sp>
      <p:pic>
        <p:nvPicPr>
          <p:cNvPr id="2050" name="Picture 2" descr="Place De Parking Stationnement - Images vectorielles gratuites sur 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897" y="2209862"/>
            <a:ext cx="1214928" cy="1214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65665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806308" y="4722341"/>
            <a:ext cx="103551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/>
              <a:t>Je dispose de 30 euros et je prévois de stationner 3 heures.</a:t>
            </a:r>
          </a:p>
          <a:p>
            <a:r>
              <a:rPr lang="fr-FR" sz="3200" dirty="0"/>
              <a:t>Combien me restera-t-il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Stationnement</a:t>
            </a:r>
          </a:p>
        </p:txBody>
      </p:sp>
      <p:pic>
        <p:nvPicPr>
          <p:cNvPr id="4" name="Picture 2" descr="Tarifs du stationnement à Tours - 201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01" y="1124703"/>
            <a:ext cx="7729190" cy="3685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2960914" y="1090330"/>
            <a:ext cx="5486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/>
              <a:t>Ville de Tours : tarifs de stationnement</a:t>
            </a:r>
          </a:p>
        </p:txBody>
      </p:sp>
      <p:pic>
        <p:nvPicPr>
          <p:cNvPr id="9" name="Picture 2" descr="Place De Parking Stationnement - Images vectorielles gratuites sur ..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928" y="173418"/>
            <a:ext cx="1184222" cy="11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A1E3AB94-425A-B542-ADBA-B15E5D8B69C0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A21DE16-C0DC-174A-9717-AB897F439B67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8926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Tarifs du stationnement à Tours - 201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12556"/>
            <a:ext cx="5816472" cy="2773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="" xmlns:a16="http://schemas.microsoft.com/office/drawing/2014/main" id="{78957A83-8A31-CB4D-8D10-1ECCFB20D8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914443">
            <a:off x="216578" y="340808"/>
            <a:ext cx="1556957" cy="6383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FA2EA12-9993-004E-BD7D-D0CE68466EDF}"/>
              </a:ext>
            </a:extLst>
          </p:cNvPr>
          <p:cNvSpPr/>
          <p:nvPr/>
        </p:nvSpPr>
        <p:spPr>
          <a:xfrm>
            <a:off x="5882972" y="1694463"/>
            <a:ext cx="616384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En zone rouge ou orange, je devrai payer 25 €.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30 – 25 = 5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En zone bleu, je devrai payer 3,90 €.</a:t>
            </a:r>
          </a:p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3,90 +     …     = 30.</a:t>
            </a:r>
          </a:p>
        </p:txBody>
      </p:sp>
      <p:grpSp>
        <p:nvGrpSpPr>
          <p:cNvPr id="15" name="Groupe 14"/>
          <p:cNvGrpSpPr/>
          <p:nvPr/>
        </p:nvGrpSpPr>
        <p:grpSpPr>
          <a:xfrm>
            <a:off x="2161948" y="4585831"/>
            <a:ext cx="7868104" cy="1077218"/>
            <a:chOff x="798286" y="5287151"/>
            <a:chExt cx="9622971" cy="1077218"/>
          </a:xfrm>
        </p:grpSpPr>
        <p:sp>
          <p:nvSpPr>
            <p:cNvPr id="16" name="Rectangle 15">
              <a:extLst>
                <a:ext uri="{FF2B5EF4-FFF2-40B4-BE49-F238E27FC236}">
                  <a16:creationId xmlns="" xmlns:a16="http://schemas.microsoft.com/office/drawing/2014/main" id="{403C1053-55C1-1547-AE0C-E5C6E5E496D6}"/>
                </a:ext>
              </a:extLst>
            </p:cNvPr>
            <p:cNvSpPr/>
            <p:nvPr/>
          </p:nvSpPr>
          <p:spPr>
            <a:xfrm>
              <a:off x="949142" y="5287151"/>
              <a:ext cx="947211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En zone orange ou rouge, il me restera 5 €.</a:t>
              </a:r>
            </a:p>
            <a:p>
              <a:r>
                <a:rPr lang="fr-FR" sz="3200" b="1" dirty="0">
                  <a:solidFill>
                    <a:schemeClr val="accent1">
                      <a:lumMod val="75000"/>
                    </a:schemeClr>
                  </a:solidFill>
                </a:rPr>
                <a:t>En zone bleu, il me restera 26,10 €.</a:t>
              </a:r>
              <a:endParaRPr lang="fr-FR" sz="3200" b="1" dirty="0"/>
            </a:p>
          </p:txBody>
        </p:sp>
        <p:cxnSp>
          <p:nvCxnSpPr>
            <p:cNvPr id="17" name="Connecteur droit 16">
              <a:extLst>
                <a:ext uri="{FF2B5EF4-FFF2-40B4-BE49-F238E27FC236}">
                  <a16:creationId xmlns="" xmlns:a16="http://schemas.microsoft.com/office/drawing/2014/main" id="{B2E21BEF-BBB3-F34D-BA0F-A2A43533C219}"/>
                </a:ext>
              </a:extLst>
            </p:cNvPr>
            <p:cNvCxnSpPr/>
            <p:nvPr/>
          </p:nvCxnSpPr>
          <p:spPr>
            <a:xfrm>
              <a:off x="798286" y="5287151"/>
              <a:ext cx="0" cy="1077218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ZoneTexte 9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6163845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Stationnement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7038103" y="3664233"/>
            <a:ext cx="1190173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3200" dirty="0">
                <a:solidFill>
                  <a:schemeClr val="accent1">
                    <a:lumMod val="75000"/>
                  </a:schemeClr>
                </a:solidFill>
              </a:rPr>
              <a:t>26,10</a:t>
            </a:r>
          </a:p>
        </p:txBody>
      </p:sp>
      <p:pic>
        <p:nvPicPr>
          <p:cNvPr id="14" name="Picture 2" descr="Place De Parking Stationnement - Images vectorielles gratuites sur ...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7928" y="173418"/>
            <a:ext cx="1184222" cy="118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MARTInkShape-1">
            <a:extLst>
              <a:ext uri="{FF2B5EF4-FFF2-40B4-BE49-F238E27FC236}">
                <a16:creationId xmlns="" xmlns:a16="http://schemas.microsoft.com/office/drawing/2014/main" id="{871B87D7-53AF-4646-9ED8-44BF58FC79E4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257872" y="3730625"/>
            <a:ext cx="483426" cy="155946"/>
          </a:xfrm>
          <a:custGeom>
            <a:avLst/>
            <a:gdLst/>
            <a:ahLst/>
            <a:cxnLst/>
            <a:rect l="0" t="0" r="0" b="0"/>
            <a:pathLst>
              <a:path w="483426" h="155946">
                <a:moveTo>
                  <a:pt x="5778" y="3175"/>
                </a:moveTo>
                <a:lnTo>
                  <a:pt x="5778" y="3175"/>
                </a:lnTo>
                <a:lnTo>
                  <a:pt x="1359" y="7594"/>
                </a:lnTo>
                <a:lnTo>
                  <a:pt x="286" y="11489"/>
                </a:lnTo>
                <a:lnTo>
                  <a:pt x="0" y="14009"/>
                </a:lnTo>
                <a:lnTo>
                  <a:pt x="1564" y="19632"/>
                </a:lnTo>
                <a:lnTo>
                  <a:pt x="27627" y="62767"/>
                </a:lnTo>
                <a:lnTo>
                  <a:pt x="66489" y="100662"/>
                </a:lnTo>
                <a:lnTo>
                  <a:pt x="104210" y="123728"/>
                </a:lnTo>
                <a:lnTo>
                  <a:pt x="146002" y="137982"/>
                </a:lnTo>
                <a:lnTo>
                  <a:pt x="190990" y="149974"/>
                </a:lnTo>
                <a:lnTo>
                  <a:pt x="227075" y="155945"/>
                </a:lnTo>
                <a:lnTo>
                  <a:pt x="267100" y="153058"/>
                </a:lnTo>
                <a:lnTo>
                  <a:pt x="303967" y="147735"/>
                </a:lnTo>
                <a:lnTo>
                  <a:pt x="349149" y="136792"/>
                </a:lnTo>
                <a:lnTo>
                  <a:pt x="393504" y="116517"/>
                </a:lnTo>
                <a:lnTo>
                  <a:pt x="435676" y="87354"/>
                </a:lnTo>
                <a:lnTo>
                  <a:pt x="458716" y="60400"/>
                </a:lnTo>
                <a:lnTo>
                  <a:pt x="477545" y="27069"/>
                </a:lnTo>
                <a:lnTo>
                  <a:pt x="483320" y="10753"/>
                </a:lnTo>
                <a:lnTo>
                  <a:pt x="483425" y="6426"/>
                </a:lnTo>
                <a:lnTo>
                  <a:pt x="482296" y="2856"/>
                </a:lnTo>
                <a:lnTo>
                  <a:pt x="478853" y="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SMARTInkShape-2">
            <a:extLst>
              <a:ext uri="{FF2B5EF4-FFF2-40B4-BE49-F238E27FC236}">
                <a16:creationId xmlns="" xmlns:a16="http://schemas.microsoft.com/office/drawing/2014/main" id="{D1F364A3-84FA-4A84-B229-9141FD7C4A3A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2974975" y="3727450"/>
            <a:ext cx="552451" cy="196593"/>
          </a:xfrm>
          <a:custGeom>
            <a:avLst/>
            <a:gdLst/>
            <a:ahLst/>
            <a:cxnLst/>
            <a:rect l="0" t="0" r="0" b="0"/>
            <a:pathLst>
              <a:path w="552451" h="196593">
                <a:moveTo>
                  <a:pt x="0" y="0"/>
                </a:moveTo>
                <a:lnTo>
                  <a:pt x="0" y="0"/>
                </a:lnTo>
                <a:lnTo>
                  <a:pt x="2182" y="5069"/>
                </a:lnTo>
                <a:lnTo>
                  <a:pt x="9900" y="29487"/>
                </a:lnTo>
                <a:lnTo>
                  <a:pt x="32348" y="71224"/>
                </a:lnTo>
                <a:lnTo>
                  <a:pt x="56519" y="100235"/>
                </a:lnTo>
                <a:lnTo>
                  <a:pt x="99450" y="131081"/>
                </a:lnTo>
                <a:lnTo>
                  <a:pt x="144724" y="156982"/>
                </a:lnTo>
                <a:lnTo>
                  <a:pt x="182346" y="170573"/>
                </a:lnTo>
                <a:lnTo>
                  <a:pt x="223127" y="183302"/>
                </a:lnTo>
                <a:lnTo>
                  <a:pt x="264717" y="192449"/>
                </a:lnTo>
                <a:lnTo>
                  <a:pt x="304004" y="195981"/>
                </a:lnTo>
                <a:lnTo>
                  <a:pt x="340978" y="196592"/>
                </a:lnTo>
                <a:lnTo>
                  <a:pt x="380235" y="196421"/>
                </a:lnTo>
                <a:lnTo>
                  <a:pt x="423300" y="190559"/>
                </a:lnTo>
                <a:lnTo>
                  <a:pt x="466575" y="179497"/>
                </a:lnTo>
                <a:lnTo>
                  <a:pt x="513175" y="150223"/>
                </a:lnTo>
                <a:lnTo>
                  <a:pt x="545031" y="117668"/>
                </a:lnTo>
                <a:lnTo>
                  <a:pt x="552450" y="104775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SMARTInkShape-3">
            <a:extLst>
              <a:ext uri="{FF2B5EF4-FFF2-40B4-BE49-F238E27FC236}">
                <a16:creationId xmlns="" xmlns:a16="http://schemas.microsoft.com/office/drawing/2014/main" id="{6C2840FA-E8BB-462B-8C04-6032A6FADDFE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4733937" y="2841625"/>
            <a:ext cx="534061" cy="136004"/>
          </a:xfrm>
          <a:custGeom>
            <a:avLst/>
            <a:gdLst/>
            <a:ahLst/>
            <a:cxnLst/>
            <a:rect l="0" t="0" r="0" b="0"/>
            <a:pathLst>
              <a:path w="534061" h="136004">
                <a:moveTo>
                  <a:pt x="6338" y="0"/>
                </a:moveTo>
                <a:lnTo>
                  <a:pt x="6338" y="0"/>
                </a:lnTo>
                <a:lnTo>
                  <a:pt x="0" y="0"/>
                </a:lnTo>
                <a:lnTo>
                  <a:pt x="3032" y="6089"/>
                </a:lnTo>
                <a:lnTo>
                  <a:pt x="7501" y="11015"/>
                </a:lnTo>
                <a:lnTo>
                  <a:pt x="12929" y="23006"/>
                </a:lnTo>
                <a:lnTo>
                  <a:pt x="57112" y="65385"/>
                </a:lnTo>
                <a:lnTo>
                  <a:pt x="102733" y="96745"/>
                </a:lnTo>
                <a:lnTo>
                  <a:pt x="128077" y="111656"/>
                </a:lnTo>
                <a:lnTo>
                  <a:pt x="167877" y="123224"/>
                </a:lnTo>
                <a:lnTo>
                  <a:pt x="212218" y="132561"/>
                </a:lnTo>
                <a:lnTo>
                  <a:pt x="259642" y="136003"/>
                </a:lnTo>
                <a:lnTo>
                  <a:pt x="303664" y="133216"/>
                </a:lnTo>
                <a:lnTo>
                  <a:pt x="339654" y="126372"/>
                </a:lnTo>
                <a:lnTo>
                  <a:pt x="383354" y="116619"/>
                </a:lnTo>
                <a:lnTo>
                  <a:pt x="424979" y="101487"/>
                </a:lnTo>
                <a:lnTo>
                  <a:pt x="469138" y="74343"/>
                </a:lnTo>
                <a:lnTo>
                  <a:pt x="515874" y="35209"/>
                </a:lnTo>
                <a:lnTo>
                  <a:pt x="533867" y="17087"/>
                </a:lnTo>
                <a:lnTo>
                  <a:pt x="534060" y="15978"/>
                </a:lnTo>
                <a:lnTo>
                  <a:pt x="533388" y="12700"/>
                </a:lnTo>
              </a:path>
            </a:pathLst>
          </a:cu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5879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="" xmlns:a16="http://schemas.microsoft.com/office/drawing/2014/main" id="{35B2C059-68FF-154D-9CB0-C001D79AA531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392259" y="874616"/>
            <a:ext cx="6073200" cy="60732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58345" y="528131"/>
            <a:ext cx="4649233" cy="1143915"/>
          </a:xfrm>
          <a:ln w="38100">
            <a:solidFill>
              <a:srgbClr val="AC8300"/>
            </a:solidFill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Semaine spéciale</a:t>
            </a:r>
            <a:b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</a:br>
            <a:r>
              <a:rPr lang="fr-FR" sz="3200" dirty="0">
                <a:solidFill>
                  <a:srgbClr val="AC8300"/>
                </a:solidFill>
                <a:latin typeface="Comic Sans MS" panose="030F0702030302020204" pitchFamily="66" charset="0"/>
              </a:rPr>
              <a:t>Défis mathématiques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="" xmlns:a16="http://schemas.microsoft.com/office/drawing/2014/main" id="{79241255-0F63-AD4F-95E3-A8CAFC98F9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446" y="65315"/>
            <a:ext cx="938497" cy="938497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</p:pic>
      <p:pic>
        <p:nvPicPr>
          <p:cNvPr id="4" name="Image 3">
            <a:extLst>
              <a:ext uri="{FF2B5EF4-FFF2-40B4-BE49-F238E27FC236}">
                <a16:creationId xmlns="" xmlns:a16="http://schemas.microsoft.com/office/drawing/2014/main" id="{683947AD-E96F-F541-86A5-25765800AE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92031" y="70104"/>
            <a:ext cx="938497" cy="938497"/>
          </a:xfrm>
          <a:prstGeom prst="rect">
            <a:avLst/>
          </a:prstGeom>
          <a:gradFill flip="none" rotWithShape="1">
            <a:gsLst>
              <a:gs pos="0">
                <a:schemeClr val="accent2">
                  <a:lumMod val="75000"/>
                  <a:shade val="30000"/>
                  <a:satMod val="115000"/>
                </a:schemeClr>
              </a:gs>
              <a:gs pos="50000">
                <a:schemeClr val="accent2">
                  <a:lumMod val="75000"/>
                  <a:shade val="67500"/>
                  <a:satMod val="115000"/>
                </a:schemeClr>
              </a:gs>
              <a:gs pos="100000">
                <a:schemeClr val="accent2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</p:pic>
      <p:sp>
        <p:nvSpPr>
          <p:cNvPr id="9" name="Bulle ronde 8">
            <a:extLst>
              <a:ext uri="{FF2B5EF4-FFF2-40B4-BE49-F238E27FC236}">
                <a16:creationId xmlns="" xmlns:a16="http://schemas.microsoft.com/office/drawing/2014/main" id="{AD1C0FC7-0F36-1643-9D35-5F0767B8BCD1}"/>
              </a:ext>
            </a:extLst>
          </p:cNvPr>
          <p:cNvSpPr>
            <a:spLocks noChangeAspect="1"/>
          </p:cNvSpPr>
          <p:nvPr/>
        </p:nvSpPr>
        <p:spPr>
          <a:xfrm>
            <a:off x="4730156" y="2495987"/>
            <a:ext cx="1122176" cy="583496"/>
          </a:xfrm>
          <a:prstGeom prst="wedgeEllipseCallout">
            <a:avLst>
              <a:gd name="adj1" fmla="val -39583"/>
              <a:gd name="adj2" fmla="val 74876"/>
            </a:avLst>
          </a:prstGeom>
          <a:noFill/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60268354-FB1C-6342-A1C8-155AAEADAD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4224" y="4184656"/>
            <a:ext cx="1173458" cy="606287"/>
          </a:xfrm>
          <a:prstGeom prst="rect">
            <a:avLst/>
          </a:prstGeom>
        </p:spPr>
      </p:pic>
      <p:pic>
        <p:nvPicPr>
          <p:cNvPr id="13" name="Picture 4" descr="food, dough, bread, kitchen, baking, flour, bake | Pikist">
            <a:extLst>
              <a:ext uri="{FF2B5EF4-FFF2-40B4-BE49-F238E27FC236}">
                <a16:creationId xmlns="" xmlns:a16="http://schemas.microsoft.com/office/drawing/2014/main" id="{DD6224A5-AF2E-7F4B-8A4E-480A395883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137" y="3857752"/>
            <a:ext cx="1163027" cy="774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xsorbe\Desktop\Lumni\diaporamas_Lumni\spéciales Défis\billes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99" y="2755325"/>
            <a:ext cx="1141352" cy="7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xsorbe\Desktop\Lumni\diaporamas_Lumni\spéciales Défis\aquarium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73" y="2631911"/>
            <a:ext cx="1162050" cy="83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C:\Users\xsorbe\Desktop\Lumni\diaporamas_Lumni\spéciales Défis\livres.gif">
            <a:extLst>
              <a:ext uri="{FF2B5EF4-FFF2-40B4-BE49-F238E27FC236}">
                <a16:creationId xmlns="" xmlns:a16="http://schemas.microsoft.com/office/drawing/2014/main" id="{67B2935A-4009-A84F-B88B-4606105F9A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2051" y="4037552"/>
            <a:ext cx="937144" cy="753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3" descr="C:\Users\xsorbe\Desktop\Lumni\diaporamas_Lumni\spéciales Défis\billes.gif">
            <a:extLst>
              <a:ext uri="{FF2B5EF4-FFF2-40B4-BE49-F238E27FC236}">
                <a16:creationId xmlns="" xmlns:a16="http://schemas.microsoft.com/office/drawing/2014/main" id="{FF3C3313-9170-4448-899C-DFEE42FDD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499" y="2755325"/>
            <a:ext cx="1141352" cy="714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Image 16">
            <a:extLst>
              <a:ext uri="{FF2B5EF4-FFF2-40B4-BE49-F238E27FC236}">
                <a16:creationId xmlns="" xmlns:a16="http://schemas.microsoft.com/office/drawing/2014/main" id="{B733CA5D-65F9-D249-BB5B-56E351060EB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8607" t="18968" r="11255"/>
          <a:stretch/>
        </p:blipFill>
        <p:spPr>
          <a:xfrm>
            <a:off x="7379746" y="5019597"/>
            <a:ext cx="1007077" cy="678616"/>
          </a:xfrm>
          <a:prstGeom prst="rect">
            <a:avLst/>
          </a:prstGeom>
        </p:spPr>
      </p:pic>
      <p:pic>
        <p:nvPicPr>
          <p:cNvPr id="19" name="Picture 2" descr="C:\Users\xsorbe\Desktop\Lumni\diaporamas_Lumni\spéciales Défis\choco.gif">
            <a:extLst>
              <a:ext uri="{FF2B5EF4-FFF2-40B4-BE49-F238E27FC236}">
                <a16:creationId xmlns="" xmlns:a16="http://schemas.microsoft.com/office/drawing/2014/main" id="{1F551F95-AE75-4A4B-9DE1-639B24156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5067007"/>
            <a:ext cx="963910" cy="849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24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>
            <a:extLst>
              <a:ext uri="{FF2B5EF4-FFF2-40B4-BE49-F238E27FC236}">
                <a16:creationId xmlns="" xmlns:a16="http://schemas.microsoft.com/office/drawing/2014/main" id="{4C7EAB07-B8DF-FE4B-B833-F0655287BF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60537" y="2322257"/>
            <a:ext cx="1867331" cy="3672000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="" xmlns:a16="http://schemas.microsoft.com/office/drawing/2014/main" id="{BA731333-1521-384C-8B94-25A445759A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2585" y="1173314"/>
            <a:ext cx="6023316" cy="4504269"/>
          </a:xfrm>
          <a:prstGeom prst="rect">
            <a:avLst/>
          </a:prstGeom>
          <a:ln>
            <a:noFill/>
          </a:ln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073402" y="1556240"/>
            <a:ext cx="5932499" cy="766017"/>
          </a:xfrm>
          <a:ln w="38100">
            <a:noFill/>
            <a:prstDash val="solid"/>
          </a:ln>
        </p:spPr>
        <p:txBody>
          <a:bodyPr anchor="ctr" anchorCtr="1">
            <a:noAutofit/>
          </a:bodyPr>
          <a:lstStyle/>
          <a:p>
            <a:r>
              <a:rPr lang="fr-FR" sz="4000" dirty="0">
                <a:solidFill>
                  <a:srgbClr val="AC8300"/>
                </a:solidFill>
                <a:latin typeface="Comic Sans MS" panose="030F0702030302020204" pitchFamily="66" charset="0"/>
              </a:rPr>
              <a:t>Les billes</a:t>
            </a:r>
          </a:p>
        </p:txBody>
      </p:sp>
      <p:sp>
        <p:nvSpPr>
          <p:cNvPr id="19" name="ZoneTexte 18"/>
          <p:cNvSpPr txBox="1"/>
          <p:nvPr/>
        </p:nvSpPr>
        <p:spPr>
          <a:xfrm>
            <a:off x="3951883" y="3547235"/>
            <a:ext cx="4296229" cy="717090"/>
          </a:xfrm>
          <a:prstGeom prst="rect">
            <a:avLst/>
          </a:prstGeom>
          <a:ln w="38100">
            <a:noFill/>
            <a:prstDash val="solid"/>
          </a:ln>
        </p:spPr>
        <p:txBody>
          <a:bodyPr vert="horz" lIns="91440" tIns="45720" rIns="91440" bIns="45720" rtlCol="0" anchor="ctr" anchorCtr="1">
            <a:no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360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r>
              <a:rPr lang="fr-FR" sz="2400" dirty="0">
                <a:solidFill>
                  <a:srgbClr val="7030A0"/>
                </a:solidFill>
              </a:rPr>
              <a:t>Représenter une situation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="" xmlns:a16="http://schemas.microsoft.com/office/drawing/2014/main" id="{BFCF4694-D453-8C48-9043-5BAAEBB0AA3E}"/>
              </a:ext>
            </a:extLst>
          </p:cNvPr>
          <p:cNvGrpSpPr/>
          <p:nvPr/>
        </p:nvGrpSpPr>
        <p:grpSpPr>
          <a:xfrm>
            <a:off x="412994" y="755085"/>
            <a:ext cx="2094074" cy="1492028"/>
            <a:chOff x="466354" y="1717964"/>
            <a:chExt cx="2094074" cy="1492028"/>
          </a:xfrm>
        </p:grpSpPr>
        <p:pic>
          <p:nvPicPr>
            <p:cNvPr id="14" name="Image 13">
              <a:extLst>
                <a:ext uri="{FF2B5EF4-FFF2-40B4-BE49-F238E27FC236}">
                  <a16:creationId xmlns="" xmlns:a16="http://schemas.microsoft.com/office/drawing/2014/main" id="{DC32D880-1F60-E04A-B2B7-A1D0D9EBA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6354" y="1717964"/>
              <a:ext cx="2094074" cy="1492028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="" xmlns:a16="http://schemas.microsoft.com/office/drawing/2014/main" id="{6D5FCF8A-A3B2-2045-858B-5FAE3BC1E2B9}"/>
                </a:ext>
              </a:extLst>
            </p:cNvPr>
            <p:cNvSpPr/>
            <p:nvPr/>
          </p:nvSpPr>
          <p:spPr>
            <a:xfrm rot="20844036">
              <a:off x="612285" y="2152459"/>
              <a:ext cx="1913300" cy="63069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b="1" dirty="0">
                  <a:solidFill>
                    <a:srgbClr val="7030A0"/>
                  </a:solidFill>
                  <a:latin typeface="Arial Narrow" panose="020B0604020202020204" pitchFamily="34" charset="0"/>
                  <a:cs typeface="Arial Narrow" panose="020B0604020202020204" pitchFamily="34" charset="0"/>
                </a:rPr>
                <a:t>Problèmes additifs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0E0C0B76-63DA-1C49-81A3-F828B018CD1E}"/>
              </a:ext>
            </a:extLst>
          </p:cNvPr>
          <p:cNvSpPr/>
          <p:nvPr/>
        </p:nvSpPr>
        <p:spPr>
          <a:xfrm>
            <a:off x="9360537" y="4536815"/>
            <a:ext cx="1639785" cy="58676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>
                <a:solidFill>
                  <a:srgbClr val="7030A0"/>
                </a:solidFill>
              </a:rPr>
              <a:t>Représenter</a:t>
            </a:r>
          </a:p>
        </p:txBody>
      </p:sp>
      <p:pic>
        <p:nvPicPr>
          <p:cNvPr id="11" name="Picture 3" descr="C:\Users\xsorbe\Desktop\Lumni\diaporamas_Lumni\spéciales Défis\billes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409" y="2364795"/>
            <a:ext cx="1888090" cy="118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527215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spd="slow">
        <p159:morph option="byObject"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7DD6752-56FC-4046-8EFE-ED8C0A37D561}"/>
              </a:ext>
            </a:extLst>
          </p:cNvPr>
          <p:cNvSpPr/>
          <p:nvPr/>
        </p:nvSpPr>
        <p:spPr>
          <a:xfrm>
            <a:off x="559560" y="1305741"/>
            <a:ext cx="3351096" cy="240065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Yasmine et Théo ont 34 billes à eux deux. Théo a 7 billes.</a:t>
            </a:r>
          </a:p>
          <a:p>
            <a:pPr>
              <a:spcAft>
                <a:spcPts val="1200"/>
              </a:spcAft>
            </a:pPr>
            <a:r>
              <a:rPr lang="fr-FR" sz="2800" dirty="0"/>
              <a:t>Combien Yasmine a-t-elle de billes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="" xmlns:a16="http://schemas.microsoft.com/office/drawing/2014/main" id="{913E0C2F-985D-4C16-BC9E-B0FBCEF4FE3A}"/>
              </a:ext>
            </a:extLst>
          </p:cNvPr>
          <p:cNvSpPr txBox="1"/>
          <p:nvPr/>
        </p:nvSpPr>
        <p:spPr>
          <a:xfrm>
            <a:off x="2835012" y="368673"/>
            <a:ext cx="5458691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fr-FR" sz="3600" dirty="0">
                <a:solidFill>
                  <a:srgbClr val="AC8300"/>
                </a:solidFill>
                <a:latin typeface="Comic Sans MS" panose="030F0702030302020204" pitchFamily="66" charset="0"/>
                <a:ea typeface="+mj-ea"/>
                <a:cs typeface="+mj-cs"/>
              </a:rPr>
              <a:t>Les billes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3BA53BBE-357B-7D45-A1DD-A2748781E0C1}"/>
              </a:ext>
            </a:extLst>
          </p:cNvPr>
          <p:cNvSpPr/>
          <p:nvPr/>
        </p:nvSpPr>
        <p:spPr>
          <a:xfrm>
            <a:off x="8348998" y="1305741"/>
            <a:ext cx="3314435" cy="240065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Théo a 34 billes, il a 7 billes de plus que Yasmine.</a:t>
            </a:r>
          </a:p>
          <a:p>
            <a:pPr>
              <a:spcAft>
                <a:spcPts val="1800"/>
              </a:spcAft>
            </a:pPr>
            <a:r>
              <a:rPr lang="fr-FR" sz="2800" dirty="0"/>
              <a:t>Combien Yasmine a-t-elle de billes ?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="" xmlns:a16="http://schemas.microsoft.com/office/drawing/2014/main" id="{65CADB2A-5F65-6D49-B83A-5D98DF7B968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5875" y="72201"/>
            <a:ext cx="1602837" cy="106661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46E1FBF0-BF19-8042-9FE4-F6FA852FAE9B}"/>
              </a:ext>
            </a:extLst>
          </p:cNvPr>
          <p:cNvSpPr/>
          <p:nvPr/>
        </p:nvSpPr>
        <p:spPr>
          <a:xfrm>
            <a:off x="559560" y="4208613"/>
            <a:ext cx="9237583" cy="52322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>
              <a:spcAft>
                <a:spcPts val="1800"/>
              </a:spcAft>
            </a:pPr>
            <a:r>
              <a:rPr lang="fr-FR" sz="2800" dirty="0"/>
              <a:t>Représente chaque situation puis résous ces problèmes.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5617D8EA-9B47-B640-972D-619162AA6F4B}"/>
              </a:ext>
            </a:extLst>
          </p:cNvPr>
          <p:cNvSpPr/>
          <p:nvPr/>
        </p:nvSpPr>
        <p:spPr>
          <a:xfrm>
            <a:off x="4076549" y="1305740"/>
            <a:ext cx="4106556" cy="2400657"/>
          </a:xfrm>
          <a:prstGeom prst="rect">
            <a:avLst/>
          </a:prstGeom>
          <a:ln>
            <a:solidFill>
              <a:srgbClr val="7030A0"/>
            </a:solidFill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fr-FR" sz="2800" dirty="0"/>
              <a:t>Yasmine a gagné 7 billes à la récréation. Maintenant, elle a 34 billes.</a:t>
            </a:r>
          </a:p>
          <a:p>
            <a:r>
              <a:rPr lang="fr-FR" sz="2800" dirty="0"/>
              <a:t>Combien de billes avait-elle avant la récréation 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676937C-22E3-FC42-8B5C-0052CA0EE461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gradFill flip="none" rotWithShape="1">
            <a:gsLst>
              <a:gs pos="0">
                <a:srgbClr val="FFC000"/>
              </a:gs>
              <a:gs pos="100000">
                <a:srgbClr val="FF0000"/>
              </a:gs>
            </a:gsLst>
            <a:lin ang="0" scaled="1"/>
            <a:tileRect/>
          </a:gra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AD1A6D8B-E07A-9F4D-97DD-6FCD2FA5596F}"/>
              </a:ext>
            </a:extLst>
          </p:cNvPr>
          <p:cNvSpPr/>
          <p:nvPr/>
        </p:nvSpPr>
        <p:spPr>
          <a:xfrm>
            <a:off x="8280000" y="6300000"/>
            <a:ext cx="3600000" cy="180000"/>
          </a:xfrm>
          <a:prstGeom prst="rect">
            <a:avLst/>
          </a:prstGeom>
          <a:noFill/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18495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IGHLIGHTER" val="false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7268</TotalTime>
  <Words>1349</Words>
  <Application>Microsoft Office PowerPoint</Application>
  <PresentationFormat>Personnalisé</PresentationFormat>
  <Paragraphs>237</Paragraphs>
  <Slides>39</Slides>
  <Notes>5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39</vt:i4>
      </vt:variant>
    </vt:vector>
  </HeadingPairs>
  <TitlesOfParts>
    <vt:vector size="40" baseType="lpstr">
      <vt:lpstr>Thème Office</vt:lpstr>
      <vt:lpstr>Présentation PowerPoint</vt:lpstr>
      <vt:lpstr>Semaine spéciale Défis mathématiques</vt:lpstr>
      <vt:lpstr>Semaine spéciale Défis mathématiques</vt:lpstr>
      <vt:lpstr>Stationnement</vt:lpstr>
      <vt:lpstr>Présentation PowerPoint</vt:lpstr>
      <vt:lpstr>Présentation PowerPoint</vt:lpstr>
      <vt:lpstr>Semaine spéciale Défis mathématiques</vt:lpstr>
      <vt:lpstr>Les billes</vt:lpstr>
      <vt:lpstr>Présentation PowerPoint</vt:lpstr>
      <vt:lpstr>Présentation PowerPoint</vt:lpstr>
      <vt:lpstr>Semaine spéciale Défis mathématiques</vt:lpstr>
      <vt:lpstr>Livraison de fleurs</vt:lpstr>
      <vt:lpstr>Présentation PowerPoint</vt:lpstr>
      <vt:lpstr>Présentation PowerPoint</vt:lpstr>
      <vt:lpstr>Semaine spéciale Défis mathématiques</vt:lpstr>
      <vt:lpstr>D’accord, pas d’accord</vt:lpstr>
      <vt:lpstr>Présentation PowerPoint</vt:lpstr>
      <vt:lpstr>Présentation PowerPoint</vt:lpstr>
      <vt:lpstr>Présentation PowerPoint</vt:lpstr>
      <vt:lpstr>Semaine spéciale Défis mathématiques</vt:lpstr>
      <vt:lpstr>Nouvelle clôture</vt:lpstr>
      <vt:lpstr>Présentation PowerPoint</vt:lpstr>
      <vt:lpstr>Présentation PowerPoint</vt:lpstr>
      <vt:lpstr>Semaine spéciale Défis mathématiques</vt:lpstr>
      <vt:lpstr>Consommation de chocolat</vt:lpstr>
      <vt:lpstr>Présentation PowerPoint</vt:lpstr>
      <vt:lpstr>Présentation PowerPoint</vt:lpstr>
      <vt:lpstr>Semaine spéciale Défis mathématiques</vt:lpstr>
      <vt:lpstr>L’aquarium</vt:lpstr>
      <vt:lpstr>Présentation PowerPoint</vt:lpstr>
      <vt:lpstr>Présentation PowerPoint</vt:lpstr>
      <vt:lpstr>Semaine spéciale Défis mathématiques</vt:lpstr>
      <vt:lpstr>La librairie</vt:lpstr>
      <vt:lpstr>Présentation PowerPoint</vt:lpstr>
      <vt:lpstr>Présentation PowerPoint</vt:lpstr>
      <vt:lpstr>Semaine spéciale Défis mathématiques</vt:lpstr>
      <vt:lpstr>Vente de croissants</vt:lpstr>
      <vt:lpstr>Présentation PowerPoint</vt:lpstr>
      <vt:lpstr>Présentation PowerPoint</vt:lpstr>
    </vt:vector>
  </TitlesOfParts>
  <Company>MEN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maison Lumni (France 4)</dc:title>
  <dc:subject>CM1 Mathématiques, émission du 25 juin 2020</dc:subject>
  <dc:creator>Marie-France BOULET, CPD et Xavier SORBE, IG</dc:creator>
  <cp:keywords>résolution de problèmes, compétences</cp:keywords>
  <dc:description>semaine spéciale défis mathématiques</dc:description>
  <cp:lastModifiedBy>Véronique FOUQUAT</cp:lastModifiedBy>
  <cp:revision>444</cp:revision>
  <dcterms:created xsi:type="dcterms:W3CDTF">2020-05-08T16:03:50Z</dcterms:created>
  <dcterms:modified xsi:type="dcterms:W3CDTF">2020-07-07T10:51:37Z</dcterms:modified>
</cp:coreProperties>
</file>