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104" r:id="rId2"/>
    <p:sldId id="2105" r:id="rId3"/>
    <p:sldId id="2106" r:id="rId4"/>
    <p:sldId id="2107" r:id="rId5"/>
    <p:sldId id="2108" r:id="rId6"/>
    <p:sldId id="2109" r:id="rId7"/>
    <p:sldId id="2110" r:id="rId8"/>
    <p:sldId id="2111" r:id="rId9"/>
    <p:sldId id="2112" r:id="rId10"/>
    <p:sldId id="2113" r:id="rId11"/>
    <p:sldId id="2114" r:id="rId12"/>
    <p:sldId id="2115" r:id="rId13"/>
    <p:sldId id="2116" r:id="rId14"/>
    <p:sldId id="2117" r:id="rId15"/>
    <p:sldId id="2118" r:id="rId16"/>
    <p:sldId id="2119" r:id="rId17"/>
    <p:sldId id="2120" r:id="rId18"/>
    <p:sldId id="2121" r:id="rId19"/>
    <p:sldId id="2124" r:id="rId20"/>
    <p:sldId id="2123" r:id="rId21"/>
    <p:sldId id="212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  <a:srgbClr val="FFFFFF"/>
    <a:srgbClr val="808080"/>
    <a:srgbClr val="A6C9E8"/>
    <a:srgbClr val="7CA8EA"/>
    <a:srgbClr val="FF767B"/>
    <a:srgbClr val="2C4E8C"/>
    <a:srgbClr val="27467D"/>
    <a:srgbClr val="DAC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7"/>
    <p:restoredTop sz="94627"/>
  </p:normalViewPr>
  <p:slideViewPr>
    <p:cSldViewPr snapToGrid="0" snapToObjects="1">
      <p:cViewPr varScale="1">
        <p:scale>
          <a:sx n="70" d="100"/>
          <a:sy n="70" d="100"/>
        </p:scale>
        <p:origin x="-6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976A-F086-42B8-AB2A-4EF983069F67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59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976A-F086-42B8-AB2A-4EF983069F67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854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976A-F086-42B8-AB2A-4EF983069F67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1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976A-F086-42B8-AB2A-4EF983069F67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796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74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5876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F9976A-F086-42B8-AB2A-4EF983069F67}" type="slidenum">
              <a:rPr kumimoji="0" lang="fr-FR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46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05/06/2020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Jeudi 18 juin séance 2 CM1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4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8" y="1122965"/>
            <a:ext cx="9446141" cy="2386978"/>
          </a:xfrm>
        </p:spPr>
        <p:txBody>
          <a:bodyPr>
            <a:normAutofit/>
          </a:bodyPr>
          <a:lstStyle/>
          <a:p>
            <a:r>
              <a:rPr lang="fr-FR" sz="7998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934" y="3601994"/>
            <a:ext cx="9571813" cy="165533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sz="3600" dirty="0"/>
              <a:t>Nombres décimaux et mesures de longueurs</a:t>
            </a:r>
          </a:p>
        </p:txBody>
      </p:sp>
    </p:spTree>
    <p:extLst>
      <p:ext uri="{BB962C8B-B14F-4D97-AF65-F5344CB8AC3E}">
        <p14:creationId xmlns:p14="http://schemas.microsoft.com/office/powerpoint/2010/main" val="367884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799F55AA-EB85-4F62-AAB8-6C3F939DB656}"/>
              </a:ext>
            </a:extLst>
          </p:cNvPr>
          <p:cNvSpPr/>
          <p:nvPr/>
        </p:nvSpPr>
        <p:spPr>
          <a:xfrm>
            <a:off x="5173865" y="5278238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lang="fr-FR" sz="4000" kern="0" noProof="0" dirty="0">
                <a:latin typeface="Calibri"/>
              </a:rPr>
              <a:t>7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FF0000"/>
                </a:solidFill>
                <a:latin typeface="Calibri"/>
              </a:rPr>
              <a:t>2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dirty="0">
                <a:solidFill>
                  <a:srgbClr val="0070C0"/>
                </a:solidFill>
                <a:latin typeface="Calibri"/>
              </a:rPr>
              <a:t>5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FFDB1B0E-8A69-4988-949A-6A4523E13DCB}"/>
              </a:ext>
            </a:extLst>
          </p:cNvPr>
          <p:cNvGrpSpPr/>
          <p:nvPr/>
        </p:nvGrpSpPr>
        <p:grpSpPr>
          <a:xfrm>
            <a:off x="5997380" y="5282835"/>
            <a:ext cx="5236450" cy="838210"/>
            <a:chOff x="3776218" y="3990054"/>
            <a:chExt cx="5236450" cy="838210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370D43D5-54A6-496A-8E52-A2A5EC2750A0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FF7BC88E-6582-4300-802F-F1A5E5E49D9B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1FFC5FD-C8E2-489F-B567-EAF460548781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631FE03C-CFC2-48D5-BA45-E9304478B0C3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82450DC4-7A5D-40BC-82FC-43543FE304DA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275F7DC-9EC7-42CA-9303-951C22CE0D49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25D67FD-3487-487B-91E6-46643B68B56E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29ABD1B0-C3D0-4FA6-A1A7-97F6DC4EAD8F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6649106-A3F5-4073-B213-47F20F3C2E24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36FB163C-FF72-4B06-98E1-B7478EE9A5A2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F808CD2F-09D5-4FDA-A24A-D0E9AE3EBB23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D3ABE581-AD19-48C0-954A-798701EB1B8F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CustomShape 2">
            <a:extLst>
              <a:ext uri="{FF2B5EF4-FFF2-40B4-BE49-F238E27FC236}">
                <a16:creationId xmlns="" xmlns:a16="http://schemas.microsoft.com/office/drawing/2014/main" id="{6B63AA25-FD8F-49CA-B52F-A3B0F7181203}"/>
              </a:ext>
            </a:extLst>
          </p:cNvPr>
          <p:cNvSpPr/>
          <p:nvPr/>
        </p:nvSpPr>
        <p:spPr>
          <a:xfrm>
            <a:off x="139475" y="278183"/>
            <a:ext cx="2446601" cy="790817"/>
          </a:xfrm>
          <a:prstGeom prst="wedgeRoundRectCallout">
            <a:avLst>
              <a:gd name="adj1" fmla="val 48916"/>
              <a:gd name="adj2" fmla="val 102656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FD2E548-F15F-42A1-BEC1-ED62F4F68F6A}"/>
              </a:ext>
            </a:extLst>
          </p:cNvPr>
          <p:cNvSpPr txBox="1"/>
          <p:nvPr/>
        </p:nvSpPr>
        <p:spPr>
          <a:xfrm>
            <a:off x="3006437" y="278183"/>
            <a:ext cx="9046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Lorsqu’une longueur est donnée en mètre et en centimètre, on peut l’exprimer en mètre à l’aide d’un nombre décimal</a:t>
            </a:r>
            <a:r>
              <a:rPr lang="fr-FR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="" xmlns:a16="http://schemas.microsoft.com/office/drawing/2014/main" id="{B72DAFDD-A0AA-492E-81F1-61A2C899BA28}"/>
                  </a:ext>
                </a:extLst>
              </p:cNvPr>
              <p:cNvSpPr txBox="1"/>
              <p:nvPr/>
            </p:nvSpPr>
            <p:spPr>
              <a:xfrm>
                <a:off x="0" y="1782292"/>
                <a:ext cx="1191304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/>
                  <a:t>1 dm , c’est un </a:t>
                </a:r>
                <a:r>
                  <a:rPr lang="fr-FR" sz="2800" b="1" dirty="0">
                    <a:solidFill>
                      <a:srgbClr val="FF0000"/>
                    </a:solidFill>
                  </a:rPr>
                  <a:t>dixième</a:t>
                </a:r>
                <a:r>
                  <a:rPr lang="fr-FR" sz="2800" b="1" dirty="0"/>
                  <a:t> de mètre : 1 dm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/>
                  <a:t>  m       →      1 dm = 0,1 m 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B72DAFDD-A0AA-492E-81F1-61A2C899B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82292"/>
                <a:ext cx="11913049" cy="714683"/>
              </a:xfrm>
              <a:prstGeom prst="rect">
                <a:avLst/>
              </a:prstGeom>
              <a:blipFill>
                <a:blip r:embed="rId2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="" xmlns:a16="http://schemas.microsoft.com/office/drawing/2014/main" id="{52CAE094-709F-45B9-8157-2CE539EE8B3E}"/>
                  </a:ext>
                </a:extLst>
              </p:cNvPr>
              <p:cNvSpPr txBox="1"/>
              <p:nvPr/>
            </p:nvSpPr>
            <p:spPr>
              <a:xfrm>
                <a:off x="622806" y="2669928"/>
                <a:ext cx="10946385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800" b="1" dirty="0"/>
                  <a:t>1 cm , c’est un </a:t>
                </a:r>
                <a:r>
                  <a:rPr lang="fr-FR" sz="2800" b="1" dirty="0">
                    <a:solidFill>
                      <a:srgbClr val="0070C0"/>
                    </a:solidFill>
                  </a:rPr>
                  <a:t>centième</a:t>
                </a:r>
                <a:r>
                  <a:rPr lang="fr-FR" sz="2800" b="1" dirty="0"/>
                  <a:t> de mètre : 1 cm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/>
                  <a:t>  m     →     1 cm = 0,01 m  </a:t>
                </a: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52CAE094-709F-45B9-8157-2CE539EE8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06" y="2669928"/>
                <a:ext cx="10946385" cy="714683"/>
              </a:xfrm>
              <a:prstGeom prst="rect">
                <a:avLst/>
              </a:prstGeom>
              <a:blipFill>
                <a:blip r:embed="rId3"/>
                <a:stretch>
                  <a:fillRect r="-390"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="" xmlns:a16="http://schemas.microsoft.com/office/drawing/2014/main" id="{011E5147-A549-4E29-BBC5-ABCD7E31769A}"/>
                  </a:ext>
                </a:extLst>
              </p:cNvPr>
              <p:cNvSpPr txBox="1"/>
              <p:nvPr/>
            </p:nvSpPr>
            <p:spPr>
              <a:xfrm>
                <a:off x="249110" y="4557945"/>
                <a:ext cx="4294909" cy="136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/>
                  <a:t>7 m 25 cm = 7 m 2 dm 5 cm</a:t>
                </a:r>
              </a:p>
              <a:p>
                <a:r>
                  <a:rPr lang="fr-FR" sz="2400" dirty="0"/>
                  <a:t>7 m 25 cm = 7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400" dirty="0"/>
                  <a:t>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2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fr-FR" sz="2400" dirty="0"/>
                  <a:t> m</a:t>
                </a:r>
              </a:p>
              <a:p>
                <a:r>
                  <a:rPr lang="fr-FR" sz="2400" dirty="0"/>
                  <a:t>7 m 25 cm = 7,</a:t>
                </a:r>
                <a:r>
                  <a:rPr lang="fr-FR" sz="2400" b="1" dirty="0">
                    <a:solidFill>
                      <a:srgbClr val="FF0000"/>
                    </a:solidFill>
                  </a:rPr>
                  <a:t>2</a:t>
                </a:r>
                <a:r>
                  <a:rPr lang="fr-FR" sz="2400" b="1" dirty="0">
                    <a:solidFill>
                      <a:srgbClr val="0070C0"/>
                    </a:solidFill>
                  </a:rPr>
                  <a:t>5 </a:t>
                </a:r>
                <a:r>
                  <a:rPr lang="fr-FR" sz="2400" dirty="0"/>
                  <a:t>m</a:t>
                </a:r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11E5147-A549-4E29-BBC5-ABCD7E317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10" y="4557945"/>
                <a:ext cx="4294909" cy="1369927"/>
              </a:xfrm>
              <a:prstGeom prst="rect">
                <a:avLst/>
              </a:prstGeom>
              <a:blipFill>
                <a:blip r:embed="rId4"/>
                <a:stretch>
                  <a:fillRect l="-2273" t="-3571" b="-9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1C650713-0CCD-49ED-BCE3-6474206C7C2E}"/>
              </a:ext>
            </a:extLst>
          </p:cNvPr>
          <p:cNvGraphicFramePr>
            <a:graphicFrameLocks noGrp="1"/>
          </p:cNvGraphicFramePr>
          <p:nvPr/>
        </p:nvGraphicFramePr>
        <p:xfrm>
          <a:off x="6019322" y="409780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8B29AAA8-9C44-4658-83F8-DCD8D2A37FCE}"/>
              </a:ext>
            </a:extLst>
          </p:cNvPr>
          <p:cNvGrpSpPr/>
          <p:nvPr/>
        </p:nvGrpSpPr>
        <p:grpSpPr>
          <a:xfrm>
            <a:off x="9608150" y="4012080"/>
            <a:ext cx="845915" cy="1064893"/>
            <a:chOff x="18830619" y="3897039"/>
            <a:chExt cx="845915" cy="1064893"/>
          </a:xfrm>
        </p:grpSpPr>
        <p:sp>
          <p:nvSpPr>
            <p:cNvPr id="12" name="ZoneTexte 11">
              <a:extLst>
                <a:ext uri="{FF2B5EF4-FFF2-40B4-BE49-F238E27FC236}">
                  <a16:creationId xmlns="" xmlns:a16="http://schemas.microsoft.com/office/drawing/2014/main" id="{57FFBF93-1204-49A7-8F73-AA3C4C2DCEBE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="" xmlns:a16="http://schemas.microsoft.com/office/drawing/2014/main" id="{EA579F57-D103-4BDB-BF6F-5FE4A85863DD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2AC65DA-2CEB-41A4-8B52-A75C40D18122}"/>
              </a:ext>
            </a:extLst>
          </p:cNvPr>
          <p:cNvSpPr/>
          <p:nvPr/>
        </p:nvSpPr>
        <p:spPr>
          <a:xfrm>
            <a:off x="9534965" y="493236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E531370-894B-41C0-988E-A66E6D33AC8E}"/>
              </a:ext>
            </a:extLst>
          </p:cNvPr>
          <p:cNvSpPr/>
          <p:nvPr/>
        </p:nvSpPr>
        <p:spPr>
          <a:xfrm>
            <a:off x="10067869" y="492545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34DD31E-A70C-48E3-9C6A-55B4D0E4F0B3}"/>
              </a:ext>
            </a:extLst>
          </p:cNvPr>
          <p:cNvSpPr/>
          <p:nvPr/>
        </p:nvSpPr>
        <p:spPr>
          <a:xfrm>
            <a:off x="10627642" y="492955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D041861F-BF84-4905-AD70-BC17D4EC28FB}"/>
              </a:ext>
            </a:extLst>
          </p:cNvPr>
          <p:cNvSpPr txBox="1"/>
          <p:nvPr/>
        </p:nvSpPr>
        <p:spPr>
          <a:xfrm rot="16200000">
            <a:off x="10360921" y="439063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2F3F957-7C01-49A6-9C62-3981D596ADDF}"/>
              </a:ext>
            </a:extLst>
          </p:cNvPr>
          <p:cNvSpPr/>
          <p:nvPr/>
        </p:nvSpPr>
        <p:spPr>
          <a:xfrm>
            <a:off x="8314978" y="492955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97803708-59D6-4815-A6B7-7331178BBCA4}"/>
              </a:ext>
            </a:extLst>
          </p:cNvPr>
          <p:cNvSpPr txBox="1"/>
          <p:nvPr/>
        </p:nvSpPr>
        <p:spPr>
          <a:xfrm>
            <a:off x="9338613" y="5551080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594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" grpId="0"/>
      <p:bldP spid="9" grpId="0"/>
      <p:bldP spid="15" grpId="0"/>
      <p:bldP spid="16" grpId="0"/>
      <p:bldP spid="17" grpId="0"/>
      <p:bldP spid="18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15BF177-06D6-4803-AF9B-847CCC0D496E}"/>
              </a:ext>
            </a:extLst>
          </p:cNvPr>
          <p:cNvSpPr/>
          <p:nvPr/>
        </p:nvSpPr>
        <p:spPr>
          <a:xfrm>
            <a:off x="5021943" y="4325472"/>
            <a:ext cx="6917335" cy="7242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91426" tIns="45712" rIns="91426" bIns="45712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</a:t>
            </a:r>
            <a:r>
              <a:rPr lang="fr-FR" sz="4000" kern="0" dirty="0">
                <a:latin typeface="Calibri"/>
              </a:rPr>
              <a:t>1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noProof="0" dirty="0">
                <a:latin typeface="Calibri"/>
              </a:rPr>
              <a:t>4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lang="fr-FR" sz="4000" kern="0" noProof="0" dirty="0">
                <a:latin typeface="Calibri"/>
              </a:rPr>
              <a:t>3</a:t>
            </a:r>
            <a:r>
              <a:rPr kumimoji="0" lang="fr-FR" sz="40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97168465-A727-40E6-9061-7FC9B8A4F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000" y="69269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01FC31B-A8DC-4426-85C6-B1BEAFE1B8A8}"/>
              </a:ext>
            </a:extLst>
          </p:cNvPr>
          <p:cNvSpPr txBox="1"/>
          <p:nvPr/>
        </p:nvSpPr>
        <p:spPr>
          <a:xfrm>
            <a:off x="143435" y="865644"/>
            <a:ext cx="10291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Léa mesure 1,43 m. </a:t>
            </a:r>
          </a:p>
          <a:p>
            <a:r>
              <a:rPr lang="fr-FR" sz="3200" dirty="0"/>
              <a:t>Comment exprimer sa taille en mètres et centimètres?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E37326-1E66-4BA2-9AF4-922BFBFAEFB2}"/>
              </a:ext>
            </a:extLst>
          </p:cNvPr>
          <p:cNvSpPr txBox="1"/>
          <p:nvPr/>
        </p:nvSpPr>
        <p:spPr>
          <a:xfrm>
            <a:off x="143435" y="3450227"/>
            <a:ext cx="420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1,43 m = 1 m + 0,43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="" xmlns:a16="http://schemas.microsoft.com/office/drawing/2014/main" id="{7D3E1139-F2EF-4482-8515-141BC57BE939}"/>
                  </a:ext>
                </a:extLst>
              </p:cNvPr>
              <p:cNvSpPr txBox="1"/>
              <p:nvPr/>
            </p:nvSpPr>
            <p:spPr>
              <a:xfrm>
                <a:off x="1167" y="4294263"/>
                <a:ext cx="4617638" cy="78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2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fr-FR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fr-FR" sz="3200" dirty="0">
                    <a:solidFill>
                      <a:srgbClr val="0070C0"/>
                    </a:solidFill>
                  </a:rPr>
                  <a:t> m = 43 cm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7D3E1139-F2EF-4482-8515-141BC57BE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" y="4294263"/>
                <a:ext cx="4617638" cy="786690"/>
              </a:xfrm>
              <a:prstGeom prst="rect">
                <a:avLst/>
              </a:prstGeom>
              <a:blipFill>
                <a:blip r:embed="rId3"/>
                <a:stretch>
                  <a:fillRect b="-131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60532CF5-989C-4CA7-A9D7-4BC50003137B}"/>
              </a:ext>
            </a:extLst>
          </p:cNvPr>
          <p:cNvSpPr txBox="1"/>
          <p:nvPr/>
        </p:nvSpPr>
        <p:spPr>
          <a:xfrm>
            <a:off x="143435" y="5391978"/>
            <a:ext cx="6016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1,43 m = 1 m + 43 cm = 1 m 43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822FD5E-3726-4485-A95E-63A1A59AA3CC}"/>
              </a:ext>
            </a:extLst>
          </p:cNvPr>
          <p:cNvSpPr/>
          <p:nvPr/>
        </p:nvSpPr>
        <p:spPr>
          <a:xfrm>
            <a:off x="-735973" y="107740"/>
            <a:ext cx="1172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B69AD23A-1003-4CD5-BFAB-4B7A6EBAE6F2}"/>
              </a:ext>
            </a:extLst>
          </p:cNvPr>
          <p:cNvGrpSpPr/>
          <p:nvPr/>
        </p:nvGrpSpPr>
        <p:grpSpPr>
          <a:xfrm>
            <a:off x="5862386" y="4350855"/>
            <a:ext cx="5236450" cy="838210"/>
            <a:chOff x="3776218" y="3990054"/>
            <a:chExt cx="5236450" cy="83821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886C776-A9E6-474D-882F-11654DA7BB02}"/>
                </a:ext>
              </a:extLst>
            </p:cNvPr>
            <p:cNvSpPr/>
            <p:nvPr/>
          </p:nvSpPr>
          <p:spPr>
            <a:xfrm>
              <a:off x="662562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0F0C036-E6E5-444E-B591-3B48FAE2D322}"/>
                </a:ext>
              </a:extLst>
            </p:cNvPr>
            <p:cNvSpPr/>
            <p:nvPr/>
          </p:nvSpPr>
          <p:spPr>
            <a:xfrm>
              <a:off x="6093498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B41F9D2-EBE4-4BB2-9A1A-0A216701FB74}"/>
                </a:ext>
              </a:extLst>
            </p:cNvPr>
            <p:cNvSpPr/>
            <p:nvPr/>
          </p:nvSpPr>
          <p:spPr>
            <a:xfrm>
              <a:off x="5502244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DF740F8-1C7B-4EA7-ABB1-8AE710B86D33}"/>
                </a:ext>
              </a:extLst>
            </p:cNvPr>
            <p:cNvSpPr/>
            <p:nvPr/>
          </p:nvSpPr>
          <p:spPr>
            <a:xfrm>
              <a:off x="4910991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0858036-DBDF-4706-B32D-9FC54F060CE2}"/>
                </a:ext>
              </a:extLst>
            </p:cNvPr>
            <p:cNvSpPr/>
            <p:nvPr/>
          </p:nvSpPr>
          <p:spPr>
            <a:xfrm>
              <a:off x="4319737" y="4020796"/>
              <a:ext cx="118251" cy="80327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6C823788-2962-4535-8297-E1A3B69DC445}"/>
                </a:ext>
              </a:extLst>
            </p:cNvPr>
            <p:cNvSpPr/>
            <p:nvPr/>
          </p:nvSpPr>
          <p:spPr>
            <a:xfrm>
              <a:off x="3776218" y="4012407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831B8BEE-B982-415D-913B-9A9A8701B6D7}"/>
                </a:ext>
              </a:extLst>
            </p:cNvPr>
            <p:cNvSpPr/>
            <p:nvPr/>
          </p:nvSpPr>
          <p:spPr>
            <a:xfrm>
              <a:off x="3776218" y="4688440"/>
              <a:ext cx="5236450" cy="13522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105F3FAD-2DCB-4F2E-8181-8DA3C14AD9E8}"/>
                </a:ext>
              </a:extLst>
            </p:cNvPr>
            <p:cNvSpPr/>
            <p:nvPr/>
          </p:nvSpPr>
          <p:spPr>
            <a:xfrm>
              <a:off x="8966949" y="3990054"/>
              <a:ext cx="4571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FEF2862-6EAB-47EA-AE6A-E3CC95169043}"/>
                </a:ext>
              </a:extLst>
            </p:cNvPr>
            <p:cNvSpPr/>
            <p:nvPr/>
          </p:nvSpPr>
          <p:spPr>
            <a:xfrm>
              <a:off x="7179187" y="4020796"/>
              <a:ext cx="88689" cy="807468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081B3DFA-420C-45FF-AF70-9D964F16CEC3}"/>
                </a:ext>
              </a:extLst>
            </p:cNvPr>
            <p:cNvSpPr/>
            <p:nvPr/>
          </p:nvSpPr>
          <p:spPr>
            <a:xfrm>
              <a:off x="7804813" y="4020796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5288714-4FF8-4B45-B4B7-606ACB03F1E3}"/>
                </a:ext>
              </a:extLst>
            </p:cNvPr>
            <p:cNvSpPr/>
            <p:nvPr/>
          </p:nvSpPr>
          <p:spPr>
            <a:xfrm>
              <a:off x="7267876" y="4020796"/>
              <a:ext cx="45719" cy="771524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0A368BD9-8D72-4DFC-A753-3CCB0B91DA4B}"/>
                </a:ext>
              </a:extLst>
            </p:cNvPr>
            <p:cNvSpPr/>
            <p:nvPr/>
          </p:nvSpPr>
          <p:spPr>
            <a:xfrm>
              <a:off x="8356943" y="4008738"/>
              <a:ext cx="118251" cy="737556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4" name="Tableau 23">
            <a:extLst>
              <a:ext uri="{FF2B5EF4-FFF2-40B4-BE49-F238E27FC236}">
                <a16:creationId xmlns="" xmlns:a16="http://schemas.microsoft.com/office/drawing/2014/main" id="{08942DA0-EF47-4BBA-BF9F-597A7BFFB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59638"/>
              </p:ext>
            </p:extLst>
          </p:nvPr>
        </p:nvGraphicFramePr>
        <p:xfrm>
          <a:off x="5884328" y="3165823"/>
          <a:ext cx="5192568" cy="1219200"/>
        </p:xfrm>
        <a:graphic>
          <a:graphicData uri="http://schemas.openxmlformats.org/drawingml/2006/table">
            <a:tbl>
              <a:tblPr firstRow="1" bandRow="1"/>
              <a:tblGrid>
                <a:gridCol w="57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715557917"/>
                    </a:ext>
                  </a:extLst>
                </a:gridCol>
                <a:gridCol w="57695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53848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</a:t>
                      </a:r>
                      <a:r>
                        <a:rPr lang="fr-FR" sz="1500" baseline="0" dirty="0">
                          <a:solidFill>
                            <a:schemeClr val="tx1"/>
                          </a:solidFill>
                        </a:rPr>
                        <a:t> des milliers</a:t>
                      </a:r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500" dirty="0">
                          <a:solidFill>
                            <a:schemeClr val="tx1"/>
                          </a:solidFill>
                        </a:rPr>
                        <a:t>Classe des unités simples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fr-FR" sz="15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2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U</a:t>
                      </a:r>
                    </a:p>
                    <a:p>
                      <a:pPr algn="ctr"/>
                      <a:r>
                        <a:rPr lang="fr-FR" sz="1900" b="1" dirty="0"/>
                        <a:t>km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C</a:t>
                      </a:r>
                    </a:p>
                    <a:p>
                      <a:pPr algn="ctr"/>
                      <a:r>
                        <a:rPr lang="fr-FR" sz="1900" b="1" dirty="0"/>
                        <a:t>hm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/>
                        <a:t>D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 marL="91428" marR="91428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900" b="1" dirty="0"/>
                    </a:p>
                  </a:txBody>
                  <a:tcPr marL="91428" marR="914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5" name="Groupe 24">
            <a:extLst>
              <a:ext uri="{FF2B5EF4-FFF2-40B4-BE49-F238E27FC236}">
                <a16:creationId xmlns="" xmlns:a16="http://schemas.microsoft.com/office/drawing/2014/main" id="{DF828194-813E-4AC7-B97F-00053767B372}"/>
              </a:ext>
            </a:extLst>
          </p:cNvPr>
          <p:cNvGrpSpPr/>
          <p:nvPr/>
        </p:nvGrpSpPr>
        <p:grpSpPr>
          <a:xfrm>
            <a:off x="9473156" y="3080100"/>
            <a:ext cx="845915" cy="1064893"/>
            <a:chOff x="18830619" y="3897039"/>
            <a:chExt cx="845915" cy="1064893"/>
          </a:xfrm>
        </p:grpSpPr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22BE3D10-0AA9-425D-BE4F-6A9016645413}"/>
                </a:ext>
              </a:extLst>
            </p:cNvPr>
            <p:cNvSpPr txBox="1"/>
            <p:nvPr/>
          </p:nvSpPr>
          <p:spPr>
            <a:xfrm rot="16200000">
              <a:off x="18503495" y="4266837"/>
              <a:ext cx="962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dixièmes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="" xmlns:a16="http://schemas.microsoft.com/office/drawing/2014/main" id="{0DFC3ACF-6DD0-4AF3-824C-A5169096531C}"/>
                </a:ext>
              </a:extLst>
            </p:cNvPr>
            <p:cNvSpPr txBox="1"/>
            <p:nvPr/>
          </p:nvSpPr>
          <p:spPr>
            <a:xfrm rot="16200000">
              <a:off x="18990199" y="4275597"/>
              <a:ext cx="10648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centièmes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86BC01A-F11D-40B7-A6DB-D25AF041BF55}"/>
              </a:ext>
            </a:extLst>
          </p:cNvPr>
          <p:cNvSpPr/>
          <p:nvPr/>
        </p:nvSpPr>
        <p:spPr>
          <a:xfrm>
            <a:off x="9399971" y="4000388"/>
            <a:ext cx="5148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7FC5DA5-7E12-45D5-A076-65281F2AE11D}"/>
              </a:ext>
            </a:extLst>
          </p:cNvPr>
          <p:cNvSpPr/>
          <p:nvPr/>
        </p:nvSpPr>
        <p:spPr>
          <a:xfrm>
            <a:off x="9932875" y="3993476"/>
            <a:ext cx="4860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cm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5569141B-5AFD-4079-804B-11816FB6B213}"/>
              </a:ext>
            </a:extLst>
          </p:cNvPr>
          <p:cNvSpPr/>
          <p:nvPr/>
        </p:nvSpPr>
        <p:spPr>
          <a:xfrm>
            <a:off x="10492648" y="3997578"/>
            <a:ext cx="58221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mm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04142F39-8E2B-4358-96F1-653751C31AE0}"/>
              </a:ext>
            </a:extLst>
          </p:cNvPr>
          <p:cNvSpPr txBox="1"/>
          <p:nvPr/>
        </p:nvSpPr>
        <p:spPr>
          <a:xfrm rot="16200000">
            <a:off x="10225927" y="3458657"/>
            <a:ext cx="106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>
                <a:solidFill>
                  <a:prstClr val="black"/>
                </a:solidFill>
              </a:rPr>
              <a:t>mill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ièmes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A1AF658-F18E-45DE-A684-483FBB68E9B2}"/>
              </a:ext>
            </a:extLst>
          </p:cNvPr>
          <p:cNvSpPr/>
          <p:nvPr/>
        </p:nvSpPr>
        <p:spPr>
          <a:xfrm>
            <a:off x="8179984" y="3997577"/>
            <a:ext cx="6351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900" b="1" dirty="0"/>
              <a:t>dam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414911E2-BAAA-4F57-91BA-1E43E8DFA65A}"/>
              </a:ext>
            </a:extLst>
          </p:cNvPr>
          <p:cNvSpPr txBox="1"/>
          <p:nvPr/>
        </p:nvSpPr>
        <p:spPr>
          <a:xfrm>
            <a:off x="9203619" y="4619100"/>
            <a:ext cx="8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190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7" grpId="0"/>
      <p:bldP spid="8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A23029BD-5644-4DBE-AC77-F778B8719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Rectangle 46">
            <a:extLst>
              <a:ext uri="{FF2B5EF4-FFF2-40B4-BE49-F238E27FC236}">
                <a16:creationId xmlns="" xmlns:a16="http://schemas.microsoft.com/office/drawing/2014/main" id="{C278BBA8-7E5D-474F-8530-D98BF1B0F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10" y="645288"/>
            <a:ext cx="989469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Détermine le périmètre du triangle construit à main levée.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tangle 59">
            <a:extLst>
              <a:ext uri="{FF2B5EF4-FFF2-40B4-BE49-F238E27FC236}">
                <a16:creationId xmlns="" xmlns:a16="http://schemas.microsoft.com/office/drawing/2014/main" id="{981FC0E0-F022-498D-9939-1D5257C0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2488E9C-9C68-42EF-BE20-1BF0B50B4DC7}"/>
              </a:ext>
            </a:extLst>
          </p:cNvPr>
          <p:cNvSpPr/>
          <p:nvPr/>
        </p:nvSpPr>
        <p:spPr>
          <a:xfrm>
            <a:off x="251012" y="208560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Faire le lien entre les unités de numération et les unités de mesure</a:t>
            </a:r>
          </a:p>
        </p:txBody>
      </p:sp>
      <p:sp>
        <p:nvSpPr>
          <p:cNvPr id="19" name="CustomShape 2">
            <a:extLst>
              <a:ext uri="{FF2B5EF4-FFF2-40B4-BE49-F238E27FC236}">
                <a16:creationId xmlns="" xmlns:a16="http://schemas.microsoft.com/office/drawing/2014/main" id="{5112D926-CFAF-4BBA-AF7E-7AA581B693A8}"/>
              </a:ext>
            </a:extLst>
          </p:cNvPr>
          <p:cNvSpPr/>
          <p:nvPr/>
        </p:nvSpPr>
        <p:spPr>
          <a:xfrm>
            <a:off x="9530246" y="3560751"/>
            <a:ext cx="2446601" cy="790817"/>
          </a:xfrm>
          <a:prstGeom prst="wedgeRoundRectCallout">
            <a:avLst>
              <a:gd name="adj1" fmla="val 7145"/>
              <a:gd name="adj2" fmla="val 10492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800" b="1" kern="0" spc="-1" dirty="0">
                <a:solidFill>
                  <a:srgbClr val="000000"/>
                </a:solidFill>
                <a:latin typeface="Comic Sans MS"/>
                <a:ea typeface="DejaVu Sans"/>
                <a:cs typeface="DejaVu Sans"/>
              </a:rPr>
              <a:t>RAPPEL</a:t>
            </a:r>
            <a:endParaRPr lang="fr-FR" sz="28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59B08E0C-24C0-4AA2-8F21-1D728ADE339F}"/>
              </a:ext>
            </a:extLst>
          </p:cNvPr>
          <p:cNvGrpSpPr>
            <a:grpSpLocks noChangeAspect="1"/>
          </p:cNvGrpSpPr>
          <p:nvPr/>
        </p:nvGrpSpPr>
        <p:grpSpPr>
          <a:xfrm>
            <a:off x="1238440" y="1942709"/>
            <a:ext cx="4663365" cy="2736000"/>
            <a:chOff x="-168235" y="48344"/>
            <a:chExt cx="2672108" cy="1449832"/>
          </a:xfrm>
        </p:grpSpPr>
        <p:sp>
          <p:nvSpPr>
            <p:cNvPr id="22" name="Forme libre 1">
              <a:extLst>
                <a:ext uri="{FF2B5EF4-FFF2-40B4-BE49-F238E27FC236}">
                  <a16:creationId xmlns="" xmlns:a16="http://schemas.microsoft.com/office/drawing/2014/main" id="{86814EDC-7102-4FED-B655-409377AE1CC1}"/>
                </a:ext>
              </a:extLst>
            </p:cNvPr>
            <p:cNvSpPr/>
            <p:nvPr/>
          </p:nvSpPr>
          <p:spPr>
            <a:xfrm>
              <a:off x="448733" y="313266"/>
              <a:ext cx="1456267" cy="855134"/>
            </a:xfrm>
            <a:custGeom>
              <a:avLst/>
              <a:gdLst>
                <a:gd name="connsiteX0" fmla="*/ 0 w 1456267"/>
                <a:gd name="connsiteY0" fmla="*/ 33867 h 855134"/>
                <a:gd name="connsiteX1" fmla="*/ 1456267 w 1456267"/>
                <a:gd name="connsiteY1" fmla="*/ 0 h 855134"/>
                <a:gd name="connsiteX2" fmla="*/ 465667 w 1456267"/>
                <a:gd name="connsiteY2" fmla="*/ 855134 h 855134"/>
                <a:gd name="connsiteX3" fmla="*/ 0 w 1456267"/>
                <a:gd name="connsiteY3" fmla="*/ 33867 h 85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6267" h="855134">
                  <a:moveTo>
                    <a:pt x="0" y="33867"/>
                  </a:moveTo>
                  <a:lnTo>
                    <a:pt x="1456267" y="0"/>
                  </a:lnTo>
                  <a:lnTo>
                    <a:pt x="465667" y="855134"/>
                  </a:lnTo>
                  <a:lnTo>
                    <a:pt x="0" y="33867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Zone de texte 2">
              <a:extLst>
                <a:ext uri="{FF2B5EF4-FFF2-40B4-BE49-F238E27FC236}">
                  <a16:creationId xmlns="" xmlns:a16="http://schemas.microsoft.com/office/drawing/2014/main" id="{430D66A9-AD7B-425A-AE6D-2FB902AB981E}"/>
                </a:ext>
              </a:extLst>
            </p:cNvPr>
            <p:cNvSpPr txBox="1"/>
            <p:nvPr/>
          </p:nvSpPr>
          <p:spPr>
            <a:xfrm>
              <a:off x="804333" y="48344"/>
              <a:ext cx="1049867" cy="34713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7,63 </a:t>
              </a:r>
              <a:r>
                <a:rPr lang="fr-FR" sz="2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Zone de texte 3">
              <a:extLst>
                <a:ext uri="{FF2B5EF4-FFF2-40B4-BE49-F238E27FC236}">
                  <a16:creationId xmlns="" xmlns:a16="http://schemas.microsoft.com/office/drawing/2014/main" id="{AF9D07B2-5101-45E5-BDD6-CC3119ED1082}"/>
                </a:ext>
              </a:extLst>
            </p:cNvPr>
            <p:cNvSpPr txBox="1"/>
            <p:nvPr/>
          </p:nvSpPr>
          <p:spPr>
            <a:xfrm>
              <a:off x="194733" y="152400"/>
              <a:ext cx="355600" cy="346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 de texte 4">
                  <a:extLst>
                    <a:ext uri="{FF2B5EF4-FFF2-40B4-BE49-F238E27FC236}">
                      <a16:creationId xmlns="" xmlns:a16="http://schemas.microsoft.com/office/drawing/2014/main" id="{098164AC-F56E-482A-A67F-20346820CAB6}"/>
                    </a:ext>
                  </a:extLst>
                </p:cNvPr>
                <p:cNvSpPr txBox="1"/>
                <p:nvPr/>
              </p:nvSpPr>
              <p:spPr>
                <a:xfrm>
                  <a:off x="-168235" y="660175"/>
                  <a:ext cx="1049867" cy="34713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6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r>
                    <a:rPr lang="fr-FR" sz="20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m</a:t>
                  </a:r>
                  <a:endPara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Zone de texte 4">
                  <a:extLst>
                    <a:ext uri="{FF2B5EF4-FFF2-40B4-BE49-F238E27FC236}">
                      <a16:creationId xmlns:a16="http://schemas.microsoft.com/office/drawing/2014/main" id="{F4813137-E339-424E-85E3-FE396EFAC0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8235" y="660175"/>
                  <a:ext cx="1049867" cy="347133"/>
                </a:xfrm>
                <a:prstGeom prst="rect">
                  <a:avLst/>
                </a:prstGeom>
                <a:blipFill>
                  <a:blip r:embed="rId2"/>
                  <a:stretch>
                    <a:fillRect l="-4348" b="-26829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 de texte 5">
                  <a:extLst>
                    <a:ext uri="{FF2B5EF4-FFF2-40B4-BE49-F238E27FC236}">
                      <a16:creationId xmlns="" xmlns:a16="http://schemas.microsoft.com/office/drawing/2014/main" id="{93415FA5-45F9-48C7-A08E-B0959F5E82F1}"/>
                    </a:ext>
                  </a:extLst>
                </p:cNvPr>
                <p:cNvSpPr txBox="1"/>
                <p:nvPr/>
              </p:nvSpPr>
              <p:spPr>
                <a:xfrm>
                  <a:off x="1454006" y="645011"/>
                  <a:ext cx="1049867" cy="31021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fr-FR" sz="2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5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000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r-FR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r>
                    <a:rPr lang="fr-FR" sz="2000" dirty="0">
                      <a:effectLst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m</a:t>
                  </a:r>
                  <a:endParaRPr lang="fr-FR" sz="2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Zone de texte 5">
                  <a:extLst>
                    <a:ext uri="{FF2B5EF4-FFF2-40B4-BE49-F238E27FC236}">
                      <a16:creationId xmlns:a16="http://schemas.microsoft.com/office/drawing/2014/main" id="{F021DB53-4259-479D-BA74-8AE230A6D6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4006" y="645011"/>
                  <a:ext cx="1049867" cy="310215"/>
                </a:xfrm>
                <a:prstGeom prst="rect">
                  <a:avLst/>
                </a:prstGeom>
                <a:blipFill>
                  <a:blip r:embed="rId3"/>
                  <a:stretch>
                    <a:fillRect l="-4348" b="-42466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Zone de texte 6">
              <a:extLst>
                <a:ext uri="{FF2B5EF4-FFF2-40B4-BE49-F238E27FC236}">
                  <a16:creationId xmlns="" xmlns:a16="http://schemas.microsoft.com/office/drawing/2014/main" id="{C7E5F55E-2703-4700-BE6A-9EA3B074FD94}"/>
                </a:ext>
              </a:extLst>
            </p:cNvPr>
            <p:cNvSpPr txBox="1"/>
            <p:nvPr/>
          </p:nvSpPr>
          <p:spPr>
            <a:xfrm>
              <a:off x="778933" y="1151466"/>
              <a:ext cx="355600" cy="34671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" name="Zone de texte 7">
              <a:extLst>
                <a:ext uri="{FF2B5EF4-FFF2-40B4-BE49-F238E27FC236}">
                  <a16:creationId xmlns="" xmlns:a16="http://schemas.microsoft.com/office/drawing/2014/main" id="{A6B3431F-DAAF-466B-93B0-F18140D3F4B2}"/>
                </a:ext>
              </a:extLst>
            </p:cNvPr>
            <p:cNvSpPr txBox="1"/>
            <p:nvPr/>
          </p:nvSpPr>
          <p:spPr>
            <a:xfrm>
              <a:off x="1905000" y="128274"/>
              <a:ext cx="355600" cy="28019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2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952E41C2-D66F-4403-A92A-F1029F68EAC6}"/>
              </a:ext>
            </a:extLst>
          </p:cNvPr>
          <p:cNvSpPr txBox="1"/>
          <p:nvPr/>
        </p:nvSpPr>
        <p:spPr>
          <a:xfrm>
            <a:off x="6601892" y="4839449"/>
            <a:ext cx="5374955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Le périmètre d’une figure est la longueur de son contour.</a:t>
            </a:r>
          </a:p>
          <a:p>
            <a:r>
              <a:rPr lang="fr-FR" sz="2400" dirty="0"/>
              <a:t> Pour calculer le périmètre d’un polygone, on additionne les longueurs de ses côtés (exprimés dans la même unité).</a:t>
            </a:r>
          </a:p>
        </p:txBody>
      </p:sp>
    </p:spTree>
    <p:extLst>
      <p:ext uri="{BB962C8B-B14F-4D97-AF65-F5344CB8AC3E}">
        <p14:creationId xmlns:p14="http://schemas.microsoft.com/office/powerpoint/2010/main" val="26124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595" y="498312"/>
            <a:ext cx="9142810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659E73A9-4291-4574-A441-9D790E4A7380}"/>
              </a:ext>
            </a:extLst>
          </p:cNvPr>
          <p:cNvSpPr txBox="1"/>
          <p:nvPr/>
        </p:nvSpPr>
        <p:spPr>
          <a:xfrm>
            <a:off x="3900054" y="3306403"/>
            <a:ext cx="439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Calculer des durées</a:t>
            </a:r>
          </a:p>
        </p:txBody>
      </p:sp>
    </p:spTree>
    <p:extLst>
      <p:ext uri="{BB962C8B-B14F-4D97-AF65-F5344CB8AC3E}">
        <p14:creationId xmlns:p14="http://schemas.microsoft.com/office/powerpoint/2010/main" val="236113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7A7EAFD-5C56-4585-95A2-CE3E0DA83048}"/>
              </a:ext>
            </a:extLst>
          </p:cNvPr>
          <p:cNvSpPr/>
          <p:nvPr/>
        </p:nvSpPr>
        <p:spPr>
          <a:xfrm>
            <a:off x="290945" y="149002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Marie est partie à 7h55 de sa maison. </a:t>
            </a:r>
          </a:p>
          <a:p>
            <a:r>
              <a:rPr lang="fr-FR" sz="2800" dirty="0"/>
              <a:t>Elle met 25 min pour arriver au collège. </a:t>
            </a:r>
          </a:p>
          <a:p>
            <a:r>
              <a:rPr lang="fr-FR" sz="2800" dirty="0"/>
              <a:t>À quelle heure est-elle arrivée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68F136E-C0C1-46E9-975F-4C9FF1A6E759}"/>
              </a:ext>
            </a:extLst>
          </p:cNvPr>
          <p:cNvSpPr txBox="1"/>
          <p:nvPr/>
        </p:nvSpPr>
        <p:spPr>
          <a:xfrm>
            <a:off x="3117273" y="946442"/>
            <a:ext cx="501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Trajet maison collège</a:t>
            </a:r>
          </a:p>
        </p:txBody>
      </p:sp>
      <p:pic>
        <p:nvPicPr>
          <p:cNvPr id="21506" name="Picture 2" descr="Page 2 | photos sac libres de droits | Piqsels">
            <a:extLst>
              <a:ext uri="{FF2B5EF4-FFF2-40B4-BE49-F238E27FC236}">
                <a16:creationId xmlns="" xmlns:a16="http://schemas.microsoft.com/office/drawing/2014/main" id="{67EA3829-85A1-4FA0-B5AF-0FED535B9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/>
          <a:stretch/>
        </p:blipFill>
        <p:spPr bwMode="auto">
          <a:xfrm>
            <a:off x="9519216" y="22520"/>
            <a:ext cx="267278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656C3BB0-76DD-4160-A121-694C6CB0B335}"/>
              </a:ext>
            </a:extLst>
          </p:cNvPr>
          <p:cNvSpPr txBox="1"/>
          <p:nvPr/>
        </p:nvSpPr>
        <p:spPr>
          <a:xfrm>
            <a:off x="2092036" y="295279"/>
            <a:ext cx="6497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7030A0"/>
                </a:solidFill>
              </a:rPr>
              <a:t>Correction du problème donné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088E7877-B65C-4690-9814-5645EB9E0FB2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10E160-69B3-4F52-961D-6168E1F2851D}"/>
              </a:ext>
            </a:extLst>
          </p:cNvPr>
          <p:cNvSpPr/>
          <p:nvPr/>
        </p:nvSpPr>
        <p:spPr>
          <a:xfrm>
            <a:off x="457199" y="1146344"/>
            <a:ext cx="8880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Il est 16 h 15 et cela fait 1 h 25 que l'électricité est coupée. </a:t>
            </a:r>
          </a:p>
          <a:p>
            <a:r>
              <a:rPr lang="fr-FR" sz="2800" dirty="0"/>
              <a:t>À quelle heure la coupure d'électricité a-t-elle commencé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9D91544-1DB8-45AF-9B44-296CC45E6B6B}"/>
              </a:ext>
            </a:extLst>
          </p:cNvPr>
          <p:cNvSpPr txBox="1"/>
          <p:nvPr/>
        </p:nvSpPr>
        <p:spPr>
          <a:xfrm>
            <a:off x="983672" y="387927"/>
            <a:ext cx="6982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Coupure d’électricité</a:t>
            </a:r>
          </a:p>
        </p:txBody>
      </p:sp>
      <p:pic>
        <p:nvPicPr>
          <p:cNvPr id="11266" name="Picture 2" descr="20110717 Power cuts hit Algeria | الجزائر تعاني من مشكلة ا… | Flickr">
            <a:extLst>
              <a:ext uri="{FF2B5EF4-FFF2-40B4-BE49-F238E27FC236}">
                <a16:creationId xmlns="" xmlns:a16="http://schemas.microsoft.com/office/drawing/2014/main" id="{DE28C2D5-1473-45E3-943B-266D9595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00" y="0"/>
            <a:ext cx="2736000" cy="189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>
            <a:extLst>
              <a:ext uri="{FF2B5EF4-FFF2-40B4-BE49-F238E27FC236}">
                <a16:creationId xmlns="" xmlns:a16="http://schemas.microsoft.com/office/drawing/2014/main" id="{626C7123-631C-4B57-AF96-245784D2AD39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A45B0D-8984-4128-9016-1F046A81CCEB}"/>
              </a:ext>
            </a:extLst>
          </p:cNvPr>
          <p:cNvSpPr/>
          <p:nvPr/>
        </p:nvSpPr>
        <p:spPr>
          <a:xfrm>
            <a:off x="161365" y="746140"/>
            <a:ext cx="896470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/>
              <a:t>Une classe de CM2 se rend chaque mardi après-midi à la piscine.</a:t>
            </a:r>
          </a:p>
          <a:p>
            <a:r>
              <a:rPr lang="fr-FR" sz="2600" dirty="0"/>
              <a:t>Les élèves doivent être dans l’eau à 14 h 15.</a:t>
            </a:r>
          </a:p>
          <a:p>
            <a:r>
              <a:rPr lang="fr-FR" sz="2600" dirty="0"/>
              <a:t>On compte 5 min pour quitter la classe et monter dans le car, un quart d’heure pour effectuer le trajet entre l’école et la piscine, 5 min pour se déshabiller et prendre une douche obligatoire. </a:t>
            </a:r>
          </a:p>
          <a:p>
            <a:r>
              <a:rPr lang="fr-FR" sz="2600" dirty="0"/>
              <a:t>A quelle heure les élèves doivent-ils quitter la classe ?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AA4E3DC2-07B4-42AE-A97D-9E85BB45293C}"/>
              </a:ext>
            </a:extLst>
          </p:cNvPr>
          <p:cNvSpPr txBox="1"/>
          <p:nvPr/>
        </p:nvSpPr>
        <p:spPr>
          <a:xfrm>
            <a:off x="2886635" y="161365"/>
            <a:ext cx="5593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</a:rPr>
              <a:t>La piscine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84AA4425-C7C7-41AC-84C7-B51F570C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71" y="161365"/>
            <a:ext cx="3072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D9062290-2AA2-43FF-A3F4-0D3EA5EA0E2F}"/>
              </a:ext>
            </a:extLst>
          </p:cNvPr>
          <p:cNvCxnSpPr/>
          <p:nvPr/>
        </p:nvCxnSpPr>
        <p:spPr>
          <a:xfrm>
            <a:off x="374073" y="4142509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0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B749F9F-338A-447F-940E-01A883F7ED5E}"/>
              </a:ext>
            </a:extLst>
          </p:cNvPr>
          <p:cNvSpPr txBox="1"/>
          <p:nvPr/>
        </p:nvSpPr>
        <p:spPr>
          <a:xfrm>
            <a:off x="2313709" y="221673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7030A0"/>
                </a:solidFill>
              </a:rPr>
              <a:t>Mozart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FF710AA-C8E1-4F38-BD58-8C483BAA7B49}"/>
              </a:ext>
            </a:extLst>
          </p:cNvPr>
          <p:cNvSpPr txBox="1"/>
          <p:nvPr/>
        </p:nvSpPr>
        <p:spPr>
          <a:xfrm>
            <a:off x="290946" y="1039091"/>
            <a:ext cx="921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En 2016, on a célébré le 260</a:t>
            </a:r>
            <a:r>
              <a:rPr lang="fr-FR" sz="2400" baseline="30000" dirty="0"/>
              <a:t>ème</a:t>
            </a:r>
            <a:r>
              <a:rPr lang="fr-FR" sz="2400" dirty="0"/>
              <a:t> anniversaire de la naissance de Mozart.</a:t>
            </a:r>
          </a:p>
          <a:p>
            <a:r>
              <a:rPr lang="fr-FR" sz="2400" dirty="0"/>
              <a:t>En quelle année est-il né?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1A9A676-51A4-4DF7-AEBE-9BD4DFDC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075" y="0"/>
            <a:ext cx="20669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5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7EAFD-5C56-4585-95A2-CE3E0DA83048}"/>
              </a:ext>
            </a:extLst>
          </p:cNvPr>
          <p:cNvSpPr/>
          <p:nvPr/>
        </p:nvSpPr>
        <p:spPr>
          <a:xfrm>
            <a:off x="290945" y="1490022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Marie est partie à 7h55 de sa maison. </a:t>
            </a:r>
          </a:p>
          <a:p>
            <a:r>
              <a:rPr lang="fr-FR" sz="2800" dirty="0"/>
              <a:t>Elle met 25 min pour arriver au collège. </a:t>
            </a:r>
          </a:p>
          <a:p>
            <a:r>
              <a:rPr lang="fr-FR" sz="2800" dirty="0"/>
              <a:t>À quelle heure est-elle arrivée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68F136E-C0C1-46E9-975F-4C9FF1A6E759}"/>
              </a:ext>
            </a:extLst>
          </p:cNvPr>
          <p:cNvSpPr txBox="1"/>
          <p:nvPr/>
        </p:nvSpPr>
        <p:spPr>
          <a:xfrm>
            <a:off x="3051959" y="456236"/>
            <a:ext cx="501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Trajet maison collège</a:t>
            </a:r>
          </a:p>
        </p:txBody>
      </p:sp>
      <p:pic>
        <p:nvPicPr>
          <p:cNvPr id="21506" name="Picture 2" descr="Page 2 | photos sac libres de droits | Piqsels">
            <a:extLst>
              <a:ext uri="{FF2B5EF4-FFF2-40B4-BE49-F238E27FC236}">
                <a16:creationId xmlns:a16="http://schemas.microsoft.com/office/drawing/2014/main" xmlns="" id="{67EA3829-85A1-4FA0-B5AF-0FED535B9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/>
          <a:stretch/>
        </p:blipFill>
        <p:spPr bwMode="auto">
          <a:xfrm>
            <a:off x="9519216" y="22520"/>
            <a:ext cx="267278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xmlns="" id="{088E7877-B65C-4690-9814-5645EB9E0FB2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13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="" xmlns:a16="http://schemas.microsoft.com/office/drawing/2014/main" id="{71440BC5-6A57-4B8A-A805-75941B020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7938" y="3602038"/>
            <a:ext cx="957262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3600" dirty="0" smtClean="0"/>
              <a:t>Multiplier par des </a:t>
            </a:r>
            <a:r>
              <a:rPr lang="fr-FR" sz="3600" dirty="0"/>
              <a:t>fractions</a:t>
            </a:r>
          </a:p>
        </p:txBody>
      </p:sp>
    </p:spTree>
    <p:extLst>
      <p:ext uri="{BB962C8B-B14F-4D97-AF65-F5344CB8AC3E}">
        <p14:creationId xmlns:p14="http://schemas.microsoft.com/office/powerpoint/2010/main" val="2974680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513104C-E8B5-45C1-A3B2-FF1483359C2E}"/>
              </a:ext>
            </a:extLst>
          </p:cNvPr>
          <p:cNvSpPr txBox="1"/>
          <p:nvPr/>
        </p:nvSpPr>
        <p:spPr>
          <a:xfrm>
            <a:off x="1724891" y="304800"/>
            <a:ext cx="7495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7030A0"/>
                </a:solidFill>
              </a:rPr>
              <a:t>Temps de sommeil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99E2494-213F-4DED-8A63-E634B82E60C3}"/>
              </a:ext>
            </a:extLst>
          </p:cNvPr>
          <p:cNvSpPr txBox="1"/>
          <p:nvPr/>
        </p:nvSpPr>
        <p:spPr>
          <a:xfrm>
            <a:off x="249382" y="928255"/>
            <a:ext cx="8728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enfant de 10 ans a besoin de 9 h 30 min de sommeil en moyenne pour se sentir bien reposé.</a:t>
            </a:r>
          </a:p>
          <a:p>
            <a:r>
              <a:rPr lang="fr-FR" sz="2400" dirty="0"/>
              <a:t>Léa a 10 ans. Pour aller à l’école, elle règle son réveil pour qu’il sonne à 7 h 40.</a:t>
            </a:r>
          </a:p>
          <a:p>
            <a:r>
              <a:rPr lang="fr-FR" sz="2400" dirty="0"/>
              <a:t>A quelle heure doit-elle être endormie la veille pour être en forme au réveil ?</a:t>
            </a:r>
          </a:p>
        </p:txBody>
      </p:sp>
      <p:pic>
        <p:nvPicPr>
          <p:cNvPr id="9218" name="Picture 2" descr="Assis sur le lit | Vecteurs publiques">
            <a:extLst>
              <a:ext uri="{FF2B5EF4-FFF2-40B4-BE49-F238E27FC236}">
                <a16:creationId xmlns="" xmlns:a16="http://schemas.microsoft.com/office/drawing/2014/main" id="{701C4A5E-05F6-484D-9206-59BE2012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6495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ECFA73C5-4379-4448-8E81-394DEE5DB047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B86710EA-5918-4B29-8C61-C9D24EFAEDC0}"/>
              </a:ext>
            </a:extLst>
          </p:cNvPr>
          <p:cNvSpPr txBox="1"/>
          <p:nvPr/>
        </p:nvSpPr>
        <p:spPr>
          <a:xfrm>
            <a:off x="249381" y="1565564"/>
            <a:ext cx="1080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invités de M. Dufour arriveront à 21h.</a:t>
            </a:r>
          </a:p>
          <a:p>
            <a:r>
              <a:rPr lang="fr-FR" sz="2400" dirty="0"/>
              <a:t>Il est 19h30.</a:t>
            </a:r>
          </a:p>
          <a:p>
            <a:r>
              <a:rPr lang="fr-FR" sz="2400" dirty="0"/>
              <a:t>A-t-il le temps de cuisiner un plat qui doit mijoter pendant 80 minutes s’il veut que tout soit prêt avant l’arrivée de ses invités?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90958B54-D56D-4BAE-A112-FE962136E9DA}"/>
              </a:ext>
            </a:extLst>
          </p:cNvPr>
          <p:cNvSpPr txBox="1"/>
          <p:nvPr/>
        </p:nvSpPr>
        <p:spPr>
          <a:xfrm>
            <a:off x="3699164" y="332509"/>
            <a:ext cx="54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7030A0"/>
                </a:solidFill>
              </a:rPr>
              <a:t>Temps suffisant ou non?</a:t>
            </a:r>
          </a:p>
        </p:txBody>
      </p:sp>
      <p:pic>
        <p:nvPicPr>
          <p:cNvPr id="2050" name="Picture 2" descr="Casserole sur la cuisinière | Vecteurs publiques">
            <a:extLst>
              <a:ext uri="{FF2B5EF4-FFF2-40B4-BE49-F238E27FC236}">
                <a16:creationId xmlns="" xmlns:a16="http://schemas.microsoft.com/office/drawing/2014/main" id="{C4CBEEDC-F081-434B-BD33-73C0488A1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364" y="0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1F34D86D-F383-4E60-B923-C5EEAA6A1A84}"/>
              </a:ext>
            </a:extLst>
          </p:cNvPr>
          <p:cNvCxnSpPr/>
          <p:nvPr/>
        </p:nvCxnSpPr>
        <p:spPr>
          <a:xfrm>
            <a:off x="484909" y="3726873"/>
            <a:ext cx="10584873" cy="0"/>
          </a:xfrm>
          <a:prstGeom prst="straightConnector1">
            <a:avLst/>
          </a:prstGeom>
          <a:ln w="444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6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7" y="488306"/>
            <a:ext cx="6063482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Quelle est la moitié de </a:t>
            </a:r>
            <a:r>
              <a:rPr lang="fr-FR" sz="3600" dirty="0">
                <a:solidFill>
                  <a:prstClr val="black"/>
                </a:solidFill>
                <a:latin typeface="Calibri" panose="020F0502020204030204"/>
              </a:rPr>
              <a:t>32,6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3188083" y="223792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C00000"/>
                </a:solidFill>
                <a:latin typeface="Calibri" panose="020F0502020204030204"/>
              </a:rPr>
              <a:t>16,3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6601365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quart de 8 centaines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3188083" y="2237928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0" dirty="0">
                <a:solidFill>
                  <a:srgbClr val="C00000"/>
                </a:solidFill>
                <a:latin typeface="Calibri" panose="020F0502020204030204"/>
              </a:rPr>
              <a:t>200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stomShape 2">
            <a:extLst>
              <a:ext uri="{FF2B5EF4-FFF2-40B4-BE49-F238E27FC236}">
                <a16:creationId xmlns="" xmlns:a16="http://schemas.microsoft.com/office/drawing/2014/main" id="{77567C70-ECE5-48FD-862E-0FC96F58E9BC}"/>
              </a:ext>
            </a:extLst>
          </p:cNvPr>
          <p:cNvSpPr/>
          <p:nvPr/>
        </p:nvSpPr>
        <p:spPr>
          <a:xfrm>
            <a:off x="9154509" y="3977793"/>
            <a:ext cx="2446601" cy="790817"/>
          </a:xfrm>
          <a:prstGeom prst="wedgeRoundRectCallout">
            <a:avLst>
              <a:gd name="adj1" fmla="val 3481"/>
              <a:gd name="adj2" fmla="val 89053"/>
              <a:gd name="adj3" fmla="val 16667"/>
            </a:avLst>
          </a:prstGeom>
          <a:solidFill>
            <a:srgbClr val="729FCF"/>
          </a:solidFill>
          <a:ln>
            <a:solidFill>
              <a:srgbClr val="3465A4"/>
            </a:solidFill>
          </a:ln>
          <a:effectLst/>
        </p:spPr>
        <p:txBody>
          <a:bodyPr wrap="none" lIns="89988" tIns="44994" rIns="89988" bIns="44994" anchor="ctr">
            <a:noAutofit/>
          </a:bodyPr>
          <a:lstStyle/>
          <a:p>
            <a:pPr algn="ctr" defTabSz="914309">
              <a:defRPr/>
            </a:pPr>
            <a:r>
              <a:rPr lang="fr-FR" sz="2400" b="1" kern="0" spc="-1" dirty="0">
                <a:solidFill>
                  <a:srgbClr val="000000"/>
                </a:solidFill>
                <a:latin typeface="Comic Sans MS"/>
                <a:ea typeface="Calibri"/>
                <a:cs typeface="DejaVu Sans"/>
              </a:rPr>
              <a:t>À RETENIR</a:t>
            </a:r>
            <a:endParaRPr lang="fr-FR" sz="2400" kern="0" spc="-1" dirty="0">
              <a:solidFill>
                <a:prstClr val="black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2C53-5A2A-489F-B290-7E2ECC73F3B8}"/>
              </a:ext>
            </a:extLst>
          </p:cNvPr>
          <p:cNvSpPr txBox="1"/>
          <p:nvPr/>
        </p:nvSpPr>
        <p:spPr>
          <a:xfrm>
            <a:off x="6297872" y="5374666"/>
            <a:ext cx="537495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Pour calculer le quart d’un nombre, tu peux prendre la moitié de la moitié de ce nombre.</a:t>
            </a:r>
          </a:p>
        </p:txBody>
      </p:sp>
    </p:spTree>
    <p:extLst>
      <p:ext uri="{BB962C8B-B14F-4D97-AF65-F5344CB8AC3E}">
        <p14:creationId xmlns:p14="http://schemas.microsoft.com/office/powerpoint/2010/main" val="4128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7" y="488306"/>
            <a:ext cx="586626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double de 18,2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2914304" y="2145507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C00000"/>
                </a:solidFill>
                <a:latin typeface="Calibri" panose="020F0502020204030204"/>
              </a:rPr>
              <a:t>36,4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7874354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double de la moitié de 4,84 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3918350" y="2145507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0" dirty="0">
                <a:solidFill>
                  <a:srgbClr val="C00000"/>
                </a:solidFill>
                <a:latin typeface="Calibri" panose="020F0502020204030204"/>
              </a:rPr>
              <a:t>4,84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8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7648" y="5017545"/>
            <a:ext cx="943059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       9   0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554829" y="5007894"/>
            <a:ext cx="9733411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3727656" y="4589745"/>
            <a:ext cx="6335054" cy="1300167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56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3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2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27778" r="-2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7778" r="-1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127778" r="-1724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6757" y="5214759"/>
            <a:ext cx="325688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="" xmlns:a16="http://schemas.microsoft.com/office/drawing/2014/main" id="{4E5B56A5-B8ED-4D13-BA8A-D3ACCB25C121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708546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dixième de 9 dizaines ? 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="" xmlns:a16="http://schemas.microsoft.com/office/drawing/2014/main" id="{81E9A0BC-D0D1-4D6D-AA46-6570A5998052}"/>
              </a:ext>
            </a:extLst>
          </p:cNvPr>
          <p:cNvSpPr txBox="1"/>
          <p:nvPr/>
        </p:nvSpPr>
        <p:spPr>
          <a:xfrm>
            <a:off x="3308750" y="2166053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C00000"/>
                </a:solidFill>
                <a:latin typeface="Calibri" panose="020F0502020204030204"/>
              </a:rPr>
              <a:t>9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="" xmlns:a16="http://schemas.microsoft.com/office/drawing/2014/main" id="{9F82AF14-7F61-48AD-AE01-0A26D139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4" y="83975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3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6 -3.33333E-6 L -0.86198 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83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-2.22222E-6 L -0.90027 -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77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09 -2.22222E-6 L -0.84598 -0.0011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1" grpId="0" animBg="1"/>
      <p:bldP spid="21" grpId="1" animBg="1"/>
      <p:bldP spid="22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857525" y="5018193"/>
            <a:ext cx="943077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7525" y="5018193"/>
            <a:ext cx="9430592" cy="7283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6" rIns="91415" bIns="45706" rtlCol="0" anchor="ctr"/>
          <a:lstStyle/>
          <a:p>
            <a:r>
              <a:rPr lang="fr-FR" sz="4000" dirty="0">
                <a:solidFill>
                  <a:srgbClr val="0070C0"/>
                </a:solidFill>
              </a:rPr>
              <a:t>   		                 3    0    0 </a:t>
            </a:r>
          </a:p>
        </p:txBody>
      </p:sp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671677" y="873901"/>
            <a:ext cx="3080078" cy="11871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5" name="Groupe 4"/>
          <p:cNvGrpSpPr/>
          <p:nvPr/>
        </p:nvGrpSpPr>
        <p:grpSpPr>
          <a:xfrm>
            <a:off x="13727656" y="4589745"/>
            <a:ext cx="6335054" cy="1300167"/>
            <a:chOff x="2856434" y="3429000"/>
            <a:chExt cx="6336704" cy="1300336"/>
          </a:xfrm>
        </p:grpSpPr>
        <p:sp>
          <p:nvSpPr>
            <p:cNvPr id="2" name="Rectangle 1"/>
            <p:cNvSpPr/>
            <p:nvPr/>
          </p:nvSpPr>
          <p:spPr>
            <a:xfrm>
              <a:off x="3504506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01050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5297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3289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1281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273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76165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72658" y="3429000"/>
              <a:ext cx="144016" cy="129614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56434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6434" y="4589512"/>
              <a:ext cx="6336704" cy="139824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121130" y="3789040"/>
              <a:ext cx="72008" cy="94029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>
                <a:solidFill>
                  <a:srgbClr val="00B0F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="" xmlns:a16="http://schemas.microsoft.com/office/drawing/2014/main" val="20008"/>
                        </a:ext>
                      </a:extLst>
                    </a:gridCol>
                  </a:tblGrid>
                  <a:tr h="548569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3491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fr-FR" sz="1200" b="1" i="1" smtClean="0">
                                        <a:latin typeface="Cambria Math" panose="02040503050406030204" pitchFamily="18" charset="0"/>
                                      </a:rPr>
                                      <m:t>𝟏𝟎𝟎𝟎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/>
            </p:nvGraphicFramePr>
            <p:xfrm>
              <a:off x="13727653" y="4123110"/>
              <a:ext cx="6350940" cy="9835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70566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48628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</a:t>
                          </a:r>
                          <a:r>
                            <a:rPr lang="fr-FR" sz="1500" baseline="0" dirty="0">
                              <a:solidFill>
                                <a:schemeClr val="tx1"/>
                              </a:solidFill>
                            </a:rPr>
                            <a:t> milliers</a:t>
                          </a:r>
                          <a:endParaRPr lang="fr-FR" sz="15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Classe des unités simples</a:t>
                          </a:r>
                        </a:p>
                      </a:txBody>
                      <a:tcPr marL="91416" marR="91416" marT="45714" marB="45714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fr-FR" sz="1500" dirty="0">
                              <a:solidFill>
                                <a:schemeClr val="tx1"/>
                              </a:solidFill>
                            </a:rPr>
                            <a:t>Partie décimale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49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C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D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900" b="1" dirty="0"/>
                            <a:t>U</a:t>
                          </a:r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t="-127778" r="-2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0000" t="-127778" r="-101724" b="-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91416" marR="91416" marT="45714" marB="45714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0000" t="-127778" r="-1724" b="-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365EC6F-F2D1-914F-BCFD-BD7D23A45FEA}"/>
              </a:ext>
            </a:extLst>
          </p:cNvPr>
          <p:cNvSpPr/>
          <p:nvPr/>
        </p:nvSpPr>
        <p:spPr>
          <a:xfrm>
            <a:off x="7526757" y="5214759"/>
            <a:ext cx="325688" cy="769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</a:rPr>
              <a:t>,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="" xmlns:a16="http://schemas.microsoft.com/office/drawing/2014/main" id="{7155D140-CBEC-4CD9-9A82-446BF5688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4" y="83975"/>
            <a:ext cx="3786187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Espace réservé du contenu 4">
            <a:extLst>
              <a:ext uri="{FF2B5EF4-FFF2-40B4-BE49-F238E27FC236}">
                <a16:creationId xmlns="" xmlns:a16="http://schemas.microsoft.com/office/drawing/2014/main" id="{A5625CDD-6542-47EB-91E4-246A6B98BE90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7085460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 est le centième de 3 centaines ?  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E69BA9E6-B7F7-4E28-B4D6-5ADA6EEEE9C4}"/>
              </a:ext>
            </a:extLst>
          </p:cNvPr>
          <p:cNvSpPr txBox="1"/>
          <p:nvPr/>
        </p:nvSpPr>
        <p:spPr>
          <a:xfrm>
            <a:off x="3523903" y="2166053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noProof="0" dirty="0">
                <a:solidFill>
                  <a:srgbClr val="C00000"/>
                </a:solidFill>
                <a:latin typeface="Calibri" panose="020F0502020204030204"/>
              </a:rPr>
              <a:t>3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-0.84453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27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86 0.00556 L -0.89872 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99" y="-2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-0.84518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26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871 0.00139 L -0.83961 0.00023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path" presetSubtype="0" accel="44000" decel="56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83987 0.00023 L -0.78714 -0.0016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0" animBg="1"/>
      <p:bldP spid="7" grpId="1" animBg="1"/>
      <p:bldP spid="7" grpId="2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>
            <a:extLst>
              <a:ext uri="{FF2B5EF4-FFF2-40B4-BE49-F238E27FC236}">
                <a16:creationId xmlns="" xmlns:a16="http://schemas.microsoft.com/office/drawing/2014/main" id="{E93F1DE0-E2F3-9347-A360-A34F1FD48100}"/>
              </a:ext>
            </a:extLst>
          </p:cNvPr>
          <p:cNvSpPr/>
          <p:nvPr/>
        </p:nvSpPr>
        <p:spPr>
          <a:xfrm>
            <a:off x="4930611" y="731444"/>
            <a:ext cx="4647069" cy="1414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Titre 1">
            <a:extLst>
              <a:ext uri="{FF2B5EF4-FFF2-40B4-BE49-F238E27FC236}">
                <a16:creationId xmlns="" xmlns:a16="http://schemas.microsoft.com/office/drawing/2014/main" id="{F8B80FE2-63EE-4C47-9B69-0A836E430C3C}"/>
              </a:ext>
            </a:extLst>
          </p:cNvPr>
          <p:cNvSpPr txBox="1">
            <a:spLocks/>
          </p:cNvSpPr>
          <p:nvPr/>
        </p:nvSpPr>
        <p:spPr>
          <a:xfrm>
            <a:off x="5683623" y="488306"/>
            <a:ext cx="3419433" cy="152289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2" name="Espace réservé du contenu 4">
            <a:extLst>
              <a:ext uri="{FF2B5EF4-FFF2-40B4-BE49-F238E27FC236}">
                <a16:creationId xmlns="" xmlns:a16="http://schemas.microsoft.com/office/drawing/2014/main" id="{CC103755-3393-1540-9CCC-37BA932C83E4}"/>
              </a:ext>
            </a:extLst>
          </p:cNvPr>
          <p:cNvSpPr txBox="1">
            <a:spLocks/>
          </p:cNvSpPr>
          <p:nvPr/>
        </p:nvSpPr>
        <p:spPr>
          <a:xfrm>
            <a:off x="660046" y="488306"/>
            <a:ext cx="8250872" cy="27094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Quelle est la moitié du double de 132 212?  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EED9787-9686-403F-9492-92C49C0D79E9}"/>
              </a:ext>
            </a:extLst>
          </p:cNvPr>
          <p:cNvSpPr txBox="1"/>
          <p:nvPr/>
        </p:nvSpPr>
        <p:spPr>
          <a:xfrm>
            <a:off x="3629033" y="2166053"/>
            <a:ext cx="241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>
                <a:solidFill>
                  <a:srgbClr val="C00000"/>
                </a:solidFill>
                <a:latin typeface="Calibri" panose="020F0502020204030204"/>
              </a:rPr>
              <a:t>132 212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7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8792</TotalTime>
  <Words>808</Words>
  <Application>Microsoft Office PowerPoint</Application>
  <PresentationFormat>Personnalisé</PresentationFormat>
  <Paragraphs>167</Paragraphs>
  <Slides>21</Slides>
  <Notes>7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Calcul mental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Nombres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15 juin 2020</dc:subject>
  <dc:creator>Messica SOUALEM,PE et Xavier SORBE, IG</dc:creator>
  <cp:keywords>multiplication par une fraction, numération et unités de longueur, problèmes de durées</cp:keywords>
  <cp:lastModifiedBy>Xavier SORBE</cp:lastModifiedBy>
  <cp:revision>509</cp:revision>
  <dcterms:created xsi:type="dcterms:W3CDTF">2020-05-08T16:03:50Z</dcterms:created>
  <dcterms:modified xsi:type="dcterms:W3CDTF">2020-06-05T12:48:26Z</dcterms:modified>
</cp:coreProperties>
</file>