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1648" r:id="rId2"/>
    <p:sldId id="1641" r:id="rId3"/>
    <p:sldId id="1979" r:id="rId4"/>
    <p:sldId id="1980" r:id="rId5"/>
    <p:sldId id="1981" r:id="rId6"/>
    <p:sldId id="1982" r:id="rId7"/>
    <p:sldId id="1983" r:id="rId8"/>
    <p:sldId id="1984" r:id="rId9"/>
    <p:sldId id="1985" r:id="rId10"/>
    <p:sldId id="1966" r:id="rId11"/>
    <p:sldId id="2050" r:id="rId12"/>
    <p:sldId id="2011" r:id="rId13"/>
    <p:sldId id="1949" r:id="rId14"/>
    <p:sldId id="1950" r:id="rId15"/>
    <p:sldId id="1951" r:id="rId16"/>
    <p:sldId id="1952" r:id="rId17"/>
    <p:sldId id="1953" r:id="rId18"/>
    <p:sldId id="1954" r:id="rId19"/>
    <p:sldId id="1955" r:id="rId20"/>
    <p:sldId id="1956" r:id="rId21"/>
    <p:sldId id="1957" r:id="rId22"/>
    <p:sldId id="1958" r:id="rId23"/>
    <p:sldId id="2017" r:id="rId24"/>
    <p:sldId id="2047" r:id="rId25"/>
    <p:sldId id="2048" r:id="rId26"/>
    <p:sldId id="2049" r:id="rId27"/>
    <p:sldId id="2051" r:id="rId28"/>
    <p:sldId id="2052" r:id="rId29"/>
    <p:sldId id="2053" r:id="rId30"/>
    <p:sldId id="2054" r:id="rId31"/>
    <p:sldId id="1959" r:id="rId32"/>
    <p:sldId id="1933" r:id="rId33"/>
    <p:sldId id="2075" r:id="rId34"/>
    <p:sldId id="2055" r:id="rId35"/>
    <p:sldId id="1937" r:id="rId36"/>
    <p:sldId id="1939" r:id="rId37"/>
    <p:sldId id="1946" r:id="rId3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08080"/>
    <a:srgbClr val="FFCCFF"/>
    <a:srgbClr val="FFCCCC"/>
    <a:srgbClr val="A6C9E8"/>
    <a:srgbClr val="7CA8EA"/>
    <a:srgbClr val="FF767B"/>
    <a:srgbClr val="2C4E8C"/>
    <a:srgbClr val="27467D"/>
    <a:srgbClr val="DAC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7"/>
    <p:restoredTop sz="94627"/>
  </p:normalViewPr>
  <p:slideViewPr>
    <p:cSldViewPr snapToGrid="0" snapToObjects="1">
      <p:cViewPr varScale="1">
        <p:scale>
          <a:sx n="70" d="100"/>
          <a:sy n="70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0070C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0070C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0070C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0070C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chemeClr val="accent5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cm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mm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m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km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3183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044164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973497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689068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476056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36759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370326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1132160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086551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9560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571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5382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1143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6969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9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8138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969276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38893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562" y="273423"/>
            <a:ext cx="10972120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5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5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41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330.png"/><Relationship Id="rId9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1.png"/><Relationship Id="rId4" Type="http://schemas.openxmlformats.org/officeDocument/2006/relationships/image" Target="../media/image3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1.png"/><Relationship Id="rId4" Type="http://schemas.openxmlformats.org/officeDocument/2006/relationships/image" Target="../media/image40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0.png"/><Relationship Id="rId4" Type="http://schemas.openxmlformats.org/officeDocument/2006/relationships/image" Target="../media/image4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Mardi 16 juin séance 1 CM1</a:t>
            </a:r>
            <a:endParaRPr lang="fr-FR" sz="2489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67588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6" y="671805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="" xmlns:a16="http://schemas.microsoft.com/office/drawing/2014/main" id="{56B236E0-A2D2-4CB3-8987-426F2F8FD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Nombres </a:t>
            </a:r>
            <a:r>
              <a:rPr lang="fr-FR" sz="3600"/>
              <a:t>décimaux et </a:t>
            </a:r>
            <a:r>
              <a:rPr lang="fr-FR" sz="3600" dirty="0"/>
              <a:t>mesures de grandeurs</a:t>
            </a:r>
          </a:p>
        </p:txBody>
      </p:sp>
    </p:spTree>
    <p:extLst>
      <p:ext uri="{BB962C8B-B14F-4D97-AF65-F5344CB8AC3E}">
        <p14:creationId xmlns:p14="http://schemas.microsoft.com/office/powerpoint/2010/main" val="198644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917B3EFC-AE39-401D-AA45-B04138B05191}"/>
              </a:ext>
            </a:extLst>
          </p:cNvPr>
          <p:cNvSpPr txBox="1"/>
          <p:nvPr/>
        </p:nvSpPr>
        <p:spPr>
          <a:xfrm>
            <a:off x="2244436" y="545780"/>
            <a:ext cx="10307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/>
              <a:t>Pour exprimer une mesure de longueur :</a:t>
            </a:r>
          </a:p>
        </p:txBody>
      </p:sp>
      <p:sp>
        <p:nvSpPr>
          <p:cNvPr id="5" name="CustomShape 2">
            <a:extLst>
              <a:ext uri="{FF2B5EF4-FFF2-40B4-BE49-F238E27FC236}">
                <a16:creationId xmlns="" xmlns:a16="http://schemas.microsoft.com/office/drawing/2014/main" id="{3F920011-8300-49B5-982C-29FDA8A4813F}"/>
              </a:ext>
            </a:extLst>
          </p:cNvPr>
          <p:cNvSpPr/>
          <p:nvPr/>
        </p:nvSpPr>
        <p:spPr>
          <a:xfrm>
            <a:off x="238902" y="195448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RAPPEL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91333A5D-166A-4D63-8EF3-D749197A05B3}"/>
              </a:ext>
            </a:extLst>
          </p:cNvPr>
          <p:cNvSpPr txBox="1"/>
          <p:nvPr/>
        </p:nvSpPr>
        <p:spPr>
          <a:xfrm>
            <a:off x="3352800" y="1293167"/>
            <a:ext cx="854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Je choisis l’unité la plus appropriée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2F684EB5-FD63-4EE3-8E70-F9B0F6AA6011}"/>
              </a:ext>
            </a:extLst>
          </p:cNvPr>
          <p:cNvSpPr txBox="1"/>
          <p:nvPr/>
        </p:nvSpPr>
        <p:spPr>
          <a:xfrm>
            <a:off x="3352800" y="1754832"/>
            <a:ext cx="7813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Le mètre (m) est l’unité principale.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911798C-F878-41CE-A320-38A5754B5FE6}"/>
              </a:ext>
            </a:extLst>
          </p:cNvPr>
          <p:cNvSpPr/>
          <p:nvPr/>
        </p:nvSpPr>
        <p:spPr>
          <a:xfrm>
            <a:off x="436419" y="2354996"/>
            <a:ext cx="113191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3600" b="1" u="sng" dirty="0">
                <a:solidFill>
                  <a:prstClr val="black"/>
                </a:solidFill>
              </a:rPr>
              <a:t>Pour effectuer des calculs avec des mesures de longueurs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52BFF3F5-16F3-45E8-8BA6-048985A16BF8}"/>
              </a:ext>
            </a:extLst>
          </p:cNvPr>
          <p:cNvSpPr txBox="1"/>
          <p:nvPr/>
        </p:nvSpPr>
        <p:spPr>
          <a:xfrm>
            <a:off x="581891" y="3148549"/>
            <a:ext cx="1117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Il faut exprimer toutes les mesures dans la même unité.</a:t>
            </a:r>
          </a:p>
        </p:txBody>
      </p:sp>
      <p:graphicFrame>
        <p:nvGraphicFramePr>
          <p:cNvPr id="13" name="Tableau 13">
            <a:extLst>
              <a:ext uri="{FF2B5EF4-FFF2-40B4-BE49-F238E27FC236}">
                <a16:creationId xmlns="" xmlns:a16="http://schemas.microsoft.com/office/drawing/2014/main" id="{71A63AB2-85BB-4DEE-B6F2-1C802BAD5D7D}"/>
              </a:ext>
            </a:extLst>
          </p:cNvPr>
          <p:cNvGraphicFramePr>
            <a:graphicFrameLocks noGrp="1"/>
          </p:cNvGraphicFramePr>
          <p:nvPr/>
        </p:nvGraphicFramePr>
        <p:xfrm>
          <a:off x="1094507" y="3989339"/>
          <a:ext cx="9324000" cy="2392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2000">
                  <a:extLst>
                    <a:ext uri="{9D8B030D-6E8A-4147-A177-3AD203B41FA5}">
                      <a16:colId xmlns="" xmlns:a16="http://schemas.microsoft.com/office/drawing/2014/main" val="2269797582"/>
                    </a:ext>
                  </a:extLst>
                </a:gridCol>
                <a:gridCol w="1332000">
                  <a:extLst>
                    <a:ext uri="{9D8B030D-6E8A-4147-A177-3AD203B41FA5}">
                      <a16:colId xmlns="" xmlns:a16="http://schemas.microsoft.com/office/drawing/2014/main" val="1524163361"/>
                    </a:ext>
                  </a:extLst>
                </a:gridCol>
                <a:gridCol w="1332000">
                  <a:extLst>
                    <a:ext uri="{9D8B030D-6E8A-4147-A177-3AD203B41FA5}">
                      <a16:colId xmlns="" xmlns:a16="http://schemas.microsoft.com/office/drawing/2014/main" val="3190348144"/>
                    </a:ext>
                  </a:extLst>
                </a:gridCol>
                <a:gridCol w="1332000">
                  <a:extLst>
                    <a:ext uri="{9D8B030D-6E8A-4147-A177-3AD203B41FA5}">
                      <a16:colId xmlns="" xmlns:a16="http://schemas.microsoft.com/office/drawing/2014/main" val="2787642199"/>
                    </a:ext>
                  </a:extLst>
                </a:gridCol>
                <a:gridCol w="1332000">
                  <a:extLst>
                    <a:ext uri="{9D8B030D-6E8A-4147-A177-3AD203B41FA5}">
                      <a16:colId xmlns="" xmlns:a16="http://schemas.microsoft.com/office/drawing/2014/main" val="785281211"/>
                    </a:ext>
                  </a:extLst>
                </a:gridCol>
                <a:gridCol w="1332000">
                  <a:extLst>
                    <a:ext uri="{9D8B030D-6E8A-4147-A177-3AD203B41FA5}">
                      <a16:colId xmlns="" xmlns:a16="http://schemas.microsoft.com/office/drawing/2014/main" val="2643763744"/>
                    </a:ext>
                  </a:extLst>
                </a:gridCol>
                <a:gridCol w="1332000">
                  <a:extLst>
                    <a:ext uri="{9D8B030D-6E8A-4147-A177-3AD203B41FA5}">
                      <a16:colId xmlns="" xmlns:a16="http://schemas.microsoft.com/office/drawing/2014/main" val="3830418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1 000 fois plus grand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100 fois plus grand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10 fois plus grand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10 fois plus petit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100 fois plus petit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1 000 fois plus petit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867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Kilomètre</a:t>
                      </a:r>
                    </a:p>
                    <a:p>
                      <a:pPr algn="ctr"/>
                      <a:r>
                        <a:rPr lang="fr-FR" dirty="0"/>
                        <a:t>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hectomètre</a:t>
                      </a:r>
                    </a:p>
                    <a:p>
                      <a:pPr algn="ctr"/>
                      <a:r>
                        <a:rPr lang="fr-FR" dirty="0"/>
                        <a:t>hm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décamètre</a:t>
                      </a:r>
                    </a:p>
                    <a:p>
                      <a:pPr algn="ctr"/>
                      <a:r>
                        <a:rPr lang="fr-FR" dirty="0"/>
                        <a:t>dam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mètre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décimètre dm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centimètre</a:t>
                      </a:r>
                    </a:p>
                    <a:p>
                      <a:pPr algn="ctr"/>
                      <a:r>
                        <a:rPr lang="fr-FR" dirty="0"/>
                        <a:t>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millimètre</a:t>
                      </a:r>
                    </a:p>
                    <a:p>
                      <a:pPr algn="ctr"/>
                      <a:r>
                        <a:rPr lang="fr-FR" dirty="0"/>
                        <a:t>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9888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7129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8945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8659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31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82950D6-14A2-4FD3-8FFB-D5FED2B16375}"/>
              </a:ext>
            </a:extLst>
          </p:cNvPr>
          <p:cNvSpPr txBox="1">
            <a:spLocks/>
          </p:cNvSpPr>
          <p:nvPr/>
        </p:nvSpPr>
        <p:spPr>
          <a:xfrm>
            <a:off x="839069" y="250180"/>
            <a:ext cx="10513863" cy="10485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75195409-FC78-455C-847D-3DDCDCD29741}"/>
              </a:ext>
            </a:extLst>
          </p:cNvPr>
          <p:cNvSpPr txBox="1"/>
          <p:nvPr/>
        </p:nvSpPr>
        <p:spPr>
          <a:xfrm>
            <a:off x="839069" y="2659559"/>
            <a:ext cx="9727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Estimer des mesures de longueurs</a:t>
            </a:r>
          </a:p>
        </p:txBody>
      </p:sp>
    </p:spTree>
    <p:extLst>
      <p:ext uri="{BB962C8B-B14F-4D97-AF65-F5344CB8AC3E}">
        <p14:creationId xmlns:p14="http://schemas.microsoft.com/office/powerpoint/2010/main" val="3133181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91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 Une règle d’écolier mesure 30 … ?</a:t>
            </a:r>
          </a:p>
        </p:txBody>
      </p:sp>
    </p:spTree>
    <p:extLst>
      <p:ext uri="{BB962C8B-B14F-4D97-AF65-F5344CB8AC3E}">
        <p14:creationId xmlns:p14="http://schemas.microsoft.com/office/powerpoint/2010/main" val="2100996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19887997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91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 Une règle d’écolier mesure 30 … ?</a:t>
            </a:r>
          </a:p>
        </p:txBody>
      </p:sp>
    </p:spTree>
    <p:extLst>
      <p:ext uri="{BB962C8B-B14F-4D97-AF65-F5344CB8AC3E}">
        <p14:creationId xmlns:p14="http://schemas.microsoft.com/office/powerpoint/2010/main" val="2265791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839068" y="1139687"/>
            <a:ext cx="9025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 Le tour de la Terre mesure environ 40 000  … ?</a:t>
            </a:r>
          </a:p>
        </p:txBody>
      </p:sp>
    </p:spTree>
    <p:extLst>
      <p:ext uri="{BB962C8B-B14F-4D97-AF65-F5344CB8AC3E}">
        <p14:creationId xmlns:p14="http://schemas.microsoft.com/office/powerpoint/2010/main" val="124849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95104873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839068" y="1139687"/>
            <a:ext cx="9025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 Le tour de la Terre mesure environ 40 000  … ?</a:t>
            </a:r>
          </a:p>
        </p:txBody>
      </p:sp>
    </p:spTree>
    <p:extLst>
      <p:ext uri="{BB962C8B-B14F-4D97-AF65-F5344CB8AC3E}">
        <p14:creationId xmlns:p14="http://schemas.microsoft.com/office/powerpoint/2010/main" val="1196355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0" y="1114834"/>
            <a:ext cx="11976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La hauteur règlementaire d’un panier de basket est de 3,05 … ?</a:t>
            </a:r>
          </a:p>
        </p:txBody>
      </p:sp>
    </p:spTree>
    <p:extLst>
      <p:ext uri="{BB962C8B-B14F-4D97-AF65-F5344CB8AC3E}">
        <p14:creationId xmlns:p14="http://schemas.microsoft.com/office/powerpoint/2010/main" val="2252421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07246044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DB46B942-142B-4D75-8B51-3BBD44C6728E}"/>
              </a:ext>
            </a:extLst>
          </p:cNvPr>
          <p:cNvSpPr txBox="1"/>
          <p:nvPr/>
        </p:nvSpPr>
        <p:spPr>
          <a:xfrm>
            <a:off x="0" y="1114834"/>
            <a:ext cx="11976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La hauteur règlementaire d’un panier de basket est de 3,05 … ?</a:t>
            </a:r>
          </a:p>
        </p:txBody>
      </p:sp>
    </p:spTree>
    <p:extLst>
      <p:ext uri="{BB962C8B-B14F-4D97-AF65-F5344CB8AC3E}">
        <p14:creationId xmlns:p14="http://schemas.microsoft.com/office/powerpoint/2010/main" val="1813065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839068" y="1139687"/>
            <a:ext cx="8401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La hauteur d’une table s’élève à 75 … ?</a:t>
            </a:r>
          </a:p>
        </p:txBody>
      </p:sp>
    </p:spTree>
    <p:extLst>
      <p:ext uri="{BB962C8B-B14F-4D97-AF65-F5344CB8AC3E}">
        <p14:creationId xmlns:p14="http://schemas.microsoft.com/office/powerpoint/2010/main" val="2153366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="" xmlns:a16="http://schemas.microsoft.com/office/drawing/2014/main" id="{B596875D-3E48-48AC-BE40-F88B89454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7938" y="3602038"/>
            <a:ext cx="9572625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dirty="0" smtClean="0"/>
              <a:t>Multiplier par </a:t>
            </a:r>
            <a:r>
              <a:rPr lang="fr-FR" sz="3600" dirty="0"/>
              <a:t>des fractions</a:t>
            </a:r>
          </a:p>
        </p:txBody>
      </p:sp>
    </p:spTree>
    <p:extLst>
      <p:ext uri="{BB962C8B-B14F-4D97-AF65-F5344CB8AC3E}">
        <p14:creationId xmlns:p14="http://schemas.microsoft.com/office/powerpoint/2010/main" val="3574368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9442868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839068" y="1139687"/>
            <a:ext cx="8401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La hauteur d’une table s’élève à 75 … ?</a:t>
            </a:r>
          </a:p>
        </p:txBody>
      </p:sp>
    </p:spTree>
    <p:extLst>
      <p:ext uri="{BB962C8B-B14F-4D97-AF65-F5344CB8AC3E}">
        <p14:creationId xmlns:p14="http://schemas.microsoft.com/office/powerpoint/2010/main" val="3302083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839068" y="1139687"/>
            <a:ext cx="8401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La longueur d’un clou mesure 25 … ?</a:t>
            </a:r>
          </a:p>
        </p:txBody>
      </p:sp>
    </p:spTree>
    <p:extLst>
      <p:ext uri="{BB962C8B-B14F-4D97-AF65-F5344CB8AC3E}">
        <p14:creationId xmlns:p14="http://schemas.microsoft.com/office/powerpoint/2010/main" val="3441890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47113890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16FA812-321C-4591-9703-777DE0CB75DC}"/>
              </a:ext>
            </a:extLst>
          </p:cNvPr>
          <p:cNvSpPr txBox="1"/>
          <p:nvPr/>
        </p:nvSpPr>
        <p:spPr>
          <a:xfrm>
            <a:off x="839068" y="1139687"/>
            <a:ext cx="8401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La longueur d’un clou mesure 25 … ?</a:t>
            </a:r>
          </a:p>
        </p:txBody>
      </p:sp>
    </p:spTree>
    <p:extLst>
      <p:ext uri="{BB962C8B-B14F-4D97-AF65-F5344CB8AC3E}">
        <p14:creationId xmlns:p14="http://schemas.microsoft.com/office/powerpoint/2010/main" val="2576931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esure image photoréaliste vecteur de ruban | Vecteurs publiques">
            <a:extLst>
              <a:ext uri="{FF2B5EF4-FFF2-40B4-BE49-F238E27FC236}">
                <a16:creationId xmlns="" xmlns:a16="http://schemas.microsoft.com/office/drawing/2014/main" id="{F7BABB4E-8967-49FC-8347-11566A588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923" y="1452146"/>
            <a:ext cx="1656000" cy="144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7802F7E-A69A-445E-98FD-2F96B1A192F9}"/>
              </a:ext>
            </a:extLst>
          </p:cNvPr>
          <p:cNvSpPr txBox="1"/>
          <p:nvPr/>
        </p:nvSpPr>
        <p:spPr>
          <a:xfrm>
            <a:off x="318042" y="948259"/>
            <a:ext cx="10946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Théo mesure la hauteur d’une porte. Il trouve 205 cm.</a:t>
            </a:r>
          </a:p>
          <a:p>
            <a:r>
              <a:rPr lang="fr-FR" sz="3200" dirty="0"/>
              <a:t>Comment exprimer cette mesure en mètres?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FBB1FEDE-85D3-4582-B8B7-922A98C5340C}"/>
              </a:ext>
            </a:extLst>
          </p:cNvPr>
          <p:cNvSpPr txBox="1"/>
          <p:nvPr/>
        </p:nvSpPr>
        <p:spPr>
          <a:xfrm>
            <a:off x="318052" y="2112935"/>
            <a:ext cx="9992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205 cm = 200 cm + 5 cm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06DB8424-1123-46E3-BCDB-1DE397F8265F}"/>
              </a:ext>
            </a:extLst>
          </p:cNvPr>
          <p:cNvSpPr txBox="1"/>
          <p:nvPr/>
        </p:nvSpPr>
        <p:spPr>
          <a:xfrm>
            <a:off x="318052" y="2767596"/>
            <a:ext cx="9992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205 cm = 2m + 5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="" xmlns:a16="http://schemas.microsoft.com/office/drawing/2014/main" id="{8B4CD338-030F-4898-B54E-41DF8A83DAC0}"/>
                  </a:ext>
                </a:extLst>
              </p:cNvPr>
              <p:cNvSpPr txBox="1"/>
              <p:nvPr/>
            </p:nvSpPr>
            <p:spPr>
              <a:xfrm>
                <a:off x="318052" y="3371210"/>
                <a:ext cx="9992139" cy="798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5 cm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srgbClr val="0070C0"/>
                    </a:solidFill>
                  </a:rPr>
                  <a:t>  m 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8B4CD338-030F-4898-B54E-41DF8A83D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52" y="3371210"/>
                <a:ext cx="9992139" cy="798873"/>
              </a:xfrm>
              <a:prstGeom prst="rect">
                <a:avLst/>
              </a:prstGeom>
              <a:blipFill>
                <a:blip r:embed="rId3"/>
                <a:stretch>
                  <a:fillRect l="-1525" b="-122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60CF9761-665C-41F9-BFAA-E677E32BA852}"/>
              </a:ext>
            </a:extLst>
          </p:cNvPr>
          <p:cNvSpPr txBox="1"/>
          <p:nvPr/>
        </p:nvSpPr>
        <p:spPr>
          <a:xfrm>
            <a:off x="336070" y="4164111"/>
            <a:ext cx="9992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2 m 5 cm = 2 m + 0,05 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5FB83444-6BB8-44B2-B020-714E71FAD7F8}"/>
              </a:ext>
            </a:extLst>
          </p:cNvPr>
          <p:cNvSpPr txBox="1"/>
          <p:nvPr/>
        </p:nvSpPr>
        <p:spPr>
          <a:xfrm>
            <a:off x="336069" y="4918133"/>
            <a:ext cx="9992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2m 5 cm = 2,05 m</a:t>
            </a:r>
          </a:p>
        </p:txBody>
      </p:sp>
      <p:pic>
        <p:nvPicPr>
          <p:cNvPr id="1030" name="Picture 6" descr="Images Gratuites : mur, meubles, chambre, en bois, ouvert, poignée ...">
            <a:extLst>
              <a:ext uri="{FF2B5EF4-FFF2-40B4-BE49-F238E27FC236}">
                <a16:creationId xmlns="" xmlns:a16="http://schemas.microsoft.com/office/drawing/2014/main" id="{15A19ED6-AD85-47A0-AECA-3CDDC3521B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07"/>
          <a:stretch/>
        </p:blipFill>
        <p:spPr bwMode="auto">
          <a:xfrm>
            <a:off x="10049702" y="-8950"/>
            <a:ext cx="2131961" cy="20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6CB84D1-12D8-46E3-9D43-E75B588193FC}"/>
              </a:ext>
            </a:extLst>
          </p:cNvPr>
          <p:cNvSpPr/>
          <p:nvPr/>
        </p:nvSpPr>
        <p:spPr>
          <a:xfrm>
            <a:off x="-932329" y="138910"/>
            <a:ext cx="11725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B02E33C-E5FE-45BC-AD32-5052C77FB50C}"/>
              </a:ext>
            </a:extLst>
          </p:cNvPr>
          <p:cNvSpPr/>
          <p:nvPr/>
        </p:nvSpPr>
        <p:spPr>
          <a:xfrm>
            <a:off x="4802154" y="4920666"/>
            <a:ext cx="6917335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2        5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="" xmlns:a16="http://schemas.microsoft.com/office/drawing/2014/main" id="{3968D0B4-4D4E-4530-AB1C-29AF1A5E6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70490"/>
              </p:ext>
            </p:extLst>
          </p:nvPr>
        </p:nvGraphicFramePr>
        <p:xfrm>
          <a:off x="6329735" y="3727352"/>
          <a:ext cx="5192568" cy="1219200"/>
        </p:xfrm>
        <a:graphic>
          <a:graphicData uri="http://schemas.openxmlformats.org/drawingml/2006/table">
            <a:tbl>
              <a:tblPr firstRow="1" bandRow="1"/>
              <a:tblGrid>
                <a:gridCol w="576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71555791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  <a:p>
                      <a:pPr algn="ctr"/>
                      <a:r>
                        <a:rPr lang="fr-FR" sz="1900" b="1" dirty="0"/>
                        <a:t>km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  <a:p>
                      <a:pPr algn="ctr"/>
                      <a:r>
                        <a:rPr lang="fr-FR" sz="1900" b="1" dirty="0"/>
                        <a:t>hm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6CC2607F-41E4-4DD9-95E8-6561860F5899}"/>
              </a:ext>
            </a:extLst>
          </p:cNvPr>
          <p:cNvGrpSpPr/>
          <p:nvPr/>
        </p:nvGrpSpPr>
        <p:grpSpPr>
          <a:xfrm>
            <a:off x="9901636" y="3625025"/>
            <a:ext cx="845915" cy="1064893"/>
            <a:chOff x="18830619" y="3897039"/>
            <a:chExt cx="845915" cy="1064893"/>
          </a:xfrm>
        </p:grpSpPr>
        <p:sp>
          <p:nvSpPr>
            <p:cNvPr id="16" name="ZoneTexte 15">
              <a:extLst>
                <a:ext uri="{FF2B5EF4-FFF2-40B4-BE49-F238E27FC236}">
                  <a16:creationId xmlns="" xmlns:a16="http://schemas.microsoft.com/office/drawing/2014/main" id="{86E9DAA7-C815-44C4-A324-7F79F042068A}"/>
                </a:ext>
              </a:extLst>
            </p:cNvPr>
            <p:cNvSpPr txBox="1"/>
            <p:nvPr/>
          </p:nvSpPr>
          <p:spPr>
            <a:xfrm rot="16200000">
              <a:off x="18503495" y="4266837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dixièmes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="" xmlns:a16="http://schemas.microsoft.com/office/drawing/2014/main" id="{85320CB4-ED42-468F-8653-FD0E23DE3952}"/>
                </a:ext>
              </a:extLst>
            </p:cNvPr>
            <p:cNvSpPr txBox="1"/>
            <p:nvPr/>
          </p:nvSpPr>
          <p:spPr>
            <a:xfrm rot="16200000">
              <a:off x="18990199" y="4275597"/>
              <a:ext cx="1064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centièmes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A785820-AB24-4C16-AD9E-587B532B657A}"/>
              </a:ext>
            </a:extLst>
          </p:cNvPr>
          <p:cNvSpPr/>
          <p:nvPr/>
        </p:nvSpPr>
        <p:spPr>
          <a:xfrm>
            <a:off x="9828451" y="4545313"/>
            <a:ext cx="51488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12224525-7809-4790-820F-E8DF43BD0AA8}"/>
              </a:ext>
            </a:extLst>
          </p:cNvPr>
          <p:cNvSpPr/>
          <p:nvPr/>
        </p:nvSpPr>
        <p:spPr>
          <a:xfrm>
            <a:off x="10361355" y="4538401"/>
            <a:ext cx="4860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cm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FAEDC1E4-1579-47F7-B863-FDFEC7361833}"/>
              </a:ext>
            </a:extLst>
          </p:cNvPr>
          <p:cNvSpPr/>
          <p:nvPr/>
        </p:nvSpPr>
        <p:spPr>
          <a:xfrm>
            <a:off x="10921128" y="4542503"/>
            <a:ext cx="58221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mm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2AC8B493-70F6-4514-B343-7352E84D0DDB}"/>
              </a:ext>
            </a:extLst>
          </p:cNvPr>
          <p:cNvSpPr txBox="1"/>
          <p:nvPr/>
        </p:nvSpPr>
        <p:spPr>
          <a:xfrm rot="16200000">
            <a:off x="10654407" y="4003582"/>
            <a:ext cx="1064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black"/>
                </a:solidFill>
              </a:rPr>
              <a:t>mill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ièmes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2" name="Groupe 21">
            <a:extLst>
              <a:ext uri="{FF2B5EF4-FFF2-40B4-BE49-F238E27FC236}">
                <a16:creationId xmlns="" xmlns:a16="http://schemas.microsoft.com/office/drawing/2014/main" id="{0EEB8F23-3428-4B74-A873-1BDBDF2C4329}"/>
              </a:ext>
            </a:extLst>
          </p:cNvPr>
          <p:cNvGrpSpPr/>
          <p:nvPr/>
        </p:nvGrpSpPr>
        <p:grpSpPr>
          <a:xfrm>
            <a:off x="6290866" y="4895780"/>
            <a:ext cx="5236450" cy="838210"/>
            <a:chOff x="3776218" y="3990054"/>
            <a:chExt cx="5236450" cy="838210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0999C2F1-1944-4A73-8B03-E6F00932CAEC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BF3613E1-2E9D-41EA-886A-9493524F11BB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AC90AFEF-DC39-4874-9C3E-4AA8FE8B781F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D0864D45-6304-4642-9709-08D5AD738719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DF7CA612-1949-4D24-88BF-1C2A251AC3EE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FD741CB8-6BC7-4DD2-994B-3088E1C5A0C3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1D5D5AD5-0630-458B-B61F-0419966F2038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90176274-1A2A-4BEF-8F44-19058CE82BD7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AE287AE8-9810-4BA9-A579-E9C2DC915F65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57908600-B709-41D7-B38E-9275420BDF1F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AB4ECD68-3F77-4BF8-9CC9-F9DEF3497749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16F81B10-2C1D-4754-941A-0875D53C9012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8025C78E-1190-469C-BB4B-FCF9202DCB04}"/>
              </a:ext>
            </a:extLst>
          </p:cNvPr>
          <p:cNvSpPr/>
          <p:nvPr/>
        </p:nvSpPr>
        <p:spPr>
          <a:xfrm>
            <a:off x="8608464" y="4542502"/>
            <a:ext cx="63511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dam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="" xmlns:a16="http://schemas.microsoft.com/office/drawing/2014/main" id="{ACB762DC-9045-4924-97E0-1E8579B041B5}"/>
              </a:ext>
            </a:extLst>
          </p:cNvPr>
          <p:cNvSpPr txBox="1"/>
          <p:nvPr/>
        </p:nvSpPr>
        <p:spPr>
          <a:xfrm>
            <a:off x="9632099" y="5164025"/>
            <a:ext cx="88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6967813-1AAF-4EAD-BEDE-3EEC210FC7B2}"/>
              </a:ext>
            </a:extLst>
          </p:cNvPr>
          <p:cNvSpPr txBox="1"/>
          <p:nvPr/>
        </p:nvSpPr>
        <p:spPr>
          <a:xfrm>
            <a:off x="9865694" y="4932567"/>
            <a:ext cx="360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05916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  <p:bldP spid="13" grpId="0" animBg="1"/>
      <p:bldP spid="18" grpId="0"/>
      <p:bldP spid="19" grpId="0"/>
      <p:bldP spid="20" grpId="0"/>
      <p:bldP spid="21" grpId="0"/>
      <p:bldP spid="35" grpId="0"/>
      <p:bldP spid="36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799F55AA-EB85-4F62-AAB8-6C3F939DB656}"/>
              </a:ext>
            </a:extLst>
          </p:cNvPr>
          <p:cNvSpPr/>
          <p:nvPr/>
        </p:nvSpPr>
        <p:spPr>
          <a:xfrm>
            <a:off x="5173865" y="5278238"/>
            <a:ext cx="6917335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</a:t>
            </a:r>
            <a:r>
              <a:rPr lang="fr-FR" sz="4000" kern="0" noProof="0" dirty="0">
                <a:latin typeface="Calibri"/>
              </a:rPr>
              <a:t>7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lang="fr-FR" sz="4000" kern="0" dirty="0">
                <a:solidFill>
                  <a:srgbClr val="FF0000"/>
                </a:solidFill>
                <a:latin typeface="Calibri"/>
              </a:rPr>
              <a:t>2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lang="fr-FR" sz="4000" kern="0" dirty="0">
                <a:solidFill>
                  <a:srgbClr val="0070C0"/>
                </a:solidFill>
                <a:latin typeface="Calibri"/>
              </a:rPr>
              <a:t>5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9" name="Groupe 18">
            <a:extLst>
              <a:ext uri="{FF2B5EF4-FFF2-40B4-BE49-F238E27FC236}">
                <a16:creationId xmlns="" xmlns:a16="http://schemas.microsoft.com/office/drawing/2014/main" id="{FFDB1B0E-8A69-4988-949A-6A4523E13DCB}"/>
              </a:ext>
            </a:extLst>
          </p:cNvPr>
          <p:cNvGrpSpPr/>
          <p:nvPr/>
        </p:nvGrpSpPr>
        <p:grpSpPr>
          <a:xfrm>
            <a:off x="5997380" y="5282835"/>
            <a:ext cx="5236450" cy="838210"/>
            <a:chOff x="3776218" y="3990054"/>
            <a:chExt cx="5236450" cy="838210"/>
          </a:xfrm>
        </p:grpSpPr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370D43D5-54A6-496A-8E52-A2A5EC2750A0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FF7BC88E-6582-4300-802F-F1A5E5E49D9B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B1FFC5FD-C8E2-489F-B567-EAF460548781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631FE03C-CFC2-48D5-BA45-E9304478B0C3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82450DC4-7A5D-40BC-82FC-43543FE304DA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3275F7DC-9EC7-42CA-9303-951C22CE0D49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225D67FD-3487-487B-91E6-46643B68B56E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29ABD1B0-C3D0-4FA6-A1A7-97F6DC4EAD8F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06649106-A3F5-4073-B213-47F20F3C2E24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36FB163C-FF72-4B06-98E1-B7478EE9A5A2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F808CD2F-09D5-4FDA-A24A-D0E9AE3EBB23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D3ABE581-AD19-48C0-954A-798701EB1B8F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CustomShape 2">
            <a:extLst>
              <a:ext uri="{FF2B5EF4-FFF2-40B4-BE49-F238E27FC236}">
                <a16:creationId xmlns="" xmlns:a16="http://schemas.microsoft.com/office/drawing/2014/main" id="{6B63AA25-FD8F-49CA-B52F-A3B0F7181203}"/>
              </a:ext>
            </a:extLst>
          </p:cNvPr>
          <p:cNvSpPr/>
          <p:nvPr/>
        </p:nvSpPr>
        <p:spPr>
          <a:xfrm>
            <a:off x="139475" y="278183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4FD2E548-F15F-42A1-BEC1-ED62F4F68F6A}"/>
              </a:ext>
            </a:extLst>
          </p:cNvPr>
          <p:cNvSpPr txBox="1"/>
          <p:nvPr/>
        </p:nvSpPr>
        <p:spPr>
          <a:xfrm>
            <a:off x="3006437" y="278183"/>
            <a:ext cx="9046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Lorsqu’une longueur est donnée en mètre et en centimètre, on peut l’exprimer en mètre à l’aide d’un nombre décimal</a:t>
            </a:r>
            <a:r>
              <a:rPr lang="fr-FR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="" xmlns:a16="http://schemas.microsoft.com/office/drawing/2014/main" id="{B72DAFDD-A0AA-492E-81F1-61A2C899BA28}"/>
                  </a:ext>
                </a:extLst>
              </p:cNvPr>
              <p:cNvSpPr txBox="1"/>
              <p:nvPr/>
            </p:nvSpPr>
            <p:spPr>
              <a:xfrm>
                <a:off x="0" y="1782292"/>
                <a:ext cx="11913049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b="1" dirty="0"/>
                  <a:t>1 dm , c’est un </a:t>
                </a:r>
                <a:r>
                  <a:rPr lang="fr-FR" sz="2800" b="1" dirty="0">
                    <a:solidFill>
                      <a:srgbClr val="FF0000"/>
                    </a:solidFill>
                  </a:rPr>
                  <a:t>dixième</a:t>
                </a:r>
                <a:r>
                  <a:rPr lang="fr-FR" sz="2800" b="1" dirty="0"/>
                  <a:t> de mètre : 1 dm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2800" b="1" dirty="0"/>
                  <a:t>  m       →      1 dm = 0,1 m </a:t>
                </a: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72DAFDD-A0AA-492E-81F1-61A2C899B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82292"/>
                <a:ext cx="11913049" cy="714683"/>
              </a:xfrm>
              <a:prstGeom prst="rect">
                <a:avLst/>
              </a:prstGeom>
              <a:blipFill>
                <a:blip r:embed="rId2"/>
                <a:stretch>
                  <a:fillRect b="-101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="" xmlns:a16="http://schemas.microsoft.com/office/drawing/2014/main" id="{52CAE094-709F-45B9-8157-2CE539EE8B3E}"/>
                  </a:ext>
                </a:extLst>
              </p:cNvPr>
              <p:cNvSpPr txBox="1"/>
              <p:nvPr/>
            </p:nvSpPr>
            <p:spPr>
              <a:xfrm>
                <a:off x="622806" y="2669928"/>
                <a:ext cx="10946385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b="1" dirty="0"/>
                  <a:t>1 cm , c’est un </a:t>
                </a:r>
                <a:r>
                  <a:rPr lang="fr-FR" sz="2800" b="1" dirty="0">
                    <a:solidFill>
                      <a:srgbClr val="0070C0"/>
                    </a:solidFill>
                  </a:rPr>
                  <a:t>centième</a:t>
                </a:r>
                <a:r>
                  <a:rPr lang="fr-FR" sz="2800" b="1" dirty="0"/>
                  <a:t> de mètre : 1 cm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2800" b="1" dirty="0"/>
                  <a:t>  m     →     1 cm = 0,01 m  </a:t>
                </a:r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52CAE094-709F-45B9-8157-2CE539EE8B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06" y="2669928"/>
                <a:ext cx="10946385" cy="714683"/>
              </a:xfrm>
              <a:prstGeom prst="rect">
                <a:avLst/>
              </a:prstGeom>
              <a:blipFill>
                <a:blip r:embed="rId3"/>
                <a:stretch>
                  <a:fillRect r="-390" b="-11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="" xmlns:a16="http://schemas.microsoft.com/office/drawing/2014/main" id="{011E5147-A549-4E29-BBC5-ABCD7E31769A}"/>
                  </a:ext>
                </a:extLst>
              </p:cNvPr>
              <p:cNvSpPr txBox="1"/>
              <p:nvPr/>
            </p:nvSpPr>
            <p:spPr>
              <a:xfrm>
                <a:off x="249110" y="4557945"/>
                <a:ext cx="4294909" cy="1369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7 m 25 cm = 7 m 2 dm 5 cm</a:t>
                </a:r>
              </a:p>
              <a:p>
                <a:r>
                  <a:rPr lang="fr-FR" sz="2400" dirty="0"/>
                  <a:t>7 m 25 cm = 7 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ker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fr-FR" sz="2400" b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2400" dirty="0"/>
                  <a:t> 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ker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1" i="1" kern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fr-FR" sz="2400" b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2400" b="1" i="0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fr-FR" sz="2400" b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fr-FR" sz="2400" dirty="0"/>
                  <a:t> m</a:t>
                </a:r>
              </a:p>
              <a:p>
                <a:r>
                  <a:rPr lang="fr-FR" sz="2400" dirty="0"/>
                  <a:t>7 m 25 cm = 7,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2</a:t>
                </a:r>
                <a:r>
                  <a:rPr lang="fr-FR" sz="2400" b="1" dirty="0">
                    <a:solidFill>
                      <a:srgbClr val="0070C0"/>
                    </a:solidFill>
                  </a:rPr>
                  <a:t>5 </a:t>
                </a:r>
                <a:r>
                  <a:rPr lang="fr-FR" sz="2400" dirty="0"/>
                  <a:t>m</a:t>
                </a:r>
                <a:endParaRPr lang="fr-FR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011E5147-A549-4E29-BBC5-ABCD7E317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110" y="4557945"/>
                <a:ext cx="4294909" cy="1369927"/>
              </a:xfrm>
              <a:prstGeom prst="rect">
                <a:avLst/>
              </a:prstGeom>
              <a:blipFill>
                <a:blip r:embed="rId4"/>
                <a:stretch>
                  <a:fillRect l="-2273" t="-3571" b="-9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au 7">
            <a:extLst>
              <a:ext uri="{FF2B5EF4-FFF2-40B4-BE49-F238E27FC236}">
                <a16:creationId xmlns="" xmlns:a16="http://schemas.microsoft.com/office/drawing/2014/main" id="{1C650713-0CCD-49ED-BCE3-6474206C7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463296"/>
              </p:ext>
            </p:extLst>
          </p:nvPr>
        </p:nvGraphicFramePr>
        <p:xfrm>
          <a:off x="6019322" y="4097803"/>
          <a:ext cx="5192568" cy="1219200"/>
        </p:xfrm>
        <a:graphic>
          <a:graphicData uri="http://schemas.openxmlformats.org/drawingml/2006/table">
            <a:tbl>
              <a:tblPr firstRow="1" bandRow="1"/>
              <a:tblGrid>
                <a:gridCol w="576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71555791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  <a:p>
                      <a:pPr algn="ctr"/>
                      <a:r>
                        <a:rPr lang="fr-FR" sz="1900" b="1" dirty="0"/>
                        <a:t>km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  <a:p>
                      <a:pPr algn="ctr"/>
                      <a:r>
                        <a:rPr lang="fr-FR" sz="1900" b="1" dirty="0"/>
                        <a:t>hm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0" name="Groupe 9">
            <a:extLst>
              <a:ext uri="{FF2B5EF4-FFF2-40B4-BE49-F238E27FC236}">
                <a16:creationId xmlns="" xmlns:a16="http://schemas.microsoft.com/office/drawing/2014/main" id="{8B29AAA8-9C44-4658-83F8-DCD8D2A37FCE}"/>
              </a:ext>
            </a:extLst>
          </p:cNvPr>
          <p:cNvGrpSpPr/>
          <p:nvPr/>
        </p:nvGrpSpPr>
        <p:grpSpPr>
          <a:xfrm>
            <a:off x="9608150" y="4012080"/>
            <a:ext cx="845915" cy="1064893"/>
            <a:chOff x="18830619" y="3897039"/>
            <a:chExt cx="845915" cy="1064893"/>
          </a:xfrm>
        </p:grpSpPr>
        <p:sp>
          <p:nvSpPr>
            <p:cNvPr id="12" name="ZoneTexte 11">
              <a:extLst>
                <a:ext uri="{FF2B5EF4-FFF2-40B4-BE49-F238E27FC236}">
                  <a16:creationId xmlns="" xmlns:a16="http://schemas.microsoft.com/office/drawing/2014/main" id="{57FFBF93-1204-49A7-8F73-AA3C4C2DCEBE}"/>
                </a:ext>
              </a:extLst>
            </p:cNvPr>
            <p:cNvSpPr txBox="1"/>
            <p:nvPr/>
          </p:nvSpPr>
          <p:spPr>
            <a:xfrm rot="16200000">
              <a:off x="18503495" y="4266837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dixièmes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="" xmlns:a16="http://schemas.microsoft.com/office/drawing/2014/main" id="{EA579F57-D103-4BDB-BF6F-5FE4A85863DD}"/>
                </a:ext>
              </a:extLst>
            </p:cNvPr>
            <p:cNvSpPr txBox="1"/>
            <p:nvPr/>
          </p:nvSpPr>
          <p:spPr>
            <a:xfrm rot="16200000">
              <a:off x="18990199" y="4275597"/>
              <a:ext cx="1064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centièmes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2AC65DA-2CEB-41A4-8B52-A75C40D18122}"/>
              </a:ext>
            </a:extLst>
          </p:cNvPr>
          <p:cNvSpPr/>
          <p:nvPr/>
        </p:nvSpPr>
        <p:spPr>
          <a:xfrm>
            <a:off x="9534965" y="4932368"/>
            <a:ext cx="51488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0E531370-894B-41C0-988E-A66E6D33AC8E}"/>
              </a:ext>
            </a:extLst>
          </p:cNvPr>
          <p:cNvSpPr/>
          <p:nvPr/>
        </p:nvSpPr>
        <p:spPr>
          <a:xfrm>
            <a:off x="10067869" y="4925456"/>
            <a:ext cx="4860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34DD31E-A70C-48E3-9C6A-55B4D0E4F0B3}"/>
              </a:ext>
            </a:extLst>
          </p:cNvPr>
          <p:cNvSpPr/>
          <p:nvPr/>
        </p:nvSpPr>
        <p:spPr>
          <a:xfrm>
            <a:off x="10627642" y="4929558"/>
            <a:ext cx="58221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mm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D041861F-BF84-4905-AD70-BC17D4EC28FB}"/>
              </a:ext>
            </a:extLst>
          </p:cNvPr>
          <p:cNvSpPr txBox="1"/>
          <p:nvPr/>
        </p:nvSpPr>
        <p:spPr>
          <a:xfrm rot="16200000">
            <a:off x="10360921" y="4390637"/>
            <a:ext cx="1064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black"/>
                </a:solidFill>
              </a:rPr>
              <a:t>mill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ièmes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2F3F957-7C01-49A6-9C62-3981D596ADDF}"/>
              </a:ext>
            </a:extLst>
          </p:cNvPr>
          <p:cNvSpPr/>
          <p:nvPr/>
        </p:nvSpPr>
        <p:spPr>
          <a:xfrm>
            <a:off x="8314978" y="4929557"/>
            <a:ext cx="63511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dam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97803708-59D6-4815-A6B7-7331178BBCA4}"/>
              </a:ext>
            </a:extLst>
          </p:cNvPr>
          <p:cNvSpPr txBox="1"/>
          <p:nvPr/>
        </p:nvSpPr>
        <p:spPr>
          <a:xfrm>
            <a:off x="9338613" y="5551080"/>
            <a:ext cx="88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04591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6" grpId="0"/>
      <p:bldP spid="9" grpId="0"/>
      <p:bldP spid="15" grpId="0"/>
      <p:bldP spid="16" grpId="0"/>
      <p:bldP spid="17" grpId="0"/>
      <p:bldP spid="18" grpId="0"/>
      <p:bldP spid="32" grpId="0"/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641C585-17C7-4C0F-9606-94D1769E1F9B}"/>
              </a:ext>
            </a:extLst>
          </p:cNvPr>
          <p:cNvSpPr txBox="1"/>
          <p:nvPr/>
        </p:nvSpPr>
        <p:spPr>
          <a:xfrm>
            <a:off x="430306" y="1452282"/>
            <a:ext cx="10721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/>
              <a:t>Complète</a:t>
            </a:r>
            <a:r>
              <a:rPr lang="fr-FR" sz="3200" dirty="0"/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8DAA3B2-CBC4-44AD-8187-3B81A10D810B}"/>
              </a:ext>
            </a:extLst>
          </p:cNvPr>
          <p:cNvSpPr txBox="1"/>
          <p:nvPr/>
        </p:nvSpPr>
        <p:spPr>
          <a:xfrm>
            <a:off x="3990109" y="5405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0B68D7BA-451C-43C6-8F75-777CA7D39519}"/>
              </a:ext>
            </a:extLst>
          </p:cNvPr>
          <p:cNvSpPr txBox="1"/>
          <p:nvPr/>
        </p:nvSpPr>
        <p:spPr>
          <a:xfrm>
            <a:off x="3034145" y="3279268"/>
            <a:ext cx="127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…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AB4695B-16F0-4C94-A05A-E12E2D1D4A75}"/>
              </a:ext>
            </a:extLst>
          </p:cNvPr>
          <p:cNvSpPr/>
          <p:nvPr/>
        </p:nvSpPr>
        <p:spPr>
          <a:xfrm>
            <a:off x="251012" y="208560"/>
            <a:ext cx="11725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4301EF57-050A-48B2-9220-9C3370461A4E}"/>
              </a:ext>
            </a:extLst>
          </p:cNvPr>
          <p:cNvSpPr txBox="1"/>
          <p:nvPr/>
        </p:nvSpPr>
        <p:spPr>
          <a:xfrm>
            <a:off x="336076" y="2215819"/>
            <a:ext cx="4625788" cy="181588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3 m 27 cm =    </a:t>
            </a:r>
            <a:r>
              <a:rPr lang="fr-FR" sz="4000" b="1" dirty="0">
                <a:solidFill>
                  <a:srgbClr val="C00000"/>
                </a:solidFill>
              </a:rPr>
              <a:t>… </a:t>
            </a:r>
            <a:r>
              <a:rPr lang="fr-FR" sz="3600" dirty="0"/>
              <a:t>        m</a:t>
            </a:r>
          </a:p>
          <a:p>
            <a:pPr algn="ctr"/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9389246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641C585-17C7-4C0F-9606-94D1769E1F9B}"/>
              </a:ext>
            </a:extLst>
          </p:cNvPr>
          <p:cNvSpPr txBox="1"/>
          <p:nvPr/>
        </p:nvSpPr>
        <p:spPr>
          <a:xfrm>
            <a:off x="430306" y="1452282"/>
            <a:ext cx="10721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/>
              <a:t>Complète</a:t>
            </a:r>
            <a:r>
              <a:rPr lang="fr-FR" sz="3200" dirty="0"/>
              <a:t>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98C05B1B-C27F-4252-AE9B-4B2CC087AC5E}"/>
              </a:ext>
            </a:extLst>
          </p:cNvPr>
          <p:cNvSpPr txBox="1"/>
          <p:nvPr/>
        </p:nvSpPr>
        <p:spPr>
          <a:xfrm>
            <a:off x="336076" y="2215819"/>
            <a:ext cx="4625788" cy="175432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3 m 27 cm =              m</a:t>
            </a:r>
          </a:p>
          <a:p>
            <a:pPr algn="ctr"/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="" xmlns:a16="http://schemas.microsoft.com/office/drawing/2014/main" id="{6BDA7FCA-DBEE-450F-8349-CD95726436F8}"/>
                  </a:ext>
                </a:extLst>
              </p:cNvPr>
              <p:cNvSpPr txBox="1"/>
              <p:nvPr/>
            </p:nvSpPr>
            <p:spPr>
              <a:xfrm>
                <a:off x="6096000" y="1884458"/>
                <a:ext cx="5541818" cy="791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3 m 27 cm = 3 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srgbClr val="0070C0"/>
                    </a:solidFill>
                  </a:rPr>
                  <a:t> m </a:t>
                </a: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6BDA7FCA-DBEE-450F-8349-CD9572643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884458"/>
                <a:ext cx="5541818" cy="791820"/>
              </a:xfrm>
              <a:prstGeom prst="rect">
                <a:avLst/>
              </a:prstGeom>
              <a:blipFill>
                <a:blip r:embed="rId2"/>
                <a:stretch>
                  <a:fillRect l="-2750" b="-123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0D876B38-A163-4426-BBB8-11CF71D5BC25}"/>
              </a:ext>
            </a:extLst>
          </p:cNvPr>
          <p:cNvSpPr txBox="1"/>
          <p:nvPr/>
        </p:nvSpPr>
        <p:spPr>
          <a:xfrm>
            <a:off x="6096000" y="5215683"/>
            <a:ext cx="5541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3 m 27 cm = 3 m + 0,27 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AAECFBB5-1592-4AE8-AD9A-697061F9ABBF}"/>
              </a:ext>
            </a:extLst>
          </p:cNvPr>
          <p:cNvSpPr txBox="1"/>
          <p:nvPr/>
        </p:nvSpPr>
        <p:spPr>
          <a:xfrm>
            <a:off x="6113929" y="5788226"/>
            <a:ext cx="5541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3 m 27 cm = 3,27 m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8DAA3B2-CBC4-44AD-8187-3B81A10D810B}"/>
              </a:ext>
            </a:extLst>
          </p:cNvPr>
          <p:cNvSpPr txBox="1"/>
          <p:nvPr/>
        </p:nvSpPr>
        <p:spPr>
          <a:xfrm>
            <a:off x="3990109" y="5405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0B68D7BA-451C-43C6-8F75-777CA7D39519}"/>
              </a:ext>
            </a:extLst>
          </p:cNvPr>
          <p:cNvSpPr txBox="1"/>
          <p:nvPr/>
        </p:nvSpPr>
        <p:spPr>
          <a:xfrm>
            <a:off x="2990136" y="2747563"/>
            <a:ext cx="127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3,27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6079CCF-980E-4193-873D-C50975CC0510}"/>
              </a:ext>
            </a:extLst>
          </p:cNvPr>
          <p:cNvSpPr/>
          <p:nvPr/>
        </p:nvSpPr>
        <p:spPr>
          <a:xfrm>
            <a:off x="251012" y="208560"/>
            <a:ext cx="11725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FDDEB63-4D8F-4C44-9504-53917991CC8A}"/>
              </a:ext>
            </a:extLst>
          </p:cNvPr>
          <p:cNvSpPr/>
          <p:nvPr/>
        </p:nvSpPr>
        <p:spPr>
          <a:xfrm>
            <a:off x="4602958" y="4143888"/>
            <a:ext cx="6917335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</a:t>
            </a:r>
            <a:r>
              <a:rPr lang="fr-FR" sz="4000" kern="0" dirty="0">
                <a:latin typeface="Calibri"/>
              </a:rPr>
              <a:t>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lang="fr-FR" sz="4000" kern="0" noProof="0" dirty="0">
                <a:latin typeface="Calibri"/>
              </a:rPr>
              <a:t>2</a:t>
            </a:r>
            <a:r>
              <a:rPr lang="fr-FR" sz="4000" kern="0" dirty="0">
                <a:latin typeface="Calibri"/>
              </a:rPr>
              <a:t>   7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2" name="Tableau 11">
            <a:extLst>
              <a:ext uri="{FF2B5EF4-FFF2-40B4-BE49-F238E27FC236}">
                <a16:creationId xmlns="" xmlns:a16="http://schemas.microsoft.com/office/drawing/2014/main" id="{C542AEE0-5EA8-4227-9F03-0F6FD5D5B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11241"/>
              </p:ext>
            </p:extLst>
          </p:nvPr>
        </p:nvGraphicFramePr>
        <p:xfrm>
          <a:off x="6130712" y="2925341"/>
          <a:ext cx="5192568" cy="1219200"/>
        </p:xfrm>
        <a:graphic>
          <a:graphicData uri="http://schemas.openxmlformats.org/drawingml/2006/table">
            <a:tbl>
              <a:tblPr firstRow="1" bandRow="1"/>
              <a:tblGrid>
                <a:gridCol w="576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71555791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  <a:p>
                      <a:pPr algn="ctr"/>
                      <a:r>
                        <a:rPr lang="fr-FR" sz="1900" b="1" dirty="0"/>
                        <a:t>km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  <a:p>
                      <a:pPr algn="ctr"/>
                      <a:r>
                        <a:rPr lang="fr-FR" sz="1900" b="1" dirty="0"/>
                        <a:t>hm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oupe 12">
            <a:extLst>
              <a:ext uri="{FF2B5EF4-FFF2-40B4-BE49-F238E27FC236}">
                <a16:creationId xmlns="" xmlns:a16="http://schemas.microsoft.com/office/drawing/2014/main" id="{EB4CC33B-6DF7-42CE-8260-A940434F22D2}"/>
              </a:ext>
            </a:extLst>
          </p:cNvPr>
          <p:cNvGrpSpPr/>
          <p:nvPr/>
        </p:nvGrpSpPr>
        <p:grpSpPr>
          <a:xfrm>
            <a:off x="9702613" y="2823014"/>
            <a:ext cx="845915" cy="1064893"/>
            <a:chOff x="18830619" y="3897039"/>
            <a:chExt cx="845915" cy="1064893"/>
          </a:xfrm>
        </p:grpSpPr>
        <p:sp>
          <p:nvSpPr>
            <p:cNvPr id="14" name="ZoneTexte 13">
              <a:extLst>
                <a:ext uri="{FF2B5EF4-FFF2-40B4-BE49-F238E27FC236}">
                  <a16:creationId xmlns="" xmlns:a16="http://schemas.microsoft.com/office/drawing/2014/main" id="{F4A78A66-299E-4DDA-8018-86FCE0A8D1E7}"/>
                </a:ext>
              </a:extLst>
            </p:cNvPr>
            <p:cNvSpPr txBox="1"/>
            <p:nvPr/>
          </p:nvSpPr>
          <p:spPr>
            <a:xfrm rot="16200000">
              <a:off x="18503495" y="4266837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dixièmes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="" xmlns:a16="http://schemas.microsoft.com/office/drawing/2014/main" id="{B7979002-59A2-4FD8-A807-70F286A5E843}"/>
                </a:ext>
              </a:extLst>
            </p:cNvPr>
            <p:cNvSpPr txBox="1"/>
            <p:nvPr/>
          </p:nvSpPr>
          <p:spPr>
            <a:xfrm rot="16200000">
              <a:off x="18990199" y="4275597"/>
              <a:ext cx="1064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centièmes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93E6715-A1A5-4268-AF71-03D1072396EF}"/>
              </a:ext>
            </a:extLst>
          </p:cNvPr>
          <p:cNvSpPr/>
          <p:nvPr/>
        </p:nvSpPr>
        <p:spPr>
          <a:xfrm>
            <a:off x="9629428" y="3743302"/>
            <a:ext cx="51488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70A66419-1D3C-4E5E-83E3-DEE93418EAED}"/>
              </a:ext>
            </a:extLst>
          </p:cNvPr>
          <p:cNvSpPr/>
          <p:nvPr/>
        </p:nvSpPr>
        <p:spPr>
          <a:xfrm>
            <a:off x="10162332" y="3736390"/>
            <a:ext cx="4860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0508BDD-D18B-46C4-9096-A2804E8A5A76}"/>
              </a:ext>
            </a:extLst>
          </p:cNvPr>
          <p:cNvSpPr/>
          <p:nvPr/>
        </p:nvSpPr>
        <p:spPr>
          <a:xfrm>
            <a:off x="10722105" y="3740492"/>
            <a:ext cx="58221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mm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177DDBEB-1339-4FAE-8525-0BDC24606DFA}"/>
              </a:ext>
            </a:extLst>
          </p:cNvPr>
          <p:cNvSpPr txBox="1"/>
          <p:nvPr/>
        </p:nvSpPr>
        <p:spPr>
          <a:xfrm rot="16200000">
            <a:off x="10455384" y="3201571"/>
            <a:ext cx="1064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black"/>
                </a:solidFill>
              </a:rPr>
              <a:t>mill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ièmes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0" name="Groupe 19">
            <a:extLst>
              <a:ext uri="{FF2B5EF4-FFF2-40B4-BE49-F238E27FC236}">
                <a16:creationId xmlns="" xmlns:a16="http://schemas.microsoft.com/office/drawing/2014/main" id="{53D42DE6-4F0C-42F7-B531-E0C38E4C4902}"/>
              </a:ext>
            </a:extLst>
          </p:cNvPr>
          <p:cNvGrpSpPr/>
          <p:nvPr/>
        </p:nvGrpSpPr>
        <p:grpSpPr>
          <a:xfrm>
            <a:off x="6091843" y="4093769"/>
            <a:ext cx="5236450" cy="838210"/>
            <a:chOff x="3776218" y="3990054"/>
            <a:chExt cx="5236450" cy="838210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1F55A7E6-DA08-45E9-AF8B-12F6BBA9D871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F0B07557-344F-42F9-B676-DC80A7C1EC1B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9863DC5D-A244-4CE9-AAF9-05AD72F261A7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F90A78DA-F5ED-4B04-B5C8-EA110A084EBB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01458B56-E1FC-42D4-9729-6CB074994F0D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471A9041-4491-47B5-855F-97C40E130BF9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5F559FD5-D4CF-4258-89C2-627E23AEBA6F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50A41044-E7E2-4C36-90B5-B8648522B541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DD3EDAA9-A91E-40D4-B0A2-A053A8E3B64D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FF143C19-EFC4-4327-8C2C-F68255E24801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C14220DD-DEEB-4036-910B-27B36334937F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D7346039-F012-4114-982B-868C5E70D60E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492DDB0D-520F-4831-9B2E-AB5C7C033628}"/>
              </a:ext>
            </a:extLst>
          </p:cNvPr>
          <p:cNvSpPr/>
          <p:nvPr/>
        </p:nvSpPr>
        <p:spPr>
          <a:xfrm>
            <a:off x="8409441" y="3740491"/>
            <a:ext cx="63511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dam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2CE6E510-CC8E-4781-A72F-DA799F833221}"/>
              </a:ext>
            </a:extLst>
          </p:cNvPr>
          <p:cNvSpPr txBox="1"/>
          <p:nvPr/>
        </p:nvSpPr>
        <p:spPr>
          <a:xfrm>
            <a:off x="9433076" y="4362014"/>
            <a:ext cx="88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084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 animBg="1"/>
      <p:bldP spid="16" grpId="0"/>
      <p:bldP spid="17" grpId="0"/>
      <p:bldP spid="18" grpId="0"/>
      <p:bldP spid="19" grpId="0"/>
      <p:bldP spid="33" grpId="0"/>
      <p:bldP spid="3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641C585-17C7-4C0F-9606-94D1769E1F9B}"/>
              </a:ext>
            </a:extLst>
          </p:cNvPr>
          <p:cNvSpPr txBox="1"/>
          <p:nvPr/>
        </p:nvSpPr>
        <p:spPr>
          <a:xfrm>
            <a:off x="430306" y="1452282"/>
            <a:ext cx="10721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/>
              <a:t>Complète</a:t>
            </a:r>
            <a:r>
              <a:rPr lang="fr-FR" sz="3200" dirty="0"/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8DAA3B2-CBC4-44AD-8187-3B81A10D810B}"/>
              </a:ext>
            </a:extLst>
          </p:cNvPr>
          <p:cNvSpPr txBox="1"/>
          <p:nvPr/>
        </p:nvSpPr>
        <p:spPr>
          <a:xfrm>
            <a:off x="3990109" y="5405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AB4695B-16F0-4C94-A05A-E12E2D1D4A75}"/>
              </a:ext>
            </a:extLst>
          </p:cNvPr>
          <p:cNvSpPr/>
          <p:nvPr/>
        </p:nvSpPr>
        <p:spPr>
          <a:xfrm>
            <a:off x="251012" y="208560"/>
            <a:ext cx="11725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98C05B1B-C27F-4252-AE9B-4B2CC087AC5E}"/>
              </a:ext>
            </a:extLst>
          </p:cNvPr>
          <p:cNvSpPr txBox="1"/>
          <p:nvPr/>
        </p:nvSpPr>
        <p:spPr>
          <a:xfrm>
            <a:off x="430306" y="2171273"/>
            <a:ext cx="4625788" cy="175432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1 dm 8 cm =              dm</a:t>
            </a:r>
          </a:p>
          <a:p>
            <a:pPr algn="ctr"/>
            <a:endParaRPr lang="fr-FR" sz="3600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0B68D7BA-451C-43C6-8F75-777CA7D39519}"/>
              </a:ext>
            </a:extLst>
          </p:cNvPr>
          <p:cNvSpPr txBox="1"/>
          <p:nvPr/>
        </p:nvSpPr>
        <p:spPr>
          <a:xfrm>
            <a:off x="2900221" y="2725270"/>
            <a:ext cx="127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…   </a:t>
            </a:r>
          </a:p>
        </p:txBody>
      </p:sp>
    </p:spTree>
    <p:extLst>
      <p:ext uri="{BB962C8B-B14F-4D97-AF65-F5344CB8AC3E}">
        <p14:creationId xmlns:p14="http://schemas.microsoft.com/office/powerpoint/2010/main" val="41941376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641C585-17C7-4C0F-9606-94D1769E1F9B}"/>
              </a:ext>
            </a:extLst>
          </p:cNvPr>
          <p:cNvSpPr txBox="1"/>
          <p:nvPr/>
        </p:nvSpPr>
        <p:spPr>
          <a:xfrm>
            <a:off x="430306" y="1452282"/>
            <a:ext cx="10721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/>
              <a:t>Complète</a:t>
            </a:r>
            <a:r>
              <a:rPr lang="fr-FR" sz="3200" dirty="0"/>
              <a:t>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98C05B1B-C27F-4252-AE9B-4B2CC087AC5E}"/>
              </a:ext>
            </a:extLst>
          </p:cNvPr>
          <p:cNvSpPr txBox="1"/>
          <p:nvPr/>
        </p:nvSpPr>
        <p:spPr>
          <a:xfrm>
            <a:off x="430306" y="2171273"/>
            <a:ext cx="4625788" cy="175432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1 dm 8 cm =              dm</a:t>
            </a:r>
          </a:p>
          <a:p>
            <a:pPr algn="ctr"/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="" xmlns:a16="http://schemas.microsoft.com/office/drawing/2014/main" id="{6BDA7FCA-DBEE-450F-8349-CD95726436F8}"/>
                  </a:ext>
                </a:extLst>
              </p:cNvPr>
              <p:cNvSpPr txBox="1"/>
              <p:nvPr/>
            </p:nvSpPr>
            <p:spPr>
              <a:xfrm>
                <a:off x="6148488" y="4072166"/>
                <a:ext cx="5541818" cy="791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1 dm 8 cm = 1 dm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srgbClr val="0070C0"/>
                    </a:solidFill>
                  </a:rPr>
                  <a:t> dm </a:t>
                </a: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6BDA7FCA-DBEE-450F-8349-CD9572643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488" y="4072166"/>
                <a:ext cx="5541818" cy="791820"/>
              </a:xfrm>
              <a:prstGeom prst="rect">
                <a:avLst/>
              </a:prstGeom>
              <a:blipFill>
                <a:blip r:embed="rId2"/>
                <a:stretch>
                  <a:fillRect l="-2860" b="-123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0D876B38-A163-4426-BBB8-11CF71D5BC25}"/>
              </a:ext>
            </a:extLst>
          </p:cNvPr>
          <p:cNvSpPr txBox="1"/>
          <p:nvPr/>
        </p:nvSpPr>
        <p:spPr>
          <a:xfrm>
            <a:off x="6134838" y="4778421"/>
            <a:ext cx="5541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1 dm 8 cm = 1 dm + 0,8 dm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AAECFBB5-1592-4AE8-AD9A-697061F9ABBF}"/>
              </a:ext>
            </a:extLst>
          </p:cNvPr>
          <p:cNvSpPr txBox="1"/>
          <p:nvPr/>
        </p:nvSpPr>
        <p:spPr>
          <a:xfrm>
            <a:off x="6113929" y="5313904"/>
            <a:ext cx="5541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1 dm 8 cm = 1,8 dm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8DAA3B2-CBC4-44AD-8187-3B81A10D810B}"/>
              </a:ext>
            </a:extLst>
          </p:cNvPr>
          <p:cNvSpPr txBox="1"/>
          <p:nvPr/>
        </p:nvSpPr>
        <p:spPr>
          <a:xfrm>
            <a:off x="3990109" y="5405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0B68D7BA-451C-43C6-8F75-777CA7D39519}"/>
              </a:ext>
            </a:extLst>
          </p:cNvPr>
          <p:cNvSpPr txBox="1"/>
          <p:nvPr/>
        </p:nvSpPr>
        <p:spPr>
          <a:xfrm>
            <a:off x="2922632" y="2696004"/>
            <a:ext cx="127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1,8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6079CCF-980E-4193-873D-C50975CC0510}"/>
              </a:ext>
            </a:extLst>
          </p:cNvPr>
          <p:cNvSpPr/>
          <p:nvPr/>
        </p:nvSpPr>
        <p:spPr>
          <a:xfrm>
            <a:off x="251012" y="208560"/>
            <a:ext cx="11725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8528D64-70BD-4B22-8272-3301431AD9EC}"/>
              </a:ext>
            </a:extLst>
          </p:cNvPr>
          <p:cNvSpPr/>
          <p:nvPr/>
        </p:nvSpPr>
        <p:spPr>
          <a:xfrm>
            <a:off x="5245248" y="3031361"/>
            <a:ext cx="6304020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r>
              <a:rPr lang="fr-FR" sz="4000" kern="0" noProof="0" dirty="0">
                <a:latin typeface="Calibri"/>
              </a:rPr>
              <a:t>1</a:t>
            </a:r>
            <a:r>
              <a:rPr lang="fr-FR" sz="4000" kern="0" dirty="0">
                <a:latin typeface="Calibri"/>
              </a:rPr>
              <a:t>   8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2" name="Tableau 11">
            <a:extLst>
              <a:ext uri="{FF2B5EF4-FFF2-40B4-BE49-F238E27FC236}">
                <a16:creationId xmlns="" xmlns:a16="http://schemas.microsoft.com/office/drawing/2014/main" id="{2202294D-EE39-43A9-93E3-DB1691E5D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937266"/>
              </p:ext>
            </p:extLst>
          </p:nvPr>
        </p:nvGraphicFramePr>
        <p:xfrm>
          <a:off x="6180447" y="1815291"/>
          <a:ext cx="5192568" cy="1219200"/>
        </p:xfrm>
        <a:graphic>
          <a:graphicData uri="http://schemas.openxmlformats.org/drawingml/2006/table">
            <a:tbl>
              <a:tblPr firstRow="1" bandRow="1"/>
              <a:tblGrid>
                <a:gridCol w="576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71555791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  <a:p>
                      <a:pPr algn="ctr"/>
                      <a:r>
                        <a:rPr lang="fr-FR" sz="1900" b="1" dirty="0"/>
                        <a:t>km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  <a:p>
                      <a:pPr algn="ctr"/>
                      <a:r>
                        <a:rPr lang="fr-FR" sz="1900" b="1" dirty="0"/>
                        <a:t>hm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oupe 12">
            <a:extLst>
              <a:ext uri="{FF2B5EF4-FFF2-40B4-BE49-F238E27FC236}">
                <a16:creationId xmlns="" xmlns:a16="http://schemas.microsoft.com/office/drawing/2014/main" id="{F32EFE99-5E16-402D-9194-EC6AD8DCC2D9}"/>
              </a:ext>
            </a:extLst>
          </p:cNvPr>
          <p:cNvGrpSpPr/>
          <p:nvPr/>
        </p:nvGrpSpPr>
        <p:grpSpPr>
          <a:xfrm>
            <a:off x="9752348" y="1712964"/>
            <a:ext cx="845915" cy="1064893"/>
            <a:chOff x="18830619" y="3897039"/>
            <a:chExt cx="845915" cy="1064893"/>
          </a:xfrm>
        </p:grpSpPr>
        <p:sp>
          <p:nvSpPr>
            <p:cNvPr id="14" name="ZoneTexte 13">
              <a:extLst>
                <a:ext uri="{FF2B5EF4-FFF2-40B4-BE49-F238E27FC236}">
                  <a16:creationId xmlns="" xmlns:a16="http://schemas.microsoft.com/office/drawing/2014/main" id="{1EFDEFF0-9520-482F-AD28-1C864462F3E0}"/>
                </a:ext>
              </a:extLst>
            </p:cNvPr>
            <p:cNvSpPr txBox="1"/>
            <p:nvPr/>
          </p:nvSpPr>
          <p:spPr>
            <a:xfrm rot="16200000">
              <a:off x="18503495" y="4266837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dixièmes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="" xmlns:a16="http://schemas.microsoft.com/office/drawing/2014/main" id="{8E227E02-237F-4503-86DF-6E7F2105CA59}"/>
                </a:ext>
              </a:extLst>
            </p:cNvPr>
            <p:cNvSpPr txBox="1"/>
            <p:nvPr/>
          </p:nvSpPr>
          <p:spPr>
            <a:xfrm rot="16200000">
              <a:off x="18990199" y="4275597"/>
              <a:ext cx="1064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centièmes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812A0B0D-346A-4A54-8D69-DD531314A848}"/>
              </a:ext>
            </a:extLst>
          </p:cNvPr>
          <p:cNvSpPr/>
          <p:nvPr/>
        </p:nvSpPr>
        <p:spPr>
          <a:xfrm>
            <a:off x="9679163" y="2633252"/>
            <a:ext cx="51488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022E7664-0F40-4A64-AA00-3865F9ECF9DC}"/>
              </a:ext>
            </a:extLst>
          </p:cNvPr>
          <p:cNvSpPr/>
          <p:nvPr/>
        </p:nvSpPr>
        <p:spPr>
          <a:xfrm>
            <a:off x="10212067" y="2626340"/>
            <a:ext cx="4860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BDDADE57-6571-4EE0-8281-B589A4E604A8}"/>
              </a:ext>
            </a:extLst>
          </p:cNvPr>
          <p:cNvSpPr/>
          <p:nvPr/>
        </p:nvSpPr>
        <p:spPr>
          <a:xfrm>
            <a:off x="10771840" y="2630442"/>
            <a:ext cx="58221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mm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A3155532-F133-4595-AC41-CF7D45045484}"/>
              </a:ext>
            </a:extLst>
          </p:cNvPr>
          <p:cNvSpPr txBox="1"/>
          <p:nvPr/>
        </p:nvSpPr>
        <p:spPr>
          <a:xfrm rot="16200000">
            <a:off x="10505119" y="2091521"/>
            <a:ext cx="1064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black"/>
                </a:solidFill>
              </a:rPr>
              <a:t>mill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ièmes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0" name="Groupe 19">
            <a:extLst>
              <a:ext uri="{FF2B5EF4-FFF2-40B4-BE49-F238E27FC236}">
                <a16:creationId xmlns="" xmlns:a16="http://schemas.microsoft.com/office/drawing/2014/main" id="{2B5AF448-7D32-414B-BB88-8263CDD374F2}"/>
              </a:ext>
            </a:extLst>
          </p:cNvPr>
          <p:cNvGrpSpPr/>
          <p:nvPr/>
        </p:nvGrpSpPr>
        <p:grpSpPr>
          <a:xfrm>
            <a:off x="6141578" y="3017973"/>
            <a:ext cx="5236450" cy="838210"/>
            <a:chOff x="3776218" y="3990054"/>
            <a:chExt cx="5236450" cy="838210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C0BC8898-1256-4AE6-88B9-2C28041E4BC6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3191BB97-5913-4C12-B66F-BADB2019CF78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E3612BC8-9E0E-4EC2-8A5D-8DEEF0FC0BDF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E8522DA1-9C3A-4099-9AFC-8A8F78A0DC4D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451EDB63-D984-40D2-8B45-32C753928C27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A78F0AB1-A531-4DB3-AB03-4AB64DBA2B12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01262963-AEB2-40B3-9337-414A46F48A9B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7BBE5FE8-426C-475B-A06C-5769AF66C383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56E1D93A-40C2-4DD4-93E6-35FDE8AE8771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8B5C05B3-753A-4A4C-A9C4-5008A770A56E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6E94E809-D116-43B0-B751-183BAA3038C8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A9486C36-4D08-42D9-B6E9-6B3B152B38FB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0EE971F1-A8FE-4CDF-BD4B-9CC48C806949}"/>
              </a:ext>
            </a:extLst>
          </p:cNvPr>
          <p:cNvSpPr/>
          <p:nvPr/>
        </p:nvSpPr>
        <p:spPr>
          <a:xfrm>
            <a:off x="8459176" y="2630441"/>
            <a:ext cx="63511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dam</a:t>
            </a:r>
          </a:p>
        </p:txBody>
      </p:sp>
    </p:spTree>
    <p:extLst>
      <p:ext uri="{BB962C8B-B14F-4D97-AF65-F5344CB8AC3E}">
        <p14:creationId xmlns:p14="http://schemas.microsoft.com/office/powerpoint/2010/main" val="378589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 animBg="1"/>
      <p:bldP spid="16" grpId="0"/>
      <p:bldP spid="17" grpId="0"/>
      <p:bldP spid="18" grpId="0"/>
      <p:bldP spid="19" grpId="0"/>
      <p:bldP spid="3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641C585-17C7-4C0F-9606-94D1769E1F9B}"/>
              </a:ext>
            </a:extLst>
          </p:cNvPr>
          <p:cNvSpPr txBox="1"/>
          <p:nvPr/>
        </p:nvSpPr>
        <p:spPr>
          <a:xfrm>
            <a:off x="430306" y="1452282"/>
            <a:ext cx="10721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/>
              <a:t>Complète</a:t>
            </a:r>
            <a:r>
              <a:rPr lang="fr-FR" sz="3200" dirty="0"/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8DAA3B2-CBC4-44AD-8187-3B81A10D810B}"/>
              </a:ext>
            </a:extLst>
          </p:cNvPr>
          <p:cNvSpPr txBox="1"/>
          <p:nvPr/>
        </p:nvSpPr>
        <p:spPr>
          <a:xfrm>
            <a:off x="3990109" y="5405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AB4695B-16F0-4C94-A05A-E12E2D1D4A75}"/>
              </a:ext>
            </a:extLst>
          </p:cNvPr>
          <p:cNvSpPr/>
          <p:nvPr/>
        </p:nvSpPr>
        <p:spPr>
          <a:xfrm>
            <a:off x="251012" y="208560"/>
            <a:ext cx="11725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98C05B1B-C27F-4252-AE9B-4B2CC087AC5E}"/>
              </a:ext>
            </a:extLst>
          </p:cNvPr>
          <p:cNvSpPr txBox="1"/>
          <p:nvPr/>
        </p:nvSpPr>
        <p:spPr>
          <a:xfrm>
            <a:off x="285151" y="2195795"/>
            <a:ext cx="4625788" cy="175432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4 cm 3 mm =              cm</a:t>
            </a:r>
          </a:p>
          <a:p>
            <a:pPr algn="ctr"/>
            <a:endParaRPr lang="fr-FR" sz="3600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0B68D7BA-451C-43C6-8F75-777CA7D39519}"/>
              </a:ext>
            </a:extLst>
          </p:cNvPr>
          <p:cNvSpPr txBox="1"/>
          <p:nvPr/>
        </p:nvSpPr>
        <p:spPr>
          <a:xfrm>
            <a:off x="2900221" y="2749792"/>
            <a:ext cx="127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…   </a:t>
            </a:r>
          </a:p>
        </p:txBody>
      </p:sp>
    </p:spTree>
    <p:extLst>
      <p:ext uri="{BB962C8B-B14F-4D97-AF65-F5344CB8AC3E}">
        <p14:creationId xmlns:p14="http://schemas.microsoft.com/office/powerpoint/2010/main" val="166740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790822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Espace réservé du contenu 4">
                <a:extLst>
                  <a:ext uri="{FF2B5EF4-FFF2-40B4-BE49-F238E27FC236}">
                    <a16:creationId xmlns="" xmlns:a16="http://schemas.microsoft.com/office/drawing/2014/main" id="{CC103755-3393-1540-9CCC-37BA932C83E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7787" y="294470"/>
                <a:ext cx="3790226" cy="270942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fr-FR" sz="3600" dirty="0"/>
                  <a:t>  </a:t>
                </a:r>
              </a:p>
              <a:p>
                <a:pPr marL="0" indent="0">
                  <a:buNone/>
                </a:pPr>
                <a:r>
                  <a:rPr lang="fr-FR" sz="3600" dirty="0"/>
                  <a:t>Calcule  4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4000" dirty="0"/>
                  <a:t>  </a:t>
                </a:r>
              </a:p>
            </p:txBody>
          </p:sp>
        </mc:Choice>
        <mc:Fallback xmlns="">
          <p:sp>
            <p:nvSpPr>
              <p:cNvPr id="62" name="Espace réservé du contenu 4">
                <a:extLst>
                  <a:ext uri="{FF2B5EF4-FFF2-40B4-BE49-F238E27FC236}">
                    <a16:creationId xmlns:a16="http://schemas.microsoft.com/office/drawing/2014/main" id="{CC103755-3393-1540-9CCC-37BA932C8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87" y="294470"/>
                <a:ext cx="3790226" cy="2709426"/>
              </a:xfrm>
              <a:prstGeom prst="rect">
                <a:avLst/>
              </a:prstGeom>
              <a:blipFill>
                <a:blip r:embed="rId4"/>
                <a:stretch>
                  <a:fillRect l="-49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EED9787-9686-403F-9492-92C49C0D79E9}"/>
              </a:ext>
            </a:extLst>
          </p:cNvPr>
          <p:cNvSpPr txBox="1"/>
          <p:nvPr/>
        </p:nvSpPr>
        <p:spPr>
          <a:xfrm>
            <a:off x="1418858" y="2184082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="" xmlns:a16="http://schemas.microsoft.com/office/drawing/2014/main" id="{8B8A2AFF-C25D-4549-BB93-3B76EA74B9A7}"/>
                  </a:ext>
                </a:extLst>
              </p:cNvPr>
              <p:cNvSpPr txBox="1"/>
              <p:nvPr/>
            </p:nvSpPr>
            <p:spPr>
              <a:xfrm>
                <a:off x="6441388" y="2223605"/>
                <a:ext cx="5056094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4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B8A2AFF-C25D-4549-BB93-3B76EA74B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388" y="2223605"/>
                <a:ext cx="5056094" cy="1067152"/>
              </a:xfrm>
              <a:prstGeom prst="rect">
                <a:avLst/>
              </a:prstGeom>
              <a:blipFill>
                <a:blip r:embed="rId5"/>
                <a:stretch>
                  <a:fillRect l="-4946" b="-12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="" xmlns:a16="http://schemas.microsoft.com/office/drawing/2014/main" id="{CE1EB808-0657-4CAB-97B7-E4945F69767A}"/>
                  </a:ext>
                </a:extLst>
              </p:cNvPr>
              <p:cNvSpPr txBox="1"/>
              <p:nvPr/>
            </p:nvSpPr>
            <p:spPr>
              <a:xfrm>
                <a:off x="7371032" y="3470703"/>
                <a:ext cx="4413296" cy="1047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4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1</a:t>
                </a:r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CE1EB808-0657-4CAB-97B7-E4945F697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032" y="3470703"/>
                <a:ext cx="4413296" cy="1047018"/>
              </a:xfrm>
              <a:prstGeom prst="rect">
                <a:avLst/>
              </a:prstGeom>
              <a:blipFill>
                <a:blip r:embed="rId6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utoShape 3">
            <a:extLst>
              <a:ext uri="{FF2B5EF4-FFF2-40B4-BE49-F238E27FC236}">
                <a16:creationId xmlns="" xmlns:a16="http://schemas.microsoft.com/office/drawing/2014/main" id="{6DC8EFB6-102B-4043-8AC5-3E9680B9C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6538" y="488306"/>
            <a:ext cx="1188000" cy="1224000"/>
          </a:xfrm>
          <a:prstGeom prst="flowChartOr">
            <a:avLst/>
          </a:prstGeom>
          <a:solidFill>
            <a:srgbClr val="00B0F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3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5" grpId="0"/>
      <p:bldP spid="7" grpId="0"/>
      <p:bldP spid="9" grpId="0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641C585-17C7-4C0F-9606-94D1769E1F9B}"/>
              </a:ext>
            </a:extLst>
          </p:cNvPr>
          <p:cNvSpPr txBox="1"/>
          <p:nvPr/>
        </p:nvSpPr>
        <p:spPr>
          <a:xfrm>
            <a:off x="455430" y="1543406"/>
            <a:ext cx="10721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/>
              <a:t>Complète</a:t>
            </a:r>
            <a:r>
              <a:rPr lang="fr-FR" sz="3200" dirty="0"/>
              <a:t>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98C05B1B-C27F-4252-AE9B-4B2CC087AC5E}"/>
              </a:ext>
            </a:extLst>
          </p:cNvPr>
          <p:cNvSpPr txBox="1"/>
          <p:nvPr/>
        </p:nvSpPr>
        <p:spPr>
          <a:xfrm>
            <a:off x="285151" y="2195795"/>
            <a:ext cx="4625788" cy="175432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4 cm 3 mm =              cm</a:t>
            </a:r>
          </a:p>
          <a:p>
            <a:pPr algn="ctr"/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="" xmlns:a16="http://schemas.microsoft.com/office/drawing/2014/main" id="{6BDA7FCA-DBEE-450F-8349-CD95726436F8}"/>
                  </a:ext>
                </a:extLst>
              </p:cNvPr>
              <p:cNvSpPr txBox="1"/>
              <p:nvPr/>
            </p:nvSpPr>
            <p:spPr>
              <a:xfrm>
                <a:off x="6113929" y="3824860"/>
                <a:ext cx="5541818" cy="791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4 cm 3 mm = 4 cm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srgbClr val="0070C0"/>
                    </a:solidFill>
                  </a:rPr>
                  <a:t> cm </a:t>
                </a: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6BDA7FCA-DBEE-450F-8349-CD9572643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929" y="3824860"/>
                <a:ext cx="5541818" cy="791820"/>
              </a:xfrm>
              <a:prstGeom prst="rect">
                <a:avLst/>
              </a:prstGeom>
              <a:blipFill>
                <a:blip r:embed="rId2"/>
                <a:stretch>
                  <a:fillRect l="-2860" b="-123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0D876B38-A163-4426-BBB8-11CF71D5BC25}"/>
              </a:ext>
            </a:extLst>
          </p:cNvPr>
          <p:cNvSpPr txBox="1"/>
          <p:nvPr/>
        </p:nvSpPr>
        <p:spPr>
          <a:xfrm>
            <a:off x="6096000" y="4543063"/>
            <a:ext cx="5541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4 cm 3 mm = 4 cm + 0,3 cm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AAECFBB5-1592-4AE8-AD9A-697061F9ABBF}"/>
              </a:ext>
            </a:extLst>
          </p:cNvPr>
          <p:cNvSpPr txBox="1"/>
          <p:nvPr/>
        </p:nvSpPr>
        <p:spPr>
          <a:xfrm>
            <a:off x="6096000" y="5183587"/>
            <a:ext cx="5541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4 cm 3 mm = 4,3 cm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8DAA3B2-CBC4-44AD-8187-3B81A10D810B}"/>
              </a:ext>
            </a:extLst>
          </p:cNvPr>
          <p:cNvSpPr txBox="1"/>
          <p:nvPr/>
        </p:nvSpPr>
        <p:spPr>
          <a:xfrm>
            <a:off x="3990109" y="5405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0B68D7BA-451C-43C6-8F75-777CA7D39519}"/>
              </a:ext>
            </a:extLst>
          </p:cNvPr>
          <p:cNvSpPr txBox="1"/>
          <p:nvPr/>
        </p:nvSpPr>
        <p:spPr>
          <a:xfrm>
            <a:off x="2810221" y="2749792"/>
            <a:ext cx="127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4,3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6079CCF-980E-4193-873D-C50975CC0510}"/>
              </a:ext>
            </a:extLst>
          </p:cNvPr>
          <p:cNvSpPr/>
          <p:nvPr/>
        </p:nvSpPr>
        <p:spPr>
          <a:xfrm>
            <a:off x="251012" y="208560"/>
            <a:ext cx="11725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E1C02E1-0D77-4D44-88F8-E074B55D37EF}"/>
              </a:ext>
            </a:extLst>
          </p:cNvPr>
          <p:cNvSpPr/>
          <p:nvPr/>
        </p:nvSpPr>
        <p:spPr>
          <a:xfrm>
            <a:off x="5238254" y="2618395"/>
            <a:ext cx="6917335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</a:t>
            </a:r>
            <a:r>
              <a:rPr lang="fr-FR" sz="4000" kern="0" dirty="0">
                <a:latin typeface="Calibri"/>
              </a:rPr>
              <a:t>              4   3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2" name="Tableau 11">
            <a:extLst>
              <a:ext uri="{FF2B5EF4-FFF2-40B4-BE49-F238E27FC236}">
                <a16:creationId xmlns="" xmlns:a16="http://schemas.microsoft.com/office/drawing/2014/main" id="{299F0B40-9EB0-4856-92DF-74022FB8C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67351"/>
              </p:ext>
            </p:extLst>
          </p:nvPr>
        </p:nvGraphicFramePr>
        <p:xfrm>
          <a:off x="6648779" y="1425081"/>
          <a:ext cx="5192568" cy="1219200"/>
        </p:xfrm>
        <a:graphic>
          <a:graphicData uri="http://schemas.openxmlformats.org/drawingml/2006/table">
            <a:tbl>
              <a:tblPr firstRow="1" bandRow="1"/>
              <a:tblGrid>
                <a:gridCol w="576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71555791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  <a:p>
                      <a:pPr algn="ctr"/>
                      <a:r>
                        <a:rPr lang="fr-FR" sz="1900" b="1" dirty="0"/>
                        <a:t>km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  <a:p>
                      <a:pPr algn="ctr"/>
                      <a:r>
                        <a:rPr lang="fr-FR" sz="1900" b="1" dirty="0"/>
                        <a:t>hm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oupe 12">
            <a:extLst>
              <a:ext uri="{FF2B5EF4-FFF2-40B4-BE49-F238E27FC236}">
                <a16:creationId xmlns="" xmlns:a16="http://schemas.microsoft.com/office/drawing/2014/main" id="{224C5B15-6AF3-4305-A23D-22F330D19129}"/>
              </a:ext>
            </a:extLst>
          </p:cNvPr>
          <p:cNvGrpSpPr/>
          <p:nvPr/>
        </p:nvGrpSpPr>
        <p:grpSpPr>
          <a:xfrm>
            <a:off x="10220680" y="1322754"/>
            <a:ext cx="845915" cy="1064893"/>
            <a:chOff x="18830619" y="3897039"/>
            <a:chExt cx="845915" cy="1064893"/>
          </a:xfrm>
        </p:grpSpPr>
        <p:sp>
          <p:nvSpPr>
            <p:cNvPr id="14" name="ZoneTexte 13">
              <a:extLst>
                <a:ext uri="{FF2B5EF4-FFF2-40B4-BE49-F238E27FC236}">
                  <a16:creationId xmlns="" xmlns:a16="http://schemas.microsoft.com/office/drawing/2014/main" id="{A0ECD8BC-D664-4D7F-9664-4B1BBA13E286}"/>
                </a:ext>
              </a:extLst>
            </p:cNvPr>
            <p:cNvSpPr txBox="1"/>
            <p:nvPr/>
          </p:nvSpPr>
          <p:spPr>
            <a:xfrm rot="16200000">
              <a:off x="18503495" y="4266837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dixièmes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="" xmlns:a16="http://schemas.microsoft.com/office/drawing/2014/main" id="{E004757B-98C4-4D77-A6C0-C8C909D4BB22}"/>
                </a:ext>
              </a:extLst>
            </p:cNvPr>
            <p:cNvSpPr txBox="1"/>
            <p:nvPr/>
          </p:nvSpPr>
          <p:spPr>
            <a:xfrm rot="16200000">
              <a:off x="18990199" y="4275597"/>
              <a:ext cx="1064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centièmes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40848888-2E56-40EF-8563-EA37BD76BE1C}"/>
              </a:ext>
            </a:extLst>
          </p:cNvPr>
          <p:cNvSpPr/>
          <p:nvPr/>
        </p:nvSpPr>
        <p:spPr>
          <a:xfrm>
            <a:off x="10147495" y="2243042"/>
            <a:ext cx="51488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8869B102-E4DD-4950-8174-4C1A776E6F30}"/>
              </a:ext>
            </a:extLst>
          </p:cNvPr>
          <p:cNvSpPr/>
          <p:nvPr/>
        </p:nvSpPr>
        <p:spPr>
          <a:xfrm>
            <a:off x="10680399" y="2236130"/>
            <a:ext cx="4860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76779B35-F2BB-4746-AE76-320345009377}"/>
              </a:ext>
            </a:extLst>
          </p:cNvPr>
          <p:cNvSpPr/>
          <p:nvPr/>
        </p:nvSpPr>
        <p:spPr>
          <a:xfrm>
            <a:off x="11240172" y="2240232"/>
            <a:ext cx="58221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mm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EBEB0960-0A19-4A7F-B0F5-79E24759C735}"/>
              </a:ext>
            </a:extLst>
          </p:cNvPr>
          <p:cNvSpPr txBox="1"/>
          <p:nvPr/>
        </p:nvSpPr>
        <p:spPr>
          <a:xfrm rot="16200000">
            <a:off x="10973451" y="1701311"/>
            <a:ext cx="1064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black"/>
                </a:solidFill>
              </a:rPr>
              <a:t>mill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ièmes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0" name="Groupe 19">
            <a:extLst>
              <a:ext uri="{FF2B5EF4-FFF2-40B4-BE49-F238E27FC236}">
                <a16:creationId xmlns="" xmlns:a16="http://schemas.microsoft.com/office/drawing/2014/main" id="{4F0ADE3E-F764-4373-9EB8-302E5FAA3549}"/>
              </a:ext>
            </a:extLst>
          </p:cNvPr>
          <p:cNvGrpSpPr/>
          <p:nvPr/>
        </p:nvGrpSpPr>
        <p:grpSpPr>
          <a:xfrm>
            <a:off x="6609910" y="2593509"/>
            <a:ext cx="5236450" cy="838210"/>
            <a:chOff x="3776218" y="3990054"/>
            <a:chExt cx="5236450" cy="838210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AB645B5F-4696-4A87-9543-9F146DF92764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F2FBA0FA-A354-452E-8ACE-15F70694F509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2AF7AF80-D730-4B3C-861A-FF5DF39FC8BD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4E43710C-5833-45DC-B91C-D2AA06270B48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D5E19EF5-470B-4CA4-8161-54A844B6DF2A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7A2E70FF-478C-4090-B2E7-85146C835FF6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17098BA1-A408-47E9-A530-8A33E55B02E1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74A91838-9A63-484A-8307-329EB72664BA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6AD0332A-4265-4BFF-BF9B-F096E3DA00F4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9340F3A0-F9BA-4186-8EB6-FE43D68F338A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8944B70E-35C4-4B5C-8219-036AB42E71E4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3395DB6C-22CF-438D-A9DE-42C8C054BF86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2CF7781F-BCD1-45CF-A843-F7C7D09F4F1A}"/>
              </a:ext>
            </a:extLst>
          </p:cNvPr>
          <p:cNvSpPr/>
          <p:nvPr/>
        </p:nvSpPr>
        <p:spPr>
          <a:xfrm>
            <a:off x="8927508" y="2240231"/>
            <a:ext cx="63511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dam</a:t>
            </a:r>
          </a:p>
        </p:txBody>
      </p:sp>
    </p:spTree>
    <p:extLst>
      <p:ext uri="{BB962C8B-B14F-4D97-AF65-F5344CB8AC3E}">
        <p14:creationId xmlns:p14="http://schemas.microsoft.com/office/powerpoint/2010/main" val="2641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 animBg="1"/>
      <p:bldP spid="16" grpId="0"/>
      <p:bldP spid="17" grpId="0"/>
      <p:bldP spid="18" grpId="0"/>
      <p:bldP spid="19" grpId="0"/>
      <p:bldP spid="3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AB84BD98-ACD0-4024-AF82-24883FED0D79}"/>
              </a:ext>
            </a:extLst>
          </p:cNvPr>
          <p:cNvSpPr/>
          <p:nvPr/>
        </p:nvSpPr>
        <p:spPr>
          <a:xfrm>
            <a:off x="4943616" y="4439492"/>
            <a:ext cx="6917335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</a:t>
            </a:r>
            <a:r>
              <a:rPr lang="fr-FR" sz="4000" kern="0" dirty="0">
                <a:latin typeface="Calibri"/>
              </a:rPr>
              <a:t>               8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CF6BE91-6549-4344-8016-C340D535976A}"/>
              </a:ext>
            </a:extLst>
          </p:cNvPr>
          <p:cNvSpPr/>
          <p:nvPr/>
        </p:nvSpPr>
        <p:spPr>
          <a:xfrm>
            <a:off x="677242" y="939635"/>
            <a:ext cx="108375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Au mois de janvier, Léo mesurait 1,34 m.</a:t>
            </a:r>
          </a:p>
          <a:p>
            <a:r>
              <a:rPr lang="fr-FR" sz="2800" dirty="0"/>
              <a:t>Durant l'année, il a grandi de 8 cm. </a:t>
            </a:r>
          </a:p>
          <a:p>
            <a:r>
              <a:rPr lang="fr-FR" sz="2800" dirty="0"/>
              <a:t>Quelle est la taille de Léo à la fin de l'année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4FEFAFC-9881-4604-90AF-2F25B960E909}"/>
              </a:ext>
            </a:extLst>
          </p:cNvPr>
          <p:cNvSpPr txBox="1"/>
          <p:nvPr/>
        </p:nvSpPr>
        <p:spPr>
          <a:xfrm>
            <a:off x="2473035" y="235527"/>
            <a:ext cx="7245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Convertir et calculer des longueurs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C63DAEC-7060-4373-A30B-DA2AC6839EA9}"/>
              </a:ext>
            </a:extLst>
          </p:cNvPr>
          <p:cNvSpPr/>
          <p:nvPr/>
        </p:nvSpPr>
        <p:spPr>
          <a:xfrm>
            <a:off x="4943617" y="3640883"/>
            <a:ext cx="6917335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</a:t>
            </a:r>
            <a:r>
              <a:rPr lang="fr-FR" sz="4000" kern="0" dirty="0">
                <a:latin typeface="Calibri"/>
              </a:rPr>
              <a:t>     1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r>
              <a:rPr lang="fr-FR" sz="4000" kern="0" dirty="0">
                <a:latin typeface="Calibri"/>
              </a:rPr>
              <a:t>   4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="" xmlns:a16="http://schemas.microsoft.com/office/drawing/2014/main" id="{F0CD2987-7CA6-433D-A5E1-D31906316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31408"/>
              </p:ext>
            </p:extLst>
          </p:nvPr>
        </p:nvGraphicFramePr>
        <p:xfrm>
          <a:off x="6448267" y="2448545"/>
          <a:ext cx="5192568" cy="1219200"/>
        </p:xfrm>
        <a:graphic>
          <a:graphicData uri="http://schemas.openxmlformats.org/drawingml/2006/table">
            <a:tbl>
              <a:tblPr firstRow="1" bandRow="1"/>
              <a:tblGrid>
                <a:gridCol w="576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715557917"/>
                    </a:ext>
                  </a:extLst>
                </a:gridCol>
                <a:gridCol w="57695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  <a:p>
                      <a:pPr algn="ctr"/>
                      <a:r>
                        <a:rPr lang="fr-FR" sz="1900" b="1" dirty="0"/>
                        <a:t>km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  <a:p>
                      <a:pPr algn="ctr"/>
                      <a:r>
                        <a:rPr lang="fr-FR" sz="1900" b="1" dirty="0"/>
                        <a:t>hm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Groupe 7">
            <a:extLst>
              <a:ext uri="{FF2B5EF4-FFF2-40B4-BE49-F238E27FC236}">
                <a16:creationId xmlns="" xmlns:a16="http://schemas.microsoft.com/office/drawing/2014/main" id="{7F19CDAA-203B-4AF6-93FF-55B834F2510C}"/>
              </a:ext>
            </a:extLst>
          </p:cNvPr>
          <p:cNvGrpSpPr/>
          <p:nvPr/>
        </p:nvGrpSpPr>
        <p:grpSpPr>
          <a:xfrm>
            <a:off x="10020168" y="2346218"/>
            <a:ext cx="845915" cy="1064893"/>
            <a:chOff x="18830619" y="3897039"/>
            <a:chExt cx="845915" cy="1064893"/>
          </a:xfrm>
        </p:grpSpPr>
        <p:sp>
          <p:nvSpPr>
            <p:cNvPr id="9" name="ZoneTexte 8">
              <a:extLst>
                <a:ext uri="{FF2B5EF4-FFF2-40B4-BE49-F238E27FC236}">
                  <a16:creationId xmlns="" xmlns:a16="http://schemas.microsoft.com/office/drawing/2014/main" id="{22900D22-4EB9-46EB-AE88-959D9D96A865}"/>
                </a:ext>
              </a:extLst>
            </p:cNvPr>
            <p:cNvSpPr txBox="1"/>
            <p:nvPr/>
          </p:nvSpPr>
          <p:spPr>
            <a:xfrm rot="16200000">
              <a:off x="18503495" y="4266837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dixièmes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="" xmlns:a16="http://schemas.microsoft.com/office/drawing/2014/main" id="{C8F5E19B-156F-4DD7-ABFB-A2F49D917880}"/>
                </a:ext>
              </a:extLst>
            </p:cNvPr>
            <p:cNvSpPr txBox="1"/>
            <p:nvPr/>
          </p:nvSpPr>
          <p:spPr>
            <a:xfrm rot="16200000">
              <a:off x="18990199" y="4275597"/>
              <a:ext cx="1064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centièmes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5E374446-A87F-4670-B518-A1CB3D55F04D}"/>
              </a:ext>
            </a:extLst>
          </p:cNvPr>
          <p:cNvSpPr/>
          <p:nvPr/>
        </p:nvSpPr>
        <p:spPr>
          <a:xfrm>
            <a:off x="9946983" y="3266506"/>
            <a:ext cx="51488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9F5965C-B1F6-40DF-A494-DA7B36690480}"/>
              </a:ext>
            </a:extLst>
          </p:cNvPr>
          <p:cNvSpPr/>
          <p:nvPr/>
        </p:nvSpPr>
        <p:spPr>
          <a:xfrm>
            <a:off x="10479887" y="3259594"/>
            <a:ext cx="4860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cm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4C8233B-EECC-4A62-B2EF-8CDB3889FC6E}"/>
              </a:ext>
            </a:extLst>
          </p:cNvPr>
          <p:cNvSpPr/>
          <p:nvPr/>
        </p:nvSpPr>
        <p:spPr>
          <a:xfrm>
            <a:off x="11039660" y="3263696"/>
            <a:ext cx="58221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mm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225E7F4C-07AF-4EE9-B410-AD8633CAD069}"/>
              </a:ext>
            </a:extLst>
          </p:cNvPr>
          <p:cNvSpPr txBox="1"/>
          <p:nvPr/>
        </p:nvSpPr>
        <p:spPr>
          <a:xfrm rot="16200000">
            <a:off x="10772939" y="2724775"/>
            <a:ext cx="1064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black"/>
                </a:solidFill>
              </a:rPr>
              <a:t>mill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ièmes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613DAB25-2562-4D94-B668-630660D498BE}"/>
              </a:ext>
            </a:extLst>
          </p:cNvPr>
          <p:cNvGrpSpPr/>
          <p:nvPr/>
        </p:nvGrpSpPr>
        <p:grpSpPr>
          <a:xfrm>
            <a:off x="6426326" y="3616973"/>
            <a:ext cx="5236450" cy="838210"/>
            <a:chOff x="3776218" y="3990054"/>
            <a:chExt cx="5236450" cy="838210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99C62812-16F7-418E-B988-6140E4E7590E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15330A62-9302-4786-AD32-CCB7F4A1C0B8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2A75154C-87FD-43C4-B528-EBDC4D610394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7984F221-DC7C-449D-B266-6F59F47AA66A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60AA0A23-7F79-446C-8EFF-1EE18AA49F69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0131228B-ACC3-4297-AD1A-99B74F13556F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CF147C1D-6F11-43B8-A93A-FBA7C4E77687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7D7CCEA3-81FF-4C31-B750-210CBBCC7207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E9277AC9-6AB0-4BA0-A817-375C0D25F3E5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5E6960B2-8586-4E88-ACEE-BB1A31A172D4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5891D6C3-F137-467D-9EA2-332D2AC0C574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5140DCC6-0B5E-49FE-B2DB-F79AEA5DCE24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DA3F33BD-4453-4C25-B04C-3262F460D87B}"/>
              </a:ext>
            </a:extLst>
          </p:cNvPr>
          <p:cNvSpPr/>
          <p:nvPr/>
        </p:nvSpPr>
        <p:spPr>
          <a:xfrm>
            <a:off x="8726996" y="3263695"/>
            <a:ext cx="63511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dam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="" xmlns:a16="http://schemas.microsoft.com/office/drawing/2014/main" id="{33A81534-A920-4DA5-96DF-8FECA9740C11}"/>
              </a:ext>
            </a:extLst>
          </p:cNvPr>
          <p:cNvGrpSpPr/>
          <p:nvPr/>
        </p:nvGrpSpPr>
        <p:grpSpPr>
          <a:xfrm>
            <a:off x="6422616" y="4400550"/>
            <a:ext cx="5236450" cy="838210"/>
            <a:chOff x="3776218" y="3990054"/>
            <a:chExt cx="5236450" cy="838210"/>
          </a:xfrm>
        </p:grpSpPr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E1CBA8ED-DEBE-41EF-951E-7FE3EC16FAA3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40D4445B-9595-4C93-A1D3-4C78C838DAC4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A0053143-56C4-48B7-B2C1-9F565AF03D60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62695488-1F4D-4E30-BA76-CD7593E68914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8BBF37F0-3E73-4900-A858-645FD9F01B3F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2099B60B-25D4-41F7-9279-204DDB8DAE34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3839A496-7F4C-4651-AC30-B5BC9E2A1E6B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0678D8A8-25A2-42AB-B378-31E7713AA7E7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="" xmlns:a16="http://schemas.microsoft.com/office/drawing/2014/main" id="{F419600A-EA32-4D19-87F2-9D06DEBFBA35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A7CE1862-A419-4A47-8519-52BEB95F5302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3C274D5F-D57E-4953-9B5E-3AC7C3C49186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38365002-4B4B-4FBC-85E6-28F95B36299D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="" xmlns:a16="http://schemas.microsoft.com/office/drawing/2014/main" id="{80480AC2-DF1C-4B24-86FC-5F49B09BA7A2}"/>
                  </a:ext>
                </a:extLst>
              </p:cNvPr>
              <p:cNvSpPr txBox="1"/>
              <p:nvPr/>
            </p:nvSpPr>
            <p:spPr>
              <a:xfrm>
                <a:off x="216306" y="2757264"/>
                <a:ext cx="4117362" cy="701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rgbClr val="0070C0"/>
                    </a:solidFill>
                  </a:rPr>
                  <a:t>8 cm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2800" dirty="0">
                    <a:solidFill>
                      <a:srgbClr val="0070C0"/>
                    </a:solidFill>
                  </a:rPr>
                  <a:t> m = 0,08 m</a:t>
                </a:r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80480AC2-DF1C-4B24-86FC-5F49B09BA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06" y="2757264"/>
                <a:ext cx="4117362" cy="701602"/>
              </a:xfrm>
              <a:prstGeom prst="rect">
                <a:avLst/>
              </a:prstGeom>
              <a:blipFill>
                <a:blip r:embed="rId2"/>
                <a:stretch>
                  <a:fillRect l="-2959" b="-121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ZoneTexte 44">
            <a:extLst>
              <a:ext uri="{FF2B5EF4-FFF2-40B4-BE49-F238E27FC236}">
                <a16:creationId xmlns="" xmlns:a16="http://schemas.microsoft.com/office/drawing/2014/main" id="{940FCEF3-B3DE-4254-AD5F-7B0C69727F93}"/>
              </a:ext>
            </a:extLst>
          </p:cNvPr>
          <p:cNvSpPr txBox="1"/>
          <p:nvPr/>
        </p:nvSpPr>
        <p:spPr>
          <a:xfrm>
            <a:off x="196253" y="3535843"/>
            <a:ext cx="4117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1,34 + 0,08 = 1,42 m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="" xmlns:a16="http://schemas.microsoft.com/office/drawing/2014/main" id="{D2AE1019-E033-4761-835B-B8461941A231}"/>
              </a:ext>
            </a:extLst>
          </p:cNvPr>
          <p:cNvSpPr txBox="1"/>
          <p:nvPr/>
        </p:nvSpPr>
        <p:spPr>
          <a:xfrm>
            <a:off x="205939" y="4176115"/>
            <a:ext cx="4117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Léo mesure 1,42 m.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0A6066FD-405A-4B0D-BC71-E7970568D6B4}"/>
              </a:ext>
            </a:extLst>
          </p:cNvPr>
          <p:cNvSpPr txBox="1"/>
          <p:nvPr/>
        </p:nvSpPr>
        <p:spPr>
          <a:xfrm>
            <a:off x="9750631" y="3885218"/>
            <a:ext cx="88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70478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6" grpId="0" animBg="1"/>
      <p:bldP spid="11" grpId="0"/>
      <p:bldP spid="12" grpId="0"/>
      <p:bldP spid="13" grpId="0"/>
      <p:bldP spid="14" grpId="0"/>
      <p:bldP spid="28" grpId="0"/>
      <p:bldP spid="2" grpId="0"/>
      <p:bldP spid="45" grpId="0"/>
      <p:bldP spid="46" grpId="0"/>
      <p:bldP spid="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5" y="415185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A4D43C6A-1250-4932-A1A5-56FA5B654288}"/>
              </a:ext>
            </a:extLst>
          </p:cNvPr>
          <p:cNvSpPr txBox="1"/>
          <p:nvPr/>
        </p:nvSpPr>
        <p:spPr>
          <a:xfrm>
            <a:off x="3900054" y="3306403"/>
            <a:ext cx="4391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Calculer des durées</a:t>
            </a:r>
          </a:p>
        </p:txBody>
      </p:sp>
    </p:spTree>
    <p:extLst>
      <p:ext uri="{BB962C8B-B14F-4D97-AF65-F5344CB8AC3E}">
        <p14:creationId xmlns:p14="http://schemas.microsoft.com/office/powerpoint/2010/main" val="2944221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913E0C2F-985D-4C16-BC9E-B0FBCEF4FE3A}"/>
              </a:ext>
            </a:extLst>
          </p:cNvPr>
          <p:cNvSpPr txBox="1"/>
          <p:nvPr/>
        </p:nvSpPr>
        <p:spPr>
          <a:xfrm>
            <a:off x="2892161" y="1056355"/>
            <a:ext cx="7366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+mj-lt"/>
              </a:rPr>
              <a:t>La vitesse du son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F9D4B09-4651-EE44-ABD3-3E5D5585AB40}"/>
              </a:ext>
            </a:extLst>
          </p:cNvPr>
          <p:cNvSpPr/>
          <p:nvPr/>
        </p:nvSpPr>
        <p:spPr>
          <a:xfrm>
            <a:off x="525954" y="1935563"/>
            <a:ext cx="1062160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3200" dirty="0"/>
              <a:t>Le son parcourt 680 m en 2 secondes.</a:t>
            </a:r>
          </a:p>
          <a:p>
            <a:r>
              <a:rPr lang="fr-FR" sz="3200" dirty="0"/>
              <a:t>Quelle distance parcourt-il en 10 secondes ?</a:t>
            </a:r>
          </a:p>
          <a:p>
            <a:r>
              <a:rPr lang="fr-FR" sz="3200" dirty="0"/>
              <a:t>Exprime la distance en km.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51" y="207810"/>
            <a:ext cx="13462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>
            <a:extLst>
              <a:ext uri="{FF2B5EF4-FFF2-40B4-BE49-F238E27FC236}">
                <a16:creationId xmlns="" xmlns:a16="http://schemas.microsoft.com/office/drawing/2014/main" id="{D9AFD2A1-F10C-497C-9215-AFB75A6303E9}"/>
              </a:ext>
            </a:extLst>
          </p:cNvPr>
          <p:cNvSpPr txBox="1">
            <a:spLocks/>
          </p:cNvSpPr>
          <p:nvPr/>
        </p:nvSpPr>
        <p:spPr>
          <a:xfrm>
            <a:off x="1318861" y="-27208"/>
            <a:ext cx="10512862" cy="997902"/>
          </a:xfrm>
          <a:prstGeom prst="rect">
            <a:avLst/>
          </a:prstGeom>
        </p:spPr>
        <p:txBody>
          <a:bodyPr vert="horz" lIns="91416" tIns="45708" rIns="91416" bIns="45708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7030A0"/>
                </a:solidFill>
                <a:latin typeface="+mn-lt"/>
              </a:rPr>
              <a:t>Correction du problème donné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1A7655BB-8603-478B-BC05-4B4A77FDE57D}"/>
              </a:ext>
            </a:extLst>
          </p:cNvPr>
          <p:cNvSpPr txBox="1"/>
          <p:nvPr/>
        </p:nvSpPr>
        <p:spPr>
          <a:xfrm>
            <a:off x="525954" y="3854824"/>
            <a:ext cx="7847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10 secondes =  2 secondes x 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578BEEC3-BBB9-441F-972E-7B44869C5B7C}"/>
              </a:ext>
            </a:extLst>
          </p:cNvPr>
          <p:cNvSpPr txBox="1"/>
          <p:nvPr/>
        </p:nvSpPr>
        <p:spPr>
          <a:xfrm>
            <a:off x="525954" y="4374776"/>
            <a:ext cx="623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680 m x 5 = (680 x 10) : 2 = 3 400 m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B00F6B1B-CFEA-4346-875F-994FC37D1B1C}"/>
              </a:ext>
            </a:extLst>
          </p:cNvPr>
          <p:cNvSpPr txBox="1"/>
          <p:nvPr/>
        </p:nvSpPr>
        <p:spPr>
          <a:xfrm>
            <a:off x="511023" y="5264060"/>
            <a:ext cx="5660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3 400 m = 3,4 km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FEC9022B-DF2F-4009-86FF-285F62A31031}"/>
              </a:ext>
            </a:extLst>
          </p:cNvPr>
          <p:cNvSpPr txBox="1"/>
          <p:nvPr/>
        </p:nvSpPr>
        <p:spPr>
          <a:xfrm>
            <a:off x="525953" y="4819418"/>
            <a:ext cx="5892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1 000 m = 1 km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3C12A3F5-4682-4B30-B375-8A2F2B6CAEEC}"/>
              </a:ext>
            </a:extLst>
          </p:cNvPr>
          <p:cNvSpPr txBox="1"/>
          <p:nvPr/>
        </p:nvSpPr>
        <p:spPr>
          <a:xfrm>
            <a:off x="511023" y="5753320"/>
            <a:ext cx="7709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 son parcourt 3,4 km en 10 secondes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567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917B3EFC-AE39-401D-AA45-B04138B05191}"/>
              </a:ext>
            </a:extLst>
          </p:cNvPr>
          <p:cNvSpPr txBox="1"/>
          <p:nvPr/>
        </p:nvSpPr>
        <p:spPr>
          <a:xfrm>
            <a:off x="1884218" y="235149"/>
            <a:ext cx="10307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/>
              <a:t>Pour mesurer des durées, </a:t>
            </a:r>
          </a:p>
          <a:p>
            <a:pPr algn="ctr"/>
            <a:r>
              <a:rPr lang="fr-FR" sz="3600" b="1" u="sng" dirty="0"/>
              <a:t>je peux utiliser différentes unités :</a:t>
            </a:r>
          </a:p>
        </p:txBody>
      </p:sp>
      <p:sp>
        <p:nvSpPr>
          <p:cNvPr id="5" name="CustomShape 2">
            <a:extLst>
              <a:ext uri="{FF2B5EF4-FFF2-40B4-BE49-F238E27FC236}">
                <a16:creationId xmlns="" xmlns:a16="http://schemas.microsoft.com/office/drawing/2014/main" id="{3F920011-8300-49B5-982C-29FDA8A4813F}"/>
              </a:ext>
            </a:extLst>
          </p:cNvPr>
          <p:cNvSpPr/>
          <p:nvPr/>
        </p:nvSpPr>
        <p:spPr>
          <a:xfrm>
            <a:off x="274761" y="235149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RAPPEL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5C0D58C6-E86F-47F3-94ED-E05C12723293}"/>
              </a:ext>
            </a:extLst>
          </p:cNvPr>
          <p:cNvSpPr txBox="1"/>
          <p:nvPr/>
        </p:nvSpPr>
        <p:spPr>
          <a:xfrm>
            <a:off x="197223" y="1638908"/>
            <a:ext cx="11797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Durant la journée</a:t>
            </a:r>
            <a:r>
              <a:rPr lang="fr-FR" sz="2800" dirty="0"/>
              <a:t>, on utilise les heures (h), les minutes (min) et les secondes (s).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="" xmlns:a16="http://schemas.microsoft.com/office/drawing/2014/main" id="{D6CE6C96-502C-45D2-B9DE-E21699A91B8F}"/>
              </a:ext>
            </a:extLst>
          </p:cNvPr>
          <p:cNvSpPr/>
          <p:nvPr/>
        </p:nvSpPr>
        <p:spPr>
          <a:xfrm>
            <a:off x="376517" y="2365558"/>
            <a:ext cx="3711388" cy="523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1 jour = 24 heures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="" xmlns:a16="http://schemas.microsoft.com/office/drawing/2014/main" id="{A9028F22-291B-450F-AA4C-49B56B67B4ED}"/>
              </a:ext>
            </a:extLst>
          </p:cNvPr>
          <p:cNvSpPr/>
          <p:nvPr/>
        </p:nvSpPr>
        <p:spPr>
          <a:xfrm>
            <a:off x="4294094" y="2383488"/>
            <a:ext cx="3711388" cy="523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1 heure = 60 minutes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="" xmlns:a16="http://schemas.microsoft.com/office/drawing/2014/main" id="{D8FCF0DC-DFF0-44C7-AAF4-FA9B48BCE6FB}"/>
              </a:ext>
            </a:extLst>
          </p:cNvPr>
          <p:cNvSpPr/>
          <p:nvPr/>
        </p:nvSpPr>
        <p:spPr>
          <a:xfrm>
            <a:off x="8211671" y="2383488"/>
            <a:ext cx="3711388" cy="523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1 min = 60 secondes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B8FAFC37-598F-448C-8268-E7658523055D}"/>
              </a:ext>
            </a:extLst>
          </p:cNvPr>
          <p:cNvSpPr txBox="1"/>
          <p:nvPr/>
        </p:nvSpPr>
        <p:spPr>
          <a:xfrm>
            <a:off x="268941" y="3092208"/>
            <a:ext cx="11797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Durant l’année</a:t>
            </a:r>
            <a:r>
              <a:rPr lang="fr-FR" sz="2800" dirty="0"/>
              <a:t>, on utilise les mois, les semaines, les jours.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="" xmlns:a16="http://schemas.microsoft.com/office/drawing/2014/main" id="{C9EBBFC8-C83C-46F7-B869-48146F19E03F}"/>
              </a:ext>
            </a:extLst>
          </p:cNvPr>
          <p:cNvSpPr/>
          <p:nvPr/>
        </p:nvSpPr>
        <p:spPr>
          <a:xfrm>
            <a:off x="244285" y="3902701"/>
            <a:ext cx="2717821" cy="52322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1 an = 12 mois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="" xmlns:a16="http://schemas.microsoft.com/office/drawing/2014/main" id="{C4CD48D7-EFB2-4B36-AADD-E723261B6A2B}"/>
              </a:ext>
            </a:extLst>
          </p:cNvPr>
          <p:cNvSpPr/>
          <p:nvPr/>
        </p:nvSpPr>
        <p:spPr>
          <a:xfrm>
            <a:off x="3209363" y="3902701"/>
            <a:ext cx="2717821" cy="52322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1 an = 365 (366) jours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="" xmlns:a16="http://schemas.microsoft.com/office/drawing/2014/main" id="{B78E3317-20C9-4C66-866A-B3A8626D93B3}"/>
              </a:ext>
            </a:extLst>
          </p:cNvPr>
          <p:cNvSpPr/>
          <p:nvPr/>
        </p:nvSpPr>
        <p:spPr>
          <a:xfrm>
            <a:off x="6174440" y="3902701"/>
            <a:ext cx="2717821" cy="52322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1 mois = 28 (29), 30, 31 jours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="" xmlns:a16="http://schemas.microsoft.com/office/drawing/2014/main" id="{98D6CEDB-C9E4-4F9B-8C3B-444B21B044AA}"/>
              </a:ext>
            </a:extLst>
          </p:cNvPr>
          <p:cNvSpPr/>
          <p:nvPr/>
        </p:nvSpPr>
        <p:spPr>
          <a:xfrm>
            <a:off x="9139518" y="3902701"/>
            <a:ext cx="2717821" cy="52322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1 semaine = 7 jours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83763E12-9524-4A50-86A7-56C4B7B37B90}"/>
              </a:ext>
            </a:extLst>
          </p:cNvPr>
          <p:cNvSpPr txBox="1"/>
          <p:nvPr/>
        </p:nvSpPr>
        <p:spPr>
          <a:xfrm>
            <a:off x="197223" y="4713194"/>
            <a:ext cx="11797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Pour des durées plus longues</a:t>
            </a:r>
            <a:r>
              <a:rPr lang="fr-FR" sz="2800" dirty="0"/>
              <a:t>, on utilise la décennie, le siècle ou le millénaire.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="" xmlns:a16="http://schemas.microsoft.com/office/drawing/2014/main" id="{1F6CDA04-7D91-4C88-84AB-92787D38C8E2}"/>
              </a:ext>
            </a:extLst>
          </p:cNvPr>
          <p:cNvSpPr/>
          <p:nvPr/>
        </p:nvSpPr>
        <p:spPr>
          <a:xfrm>
            <a:off x="8211671" y="5423009"/>
            <a:ext cx="3711388" cy="523220"/>
          </a:xfrm>
          <a:prstGeom prst="roundRect">
            <a:avLst/>
          </a:prstGeom>
          <a:solidFill>
            <a:srgbClr val="FF767B"/>
          </a:solidFill>
          <a:ln>
            <a:solidFill>
              <a:srgbClr val="FF767B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1 millénaire = 1 000 ans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="" xmlns:a16="http://schemas.microsoft.com/office/drawing/2014/main" id="{86C005FA-D9E6-4722-8CA3-728E9F7ED2DC}"/>
              </a:ext>
            </a:extLst>
          </p:cNvPr>
          <p:cNvSpPr/>
          <p:nvPr/>
        </p:nvSpPr>
        <p:spPr>
          <a:xfrm>
            <a:off x="4261233" y="5423009"/>
            <a:ext cx="3711388" cy="523220"/>
          </a:xfrm>
          <a:prstGeom prst="roundRect">
            <a:avLst/>
          </a:prstGeom>
          <a:solidFill>
            <a:srgbClr val="FF767B"/>
          </a:solidFill>
          <a:ln>
            <a:solidFill>
              <a:srgbClr val="FF767B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1 siècle = 100 ans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="" xmlns:a16="http://schemas.microsoft.com/office/drawing/2014/main" id="{F6E338B1-BEA3-41E5-B702-2CC4F9D13DF9}"/>
              </a:ext>
            </a:extLst>
          </p:cNvPr>
          <p:cNvSpPr/>
          <p:nvPr/>
        </p:nvSpPr>
        <p:spPr>
          <a:xfrm>
            <a:off x="268941" y="5423009"/>
            <a:ext cx="3711388" cy="523220"/>
          </a:xfrm>
          <a:prstGeom prst="roundRect">
            <a:avLst/>
          </a:prstGeom>
          <a:solidFill>
            <a:srgbClr val="FF767B"/>
          </a:solidFill>
          <a:ln>
            <a:solidFill>
              <a:srgbClr val="FF767B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1 décennie= 10 ans</a:t>
            </a:r>
          </a:p>
        </p:txBody>
      </p:sp>
    </p:spTree>
    <p:extLst>
      <p:ext uri="{BB962C8B-B14F-4D97-AF65-F5344CB8AC3E}">
        <p14:creationId xmlns:p14="http://schemas.microsoft.com/office/powerpoint/2010/main" val="316331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 animBg="1"/>
      <p:bldP spid="11" grpId="0" animBg="1"/>
      <p:bldP spid="12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7016853-3BE0-4C82-B580-86903C17E254}"/>
              </a:ext>
            </a:extLst>
          </p:cNvPr>
          <p:cNvSpPr/>
          <p:nvPr/>
        </p:nvSpPr>
        <p:spPr>
          <a:xfrm>
            <a:off x="535745" y="1040632"/>
            <a:ext cx="854825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Laura regarde sa montre. Elle constate que dans trois quarts d'heure elle devra être dans le gymnase pour son cours de danse qui commence à 17 h 10.</a:t>
            </a:r>
          </a:p>
          <a:p>
            <a:r>
              <a:rPr lang="fr-FR" sz="2800" dirty="0"/>
              <a:t>Quelle heure affiche alors la montre de Laura ? </a:t>
            </a:r>
          </a:p>
        </p:txBody>
      </p:sp>
      <p:pic>
        <p:nvPicPr>
          <p:cNvPr id="10242" name="Picture 2" descr="photos Jeune libres de droits | Piqsels">
            <a:extLst>
              <a:ext uri="{FF2B5EF4-FFF2-40B4-BE49-F238E27FC236}">
                <a16:creationId xmlns="" xmlns:a16="http://schemas.microsoft.com/office/drawing/2014/main" id="{F7C4F4BF-A18E-473A-9A3F-804DFEAE4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000" y="0"/>
            <a:ext cx="2988000" cy="199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84388667-17DF-43D7-B8BB-3B5CFC893BF8}"/>
              </a:ext>
            </a:extLst>
          </p:cNvPr>
          <p:cNvSpPr txBox="1"/>
          <p:nvPr/>
        </p:nvSpPr>
        <p:spPr>
          <a:xfrm>
            <a:off x="2507673" y="318655"/>
            <a:ext cx="5001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Cours de danse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="" xmlns:a16="http://schemas.microsoft.com/office/drawing/2014/main" id="{2B488C1C-AFFD-4FA1-9A64-4026C941AF1E}"/>
              </a:ext>
            </a:extLst>
          </p:cNvPr>
          <p:cNvCxnSpPr/>
          <p:nvPr/>
        </p:nvCxnSpPr>
        <p:spPr>
          <a:xfrm>
            <a:off x="484909" y="3726873"/>
            <a:ext cx="10584873" cy="0"/>
          </a:xfrm>
          <a:prstGeom prst="straightConnector1">
            <a:avLst/>
          </a:prstGeom>
          <a:ln w="444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60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4FE53B4-6127-4C9A-B42C-A8EC1EF4E1B9}"/>
              </a:ext>
            </a:extLst>
          </p:cNvPr>
          <p:cNvSpPr/>
          <p:nvPr/>
        </p:nvSpPr>
        <p:spPr>
          <a:xfrm>
            <a:off x="540327" y="1221616"/>
            <a:ext cx="8298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Il est 9 h 35. </a:t>
            </a:r>
          </a:p>
          <a:p>
            <a:r>
              <a:rPr lang="fr-FR" sz="2800" dirty="0"/>
              <a:t>Combien de minutes faudra-t-il attendre pour aller en récréation à 10 h 20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A747FDC3-E3E8-4F60-B962-91B4AA4FF6B8}"/>
              </a:ext>
            </a:extLst>
          </p:cNvPr>
          <p:cNvSpPr txBox="1"/>
          <p:nvPr/>
        </p:nvSpPr>
        <p:spPr>
          <a:xfrm>
            <a:off x="2757055" y="471055"/>
            <a:ext cx="6082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La récréation</a:t>
            </a:r>
          </a:p>
        </p:txBody>
      </p:sp>
      <p:pic>
        <p:nvPicPr>
          <p:cNvPr id="12290" name="Picture 2" descr="Récréation Cour Enfant - Photo gratuite sur Pixabay">
            <a:extLst>
              <a:ext uri="{FF2B5EF4-FFF2-40B4-BE49-F238E27FC236}">
                <a16:creationId xmlns="" xmlns:a16="http://schemas.microsoft.com/office/drawing/2014/main" id="{0E90DEBE-D179-437E-B95C-21197BF19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000" y="19"/>
            <a:ext cx="2700000" cy="311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avec flèche 4">
            <a:extLst>
              <a:ext uri="{FF2B5EF4-FFF2-40B4-BE49-F238E27FC236}">
                <a16:creationId xmlns="" xmlns:a16="http://schemas.microsoft.com/office/drawing/2014/main" id="{1FEE2E25-FB53-46E2-89D1-A1F78E1074E7}"/>
              </a:ext>
            </a:extLst>
          </p:cNvPr>
          <p:cNvCxnSpPr/>
          <p:nvPr/>
        </p:nvCxnSpPr>
        <p:spPr>
          <a:xfrm>
            <a:off x="484909" y="3726873"/>
            <a:ext cx="10584873" cy="0"/>
          </a:xfrm>
          <a:prstGeom prst="straightConnector1">
            <a:avLst/>
          </a:prstGeom>
          <a:ln w="444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67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EE17602-5725-4FF2-8A65-FDC0B0CEC331}"/>
              </a:ext>
            </a:extLst>
          </p:cNvPr>
          <p:cNvSpPr/>
          <p:nvPr/>
        </p:nvSpPr>
        <p:spPr>
          <a:xfrm>
            <a:off x="651164" y="1290935"/>
            <a:ext cx="76754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Un automobiliste a roulé pendant 2 h 37 min le matin et pendant 1 h 54 min l’après-midi. </a:t>
            </a:r>
          </a:p>
          <a:p>
            <a:r>
              <a:rPr lang="fr-FR" sz="2800" dirty="0"/>
              <a:t>Quelle est la durée totale de son trajet </a:t>
            </a:r>
            <a:r>
              <a:rPr lang="fr-FR" dirty="0"/>
              <a:t>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A21C5BE0-AB44-4F5E-A5BB-7C6BAEE28448}"/>
              </a:ext>
            </a:extLst>
          </p:cNvPr>
          <p:cNvSpPr txBox="1"/>
          <p:nvPr/>
        </p:nvSpPr>
        <p:spPr>
          <a:xfrm>
            <a:off x="3131127" y="290945"/>
            <a:ext cx="4558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L’automobiliste</a:t>
            </a:r>
          </a:p>
        </p:txBody>
      </p:sp>
      <p:pic>
        <p:nvPicPr>
          <p:cNvPr id="19458" name="Picture 2" descr="photos chauffeur libres de droits | Piqsels">
            <a:extLst>
              <a:ext uri="{FF2B5EF4-FFF2-40B4-BE49-F238E27FC236}">
                <a16:creationId xmlns="" xmlns:a16="http://schemas.microsoft.com/office/drawing/2014/main" id="{78CE53A8-D53F-421E-9207-C22D77392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760" y="70165"/>
            <a:ext cx="2340000" cy="351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616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333439" y="191022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700738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6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1394ED9-DB50-4423-B659-166498348E55}"/>
                  </a:ext>
                </a:extLst>
              </p:cNvPr>
              <p:cNvSpPr/>
              <p:nvPr/>
            </p:nvSpPr>
            <p:spPr>
              <a:xfrm>
                <a:off x="2624007" y="842126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007" y="842126"/>
                <a:ext cx="1173236" cy="11294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="" xmlns:a16="http://schemas.microsoft.com/office/drawing/2014/main" id="{B2ED8104-E5CE-490C-A7D5-B24EA66A559E}"/>
                  </a:ext>
                </a:extLst>
              </p:cNvPr>
              <p:cNvSpPr txBox="1"/>
              <p:nvPr/>
            </p:nvSpPr>
            <p:spPr>
              <a:xfrm>
                <a:off x="5939317" y="3630882"/>
                <a:ext cx="4413296" cy="1053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6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3</a:t>
                </a: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B2ED8104-E5CE-490C-A7D5-B24EA66A55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317" y="3630882"/>
                <a:ext cx="4413296" cy="1053237"/>
              </a:xfrm>
              <a:prstGeom prst="rect">
                <a:avLst/>
              </a:prstGeom>
              <a:blipFill>
                <a:blip r:embed="rId5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="" xmlns:a16="http://schemas.microsoft.com/office/drawing/2014/main" id="{6422504B-3156-4017-96E4-267A03C2C0E8}"/>
                  </a:ext>
                </a:extLst>
              </p:cNvPr>
              <p:cNvSpPr txBox="1"/>
              <p:nvPr/>
            </p:nvSpPr>
            <p:spPr>
              <a:xfrm>
                <a:off x="5978101" y="2616073"/>
                <a:ext cx="5056094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6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422504B-3156-4017-96E4-267A03C2C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101" y="2616073"/>
                <a:ext cx="5056094" cy="1067152"/>
              </a:xfrm>
              <a:prstGeom prst="rect">
                <a:avLst/>
              </a:prstGeom>
              <a:blipFill>
                <a:blip r:embed="rId6"/>
                <a:stretch>
                  <a:fillRect l="-4946" b="-12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stomShape 2">
            <a:extLst>
              <a:ext uri="{FF2B5EF4-FFF2-40B4-BE49-F238E27FC236}">
                <a16:creationId xmlns="" xmlns:a16="http://schemas.microsoft.com/office/drawing/2014/main" id="{F2BEE0F3-9242-4324-9DC6-359A33DBA39F}"/>
              </a:ext>
            </a:extLst>
          </p:cNvPr>
          <p:cNvSpPr/>
          <p:nvPr/>
        </p:nvSpPr>
        <p:spPr>
          <a:xfrm>
            <a:off x="9154509" y="3977793"/>
            <a:ext cx="2446601" cy="790817"/>
          </a:xfrm>
          <a:prstGeom prst="wedgeRoundRectCallout">
            <a:avLst>
              <a:gd name="adj1" fmla="val 3481"/>
              <a:gd name="adj2" fmla="val 8905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="" xmlns:a16="http://schemas.microsoft.com/office/drawing/2014/main" id="{4305A123-EC3F-4281-94C6-E2DD382FB937}"/>
                  </a:ext>
                </a:extLst>
              </p:cNvPr>
              <p:cNvSpPr txBox="1"/>
              <p:nvPr/>
            </p:nvSpPr>
            <p:spPr>
              <a:xfrm>
                <a:off x="6297872" y="5374666"/>
                <a:ext cx="5374955" cy="98321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Multiplier un nombre par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dirty="0"/>
                  <a:t> revient à prendre la moitié.</a:t>
                </a: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4305A123-EC3F-4281-94C6-E2DD382FB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872" y="5374666"/>
                <a:ext cx="5374955" cy="983218"/>
              </a:xfrm>
              <a:prstGeom prst="rect">
                <a:avLst/>
              </a:prstGeom>
              <a:blipFill>
                <a:blip r:embed="rId7"/>
                <a:stretch>
                  <a:fillRect l="-1466" b="-11446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Objet 10">
            <a:extLst>
              <a:ext uri="{FF2B5EF4-FFF2-40B4-BE49-F238E27FC236}">
                <a16:creationId xmlns="" xmlns:a16="http://schemas.microsoft.com/office/drawing/2014/main" id="{8D8E8902-6E1E-4078-AC7A-90ABEF03DA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304736"/>
              </p:ext>
            </p:extLst>
          </p:nvPr>
        </p:nvGraphicFramePr>
        <p:xfrm>
          <a:off x="5554781" y="369013"/>
          <a:ext cx="19558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Chart" r:id="rId8" imgW="1438369" imgH="1285754" progId="Excel.Chart.8">
                  <p:embed/>
                </p:oleObj>
              </mc:Choice>
              <mc:Fallback>
                <p:oleObj name="Chart" r:id="rId8" imgW="1438369" imgH="1285754" progId="Excel.Chart.8">
                  <p:embed/>
                  <p:pic>
                    <p:nvPicPr>
                      <p:cNvPr id="11" name="Objet 10">
                        <a:extLst>
                          <a:ext uri="{FF2B5EF4-FFF2-40B4-BE49-F238E27FC236}">
                            <a16:creationId xmlns="" xmlns:a16="http://schemas.microsoft.com/office/drawing/2014/main" id="{11758A91-EA16-428E-9270-DCB750B627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781" y="369013"/>
                        <a:ext cx="1955800" cy="193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 11">
            <a:extLst>
              <a:ext uri="{FF2B5EF4-FFF2-40B4-BE49-F238E27FC236}">
                <a16:creationId xmlns="" xmlns:a16="http://schemas.microsoft.com/office/drawing/2014/main" id="{DB5DACA4-4E0F-4F4A-A6D9-5A084AFA6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585633"/>
              </p:ext>
            </p:extLst>
          </p:nvPr>
        </p:nvGraphicFramePr>
        <p:xfrm>
          <a:off x="7147256" y="411259"/>
          <a:ext cx="19558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Chart" r:id="rId10" imgW="1438369" imgH="1285754" progId="Excel.Chart.8">
                  <p:embed/>
                </p:oleObj>
              </mc:Choice>
              <mc:Fallback>
                <p:oleObj name="Chart" r:id="rId10" imgW="1438369" imgH="1285754" progId="Excel.Chart.8">
                  <p:embed/>
                  <p:pic>
                    <p:nvPicPr>
                      <p:cNvPr id="11" name="Objet 10">
                        <a:extLst>
                          <a:ext uri="{FF2B5EF4-FFF2-40B4-BE49-F238E27FC236}">
                            <a16:creationId xmlns="" xmlns:a16="http://schemas.microsoft.com/office/drawing/2014/main" id="{11758A91-EA16-428E-9270-DCB750B627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7256" y="411259"/>
                        <a:ext cx="1955800" cy="193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 12">
            <a:extLst>
              <a:ext uri="{FF2B5EF4-FFF2-40B4-BE49-F238E27FC236}">
                <a16:creationId xmlns="" xmlns:a16="http://schemas.microsoft.com/office/drawing/2014/main" id="{312A00BA-AE64-46C9-BC24-3477A85653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93923"/>
              </p:ext>
            </p:extLst>
          </p:nvPr>
        </p:nvGraphicFramePr>
        <p:xfrm>
          <a:off x="8715681" y="429200"/>
          <a:ext cx="19558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Chart" r:id="rId11" imgW="1438369" imgH="1285754" progId="Excel.Chart.8">
                  <p:embed/>
                </p:oleObj>
              </mc:Choice>
              <mc:Fallback>
                <p:oleObj name="Chart" r:id="rId11" imgW="1438369" imgH="1285754" progId="Excel.Chart.8">
                  <p:embed/>
                  <p:pic>
                    <p:nvPicPr>
                      <p:cNvPr id="11" name="Objet 10">
                        <a:extLst>
                          <a:ext uri="{FF2B5EF4-FFF2-40B4-BE49-F238E27FC236}">
                            <a16:creationId xmlns="" xmlns:a16="http://schemas.microsoft.com/office/drawing/2014/main" id="{11758A91-EA16-428E-9270-DCB750B627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681" y="429200"/>
                        <a:ext cx="1955800" cy="193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926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OleChart spid="11" grpId="0"/>
      <p:bldOleChart spid="12" grpId="0"/>
      <p:bldOleChart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700738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12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1394ED9-DB50-4423-B659-166498348E55}"/>
                  </a:ext>
                </a:extLst>
              </p:cNvPr>
              <p:cNvSpPr/>
              <p:nvPr/>
            </p:nvSpPr>
            <p:spPr>
              <a:xfrm>
                <a:off x="2821230" y="862173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230" y="862173"/>
                <a:ext cx="1173236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="" xmlns:a16="http://schemas.microsoft.com/office/drawing/2014/main" id="{36A70E42-4E4D-4478-9516-1A059E714194}"/>
                  </a:ext>
                </a:extLst>
              </p:cNvPr>
              <p:cNvSpPr txBox="1"/>
              <p:nvPr/>
            </p:nvSpPr>
            <p:spPr>
              <a:xfrm>
                <a:off x="6293224" y="731444"/>
                <a:ext cx="5056094" cy="1109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12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36A70E42-4E4D-4478-9516-1A059E714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731444"/>
                <a:ext cx="5056094" cy="1109791"/>
              </a:xfrm>
              <a:prstGeom prst="rect">
                <a:avLst/>
              </a:prstGeom>
              <a:blipFill>
                <a:blip r:embed="rId4"/>
                <a:stretch>
                  <a:fillRect l="-4819" b="-93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="" xmlns:a16="http://schemas.microsoft.com/office/drawing/2014/main" id="{7108FF1F-467A-4305-94DF-E42D6FFD1F13}"/>
                  </a:ext>
                </a:extLst>
              </p:cNvPr>
              <p:cNvSpPr txBox="1"/>
              <p:nvPr/>
            </p:nvSpPr>
            <p:spPr>
              <a:xfrm>
                <a:off x="7468300" y="2470989"/>
                <a:ext cx="4413296" cy="1048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12 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4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108FF1F-467A-4305-94DF-E42D6FFD1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300" y="2470989"/>
                <a:ext cx="4413296" cy="1048429"/>
              </a:xfrm>
              <a:prstGeom prst="rect">
                <a:avLst/>
              </a:prstGeom>
              <a:blipFill>
                <a:blip r:embed="rId5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53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700738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64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1394ED9-DB50-4423-B659-166498348E55}"/>
                  </a:ext>
                </a:extLst>
              </p:cNvPr>
              <p:cNvSpPr/>
              <p:nvPr/>
            </p:nvSpPr>
            <p:spPr>
              <a:xfrm>
                <a:off x="2848847" y="769420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847" y="769420"/>
                <a:ext cx="1173236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32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="" xmlns:a16="http://schemas.microsoft.com/office/drawing/2014/main" id="{62D2C242-74DF-48FD-9C6B-859FF7CB82E6}"/>
                  </a:ext>
                </a:extLst>
              </p:cNvPr>
              <p:cNvSpPr txBox="1"/>
              <p:nvPr/>
            </p:nvSpPr>
            <p:spPr>
              <a:xfrm>
                <a:off x="6293224" y="731444"/>
                <a:ext cx="5056094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64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2D2C242-74DF-48FD-9C6B-859FF7CB8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731444"/>
                <a:ext cx="5056094" cy="1067152"/>
              </a:xfrm>
              <a:prstGeom prst="rect">
                <a:avLst/>
              </a:prstGeom>
              <a:blipFill>
                <a:blip r:embed="rId4"/>
                <a:stretch>
                  <a:fillRect l="-4819"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="" xmlns:a16="http://schemas.microsoft.com/office/drawing/2014/main" id="{2419726F-F6C8-4205-85AE-FA312BDBC7E5}"/>
                  </a:ext>
                </a:extLst>
              </p:cNvPr>
              <p:cNvSpPr txBox="1"/>
              <p:nvPr/>
            </p:nvSpPr>
            <p:spPr>
              <a:xfrm>
                <a:off x="7393339" y="2560691"/>
                <a:ext cx="4413296" cy="1053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64 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32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2419726F-F6C8-4205-85AE-FA312BDBC7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3339" y="2560691"/>
                <a:ext cx="4413296" cy="1053237"/>
              </a:xfrm>
              <a:prstGeom prst="rect">
                <a:avLst/>
              </a:prstGeom>
              <a:blipFill>
                <a:blip r:embed="rId5"/>
                <a:stretch>
                  <a:fillRect b="-132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442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700738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8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1394ED9-DB50-4423-B659-166498348E55}"/>
                  </a:ext>
                </a:extLst>
              </p:cNvPr>
              <p:cNvSpPr/>
              <p:nvPr/>
            </p:nvSpPr>
            <p:spPr>
              <a:xfrm>
                <a:off x="2812988" y="785728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988" y="785728"/>
                <a:ext cx="1173236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0,8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="" xmlns:a16="http://schemas.microsoft.com/office/drawing/2014/main" id="{25B65951-2D69-47F5-9D5C-FD353F9FF739}"/>
                  </a:ext>
                </a:extLst>
              </p:cNvPr>
              <p:cNvSpPr txBox="1"/>
              <p:nvPr/>
            </p:nvSpPr>
            <p:spPr>
              <a:xfrm>
                <a:off x="6293224" y="731444"/>
                <a:ext cx="5056094" cy="1109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8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5B65951-2D69-47F5-9D5C-FD353F9FF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731444"/>
                <a:ext cx="5056094" cy="1109791"/>
              </a:xfrm>
              <a:prstGeom prst="rect">
                <a:avLst/>
              </a:prstGeom>
              <a:blipFill>
                <a:blip r:embed="rId4"/>
                <a:stretch>
                  <a:fillRect l="-4819" b="-93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="" xmlns:a16="http://schemas.microsoft.com/office/drawing/2014/main" id="{2A2AE8A8-5F03-46C1-AAAD-459702BEA06D}"/>
                  </a:ext>
                </a:extLst>
              </p:cNvPr>
              <p:cNvSpPr txBox="1"/>
              <p:nvPr/>
            </p:nvSpPr>
            <p:spPr>
              <a:xfrm>
                <a:off x="7254145" y="2560691"/>
                <a:ext cx="4413296" cy="104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0,8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2A2AE8A8-5F03-46C1-AAAD-459702BEA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145" y="2560691"/>
                <a:ext cx="4413296" cy="1049839"/>
              </a:xfrm>
              <a:prstGeom prst="rect">
                <a:avLst/>
              </a:prstGeom>
              <a:blipFill>
                <a:blip r:embed="rId5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764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700738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15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1394ED9-DB50-4423-B659-166498348E55}"/>
                  </a:ext>
                </a:extLst>
              </p:cNvPr>
              <p:cNvSpPr/>
              <p:nvPr/>
            </p:nvSpPr>
            <p:spPr>
              <a:xfrm>
                <a:off x="3116528" y="749869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528" y="749869"/>
                <a:ext cx="1173236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0,15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="" xmlns:a16="http://schemas.microsoft.com/office/drawing/2014/main" id="{6DC4382A-4B6A-4643-BC3E-13286B369C98}"/>
                  </a:ext>
                </a:extLst>
              </p:cNvPr>
              <p:cNvSpPr txBox="1"/>
              <p:nvPr/>
            </p:nvSpPr>
            <p:spPr>
              <a:xfrm>
                <a:off x="6293224" y="731444"/>
                <a:ext cx="5056094" cy="1109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15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DC4382A-4B6A-4643-BC3E-13286B369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731444"/>
                <a:ext cx="5056094" cy="1109791"/>
              </a:xfrm>
              <a:prstGeom prst="rect">
                <a:avLst/>
              </a:prstGeom>
              <a:blipFill>
                <a:blip r:embed="rId4"/>
                <a:stretch>
                  <a:fillRect l="-4819" b="-93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="" xmlns:a16="http://schemas.microsoft.com/office/drawing/2014/main" id="{09945F9E-FB73-4A6B-8A58-AFF8076EA32D}"/>
                  </a:ext>
                </a:extLst>
              </p:cNvPr>
              <p:cNvSpPr txBox="1"/>
              <p:nvPr/>
            </p:nvSpPr>
            <p:spPr>
              <a:xfrm>
                <a:off x="7468300" y="2560691"/>
                <a:ext cx="4413296" cy="1063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15 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0,15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9945F9E-FB73-4A6B-8A58-AFF8076EA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300" y="2560691"/>
                <a:ext cx="4413296" cy="1063753"/>
              </a:xfrm>
              <a:prstGeom prst="rect">
                <a:avLst/>
              </a:prstGeom>
              <a:blipFill>
                <a:blip r:embed="rId5"/>
                <a:stretch>
                  <a:fillRect b="-13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67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700738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24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1394ED9-DB50-4423-B659-166498348E55}"/>
                  </a:ext>
                </a:extLst>
              </p:cNvPr>
              <p:cNvSpPr/>
              <p:nvPr/>
            </p:nvSpPr>
            <p:spPr>
              <a:xfrm>
                <a:off x="2862908" y="844244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908" y="844244"/>
                <a:ext cx="1173236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="" xmlns:a16="http://schemas.microsoft.com/office/drawing/2014/main" id="{A3ED3DE8-A2B2-4DB5-9FB7-CF40893428EC}"/>
                  </a:ext>
                </a:extLst>
              </p:cNvPr>
              <p:cNvSpPr txBox="1"/>
              <p:nvPr/>
            </p:nvSpPr>
            <p:spPr>
              <a:xfrm>
                <a:off x="6293224" y="731444"/>
                <a:ext cx="5056094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24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3ED3DE8-A2B2-4DB5-9FB7-CF4089342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731444"/>
                <a:ext cx="5056094" cy="1067152"/>
              </a:xfrm>
              <a:prstGeom prst="rect">
                <a:avLst/>
              </a:prstGeom>
              <a:blipFill>
                <a:blip r:embed="rId4"/>
                <a:stretch>
                  <a:fillRect l="-4819"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="" xmlns:a16="http://schemas.microsoft.com/office/drawing/2014/main" id="{26F0A885-9C6E-4DF2-B89E-6A0614356AEF}"/>
                  </a:ext>
                </a:extLst>
              </p:cNvPr>
              <p:cNvSpPr txBox="1"/>
              <p:nvPr/>
            </p:nvSpPr>
            <p:spPr>
              <a:xfrm>
                <a:off x="7468300" y="2560691"/>
                <a:ext cx="4413296" cy="1054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12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26F0A885-9C6E-4DF2-B89E-6A0614356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300" y="2560691"/>
                <a:ext cx="4413296" cy="1054071"/>
              </a:xfrm>
              <a:prstGeom prst="rect">
                <a:avLst/>
              </a:prstGeom>
              <a:blipFill>
                <a:blip r:embed="rId5"/>
                <a:stretch>
                  <a:fillRect b="-132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69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8790</TotalTime>
  <Words>1556</Words>
  <Application>Microsoft Office PowerPoint</Application>
  <PresentationFormat>Personnalisé</PresentationFormat>
  <Paragraphs>438</Paragraphs>
  <Slides>37</Slides>
  <Notes>17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9" baseType="lpstr">
      <vt:lpstr>Thème Office</vt:lpstr>
      <vt:lpstr>Chart</vt:lpstr>
      <vt:lpstr>Présentation PowerPoint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15 juin 2020</dc:subject>
  <dc:creator>Messica SOUALEM,PE et Xavier SORBE, IG</dc:creator>
  <cp:keywords>multiplication par une fraction, numération et unités de longueur, problèmes de durées</cp:keywords>
  <cp:lastModifiedBy>Xavier SORBE</cp:lastModifiedBy>
  <cp:revision>508</cp:revision>
  <dcterms:created xsi:type="dcterms:W3CDTF">2020-05-08T16:03:50Z</dcterms:created>
  <dcterms:modified xsi:type="dcterms:W3CDTF">2020-06-05T12:41:53Z</dcterms:modified>
</cp:coreProperties>
</file>