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1785" r:id="rId2"/>
    <p:sldId id="1652" r:id="rId3"/>
    <p:sldId id="1794" r:id="rId4"/>
    <p:sldId id="1796" r:id="rId5"/>
    <p:sldId id="1791" r:id="rId6"/>
    <p:sldId id="1793" r:id="rId7"/>
    <p:sldId id="1797" r:id="rId8"/>
    <p:sldId id="1798" r:id="rId9"/>
    <p:sldId id="1803" r:id="rId10"/>
    <p:sldId id="1714" r:id="rId11"/>
    <p:sldId id="1872" r:id="rId12"/>
    <p:sldId id="1853" r:id="rId13"/>
    <p:sldId id="1854" r:id="rId14"/>
    <p:sldId id="1855" r:id="rId15"/>
    <p:sldId id="1856" r:id="rId16"/>
    <p:sldId id="1847" r:id="rId17"/>
    <p:sldId id="1873" r:id="rId18"/>
    <p:sldId id="1849" r:id="rId19"/>
    <p:sldId id="1874" r:id="rId20"/>
    <p:sldId id="1851" r:id="rId21"/>
    <p:sldId id="1852" r:id="rId22"/>
    <p:sldId id="1725" r:id="rId23"/>
    <p:sldId id="1768" r:id="rId24"/>
    <p:sldId id="1898" r:id="rId25"/>
    <p:sldId id="1894" r:id="rId26"/>
    <p:sldId id="1826" r:id="rId27"/>
    <p:sldId id="1891" r:id="rId28"/>
    <p:sldId id="1861" r:id="rId29"/>
    <p:sldId id="1893" r:id="rId3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8EA"/>
    <a:srgbClr val="DAC2EC"/>
    <a:srgbClr val="FF767B"/>
    <a:srgbClr val="FF8082"/>
    <a:srgbClr val="FF7D7F"/>
    <a:srgbClr val="EA7173"/>
    <a:srgbClr val="EA5D7B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7"/>
    <p:restoredTop sz="94627"/>
  </p:normalViewPr>
  <p:slideViewPr>
    <p:cSldViewPr snapToGrid="0" snapToObjects="1">
      <p:cViewPr varScale="1">
        <p:scale>
          <a:sx n="70" d="100"/>
          <a:sy n="70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/>
      <dgm:t>
        <a:bodyPr/>
        <a:lstStyle/>
        <a:p>
          <a:r>
            <a:rPr lang="fr-FR" sz="4800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 custT="1"/>
      <dgm:spPr/>
      <dgm:t>
        <a:bodyPr/>
        <a:lstStyle/>
        <a:p>
          <a:pPr algn="ctr">
            <a:buNone/>
          </a:pPr>
          <a:r>
            <a:rPr lang="fr-FR" sz="3200" b="1" dirty="0"/>
            <a:t>500</a:t>
          </a:r>
          <a:r>
            <a:rPr lang="fr-FR" sz="3200" b="1" baseline="0" dirty="0"/>
            <a:t> 005 005</a:t>
          </a:r>
          <a:endParaRPr lang="fr-FR" sz="3200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 custT="1"/>
      <dgm:spPr/>
      <dgm:t>
        <a:bodyPr/>
        <a:lstStyle/>
        <a:p>
          <a:pPr algn="ctr">
            <a:buNone/>
          </a:pPr>
          <a:r>
            <a:rPr lang="fr-FR" sz="3200" b="1" dirty="0"/>
            <a:t>505</a:t>
          </a:r>
          <a:r>
            <a:rPr lang="fr-FR" sz="3200" b="1" baseline="0" dirty="0"/>
            <a:t> 000 000</a:t>
          </a:r>
          <a:endParaRPr lang="fr-FR" sz="3200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 custT="1"/>
      <dgm:spPr/>
      <dgm:t>
        <a:bodyPr/>
        <a:lstStyle/>
        <a:p>
          <a:pPr algn="ctr">
            <a:buNone/>
          </a:pPr>
          <a:r>
            <a:rPr lang="fr-FR" sz="3200" b="1" dirty="0"/>
            <a:t>500 000 005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/>
      <dgm:t>
        <a:bodyPr/>
        <a:lstStyle/>
        <a:p>
          <a:r>
            <a:rPr lang="fr-FR" sz="4800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 custT="1"/>
      <dgm:spPr>
        <a:solidFill>
          <a:srgbClr val="7CA8EA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500</a:t>
          </a:r>
          <a:r>
            <a:rPr lang="fr-FR" sz="3200" b="1" baseline="0" dirty="0"/>
            <a:t> 005 005</a:t>
          </a:r>
          <a:endParaRPr lang="fr-FR" sz="3200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505</a:t>
          </a:r>
          <a:r>
            <a:rPr lang="fr-FR" sz="3200" b="1" baseline="0" dirty="0"/>
            <a:t> 000 000</a:t>
          </a:r>
          <a:endParaRPr lang="fr-FR" sz="3200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500 000 005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/>
      <dgm:t>
        <a:bodyPr/>
        <a:lstStyle/>
        <a:p>
          <a:r>
            <a:rPr lang="fr-FR" sz="4800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 custT="1"/>
      <dgm:spPr/>
      <dgm:t>
        <a:bodyPr/>
        <a:lstStyle/>
        <a:p>
          <a:pPr algn="ctr">
            <a:buNone/>
          </a:pPr>
          <a:r>
            <a:rPr lang="fr-FR" sz="3200" b="1" dirty="0"/>
            <a:t>(25 x 10 000) + 457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 custT="1"/>
      <dgm:spPr/>
      <dgm:t>
        <a:bodyPr/>
        <a:lstStyle/>
        <a:p>
          <a:pPr algn="ctr">
            <a:buNone/>
          </a:pPr>
          <a:r>
            <a:rPr lang="fr-FR" sz="3200" b="1" dirty="0"/>
            <a:t>(25 x 1000) + 457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 custT="1"/>
      <dgm:spPr/>
      <dgm:t>
        <a:bodyPr/>
        <a:lstStyle/>
        <a:p>
          <a:pPr algn="ctr">
            <a:buNone/>
          </a:pPr>
          <a:r>
            <a:rPr lang="fr-FR" sz="3200" b="1" dirty="0"/>
            <a:t>(25 x 100) + 457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/>
      <dgm:t>
        <a:bodyPr/>
        <a:lstStyle/>
        <a:p>
          <a:r>
            <a:rPr lang="fr-FR" sz="4800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(25 x 10 000) + 457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 custT="1"/>
      <dgm:spPr>
        <a:solidFill>
          <a:srgbClr val="7CA8EA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(25 x 1000) + 457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(25 x 100) + 457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/>
      <dgm:t>
        <a:bodyPr/>
        <a:lstStyle/>
        <a:p>
          <a:r>
            <a:rPr lang="fr-FR" sz="4800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 custT="1"/>
      <dgm:spPr/>
      <dgm:t>
        <a:bodyPr/>
        <a:lstStyle/>
        <a:p>
          <a:pPr algn="ctr">
            <a:buNone/>
          </a:pPr>
          <a:r>
            <a:rPr lang="fr-FR" sz="3200" b="1" dirty="0"/>
            <a:t>900 000 035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 custT="1"/>
      <dgm:spPr/>
      <dgm:t>
        <a:bodyPr/>
        <a:lstStyle/>
        <a:p>
          <a:pPr algn="ctr">
            <a:buNone/>
          </a:pPr>
          <a:r>
            <a:rPr lang="fr-FR" sz="3200" b="1" dirty="0"/>
            <a:t>900 035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 custT="1"/>
      <dgm:spPr/>
      <dgm:t>
        <a:bodyPr/>
        <a:lstStyle/>
        <a:p>
          <a:pPr algn="ctr">
            <a:buNone/>
          </a:pPr>
          <a:r>
            <a:rPr lang="fr-FR" sz="3200" b="1" dirty="0"/>
            <a:t>900 000 350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 custT="1"/>
      <dgm:spPr/>
      <dgm:t>
        <a:bodyPr/>
        <a:lstStyle/>
        <a:p>
          <a:r>
            <a:rPr lang="fr-FR" sz="4800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 custT="1"/>
      <dgm:spPr>
        <a:solidFill>
          <a:srgbClr val="7CA8EA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900 000 035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900 035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3200" b="1" dirty="0"/>
            <a:t>900 000 350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45866" y="-2712984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500 000 005</a:t>
          </a:r>
        </a:p>
      </dsp:txBody>
      <dsp:txXfrm rot="-5400000">
        <a:off x="3784552" y="197413"/>
        <a:ext cx="6679009" cy="907297"/>
      </dsp:txXfrm>
    </dsp:sp>
    <dsp:sp modelId="{5131D196-118F-ED4B-8F8C-9F861CEE6268}">
      <dsp:nvSpPr>
        <dsp:cNvPr id="0" name=""/>
        <dsp:cNvSpPr/>
      </dsp:nvSpPr>
      <dsp:spPr>
        <a:xfrm>
          <a:off x="0" y="1904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a</a:t>
          </a:r>
        </a:p>
      </dsp:txBody>
      <dsp:txXfrm>
        <a:off x="61353" y="63257"/>
        <a:ext cx="3661845" cy="1134123"/>
      </dsp:txXfrm>
    </dsp:sp>
    <dsp:sp modelId="{FBE9ED35-B856-174C-8737-A32D2C924CA6}">
      <dsp:nvSpPr>
        <dsp:cNvPr id="0" name=""/>
        <dsp:cNvSpPr/>
      </dsp:nvSpPr>
      <dsp:spPr>
        <a:xfrm rot="5400000">
          <a:off x="6645866" y="-1446140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505</a:t>
          </a:r>
          <a:r>
            <a:rPr lang="fr-FR" sz="3200" b="1" kern="1200" baseline="0" dirty="0"/>
            <a:t> 000 000</a:t>
          </a:r>
          <a:endParaRPr lang="fr-FR" sz="3200" b="1" kern="1200" dirty="0"/>
        </a:p>
      </dsp:txBody>
      <dsp:txXfrm rot="-5400000">
        <a:off x="3784552" y="1464257"/>
        <a:ext cx="6679009" cy="907297"/>
      </dsp:txXfrm>
    </dsp:sp>
    <dsp:sp modelId="{C3381103-080C-D746-8B27-46B2DEE4028C}">
      <dsp:nvSpPr>
        <dsp:cNvPr id="0" name=""/>
        <dsp:cNvSpPr/>
      </dsp:nvSpPr>
      <dsp:spPr>
        <a:xfrm>
          <a:off x="0" y="1321575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b</a:t>
          </a:r>
        </a:p>
      </dsp:txBody>
      <dsp:txXfrm>
        <a:off x="61353" y="1382928"/>
        <a:ext cx="3661845" cy="1134123"/>
      </dsp:txXfrm>
    </dsp:sp>
    <dsp:sp modelId="{09F84ED2-5430-D348-8351-1C588DA968EF}">
      <dsp:nvSpPr>
        <dsp:cNvPr id="0" name=""/>
        <dsp:cNvSpPr/>
      </dsp:nvSpPr>
      <dsp:spPr>
        <a:xfrm rot="5400000">
          <a:off x="6645866" y="-94385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500</a:t>
          </a:r>
          <a:r>
            <a:rPr lang="fr-FR" sz="3200" b="1" kern="1200" baseline="0" dirty="0"/>
            <a:t> 005 005</a:t>
          </a:r>
          <a:endParaRPr lang="fr-FR" sz="3200" b="1" kern="1200" dirty="0"/>
        </a:p>
      </dsp:txBody>
      <dsp:txXfrm rot="-5400000">
        <a:off x="3784552" y="2816012"/>
        <a:ext cx="6679009" cy="907297"/>
      </dsp:txXfrm>
    </dsp:sp>
    <dsp:sp modelId="{70B8D9E0-4A6D-2F44-B595-4E51FB1CC510}">
      <dsp:nvSpPr>
        <dsp:cNvPr id="0" name=""/>
        <dsp:cNvSpPr/>
      </dsp:nvSpPr>
      <dsp:spPr>
        <a:xfrm>
          <a:off x="0" y="2641246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c</a:t>
          </a:r>
        </a:p>
      </dsp:txBody>
      <dsp:txXfrm>
        <a:off x="61353" y="2702599"/>
        <a:ext cx="3661845" cy="1134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45866" y="-2712984"/>
          <a:ext cx="1005463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500 000 005</a:t>
          </a:r>
        </a:p>
      </dsp:txBody>
      <dsp:txXfrm rot="-5400000">
        <a:off x="3784552" y="197413"/>
        <a:ext cx="6679009" cy="907297"/>
      </dsp:txXfrm>
    </dsp:sp>
    <dsp:sp modelId="{5131D196-118F-ED4B-8F8C-9F861CEE6268}">
      <dsp:nvSpPr>
        <dsp:cNvPr id="0" name=""/>
        <dsp:cNvSpPr/>
      </dsp:nvSpPr>
      <dsp:spPr>
        <a:xfrm>
          <a:off x="0" y="1904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a</a:t>
          </a:r>
        </a:p>
      </dsp:txBody>
      <dsp:txXfrm>
        <a:off x="61353" y="63257"/>
        <a:ext cx="3661845" cy="1134123"/>
      </dsp:txXfrm>
    </dsp:sp>
    <dsp:sp modelId="{FBE9ED35-B856-174C-8737-A32D2C924CA6}">
      <dsp:nvSpPr>
        <dsp:cNvPr id="0" name=""/>
        <dsp:cNvSpPr/>
      </dsp:nvSpPr>
      <dsp:spPr>
        <a:xfrm rot="5400000">
          <a:off x="6645866" y="-1446140"/>
          <a:ext cx="1005463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505</a:t>
          </a:r>
          <a:r>
            <a:rPr lang="fr-FR" sz="3200" b="1" kern="1200" baseline="0" dirty="0"/>
            <a:t> 000 000</a:t>
          </a:r>
          <a:endParaRPr lang="fr-FR" sz="3200" b="1" kern="1200" dirty="0"/>
        </a:p>
      </dsp:txBody>
      <dsp:txXfrm rot="-5400000">
        <a:off x="3784552" y="1464257"/>
        <a:ext cx="6679009" cy="907297"/>
      </dsp:txXfrm>
    </dsp:sp>
    <dsp:sp modelId="{C3381103-080C-D746-8B27-46B2DEE4028C}">
      <dsp:nvSpPr>
        <dsp:cNvPr id="0" name=""/>
        <dsp:cNvSpPr/>
      </dsp:nvSpPr>
      <dsp:spPr>
        <a:xfrm>
          <a:off x="0" y="1321575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b</a:t>
          </a:r>
        </a:p>
      </dsp:txBody>
      <dsp:txXfrm>
        <a:off x="61353" y="1382928"/>
        <a:ext cx="3661845" cy="1134123"/>
      </dsp:txXfrm>
    </dsp:sp>
    <dsp:sp modelId="{09F84ED2-5430-D348-8351-1C588DA968EF}">
      <dsp:nvSpPr>
        <dsp:cNvPr id="0" name=""/>
        <dsp:cNvSpPr/>
      </dsp:nvSpPr>
      <dsp:spPr>
        <a:xfrm rot="5400000">
          <a:off x="6645866" y="-94385"/>
          <a:ext cx="1005463" cy="6728092"/>
        </a:xfrm>
        <a:prstGeom prst="round2SameRect">
          <a:avLst/>
        </a:prstGeom>
        <a:solidFill>
          <a:srgbClr val="7CA8EA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500</a:t>
          </a:r>
          <a:r>
            <a:rPr lang="fr-FR" sz="3200" b="1" kern="1200" baseline="0" dirty="0"/>
            <a:t> 005 005</a:t>
          </a:r>
          <a:endParaRPr lang="fr-FR" sz="3200" b="1" kern="1200" dirty="0"/>
        </a:p>
      </dsp:txBody>
      <dsp:txXfrm rot="-5400000">
        <a:off x="3784552" y="2816012"/>
        <a:ext cx="6679009" cy="907297"/>
      </dsp:txXfrm>
    </dsp:sp>
    <dsp:sp modelId="{70B8D9E0-4A6D-2F44-B595-4E51FB1CC510}">
      <dsp:nvSpPr>
        <dsp:cNvPr id="0" name=""/>
        <dsp:cNvSpPr/>
      </dsp:nvSpPr>
      <dsp:spPr>
        <a:xfrm>
          <a:off x="0" y="2641246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c</a:t>
          </a:r>
        </a:p>
      </dsp:txBody>
      <dsp:txXfrm>
        <a:off x="61353" y="2702599"/>
        <a:ext cx="3661845" cy="1134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45866" y="-2712984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(25 x 100) + 457</a:t>
          </a:r>
        </a:p>
      </dsp:txBody>
      <dsp:txXfrm rot="-5400000">
        <a:off x="3784552" y="197413"/>
        <a:ext cx="6679009" cy="907297"/>
      </dsp:txXfrm>
    </dsp:sp>
    <dsp:sp modelId="{5131D196-118F-ED4B-8F8C-9F861CEE6268}">
      <dsp:nvSpPr>
        <dsp:cNvPr id="0" name=""/>
        <dsp:cNvSpPr/>
      </dsp:nvSpPr>
      <dsp:spPr>
        <a:xfrm>
          <a:off x="0" y="1904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a</a:t>
          </a:r>
        </a:p>
      </dsp:txBody>
      <dsp:txXfrm>
        <a:off x="61353" y="63257"/>
        <a:ext cx="3661845" cy="1134123"/>
      </dsp:txXfrm>
    </dsp:sp>
    <dsp:sp modelId="{FBE9ED35-B856-174C-8737-A32D2C924CA6}">
      <dsp:nvSpPr>
        <dsp:cNvPr id="0" name=""/>
        <dsp:cNvSpPr/>
      </dsp:nvSpPr>
      <dsp:spPr>
        <a:xfrm rot="5400000">
          <a:off x="6645866" y="-1446140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(25 x 1000) + 457</a:t>
          </a:r>
        </a:p>
      </dsp:txBody>
      <dsp:txXfrm rot="-5400000">
        <a:off x="3784552" y="1464257"/>
        <a:ext cx="6679009" cy="907297"/>
      </dsp:txXfrm>
    </dsp:sp>
    <dsp:sp modelId="{C3381103-080C-D746-8B27-46B2DEE4028C}">
      <dsp:nvSpPr>
        <dsp:cNvPr id="0" name=""/>
        <dsp:cNvSpPr/>
      </dsp:nvSpPr>
      <dsp:spPr>
        <a:xfrm>
          <a:off x="0" y="1321575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b</a:t>
          </a:r>
        </a:p>
      </dsp:txBody>
      <dsp:txXfrm>
        <a:off x="61353" y="1382928"/>
        <a:ext cx="3661845" cy="1134123"/>
      </dsp:txXfrm>
    </dsp:sp>
    <dsp:sp modelId="{09F84ED2-5430-D348-8351-1C588DA968EF}">
      <dsp:nvSpPr>
        <dsp:cNvPr id="0" name=""/>
        <dsp:cNvSpPr/>
      </dsp:nvSpPr>
      <dsp:spPr>
        <a:xfrm rot="5400000">
          <a:off x="6645866" y="-94385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(25 x 10 000) + 457</a:t>
          </a:r>
        </a:p>
      </dsp:txBody>
      <dsp:txXfrm rot="-5400000">
        <a:off x="3784552" y="2816012"/>
        <a:ext cx="6679009" cy="907297"/>
      </dsp:txXfrm>
    </dsp:sp>
    <dsp:sp modelId="{70B8D9E0-4A6D-2F44-B595-4E51FB1CC510}">
      <dsp:nvSpPr>
        <dsp:cNvPr id="0" name=""/>
        <dsp:cNvSpPr/>
      </dsp:nvSpPr>
      <dsp:spPr>
        <a:xfrm>
          <a:off x="0" y="2641246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c</a:t>
          </a:r>
        </a:p>
      </dsp:txBody>
      <dsp:txXfrm>
        <a:off x="61353" y="2702599"/>
        <a:ext cx="3661845" cy="11341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45866" y="-2712984"/>
          <a:ext cx="1005463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(25 x 100) + 457</a:t>
          </a:r>
        </a:p>
      </dsp:txBody>
      <dsp:txXfrm rot="-5400000">
        <a:off x="3784552" y="197413"/>
        <a:ext cx="6679009" cy="907297"/>
      </dsp:txXfrm>
    </dsp:sp>
    <dsp:sp modelId="{5131D196-118F-ED4B-8F8C-9F861CEE6268}">
      <dsp:nvSpPr>
        <dsp:cNvPr id="0" name=""/>
        <dsp:cNvSpPr/>
      </dsp:nvSpPr>
      <dsp:spPr>
        <a:xfrm>
          <a:off x="0" y="1904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a</a:t>
          </a:r>
        </a:p>
      </dsp:txBody>
      <dsp:txXfrm>
        <a:off x="61353" y="63257"/>
        <a:ext cx="3661845" cy="1134123"/>
      </dsp:txXfrm>
    </dsp:sp>
    <dsp:sp modelId="{FBE9ED35-B856-174C-8737-A32D2C924CA6}">
      <dsp:nvSpPr>
        <dsp:cNvPr id="0" name=""/>
        <dsp:cNvSpPr/>
      </dsp:nvSpPr>
      <dsp:spPr>
        <a:xfrm rot="5400000">
          <a:off x="6645866" y="-1446140"/>
          <a:ext cx="1005463" cy="6728092"/>
        </a:xfrm>
        <a:prstGeom prst="round2SameRect">
          <a:avLst/>
        </a:prstGeom>
        <a:solidFill>
          <a:srgbClr val="7CA8EA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(25 x 1000) + 457</a:t>
          </a:r>
        </a:p>
      </dsp:txBody>
      <dsp:txXfrm rot="-5400000">
        <a:off x="3784552" y="1464257"/>
        <a:ext cx="6679009" cy="907297"/>
      </dsp:txXfrm>
    </dsp:sp>
    <dsp:sp modelId="{C3381103-080C-D746-8B27-46B2DEE4028C}">
      <dsp:nvSpPr>
        <dsp:cNvPr id="0" name=""/>
        <dsp:cNvSpPr/>
      </dsp:nvSpPr>
      <dsp:spPr>
        <a:xfrm>
          <a:off x="0" y="1321575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b</a:t>
          </a:r>
        </a:p>
      </dsp:txBody>
      <dsp:txXfrm>
        <a:off x="61353" y="1382928"/>
        <a:ext cx="3661845" cy="1134123"/>
      </dsp:txXfrm>
    </dsp:sp>
    <dsp:sp modelId="{09F84ED2-5430-D348-8351-1C588DA968EF}">
      <dsp:nvSpPr>
        <dsp:cNvPr id="0" name=""/>
        <dsp:cNvSpPr/>
      </dsp:nvSpPr>
      <dsp:spPr>
        <a:xfrm rot="5400000">
          <a:off x="6645866" y="-94385"/>
          <a:ext cx="1005463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(25 x 10 000) + 457</a:t>
          </a:r>
        </a:p>
      </dsp:txBody>
      <dsp:txXfrm rot="-5400000">
        <a:off x="3784552" y="2816012"/>
        <a:ext cx="6679009" cy="907297"/>
      </dsp:txXfrm>
    </dsp:sp>
    <dsp:sp modelId="{70B8D9E0-4A6D-2F44-B595-4E51FB1CC510}">
      <dsp:nvSpPr>
        <dsp:cNvPr id="0" name=""/>
        <dsp:cNvSpPr/>
      </dsp:nvSpPr>
      <dsp:spPr>
        <a:xfrm>
          <a:off x="0" y="2641246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c</a:t>
          </a:r>
        </a:p>
      </dsp:txBody>
      <dsp:txXfrm>
        <a:off x="61353" y="2702599"/>
        <a:ext cx="3661845" cy="11341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45866" y="-2712984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900 000 350</a:t>
          </a:r>
        </a:p>
      </dsp:txBody>
      <dsp:txXfrm rot="-5400000">
        <a:off x="3784552" y="197413"/>
        <a:ext cx="6679009" cy="907297"/>
      </dsp:txXfrm>
    </dsp:sp>
    <dsp:sp modelId="{5131D196-118F-ED4B-8F8C-9F861CEE6268}">
      <dsp:nvSpPr>
        <dsp:cNvPr id="0" name=""/>
        <dsp:cNvSpPr/>
      </dsp:nvSpPr>
      <dsp:spPr>
        <a:xfrm>
          <a:off x="0" y="1904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a</a:t>
          </a:r>
        </a:p>
      </dsp:txBody>
      <dsp:txXfrm>
        <a:off x="61353" y="63257"/>
        <a:ext cx="3661845" cy="1134123"/>
      </dsp:txXfrm>
    </dsp:sp>
    <dsp:sp modelId="{FBE9ED35-B856-174C-8737-A32D2C924CA6}">
      <dsp:nvSpPr>
        <dsp:cNvPr id="0" name=""/>
        <dsp:cNvSpPr/>
      </dsp:nvSpPr>
      <dsp:spPr>
        <a:xfrm rot="5400000">
          <a:off x="6645866" y="-1446140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900 035</a:t>
          </a:r>
        </a:p>
      </dsp:txBody>
      <dsp:txXfrm rot="-5400000">
        <a:off x="3784552" y="1464257"/>
        <a:ext cx="6679009" cy="907297"/>
      </dsp:txXfrm>
    </dsp:sp>
    <dsp:sp modelId="{C3381103-080C-D746-8B27-46B2DEE4028C}">
      <dsp:nvSpPr>
        <dsp:cNvPr id="0" name=""/>
        <dsp:cNvSpPr/>
      </dsp:nvSpPr>
      <dsp:spPr>
        <a:xfrm>
          <a:off x="0" y="1321575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b</a:t>
          </a:r>
        </a:p>
      </dsp:txBody>
      <dsp:txXfrm>
        <a:off x="61353" y="1382928"/>
        <a:ext cx="3661845" cy="1134123"/>
      </dsp:txXfrm>
    </dsp:sp>
    <dsp:sp modelId="{09F84ED2-5430-D348-8351-1C588DA968EF}">
      <dsp:nvSpPr>
        <dsp:cNvPr id="0" name=""/>
        <dsp:cNvSpPr/>
      </dsp:nvSpPr>
      <dsp:spPr>
        <a:xfrm rot="5400000">
          <a:off x="6645866" y="-94385"/>
          <a:ext cx="1005463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900 000 035</a:t>
          </a:r>
        </a:p>
      </dsp:txBody>
      <dsp:txXfrm rot="-5400000">
        <a:off x="3784552" y="2816012"/>
        <a:ext cx="6679009" cy="907297"/>
      </dsp:txXfrm>
    </dsp:sp>
    <dsp:sp modelId="{70B8D9E0-4A6D-2F44-B595-4E51FB1CC510}">
      <dsp:nvSpPr>
        <dsp:cNvPr id="0" name=""/>
        <dsp:cNvSpPr/>
      </dsp:nvSpPr>
      <dsp:spPr>
        <a:xfrm>
          <a:off x="0" y="2641246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c</a:t>
          </a:r>
        </a:p>
      </dsp:txBody>
      <dsp:txXfrm>
        <a:off x="61353" y="2702599"/>
        <a:ext cx="3661845" cy="11341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45866" y="-2712984"/>
          <a:ext cx="1005463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900 000 350</a:t>
          </a:r>
        </a:p>
      </dsp:txBody>
      <dsp:txXfrm rot="-5400000">
        <a:off x="3784552" y="197413"/>
        <a:ext cx="6679009" cy="907297"/>
      </dsp:txXfrm>
    </dsp:sp>
    <dsp:sp modelId="{5131D196-118F-ED4B-8F8C-9F861CEE6268}">
      <dsp:nvSpPr>
        <dsp:cNvPr id="0" name=""/>
        <dsp:cNvSpPr/>
      </dsp:nvSpPr>
      <dsp:spPr>
        <a:xfrm>
          <a:off x="0" y="1904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/>
            <a:t>a</a:t>
          </a:r>
        </a:p>
      </dsp:txBody>
      <dsp:txXfrm>
        <a:off x="61353" y="63257"/>
        <a:ext cx="3661845" cy="1134123"/>
      </dsp:txXfrm>
    </dsp:sp>
    <dsp:sp modelId="{FBE9ED35-B856-174C-8737-A32D2C924CA6}">
      <dsp:nvSpPr>
        <dsp:cNvPr id="0" name=""/>
        <dsp:cNvSpPr/>
      </dsp:nvSpPr>
      <dsp:spPr>
        <a:xfrm rot="5400000">
          <a:off x="6645866" y="-1446140"/>
          <a:ext cx="1005463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900 035</a:t>
          </a:r>
        </a:p>
      </dsp:txBody>
      <dsp:txXfrm rot="-5400000">
        <a:off x="3784552" y="1464257"/>
        <a:ext cx="6679009" cy="907297"/>
      </dsp:txXfrm>
    </dsp:sp>
    <dsp:sp modelId="{C3381103-080C-D746-8B27-46B2DEE4028C}">
      <dsp:nvSpPr>
        <dsp:cNvPr id="0" name=""/>
        <dsp:cNvSpPr/>
      </dsp:nvSpPr>
      <dsp:spPr>
        <a:xfrm>
          <a:off x="0" y="1321575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b</a:t>
          </a:r>
        </a:p>
      </dsp:txBody>
      <dsp:txXfrm>
        <a:off x="61353" y="1382928"/>
        <a:ext cx="3661845" cy="1134123"/>
      </dsp:txXfrm>
    </dsp:sp>
    <dsp:sp modelId="{09F84ED2-5430-D348-8351-1C588DA968EF}">
      <dsp:nvSpPr>
        <dsp:cNvPr id="0" name=""/>
        <dsp:cNvSpPr/>
      </dsp:nvSpPr>
      <dsp:spPr>
        <a:xfrm rot="5400000">
          <a:off x="6645866" y="-94385"/>
          <a:ext cx="1005463" cy="6728092"/>
        </a:xfrm>
        <a:prstGeom prst="round2SameRect">
          <a:avLst/>
        </a:prstGeom>
        <a:solidFill>
          <a:srgbClr val="7CA8EA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200" b="1" kern="1200" dirty="0"/>
            <a:t>900 000 035</a:t>
          </a:r>
        </a:p>
      </dsp:txBody>
      <dsp:txXfrm rot="-5400000">
        <a:off x="3784552" y="2816012"/>
        <a:ext cx="6679009" cy="907297"/>
      </dsp:txXfrm>
    </dsp:sp>
    <dsp:sp modelId="{70B8D9E0-4A6D-2F44-B595-4E51FB1CC510}">
      <dsp:nvSpPr>
        <dsp:cNvPr id="0" name=""/>
        <dsp:cNvSpPr/>
      </dsp:nvSpPr>
      <dsp:spPr>
        <a:xfrm>
          <a:off x="0" y="2641246"/>
          <a:ext cx="3784551" cy="1256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300" kern="1200" dirty="0"/>
            <a:t>c</a:t>
          </a:r>
        </a:p>
      </dsp:txBody>
      <dsp:txXfrm>
        <a:off x="61353" y="2702599"/>
        <a:ext cx="3661845" cy="1134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7552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583754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38471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126094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170957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5056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338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1452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779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6334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9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9335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066765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8109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562" y="273423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5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Jeudi 4 juin séance 2 CM1</a:t>
            </a:r>
            <a:endParaRPr lang="fr-FR" sz="2489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001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06" y="585083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934" y="3601994"/>
            <a:ext cx="9571813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Les grands nombres</a:t>
            </a:r>
          </a:p>
        </p:txBody>
      </p:sp>
    </p:spTree>
    <p:extLst>
      <p:ext uri="{BB962C8B-B14F-4D97-AF65-F5344CB8AC3E}">
        <p14:creationId xmlns:p14="http://schemas.microsoft.com/office/powerpoint/2010/main" val="968858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5687CAF2-E71C-47AD-9124-8600160E5A37}"/>
              </a:ext>
            </a:extLst>
          </p:cNvPr>
          <p:cNvSpPr txBox="1"/>
          <p:nvPr/>
        </p:nvSpPr>
        <p:spPr>
          <a:xfrm>
            <a:off x="622853" y="621988"/>
            <a:ext cx="1001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Écrire les grands nombres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E01B5F6-1145-420E-ADA8-3273D1881530}"/>
              </a:ext>
            </a:extLst>
          </p:cNvPr>
          <p:cNvSpPr txBox="1"/>
          <p:nvPr/>
        </p:nvSpPr>
        <p:spPr>
          <a:xfrm>
            <a:off x="151966" y="1532309"/>
            <a:ext cx="102612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Chaque année, la France produit des millions de tonnes de déchets.</a:t>
            </a:r>
          </a:p>
          <a:p>
            <a:endParaRPr lang="fr-FR" sz="2800" dirty="0"/>
          </a:p>
          <a:p>
            <a:r>
              <a:rPr lang="fr-FR" sz="2800" dirty="0"/>
              <a:t>Écris ce nombre en </a:t>
            </a:r>
            <a:r>
              <a:rPr lang="fr-FR" sz="2800" dirty="0" smtClean="0"/>
              <a:t>chiffres </a:t>
            </a:r>
            <a:r>
              <a:rPr lang="fr-FR" dirty="0">
                <a:solidFill>
                  <a:srgbClr val="E7E6E6">
                    <a:lumMod val="50000"/>
                  </a:srgbClr>
                </a:solidFill>
              </a:rPr>
              <a:t>[nombre dicté]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pic>
        <p:nvPicPr>
          <p:cNvPr id="9218" name="Picture 2" descr="Poubelle Déchets Recyclage - Image gratuite sur Pixabay">
            <a:extLst>
              <a:ext uri="{FF2B5EF4-FFF2-40B4-BE49-F238E27FC236}">
                <a16:creationId xmlns:a16="http://schemas.microsoft.com/office/drawing/2014/main" xmlns="" id="{16A3244D-A715-479D-9DE8-0C04F1823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2659" y="-26725"/>
            <a:ext cx="185737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66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3F3ED190-3651-4275-B4C2-F63F5FC78320}"/>
              </a:ext>
            </a:extLst>
          </p:cNvPr>
          <p:cNvSpPr txBox="1"/>
          <p:nvPr/>
        </p:nvSpPr>
        <p:spPr>
          <a:xfrm>
            <a:off x="789709" y="818860"/>
            <a:ext cx="9975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/>
              <a:t>Décompose le nombre comme dans l’exemple.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919ACD-2A4E-4E1D-A2D4-3705DC1C592A}"/>
              </a:ext>
            </a:extLst>
          </p:cNvPr>
          <p:cNvSpPr/>
          <p:nvPr/>
        </p:nvSpPr>
        <p:spPr>
          <a:xfrm>
            <a:off x="3660804" y="33195"/>
            <a:ext cx="4233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200" dirty="0">
                <a:solidFill>
                  <a:srgbClr val="7030A0"/>
                </a:solidFill>
              </a:rPr>
              <a:t>Décomposer un nombre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CD810CA-CA6C-4F3C-B0CC-95ECA7D7C17A}"/>
              </a:ext>
            </a:extLst>
          </p:cNvPr>
          <p:cNvSpPr txBox="1"/>
          <p:nvPr/>
        </p:nvSpPr>
        <p:spPr>
          <a:xfrm>
            <a:off x="325580" y="1902538"/>
            <a:ext cx="11540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847 000 546 = </a:t>
            </a:r>
            <a:r>
              <a:rPr lang="fr-FR" sz="2400" dirty="0">
                <a:solidFill>
                  <a:srgbClr val="0070C0"/>
                </a:solidFill>
              </a:rPr>
              <a:t>(847 x 1 000 000) + (546 x 1)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76FE2EA-0F37-4883-A41E-32FC742BF946}"/>
              </a:ext>
            </a:extLst>
          </p:cNvPr>
          <p:cNvSpPr txBox="1"/>
          <p:nvPr/>
        </p:nvSpPr>
        <p:spPr>
          <a:xfrm>
            <a:off x="325581" y="2863106"/>
            <a:ext cx="11540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2 107 804 =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25478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3F3ED190-3651-4275-B4C2-F63F5FC78320}"/>
              </a:ext>
            </a:extLst>
          </p:cNvPr>
          <p:cNvSpPr txBox="1"/>
          <p:nvPr/>
        </p:nvSpPr>
        <p:spPr>
          <a:xfrm>
            <a:off x="789709" y="818860"/>
            <a:ext cx="9975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/>
              <a:t>Décompose le nombre comme dans l’exemple.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919ACD-2A4E-4E1D-A2D4-3705DC1C592A}"/>
              </a:ext>
            </a:extLst>
          </p:cNvPr>
          <p:cNvSpPr/>
          <p:nvPr/>
        </p:nvSpPr>
        <p:spPr>
          <a:xfrm>
            <a:off x="3660804" y="33195"/>
            <a:ext cx="4233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200" dirty="0">
                <a:solidFill>
                  <a:srgbClr val="7030A0"/>
                </a:solidFill>
              </a:rPr>
              <a:t>Décomposer un nombre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CD810CA-CA6C-4F3C-B0CC-95ECA7D7C17A}"/>
              </a:ext>
            </a:extLst>
          </p:cNvPr>
          <p:cNvSpPr txBox="1"/>
          <p:nvPr/>
        </p:nvSpPr>
        <p:spPr>
          <a:xfrm>
            <a:off x="789709" y="1939177"/>
            <a:ext cx="11540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702 102 658 = </a:t>
            </a:r>
            <a:r>
              <a:rPr lang="fr-FR" sz="2400" dirty="0">
                <a:solidFill>
                  <a:srgbClr val="0070C0"/>
                </a:solidFill>
              </a:rPr>
              <a:t>702 000 000 + 102 000 + 658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76FE2EA-0F37-4883-A41E-32FC742BF946}"/>
              </a:ext>
            </a:extLst>
          </p:cNvPr>
          <p:cNvSpPr txBox="1"/>
          <p:nvPr/>
        </p:nvSpPr>
        <p:spPr>
          <a:xfrm>
            <a:off x="789708" y="3093938"/>
            <a:ext cx="11540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104 070 750 =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16158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3F3ED190-3651-4275-B4C2-F63F5FC78320}"/>
              </a:ext>
            </a:extLst>
          </p:cNvPr>
          <p:cNvSpPr txBox="1"/>
          <p:nvPr/>
        </p:nvSpPr>
        <p:spPr>
          <a:xfrm>
            <a:off x="1108362" y="818860"/>
            <a:ext cx="9975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/>
              <a:t>Trouve le nombre qui correspond à la description.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919ACD-2A4E-4E1D-A2D4-3705DC1C592A}"/>
              </a:ext>
            </a:extLst>
          </p:cNvPr>
          <p:cNvSpPr/>
          <p:nvPr/>
        </p:nvSpPr>
        <p:spPr>
          <a:xfrm>
            <a:off x="3660804" y="33195"/>
            <a:ext cx="4233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200" dirty="0">
                <a:solidFill>
                  <a:srgbClr val="7030A0"/>
                </a:solidFill>
              </a:rPr>
              <a:t>Décomposer un nombre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CD810CA-CA6C-4F3C-B0CC-95ECA7D7C17A}"/>
              </a:ext>
            </a:extLst>
          </p:cNvPr>
          <p:cNvSpPr txBox="1"/>
          <p:nvPr/>
        </p:nvSpPr>
        <p:spPr>
          <a:xfrm>
            <a:off x="325582" y="1939177"/>
            <a:ext cx="11540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J’ai 22 dizaines de millions et 31 unités</a:t>
            </a:r>
          </a:p>
        </p:txBody>
      </p:sp>
    </p:spTree>
    <p:extLst>
      <p:ext uri="{BB962C8B-B14F-4D97-AF65-F5344CB8AC3E}">
        <p14:creationId xmlns:p14="http://schemas.microsoft.com/office/powerpoint/2010/main" val="393958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919ACD-2A4E-4E1D-A2D4-3705DC1C592A}"/>
              </a:ext>
            </a:extLst>
          </p:cNvPr>
          <p:cNvSpPr/>
          <p:nvPr/>
        </p:nvSpPr>
        <p:spPr>
          <a:xfrm>
            <a:off x="3660804" y="33195"/>
            <a:ext cx="4233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200" dirty="0">
                <a:solidFill>
                  <a:srgbClr val="7030A0"/>
                </a:solidFill>
              </a:rPr>
              <a:t>Décomposer un nombre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CD810CA-CA6C-4F3C-B0CC-95ECA7D7C17A}"/>
              </a:ext>
            </a:extLst>
          </p:cNvPr>
          <p:cNvSpPr txBox="1"/>
          <p:nvPr/>
        </p:nvSpPr>
        <p:spPr>
          <a:xfrm>
            <a:off x="484909" y="1913893"/>
            <a:ext cx="11540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J’ai 3 centaines de mille et 12 dizaines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31AF7C5-C427-41CD-949F-A0BB00E8DC10}"/>
              </a:ext>
            </a:extLst>
          </p:cNvPr>
          <p:cNvSpPr txBox="1"/>
          <p:nvPr/>
        </p:nvSpPr>
        <p:spPr>
          <a:xfrm>
            <a:off x="1108362" y="818860"/>
            <a:ext cx="9975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/>
              <a:t>Trouve le nombre qui correspond à la description.</a:t>
            </a:r>
          </a:p>
        </p:txBody>
      </p:sp>
    </p:spTree>
    <p:extLst>
      <p:ext uri="{BB962C8B-B14F-4D97-AF65-F5344CB8AC3E}">
        <p14:creationId xmlns:p14="http://schemas.microsoft.com/office/powerpoint/2010/main" val="46891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45220504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235527" y="1139687"/>
            <a:ext cx="9670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Quelle est l’écriture en chiffres du nombre dicté ?</a:t>
            </a:r>
          </a:p>
        </p:txBody>
      </p:sp>
    </p:spTree>
    <p:extLst>
      <p:ext uri="{BB962C8B-B14F-4D97-AF65-F5344CB8AC3E}">
        <p14:creationId xmlns:p14="http://schemas.microsoft.com/office/powerpoint/2010/main" val="1514314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35381314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235527" y="1139687"/>
            <a:ext cx="9670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Quelle est l’écriture en chiffres du nombre dicté ?</a:t>
            </a:r>
          </a:p>
        </p:txBody>
      </p:sp>
    </p:spTree>
    <p:extLst>
      <p:ext uri="{BB962C8B-B14F-4D97-AF65-F5344CB8AC3E}">
        <p14:creationId xmlns:p14="http://schemas.microsoft.com/office/powerpoint/2010/main" val="1537078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1547239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42171" y="1139687"/>
            <a:ext cx="9670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25 457 est égal à …</a:t>
            </a:r>
          </a:p>
        </p:txBody>
      </p:sp>
    </p:spTree>
    <p:extLst>
      <p:ext uri="{BB962C8B-B14F-4D97-AF65-F5344CB8AC3E}">
        <p14:creationId xmlns:p14="http://schemas.microsoft.com/office/powerpoint/2010/main" val="143912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19833190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42171" y="1139687"/>
            <a:ext cx="9670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25 457 est égal à …</a:t>
            </a:r>
          </a:p>
        </p:txBody>
      </p:sp>
    </p:spTree>
    <p:extLst>
      <p:ext uri="{BB962C8B-B14F-4D97-AF65-F5344CB8AC3E}">
        <p14:creationId xmlns:p14="http://schemas.microsoft.com/office/powerpoint/2010/main" val="407325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305" y="3602016"/>
            <a:ext cx="9573059" cy="16555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dirty="0"/>
              <a:t>Rechercher le complément au nombre supérieur pour effectuer des calculs</a:t>
            </a:r>
          </a:p>
          <a:p>
            <a:pPr>
              <a:lnSpc>
                <a:spcPct val="100000"/>
              </a:lnSpc>
            </a:pP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983922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04898876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8" y="119301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Quel nombre correspond à 900 millions + 35 unités ?</a:t>
            </a:r>
          </a:p>
        </p:txBody>
      </p:sp>
    </p:spTree>
    <p:extLst>
      <p:ext uri="{BB962C8B-B14F-4D97-AF65-F5344CB8AC3E}">
        <p14:creationId xmlns:p14="http://schemas.microsoft.com/office/powerpoint/2010/main" val="4207116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2018813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8C38639-2E06-4A85-9454-75D45C0F6B39}"/>
              </a:ext>
            </a:extLst>
          </p:cNvPr>
          <p:cNvSpPr txBox="1"/>
          <p:nvPr/>
        </p:nvSpPr>
        <p:spPr>
          <a:xfrm>
            <a:off x="839069" y="119301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Quel nombre correspond à 900 millions + 35 unités ?</a:t>
            </a:r>
          </a:p>
        </p:txBody>
      </p:sp>
    </p:spTree>
    <p:extLst>
      <p:ext uri="{BB962C8B-B14F-4D97-AF65-F5344CB8AC3E}">
        <p14:creationId xmlns:p14="http://schemas.microsoft.com/office/powerpoint/2010/main" val="3522709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1">
            <a:extLst>
              <a:ext uri="{FF2B5EF4-FFF2-40B4-BE49-F238E27FC236}">
                <a16:creationId xmlns:a16="http://schemas.microsoft.com/office/drawing/2014/main" xmlns="" id="{44A5A398-F952-A540-99BE-F3C980C03F52}"/>
              </a:ext>
            </a:extLst>
          </p:cNvPr>
          <p:cNvSpPr txBox="1">
            <a:spLocks/>
          </p:cNvSpPr>
          <p:nvPr/>
        </p:nvSpPr>
        <p:spPr>
          <a:xfrm>
            <a:off x="3402259" y="171464"/>
            <a:ext cx="5353813" cy="80299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>
                <a:solidFill>
                  <a:schemeClr val="accent5">
                    <a:lumMod val="75000"/>
                  </a:schemeClr>
                </a:solidFill>
              </a:rPr>
              <a:t>Ordonner les grands nombres</a:t>
            </a:r>
            <a:endParaRPr lang="fr-FR" sz="3200" b="1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E72F7E8E-661E-A349-856C-FFCD3A8F2649}"/>
              </a:ext>
            </a:extLst>
          </p:cNvPr>
          <p:cNvSpPr/>
          <p:nvPr/>
        </p:nvSpPr>
        <p:spPr>
          <a:xfrm>
            <a:off x="503233" y="974460"/>
            <a:ext cx="10506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u="sng" dirty="0">
                <a:solidFill>
                  <a:prstClr val="black"/>
                </a:solidFill>
                <a:cs typeface="Arial" panose="020B0604020202020204" pitchFamily="34" charset="0"/>
              </a:rPr>
              <a:t>Place ces nombres pour qu’ils soient rangés dans l’ordre croissant</a:t>
            </a: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32F9CA7-80F1-3145-B4C9-7AE28D5A8832}"/>
              </a:ext>
            </a:extLst>
          </p:cNvPr>
          <p:cNvSpPr/>
          <p:nvPr/>
        </p:nvSpPr>
        <p:spPr>
          <a:xfrm>
            <a:off x="399454" y="3000243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6FEBB62E-C30A-F949-AD63-3A09A5439FB6}"/>
              </a:ext>
            </a:extLst>
          </p:cNvPr>
          <p:cNvSpPr/>
          <p:nvPr/>
        </p:nvSpPr>
        <p:spPr>
          <a:xfrm>
            <a:off x="2036890" y="2987015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10 336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D7A589B-259E-F642-8E17-AB4662B67AE2}"/>
              </a:ext>
            </a:extLst>
          </p:cNvPr>
          <p:cNvSpPr/>
          <p:nvPr/>
        </p:nvSpPr>
        <p:spPr>
          <a:xfrm>
            <a:off x="3674326" y="2988871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C9C6ECFD-75CB-D94E-8620-D28878EF1A3D}"/>
              </a:ext>
            </a:extLst>
          </p:cNvPr>
          <p:cNvSpPr/>
          <p:nvPr/>
        </p:nvSpPr>
        <p:spPr>
          <a:xfrm>
            <a:off x="5266366" y="2987015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205 456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909CFDA-7E32-C144-8F4D-560D60691ED7}"/>
              </a:ext>
            </a:extLst>
          </p:cNvPr>
          <p:cNvSpPr/>
          <p:nvPr/>
        </p:nvSpPr>
        <p:spPr>
          <a:xfrm>
            <a:off x="6881104" y="2987015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EF14701-C40D-44A6-A891-9A10AF897687}"/>
              </a:ext>
            </a:extLst>
          </p:cNvPr>
          <p:cNvSpPr/>
          <p:nvPr/>
        </p:nvSpPr>
        <p:spPr>
          <a:xfrm>
            <a:off x="8533312" y="2979461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92CB40B-98FB-4A9E-B061-DAC887F965C4}"/>
              </a:ext>
            </a:extLst>
          </p:cNvPr>
          <p:cNvSpPr/>
          <p:nvPr/>
        </p:nvSpPr>
        <p:spPr>
          <a:xfrm>
            <a:off x="10125352" y="2979461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908 775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311B8F9-19DB-4F18-856F-FC1DD0F13445}"/>
              </a:ext>
            </a:extLst>
          </p:cNvPr>
          <p:cNvSpPr txBox="1"/>
          <p:nvPr/>
        </p:nvSpPr>
        <p:spPr>
          <a:xfrm>
            <a:off x="503233" y="1648691"/>
            <a:ext cx="1755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310 000 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DF135F15-AD76-4C42-929A-9EAD5CBF3E42}"/>
              </a:ext>
            </a:extLst>
          </p:cNvPr>
          <p:cNvSpPr txBox="1"/>
          <p:nvPr/>
        </p:nvSpPr>
        <p:spPr>
          <a:xfrm>
            <a:off x="2087551" y="1660417"/>
            <a:ext cx="498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ED1A42F9-9B2D-43C9-A0D7-CEE86568F5E3}"/>
              </a:ext>
            </a:extLst>
          </p:cNvPr>
          <p:cNvSpPr txBox="1"/>
          <p:nvPr/>
        </p:nvSpPr>
        <p:spPr>
          <a:xfrm>
            <a:off x="2658172" y="164869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9 998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515CC1BA-74FD-4AFA-85A1-B5743DE76FEF}"/>
              </a:ext>
            </a:extLst>
          </p:cNvPr>
          <p:cNvSpPr txBox="1"/>
          <p:nvPr/>
        </p:nvSpPr>
        <p:spPr>
          <a:xfrm>
            <a:off x="3736256" y="1656254"/>
            <a:ext cx="41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D5A4DFCE-2A03-4CD4-A6C8-239F1F159329}"/>
              </a:ext>
            </a:extLst>
          </p:cNvPr>
          <p:cNvSpPr txBox="1"/>
          <p:nvPr/>
        </p:nvSpPr>
        <p:spPr>
          <a:xfrm>
            <a:off x="4295608" y="164869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300 900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0B738182-9582-456D-B073-F20EC0E71462}"/>
              </a:ext>
            </a:extLst>
          </p:cNvPr>
          <p:cNvSpPr txBox="1"/>
          <p:nvPr/>
        </p:nvSpPr>
        <p:spPr>
          <a:xfrm>
            <a:off x="5874649" y="1642097"/>
            <a:ext cx="41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D667D3F7-31E7-4B01-98EE-F6606C2ACD08}"/>
              </a:ext>
            </a:extLst>
          </p:cNvPr>
          <p:cNvSpPr txBox="1"/>
          <p:nvPr/>
        </p:nvSpPr>
        <p:spPr>
          <a:xfrm>
            <a:off x="6850480" y="1642097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204 799</a:t>
            </a:r>
          </a:p>
        </p:txBody>
      </p:sp>
    </p:spTree>
    <p:extLst>
      <p:ext uri="{BB962C8B-B14F-4D97-AF65-F5344CB8AC3E}">
        <p14:creationId xmlns:p14="http://schemas.microsoft.com/office/powerpoint/2010/main" val="385829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25 0.03033 L -0.16679 0.206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84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9 0.0118 L -0.25195 0.2083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3" y="9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82 0.03542 L 0.22018 0.2051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61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07407E-6 L 0.66875 0.2071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37" y="1034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7" grpId="0"/>
      <p:bldP spid="6" grpId="0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5" y="498312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FF274B9-5699-4A8E-B9E6-19ECF6130F35}"/>
              </a:ext>
            </a:extLst>
          </p:cNvPr>
          <p:cNvSpPr/>
          <p:nvPr/>
        </p:nvSpPr>
        <p:spPr>
          <a:xfrm>
            <a:off x="1524595" y="3326069"/>
            <a:ext cx="9337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600" dirty="0">
                <a:solidFill>
                  <a:prstClr val="black"/>
                </a:solidFill>
              </a:rPr>
              <a:t>Problèmes relevant de la proportionnalité</a:t>
            </a:r>
          </a:p>
        </p:txBody>
      </p:sp>
    </p:spTree>
    <p:extLst>
      <p:ext uri="{BB962C8B-B14F-4D97-AF65-F5344CB8AC3E}">
        <p14:creationId xmlns:p14="http://schemas.microsoft.com/office/powerpoint/2010/main" val="1145910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2">
            <a:extLst>
              <a:ext uri="{FF2B5EF4-FFF2-40B4-BE49-F238E27FC236}">
                <a16:creationId xmlns:a16="http://schemas.microsoft.com/office/drawing/2014/main" xmlns="" id="{4050F841-A372-472F-980B-AD581CFA0668}"/>
              </a:ext>
            </a:extLst>
          </p:cNvPr>
          <p:cNvSpPr/>
          <p:nvPr/>
        </p:nvSpPr>
        <p:spPr>
          <a:xfrm>
            <a:off x="139475" y="278183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97FB070-E6D1-4B48-91EB-329508882B3E}"/>
              </a:ext>
            </a:extLst>
          </p:cNvPr>
          <p:cNvSpPr txBox="1"/>
          <p:nvPr/>
        </p:nvSpPr>
        <p:spPr>
          <a:xfrm>
            <a:off x="2223655" y="126144"/>
            <a:ext cx="10234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/>
              <a:t>Pour résoudre une situation de proportionnalité: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0AF1BE5-6837-4EDC-8DED-0F23FF175E21}"/>
              </a:ext>
            </a:extLst>
          </p:cNvPr>
          <p:cNvSpPr/>
          <p:nvPr/>
        </p:nvSpPr>
        <p:spPr>
          <a:xfrm>
            <a:off x="3528918" y="1355647"/>
            <a:ext cx="4893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/>
              <a:t>Je  peux utiliser plusieurs méthodes 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D501F80-59FB-43B3-96F9-11CBD28983CE}"/>
              </a:ext>
            </a:extLst>
          </p:cNvPr>
          <p:cNvSpPr/>
          <p:nvPr/>
        </p:nvSpPr>
        <p:spPr>
          <a:xfrm>
            <a:off x="2997537" y="852985"/>
            <a:ext cx="8686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Je vérifie que les données sont bien proportionnelles entre elles.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xmlns="" id="{C5D14E0D-00E0-44F0-B866-CB0F9BACB6C2}"/>
              </a:ext>
            </a:extLst>
          </p:cNvPr>
          <p:cNvSpPr/>
          <p:nvPr/>
        </p:nvSpPr>
        <p:spPr>
          <a:xfrm>
            <a:off x="1198900" y="3586874"/>
            <a:ext cx="4320000" cy="3168000"/>
          </a:xfrm>
          <a:prstGeom prst="roundRect">
            <a:avLst/>
          </a:prstGeom>
          <a:solidFill>
            <a:srgbClr val="7CA8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xmlns="" id="{D5669E15-3305-4587-98F4-5FB9FEA5324B}"/>
              </a:ext>
            </a:extLst>
          </p:cNvPr>
          <p:cNvSpPr/>
          <p:nvPr/>
        </p:nvSpPr>
        <p:spPr>
          <a:xfrm>
            <a:off x="5625969" y="3586874"/>
            <a:ext cx="4320000" cy="3168000"/>
          </a:xfrm>
          <a:prstGeom prst="roundRect">
            <a:avLst/>
          </a:prstGeom>
          <a:solidFill>
            <a:srgbClr val="7CA8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0877011B-5B5D-4950-B8E0-9791C4BFABF9}"/>
              </a:ext>
            </a:extLst>
          </p:cNvPr>
          <p:cNvSpPr txBox="1"/>
          <p:nvPr/>
        </p:nvSpPr>
        <p:spPr>
          <a:xfrm>
            <a:off x="1362775" y="3942737"/>
            <a:ext cx="42631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Par addition ou soustraction</a:t>
            </a:r>
            <a:endParaRPr lang="fr-FR" b="1" dirty="0"/>
          </a:p>
          <a:p>
            <a:pPr algn="ctr"/>
            <a:endParaRPr lang="fr-FR" b="1" dirty="0"/>
          </a:p>
          <a:p>
            <a:r>
              <a:rPr lang="fr-FR" sz="2400" b="1" u="sng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 kg </a:t>
            </a:r>
            <a:r>
              <a:rPr lang="fr-FR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coûtent </a:t>
            </a:r>
            <a:r>
              <a:rPr lang="fr-FR" sz="2400" b="1" u="sng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11,70 </a:t>
            </a:r>
            <a:r>
              <a:rPr lang="fr-FR" sz="2400" b="1" u="sng" dirty="0"/>
              <a:t>€</a:t>
            </a:r>
            <a:r>
              <a:rPr lang="fr-FR" sz="2400" dirty="0"/>
              <a:t>.</a:t>
            </a:r>
          </a:p>
          <a:p>
            <a:r>
              <a:rPr lang="fr-FR" sz="2400" b="1" u="sng" dirty="0">
                <a:latin typeface="Calibri" panose="020F0502020204030204" pitchFamily="34" charset="0"/>
              </a:rPr>
              <a:t>5 kg </a:t>
            </a:r>
            <a:r>
              <a:rPr lang="fr-FR" sz="2400" dirty="0">
                <a:latin typeface="Calibri" panose="020F0502020204030204" pitchFamily="34" charset="0"/>
              </a:rPr>
              <a:t>coûtent </a:t>
            </a:r>
            <a:r>
              <a:rPr lang="fr-FR" sz="2400" b="1" u="sng" dirty="0">
                <a:latin typeface="Calibri" panose="020F0502020204030204" pitchFamily="34" charset="0"/>
              </a:rPr>
              <a:t>19,50 </a:t>
            </a:r>
            <a:r>
              <a:rPr lang="fr-FR" sz="2400" b="1" u="sng" dirty="0"/>
              <a:t>€</a:t>
            </a:r>
            <a:r>
              <a:rPr lang="fr-FR" sz="2400" b="1" dirty="0"/>
              <a:t>.</a:t>
            </a:r>
          </a:p>
          <a:p>
            <a:r>
              <a:rPr lang="fr-FR" sz="2400" b="1" u="sng" dirty="0">
                <a:latin typeface="Calibri" panose="020F0502020204030204" pitchFamily="34" charset="0"/>
              </a:rPr>
              <a:t>2 kg </a:t>
            </a:r>
            <a:r>
              <a:rPr lang="fr-FR" sz="2400" dirty="0">
                <a:latin typeface="Calibri" panose="020F0502020204030204" pitchFamily="34" charset="0"/>
              </a:rPr>
              <a:t>, c’est </a:t>
            </a:r>
            <a:r>
              <a:rPr lang="fr-FR" sz="2400" b="1" u="sng" dirty="0">
                <a:latin typeface="Calibri" panose="020F0502020204030204" pitchFamily="34" charset="0"/>
              </a:rPr>
              <a:t>5 kg - 3 kg</a:t>
            </a:r>
            <a:r>
              <a:rPr lang="fr-FR" sz="2400" dirty="0">
                <a:latin typeface="Calibri" panose="020F0502020204030204" pitchFamily="34" charset="0"/>
              </a:rPr>
              <a:t>, donc 2 kg coûtent </a:t>
            </a:r>
            <a:r>
              <a:rPr lang="fr-FR" sz="2400" b="1" u="sng" dirty="0">
                <a:latin typeface="Calibri" panose="020F0502020204030204" pitchFamily="34" charset="0"/>
              </a:rPr>
              <a:t>19,50 </a:t>
            </a:r>
            <a:r>
              <a:rPr lang="fr-FR" sz="2400" b="1" u="sng" dirty="0"/>
              <a:t>€</a:t>
            </a:r>
            <a:r>
              <a:rPr lang="fr-FR" sz="2400" b="1" u="sng" dirty="0">
                <a:latin typeface="Calibri" panose="020F0502020204030204" pitchFamily="34" charset="0"/>
              </a:rPr>
              <a:t> - 11,70 </a:t>
            </a:r>
            <a:r>
              <a:rPr lang="fr-FR" sz="2400" b="1" u="sng" dirty="0">
                <a:solidFill>
                  <a:prstClr val="black"/>
                </a:solidFill>
              </a:rPr>
              <a:t>€</a:t>
            </a:r>
            <a:r>
              <a:rPr lang="fr-FR" sz="2400" b="1" dirty="0">
                <a:solidFill>
                  <a:prstClr val="black"/>
                </a:solidFill>
              </a:rPr>
              <a:t>, </a:t>
            </a:r>
            <a:r>
              <a:rPr lang="fr-FR" sz="2400" dirty="0">
                <a:solidFill>
                  <a:prstClr val="black"/>
                </a:solidFill>
              </a:rPr>
              <a:t>soit</a:t>
            </a:r>
            <a:r>
              <a:rPr lang="fr-FR" sz="2400" b="1" dirty="0">
                <a:solidFill>
                  <a:prstClr val="black"/>
                </a:solidFill>
              </a:rPr>
              <a:t> </a:t>
            </a:r>
            <a:r>
              <a:rPr lang="fr-FR" sz="2400" b="1" dirty="0">
                <a:solidFill>
                  <a:srgbClr val="FF0000"/>
                </a:solidFill>
              </a:rPr>
              <a:t>7,80 €</a:t>
            </a:r>
            <a:r>
              <a:rPr lang="fr-FR" sz="2400" dirty="0"/>
              <a:t>.</a:t>
            </a:r>
            <a:endParaRPr lang="fr-FR" sz="2400" dirty="0">
              <a:latin typeface="Calibri" panose="020F0502020204030204" pitchFamily="34" charset="0"/>
            </a:endParaRPr>
          </a:p>
          <a:p>
            <a:pPr algn="ctr"/>
            <a:endParaRPr lang="fr-FR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6D21142B-0132-474A-BB52-2AEC9C12181F}"/>
              </a:ext>
            </a:extLst>
          </p:cNvPr>
          <p:cNvSpPr txBox="1"/>
          <p:nvPr/>
        </p:nvSpPr>
        <p:spPr>
          <a:xfrm>
            <a:off x="5572923" y="3942939"/>
            <a:ext cx="44010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 Par multiplication ou division </a:t>
            </a:r>
            <a:endParaRPr lang="fr-FR" sz="2400" u="sng" dirty="0"/>
          </a:p>
          <a:p>
            <a:endParaRPr lang="fr-FR" b="1" u="sng" dirty="0"/>
          </a:p>
          <a:p>
            <a:r>
              <a:rPr lang="fr-FR" sz="2400" b="1" u="sng" dirty="0"/>
              <a:t>5 kg </a:t>
            </a:r>
            <a:r>
              <a:rPr lang="fr-FR" sz="2400" dirty="0"/>
              <a:t>de fraises coûtent </a:t>
            </a:r>
            <a:r>
              <a:rPr lang="fr-FR" sz="2400" b="1" u="sng" dirty="0"/>
              <a:t>19,50 </a:t>
            </a:r>
            <a:r>
              <a:rPr lang="fr-FR" sz="2400" b="1" u="sng" dirty="0">
                <a:solidFill>
                  <a:prstClr val="black"/>
                </a:solidFill>
              </a:rPr>
              <a:t>€</a:t>
            </a:r>
            <a:r>
              <a:rPr lang="fr-FR" sz="2400" dirty="0">
                <a:solidFill>
                  <a:prstClr val="black"/>
                </a:solidFill>
              </a:rPr>
              <a:t>.</a:t>
            </a:r>
          </a:p>
          <a:p>
            <a:r>
              <a:rPr lang="fr-FR" sz="2400" b="1" dirty="0">
                <a:solidFill>
                  <a:prstClr val="black"/>
                </a:solidFill>
              </a:rPr>
              <a:t>10 kg</a:t>
            </a:r>
            <a:r>
              <a:rPr lang="fr-FR" sz="2400" dirty="0">
                <a:solidFill>
                  <a:prstClr val="black"/>
                </a:solidFill>
              </a:rPr>
              <a:t>, c’est </a:t>
            </a:r>
            <a:r>
              <a:rPr lang="fr-FR" sz="2400" b="1" dirty="0">
                <a:solidFill>
                  <a:srgbClr val="FF0000"/>
                </a:solidFill>
              </a:rPr>
              <a:t>2 fois plus grand</a:t>
            </a:r>
          </a:p>
          <a:p>
            <a:r>
              <a:rPr lang="fr-FR" sz="2400" dirty="0">
                <a:solidFill>
                  <a:prstClr val="black"/>
                </a:solidFill>
              </a:rPr>
              <a:t>car 2 x 5 = 10.</a:t>
            </a:r>
          </a:p>
          <a:p>
            <a:r>
              <a:rPr lang="fr-FR" sz="2400" dirty="0">
                <a:solidFill>
                  <a:prstClr val="black"/>
                </a:solidFill>
              </a:rPr>
              <a:t>Pour trouver le prix de 10 kg, il suffit de calculer 19,50 x 2 = </a:t>
            </a:r>
            <a:r>
              <a:rPr lang="fr-FR" sz="2400" b="1" dirty="0">
                <a:solidFill>
                  <a:srgbClr val="FF0000"/>
                </a:solidFill>
              </a:rPr>
              <a:t>39 €</a:t>
            </a:r>
            <a:r>
              <a:rPr lang="fr-FR" sz="2400" dirty="0">
                <a:solidFill>
                  <a:prstClr val="black"/>
                </a:solidFill>
              </a:rPr>
              <a:t>.</a:t>
            </a:r>
            <a:endParaRPr lang="fr-FR" sz="2400" dirty="0"/>
          </a:p>
          <a:p>
            <a:pPr algn="ctr"/>
            <a:endParaRPr lang="fr-FR" b="1" dirty="0"/>
          </a:p>
        </p:txBody>
      </p:sp>
      <p:graphicFrame>
        <p:nvGraphicFramePr>
          <p:cNvPr id="14" name="Tableau 14">
            <a:extLst>
              <a:ext uri="{FF2B5EF4-FFF2-40B4-BE49-F238E27FC236}">
                <a16:creationId xmlns:a16="http://schemas.microsoft.com/office/drawing/2014/main" xmlns="" id="{709A79E4-90C1-4EE7-9E22-2D697E8E447E}"/>
              </a:ext>
            </a:extLst>
          </p:cNvPr>
          <p:cNvGraphicFramePr>
            <a:graphicFrameLocks noGrp="1"/>
          </p:cNvGraphicFramePr>
          <p:nvPr/>
        </p:nvGraphicFramePr>
        <p:xfrm>
          <a:off x="1758881" y="1844707"/>
          <a:ext cx="7560000" cy="1464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xmlns="" val="3424817138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211048486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35590735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16660750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2965631258"/>
                    </a:ext>
                  </a:extLst>
                </a:gridCol>
              </a:tblGrid>
              <a:tr h="63353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Masse de fraises (en kg)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849198"/>
                  </a:ext>
                </a:extLst>
              </a:tr>
              <a:tr h="70258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Prix (en €)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11,70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19,50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9905646"/>
                  </a:ext>
                </a:extLst>
              </a:tr>
            </a:tbl>
          </a:graphicData>
        </a:graphic>
      </p:graphicFrame>
      <p:pic>
        <p:nvPicPr>
          <p:cNvPr id="12" name="Picture 2" descr="Fraises Fruits Fraise - Photo gratuite sur Pixabay">
            <a:extLst>
              <a:ext uri="{FF2B5EF4-FFF2-40B4-BE49-F238E27FC236}">
                <a16:creationId xmlns:a16="http://schemas.microsoft.com/office/drawing/2014/main" xmlns="" id="{60040691-2C8F-4585-AE1F-826CEE6E1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686" y="1815119"/>
            <a:ext cx="1626830" cy="122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89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B61E75D4-F3EE-4902-A531-DB0407CA970B}"/>
              </a:ext>
            </a:extLst>
          </p:cNvPr>
          <p:cNvSpPr txBox="1"/>
          <p:nvPr/>
        </p:nvSpPr>
        <p:spPr>
          <a:xfrm>
            <a:off x="2092036" y="346364"/>
            <a:ext cx="6497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Correction du problème donné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5447609-3B2D-43FA-A0F1-2556B9D957CC}"/>
              </a:ext>
            </a:extLst>
          </p:cNvPr>
          <p:cNvSpPr txBox="1"/>
          <p:nvPr/>
        </p:nvSpPr>
        <p:spPr>
          <a:xfrm>
            <a:off x="609600" y="1320784"/>
            <a:ext cx="9240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Un satellite fait 6 tours de la Terre en 24 h.</a:t>
            </a:r>
          </a:p>
          <a:p>
            <a:r>
              <a:rPr lang="fr-FR" sz="3200" dirty="0"/>
              <a:t>Combien fait-il de tours en 72 h ?</a:t>
            </a:r>
          </a:p>
        </p:txBody>
      </p:sp>
      <p:pic>
        <p:nvPicPr>
          <p:cNvPr id="12290" name="Picture 2" descr="Jason-3 Satellite Rendering | Illustration du satellite d'oc… | Flickr">
            <a:extLst>
              <a:ext uri="{FF2B5EF4-FFF2-40B4-BE49-F238E27FC236}">
                <a16:creationId xmlns:a16="http://schemas.microsoft.com/office/drawing/2014/main" xmlns="" id="{F16A76A5-E0F2-4E41-BB42-F8136BA16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582" y="147090"/>
            <a:ext cx="22669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C3579753-6528-4496-A7DA-DB7583D79DBD}"/>
              </a:ext>
            </a:extLst>
          </p:cNvPr>
          <p:cNvSpPr txBox="1"/>
          <p:nvPr/>
        </p:nvSpPr>
        <p:spPr>
          <a:xfrm>
            <a:off x="609600" y="2796988"/>
            <a:ext cx="6293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72 heures  = 3 x 24 heures</a:t>
            </a:r>
          </a:p>
          <a:p>
            <a:r>
              <a:rPr lang="fr-FR" sz="2800" dirty="0">
                <a:solidFill>
                  <a:srgbClr val="0070C0"/>
                </a:solidFill>
              </a:rPr>
              <a:t>6 tours x 3 = 18 tours</a:t>
            </a:r>
          </a:p>
          <a:p>
            <a:r>
              <a:rPr lang="fr-FR" sz="2800" dirty="0">
                <a:solidFill>
                  <a:srgbClr val="0070C0"/>
                </a:solidFill>
              </a:rPr>
              <a:t>Le satellite fait 18 tours en 72 heures.</a:t>
            </a:r>
          </a:p>
        </p:txBody>
      </p:sp>
    </p:spTree>
    <p:extLst>
      <p:ext uri="{BB962C8B-B14F-4D97-AF65-F5344CB8AC3E}">
        <p14:creationId xmlns:p14="http://schemas.microsoft.com/office/powerpoint/2010/main" val="348885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E4507777-735B-4933-99DA-92531FD13E01}"/>
              </a:ext>
            </a:extLst>
          </p:cNvPr>
          <p:cNvSpPr txBox="1"/>
          <p:nvPr/>
        </p:nvSpPr>
        <p:spPr>
          <a:xfrm>
            <a:off x="1080655" y="346364"/>
            <a:ext cx="9240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Vrai ou faux?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3926CB10-81E2-4118-B516-699A8E038188}"/>
              </a:ext>
            </a:extLst>
          </p:cNvPr>
          <p:cNvSpPr txBox="1"/>
          <p:nvPr/>
        </p:nvSpPr>
        <p:spPr>
          <a:xfrm>
            <a:off x="288565" y="1339593"/>
            <a:ext cx="10418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Si je prends 5 litres d’essence, je paie 8 €.</a:t>
            </a:r>
          </a:p>
          <a:p>
            <a:r>
              <a:rPr lang="fr-FR" sz="3200" dirty="0"/>
              <a:t>Si je prends 15 litres, je paierai 24 €.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6E6A1A4-944A-4231-B0D9-5F7589D70E19}"/>
              </a:ext>
            </a:extLst>
          </p:cNvPr>
          <p:cNvSpPr txBox="1"/>
          <p:nvPr/>
        </p:nvSpPr>
        <p:spPr>
          <a:xfrm>
            <a:off x="748145" y="2812473"/>
            <a:ext cx="10861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C00000"/>
                </a:solidFill>
              </a:rPr>
              <a:t>Vrai</a:t>
            </a:r>
          </a:p>
          <a:p>
            <a:pPr algn="ctr"/>
            <a:r>
              <a:rPr lang="fr-FR" sz="3600" dirty="0">
                <a:solidFill>
                  <a:srgbClr val="C00000"/>
                </a:solidFill>
              </a:rPr>
              <a:t>Le prix est proportionnel au nombre de litres d’essence .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xmlns="" id="{679F6348-E3A4-4638-8C9C-A746FA31C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5092" y="11300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36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76268B3-B01A-4E0A-8AF2-0E430373AB51}"/>
              </a:ext>
            </a:extLst>
          </p:cNvPr>
          <p:cNvSpPr/>
          <p:nvPr/>
        </p:nvSpPr>
        <p:spPr>
          <a:xfrm>
            <a:off x="301461" y="1151750"/>
            <a:ext cx="131874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</a:rPr>
              <a:t>Il faut  6 œufs pour préparer une mousse au chocolat pour 9 personnes. </a:t>
            </a:r>
          </a:p>
          <a:p>
            <a:endParaRPr lang="fr-FR" sz="2800" dirty="0">
              <a:latin typeface="Calibri" panose="020F0502020204030204" pitchFamily="34" charset="0"/>
            </a:endParaRPr>
          </a:p>
          <a:p>
            <a:r>
              <a:rPr lang="fr-FR" sz="2800" dirty="0"/>
              <a:t>Combien dois-je prévoir d’œufs si je veux faire cette mousse au chocolat pour 3 personnes ?</a:t>
            </a:r>
            <a:endParaRPr lang="fr-F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482E2F6-E04C-450C-92EA-F98E09DA481F}"/>
              </a:ext>
            </a:extLst>
          </p:cNvPr>
          <p:cNvSpPr/>
          <p:nvPr/>
        </p:nvSpPr>
        <p:spPr>
          <a:xfrm>
            <a:off x="3626553" y="276183"/>
            <a:ext cx="4414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600" dirty="0">
                <a:solidFill>
                  <a:srgbClr val="7030A0"/>
                </a:solidFill>
                <a:latin typeface="Calibri" panose="020F0502020204030204" pitchFamily="34" charset="0"/>
              </a:rPr>
              <a:t>La mousse au chocolat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EDAED9AF-15B9-4722-BCA0-A2D48232A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0178" y="261447"/>
            <a:ext cx="920360" cy="120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41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7DD6752-56FC-4046-8EFE-ED8C0A37D561}"/>
              </a:ext>
            </a:extLst>
          </p:cNvPr>
          <p:cNvSpPr/>
          <p:nvPr/>
        </p:nvSpPr>
        <p:spPr>
          <a:xfrm>
            <a:off x="581891" y="1637253"/>
            <a:ext cx="77585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12 stylos à encre coûtent 30 €. </a:t>
            </a:r>
          </a:p>
          <a:p>
            <a:r>
              <a:rPr lang="fr-FR" sz="3200" dirty="0"/>
              <a:t>Quel est le prix de 18 stylos à encre ?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13E0C2F-985D-4C16-BC9E-B0FBCEF4FE3A}"/>
              </a:ext>
            </a:extLst>
          </p:cNvPr>
          <p:cNvSpPr txBox="1"/>
          <p:nvPr/>
        </p:nvSpPr>
        <p:spPr>
          <a:xfrm>
            <a:off x="3754582" y="651164"/>
            <a:ext cx="54586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Stylos à encre</a:t>
            </a:r>
          </a:p>
        </p:txBody>
      </p:sp>
      <p:pic>
        <p:nvPicPr>
          <p:cNvPr id="2050" name="Picture 2" descr="SVG &gt; encre stylo l'écriture Fontaine - Image et icône SVG ...">
            <a:extLst>
              <a:ext uri="{FF2B5EF4-FFF2-40B4-BE49-F238E27FC236}">
                <a16:creationId xmlns:a16="http://schemas.microsoft.com/office/drawing/2014/main" xmlns="" id="{5FD8EB3B-4EF5-4C16-9BF2-78EADD91D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651" y="280387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950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9630088-1E4A-4E0C-A264-E7B9576956B2}"/>
              </a:ext>
            </a:extLst>
          </p:cNvPr>
          <p:cNvSpPr/>
          <p:nvPr/>
        </p:nvSpPr>
        <p:spPr>
          <a:xfrm>
            <a:off x="124690" y="1366897"/>
            <a:ext cx="120673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Chez le boulanger, les pains au lait sont toujours </a:t>
            </a:r>
          </a:p>
          <a:p>
            <a:r>
              <a:rPr lang="fr-FR" sz="3200" dirty="0"/>
              <a:t>vendus au même prix à l’unité. </a:t>
            </a:r>
          </a:p>
          <a:p>
            <a:r>
              <a:rPr lang="fr-FR" sz="3200" dirty="0"/>
              <a:t>Pour le petit déjeuner un hôtelier achète 30 pains au lait.</a:t>
            </a:r>
          </a:p>
          <a:p>
            <a:r>
              <a:rPr lang="fr-FR" sz="3200" dirty="0"/>
              <a:t>On lui annonce un prix total de 21,60 €. </a:t>
            </a:r>
          </a:p>
          <a:p>
            <a:r>
              <a:rPr lang="fr-FR" sz="3200" dirty="0"/>
              <a:t>Quel serait le prix de 3 pains au lait?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E85CCB8E-7235-404F-A6CB-61C97C4E0224}"/>
              </a:ext>
            </a:extLst>
          </p:cNvPr>
          <p:cNvSpPr txBox="1"/>
          <p:nvPr/>
        </p:nvSpPr>
        <p:spPr>
          <a:xfrm>
            <a:off x="1444686" y="480352"/>
            <a:ext cx="6426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La boulangerie</a:t>
            </a:r>
          </a:p>
        </p:txBody>
      </p:sp>
      <p:pic>
        <p:nvPicPr>
          <p:cNvPr id="7170" name="Picture 2" descr="Images Gratuites : aliments, artisanat, à manger, boulanger ...">
            <a:extLst>
              <a:ext uri="{FF2B5EF4-FFF2-40B4-BE49-F238E27FC236}">
                <a16:creationId xmlns:a16="http://schemas.microsoft.com/office/drawing/2014/main" xmlns="" id="{95A48610-438B-4251-B28F-5714BDC8D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935" y="1190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8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37 + 169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37 + 169  = 169 + 37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170 + 37 - 1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 206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206</a:t>
            </a:r>
          </a:p>
        </p:txBody>
      </p:sp>
    </p:spTree>
    <p:extLst>
      <p:ext uri="{BB962C8B-B14F-4D97-AF65-F5344CB8AC3E}">
        <p14:creationId xmlns:p14="http://schemas.microsoft.com/office/powerpoint/2010/main" val="242204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184 - 49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184 - 49  = 184 – 50 + 1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134 + 1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135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135</a:t>
            </a:r>
          </a:p>
        </p:txBody>
      </p:sp>
    </p:spTree>
    <p:extLst>
      <p:ext uri="{BB962C8B-B14F-4D97-AF65-F5344CB8AC3E}">
        <p14:creationId xmlns:p14="http://schemas.microsoft.com/office/powerpoint/2010/main" val="318952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308 + 69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308 + 69  = 308 + 70 - 1 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377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377</a:t>
            </a:r>
          </a:p>
        </p:txBody>
      </p:sp>
    </p:spTree>
    <p:extLst>
      <p:ext uri="{BB962C8B-B14F-4D97-AF65-F5344CB8AC3E}">
        <p14:creationId xmlns:p14="http://schemas.microsoft.com/office/powerpoint/2010/main" val="137914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15 + 248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15 + 248  = 250 + 15 - 2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263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263</a:t>
            </a:r>
          </a:p>
        </p:txBody>
      </p:sp>
    </p:spTree>
    <p:extLst>
      <p:ext uri="{BB962C8B-B14F-4D97-AF65-F5344CB8AC3E}">
        <p14:creationId xmlns:p14="http://schemas.microsoft.com/office/powerpoint/2010/main" val="186368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29 x 6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29 x 6  = (30 x 6) – (1 x 6)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= 180 – 6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= 174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174</a:t>
            </a:r>
          </a:p>
        </p:txBody>
      </p:sp>
    </p:spTree>
    <p:extLst>
      <p:ext uri="{BB962C8B-B14F-4D97-AF65-F5344CB8AC3E}">
        <p14:creationId xmlns:p14="http://schemas.microsoft.com/office/powerpoint/2010/main" val="354716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45 x 21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45 x 21  = (45 x 20) + 45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= 900 + 45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= 945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945</a:t>
            </a:r>
          </a:p>
        </p:txBody>
      </p:sp>
    </p:spTree>
    <p:extLst>
      <p:ext uri="{BB962C8B-B14F-4D97-AF65-F5344CB8AC3E}">
        <p14:creationId xmlns:p14="http://schemas.microsoft.com/office/powerpoint/2010/main" val="205532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6 x 18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6 x 18  = (6 x 20) - (6 x 2)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= 120 - 12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= 108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108</a:t>
            </a:r>
          </a:p>
        </p:txBody>
      </p:sp>
    </p:spTree>
    <p:extLst>
      <p:ext uri="{BB962C8B-B14F-4D97-AF65-F5344CB8AC3E}">
        <p14:creationId xmlns:p14="http://schemas.microsoft.com/office/powerpoint/2010/main" val="39638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4077</TotalTime>
  <Words>891</Words>
  <Application>Microsoft Office PowerPoint</Application>
  <PresentationFormat>Personnalisé</PresentationFormat>
  <Paragraphs>196</Paragraphs>
  <Slides>29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quiz du jour </vt:lpstr>
      <vt:lpstr>Le quiz du jour </vt:lpstr>
      <vt:lpstr>Le quiz du jour </vt:lpstr>
      <vt:lpstr>Le quiz du jour </vt:lpstr>
      <vt:lpstr>Le quiz du jour </vt:lpstr>
      <vt:lpstr>Le quiz du jour 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CM1 Mathématiques, émission du 4 juin 2020</dc:subject>
  <dc:creator>Messica SOUALEM,PE et Xavier SORBE, IG</dc:creator>
  <cp:keywords>complément à un nombre supérieur, grands nombres, problèmes de proportionnalité</cp:keywords>
  <cp:lastModifiedBy>Xavier SORBE</cp:lastModifiedBy>
  <cp:revision>289</cp:revision>
  <dcterms:created xsi:type="dcterms:W3CDTF">2020-05-08T16:03:50Z</dcterms:created>
  <dcterms:modified xsi:type="dcterms:W3CDTF">2020-05-18T17:50:13Z</dcterms:modified>
</cp:coreProperties>
</file>