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1648" r:id="rId2"/>
    <p:sldId id="1641" r:id="rId3"/>
    <p:sldId id="1663" r:id="rId4"/>
    <p:sldId id="1789" r:id="rId5"/>
    <p:sldId id="1790" r:id="rId6"/>
    <p:sldId id="1792" r:id="rId7"/>
    <p:sldId id="1800" r:id="rId8"/>
    <p:sldId id="1801" r:id="rId9"/>
    <p:sldId id="1706" r:id="rId10"/>
    <p:sldId id="1838" r:id="rId11"/>
    <p:sldId id="1647" r:id="rId12"/>
    <p:sldId id="1885" r:id="rId13"/>
    <p:sldId id="1819" r:id="rId14"/>
    <p:sldId id="1832" r:id="rId15"/>
    <p:sldId id="1831" r:id="rId16"/>
    <p:sldId id="1750" r:id="rId17"/>
    <p:sldId id="1778" r:id="rId18"/>
    <p:sldId id="1824" r:id="rId19"/>
    <p:sldId id="1825" r:id="rId20"/>
    <p:sldId id="1862" r:id="rId21"/>
    <p:sldId id="1887" r:id="rId22"/>
    <p:sldId id="1876" r:id="rId23"/>
    <p:sldId id="1896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8EA"/>
    <a:srgbClr val="DAC2EC"/>
    <a:srgbClr val="FF767B"/>
    <a:srgbClr val="FF8082"/>
    <a:srgbClr val="FF7D7F"/>
    <a:srgbClr val="EA7173"/>
    <a:srgbClr val="EA5D7B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7"/>
    <p:restoredTop sz="94627"/>
  </p:normalViewPr>
  <p:slideViewPr>
    <p:cSldViewPr snapToGrid="0" snapToObjects="1">
      <p:cViewPr varScale="1">
        <p:scale>
          <a:sx n="70" d="100"/>
          <a:sy n="70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402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36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4048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2561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229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183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6188" y="857250"/>
            <a:ext cx="4111625" cy="2312988"/>
          </a:xfrm>
          <a:prstGeom prst="rect">
            <a:avLst/>
          </a:prstGeom>
        </p:spPr>
      </p:sp>
      <p:sp>
        <p:nvSpPr>
          <p:cNvPr id="738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480" cy="26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39" name="CustomShape 3"/>
          <p:cNvSpPr/>
          <p:nvPr/>
        </p:nvSpPr>
        <p:spPr>
          <a:xfrm>
            <a:off x="5179320" y="6513840"/>
            <a:ext cx="396180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7768FD7-1B3C-4F45-A3D1-C56E0E42017C}" type="slidenum">
              <a:rPr lang="fr-FR" sz="1200" b="0" strike="noStrike" spc="-1">
                <a:latin typeface="Times New Roman"/>
              </a:rPr>
              <a:t>12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6590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6188" y="857250"/>
            <a:ext cx="4111625" cy="2312988"/>
          </a:xfrm>
          <a:prstGeom prst="rect">
            <a:avLst/>
          </a:prstGeom>
        </p:spPr>
      </p:sp>
      <p:sp>
        <p:nvSpPr>
          <p:cNvPr id="738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480" cy="26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39" name="CustomShape 3"/>
          <p:cNvSpPr/>
          <p:nvPr/>
        </p:nvSpPr>
        <p:spPr>
          <a:xfrm>
            <a:off x="5179320" y="6513840"/>
            <a:ext cx="396180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7768FD7-1B3C-4F45-A3D1-C56E0E42017C}" type="slidenum">
              <a:rPr lang="fr-FR" sz="1200" b="0" strike="noStrike" spc="-1">
                <a:latin typeface="Times New Roman"/>
              </a:rPr>
              <a:t>13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659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Mardi 2 juin séance 1 CM1</a:t>
            </a:r>
            <a:endParaRPr lang="fr-FR" sz="2489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67588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Le musée du Louvre | Le Palais du Louvre et la pyramide de l… | Flickr">
            <a:extLst>
              <a:ext uri="{FF2B5EF4-FFF2-40B4-BE49-F238E27FC236}">
                <a16:creationId xmlns:a16="http://schemas.microsoft.com/office/drawing/2014/main" xmlns="" id="{B8B9D6AD-0E5D-4AAE-B7F5-328B97753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40" y="0"/>
            <a:ext cx="2590760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E01B5F6-1145-420E-ADA8-3273D1881530}"/>
              </a:ext>
            </a:extLst>
          </p:cNvPr>
          <p:cNvSpPr txBox="1"/>
          <p:nvPr/>
        </p:nvSpPr>
        <p:spPr>
          <a:xfrm>
            <a:off x="370759" y="1767707"/>
            <a:ext cx="114504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 musée du Louvre a accueilli un très grand nombre de visiteurs en 2018.</a:t>
            </a:r>
          </a:p>
          <a:p>
            <a:endParaRPr lang="fr-FR" sz="2800" dirty="0"/>
          </a:p>
          <a:p>
            <a:r>
              <a:rPr lang="fr-FR" sz="2800" dirty="0"/>
              <a:t>Écris ce nombre en </a:t>
            </a:r>
            <a:r>
              <a:rPr lang="fr-FR" sz="2800" dirty="0" smtClean="0"/>
              <a:t>chiffres 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[nombre dicté]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5687CAF2-E71C-47AD-9124-8600160E5A37}"/>
              </a:ext>
            </a:extLst>
          </p:cNvPr>
          <p:cNvSpPr txBox="1"/>
          <p:nvPr/>
        </p:nvSpPr>
        <p:spPr>
          <a:xfrm>
            <a:off x="622853" y="621988"/>
            <a:ext cx="10018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Ecrire les grands nombres</a:t>
            </a:r>
          </a:p>
        </p:txBody>
      </p:sp>
    </p:spTree>
    <p:extLst>
      <p:ext uri="{BB962C8B-B14F-4D97-AF65-F5344CB8AC3E}">
        <p14:creationId xmlns:p14="http://schemas.microsoft.com/office/powerpoint/2010/main" val="3716871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8A28013-91A4-2444-A012-E83DBBF11FDF}"/>
              </a:ext>
            </a:extLst>
          </p:cNvPr>
          <p:cNvSpPr/>
          <p:nvPr/>
        </p:nvSpPr>
        <p:spPr>
          <a:xfrm>
            <a:off x="3564055" y="372066"/>
            <a:ext cx="4229443" cy="52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solidFill>
                  <a:srgbClr val="5B9BD5">
                    <a:lumMod val="75000"/>
                  </a:srgbClr>
                </a:solidFill>
              </a:rPr>
              <a:t>Je lis un grand nombre</a:t>
            </a:r>
            <a:endParaRPr lang="fr-FR" sz="2800" b="1" dirty="0">
              <a:solidFill>
                <a:prstClr val="black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76B09962-1FB0-5547-A962-B09AD20447B2}"/>
              </a:ext>
            </a:extLst>
          </p:cNvPr>
          <p:cNvSpPr/>
          <p:nvPr/>
        </p:nvSpPr>
        <p:spPr>
          <a:xfrm>
            <a:off x="895234" y="2094589"/>
            <a:ext cx="9490799" cy="8782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02" tIns="45700" rIns="91402" bIns="45700" rtlCol="0" anchor="ctr"/>
          <a:lstStyle/>
          <a:p>
            <a:pPr defTabSz="914218">
              <a:defRPr/>
            </a:pPr>
            <a:r>
              <a:rPr lang="fr-FR" sz="4800" kern="0" dirty="0">
                <a:solidFill>
                  <a:srgbClr val="0070C0"/>
                </a:solidFill>
                <a:latin typeface="Calibri"/>
              </a:rPr>
              <a:t>  	           1   2   0   0   4   0  </a:t>
            </a:r>
            <a:r>
              <a:rPr lang="fr-FR" sz="1000" kern="0" dirty="0">
                <a:solidFill>
                  <a:srgbClr val="0070C0"/>
                </a:solidFill>
                <a:latin typeface="Calibri"/>
              </a:rPr>
              <a:t>   </a:t>
            </a:r>
            <a:r>
              <a:rPr lang="fr-FR" sz="4800" kern="0" dirty="0">
                <a:solidFill>
                  <a:srgbClr val="0070C0"/>
                </a:solidFill>
                <a:latin typeface="Calibri"/>
              </a:rPr>
              <a:t>0</a:t>
            </a:r>
          </a:p>
        </p:txBody>
      </p:sp>
      <p:graphicFrame>
        <p:nvGraphicFramePr>
          <p:cNvPr id="35" name="Tableau 34">
            <a:extLst>
              <a:ext uri="{FF2B5EF4-FFF2-40B4-BE49-F238E27FC236}">
                <a16:creationId xmlns:a16="http://schemas.microsoft.com/office/drawing/2014/main" xmlns="" id="{FE467D03-EB88-5D46-A740-B6F5DEDD2B9C}"/>
              </a:ext>
            </a:extLst>
          </p:cNvPr>
          <p:cNvGraphicFramePr>
            <a:graphicFrameLocks noGrp="1"/>
          </p:cNvGraphicFramePr>
          <p:nvPr/>
        </p:nvGraphicFramePr>
        <p:xfrm>
          <a:off x="1742138" y="1124901"/>
          <a:ext cx="7917052" cy="1042224"/>
        </p:xfrm>
        <a:graphic>
          <a:graphicData uri="http://schemas.openxmlformats.org/drawingml/2006/table">
            <a:tbl>
              <a:tblPr firstRow="1" bandRow="1"/>
              <a:tblGrid>
                <a:gridCol w="7197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1973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63998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8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8" marB="4570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8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8" marB="4570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8" marB="4570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1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C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D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U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C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D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U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C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D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AC35176D-EC22-044C-8F9D-A95A7023D86D}"/>
              </a:ext>
            </a:extLst>
          </p:cNvPr>
          <p:cNvSpPr txBox="1"/>
          <p:nvPr/>
        </p:nvSpPr>
        <p:spPr>
          <a:xfrm rot="16200000">
            <a:off x="8031455" y="1476721"/>
            <a:ext cx="1059141" cy="33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8">
              <a:defRPr/>
            </a:pPr>
            <a:r>
              <a:rPr lang="fr-FR" sz="1600" b="1" kern="0" dirty="0">
                <a:solidFill>
                  <a:prstClr val="black"/>
                </a:solidFill>
              </a:rPr>
              <a:t>dixièmes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xmlns="" id="{F162DC97-B306-0343-9B7D-F90F7B4022C0}"/>
              </a:ext>
            </a:extLst>
          </p:cNvPr>
          <p:cNvSpPr txBox="1"/>
          <p:nvPr/>
        </p:nvSpPr>
        <p:spPr>
          <a:xfrm rot="16200000">
            <a:off x="8670479" y="1476118"/>
            <a:ext cx="1235123" cy="33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8">
              <a:defRPr/>
            </a:pPr>
            <a:r>
              <a:rPr lang="fr-FR" sz="1600" b="1" kern="0" dirty="0">
                <a:solidFill>
                  <a:prstClr val="black"/>
                </a:solidFill>
              </a:rPr>
              <a:t>centièmes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3B872814-15E0-3643-8449-3DD0004FEB40}"/>
              </a:ext>
            </a:extLst>
          </p:cNvPr>
          <p:cNvGrpSpPr/>
          <p:nvPr/>
        </p:nvGrpSpPr>
        <p:grpSpPr>
          <a:xfrm>
            <a:off x="1713204" y="2108112"/>
            <a:ext cx="7958034" cy="983179"/>
            <a:chOff x="3185774" y="2138936"/>
            <a:chExt cx="7959070" cy="98330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33C727A2-2196-0547-A79F-D4644B99CBCC}"/>
                </a:ext>
              </a:extLst>
            </p:cNvPr>
            <p:cNvSpPr/>
            <p:nvPr/>
          </p:nvSpPr>
          <p:spPr>
            <a:xfrm>
              <a:off x="3925562" y="2162086"/>
              <a:ext cx="71334" cy="93705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247E1AE8-B920-344A-A06B-3542172CC4A5}"/>
                </a:ext>
              </a:extLst>
            </p:cNvPr>
            <p:cNvSpPr/>
            <p:nvPr/>
          </p:nvSpPr>
          <p:spPr>
            <a:xfrm>
              <a:off x="8927751" y="2150511"/>
              <a:ext cx="84918" cy="95517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C6B3B3E9-7873-8E4A-9891-B07EF366D771}"/>
                </a:ext>
              </a:extLst>
            </p:cNvPr>
            <p:cNvSpPr/>
            <p:nvPr/>
          </p:nvSpPr>
          <p:spPr>
            <a:xfrm>
              <a:off x="8255894" y="2138936"/>
              <a:ext cx="84918" cy="95517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38AA6E5B-2334-544A-AE87-61689CEB749F}"/>
                </a:ext>
              </a:extLst>
            </p:cNvPr>
            <p:cNvSpPr/>
            <p:nvPr/>
          </p:nvSpPr>
          <p:spPr>
            <a:xfrm>
              <a:off x="7526180" y="2138937"/>
              <a:ext cx="71334" cy="95517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0CE1D898-044D-F24F-886E-15999AFC3AAA}"/>
                </a:ext>
              </a:extLst>
            </p:cNvPr>
            <p:cNvSpPr/>
            <p:nvPr/>
          </p:nvSpPr>
          <p:spPr>
            <a:xfrm>
              <a:off x="6797600" y="2162086"/>
              <a:ext cx="62284" cy="94359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13706A34-EE25-1C49-B626-A0430398490C}"/>
                </a:ext>
              </a:extLst>
            </p:cNvPr>
            <p:cNvSpPr/>
            <p:nvPr/>
          </p:nvSpPr>
          <p:spPr>
            <a:xfrm>
              <a:off x="6092382" y="2150511"/>
              <a:ext cx="62284" cy="95517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116CA1EE-ED9F-0A46-8A00-8FA76F855AE2}"/>
                </a:ext>
              </a:extLst>
            </p:cNvPr>
            <p:cNvSpPr/>
            <p:nvPr/>
          </p:nvSpPr>
          <p:spPr>
            <a:xfrm>
              <a:off x="4640846" y="2162086"/>
              <a:ext cx="84918" cy="923459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8DA11E08-AD06-284B-912A-F61CA72D1846}"/>
                </a:ext>
              </a:extLst>
            </p:cNvPr>
            <p:cNvSpPr/>
            <p:nvPr/>
          </p:nvSpPr>
          <p:spPr>
            <a:xfrm>
              <a:off x="5373517" y="2150511"/>
              <a:ext cx="62284" cy="95517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84FA537B-834D-3049-9298-CD6E14ECCD27}"/>
                </a:ext>
              </a:extLst>
            </p:cNvPr>
            <p:cNvSpPr/>
            <p:nvPr/>
          </p:nvSpPr>
          <p:spPr>
            <a:xfrm>
              <a:off x="3192186" y="2961419"/>
              <a:ext cx="7918086" cy="15136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15B6B66F-CDB6-444B-84DF-5CB0FEF6B501}"/>
                </a:ext>
              </a:extLst>
            </p:cNvPr>
            <p:cNvSpPr/>
            <p:nvPr/>
          </p:nvSpPr>
          <p:spPr>
            <a:xfrm>
              <a:off x="11087120" y="2162086"/>
              <a:ext cx="57724" cy="96015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53EB207F-9E8D-A54E-9498-0F56DE6FD6CF}"/>
                </a:ext>
              </a:extLst>
            </p:cNvPr>
            <p:cNvSpPr/>
            <p:nvPr/>
          </p:nvSpPr>
          <p:spPr>
            <a:xfrm>
              <a:off x="9626667" y="2138938"/>
              <a:ext cx="111978" cy="96015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F034DA87-2B24-0449-ABAD-A9F69C32E8EC}"/>
                </a:ext>
              </a:extLst>
            </p:cNvPr>
            <p:cNvSpPr/>
            <p:nvPr/>
          </p:nvSpPr>
          <p:spPr>
            <a:xfrm>
              <a:off x="10416572" y="2162088"/>
              <a:ext cx="57725" cy="877023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xmlns="" id="{6897CD04-D628-8742-9BE7-97198B5903E3}"/>
                </a:ext>
              </a:extLst>
            </p:cNvPr>
            <p:cNvSpPr txBox="1"/>
            <p:nvPr/>
          </p:nvSpPr>
          <p:spPr>
            <a:xfrm>
              <a:off x="9532933" y="2291149"/>
              <a:ext cx="1924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218">
                <a:defRPr/>
              </a:pPr>
              <a:r>
                <a:rPr lang="fr-FR" sz="3200" b="1" kern="0" dirty="0">
                  <a:solidFill>
                    <a:srgbClr val="FF0000"/>
                  </a:solidFill>
                </a:rPr>
                <a:t>,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B8A511F4-FD8E-0041-8620-E208B133E4B7}"/>
                </a:ext>
              </a:extLst>
            </p:cNvPr>
            <p:cNvSpPr/>
            <p:nvPr/>
          </p:nvSpPr>
          <p:spPr>
            <a:xfrm>
              <a:off x="3185774" y="2163984"/>
              <a:ext cx="68946" cy="93705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</p:grpSp>
      <p:sp>
        <p:nvSpPr>
          <p:cNvPr id="77" name="ZoneTexte 76">
            <a:extLst>
              <a:ext uri="{FF2B5EF4-FFF2-40B4-BE49-F238E27FC236}">
                <a16:creationId xmlns:a16="http://schemas.microsoft.com/office/drawing/2014/main" xmlns="" id="{6DCA7725-169F-B14B-AFD9-DF18F5B9A06C}"/>
              </a:ext>
            </a:extLst>
          </p:cNvPr>
          <p:cNvSpPr txBox="1"/>
          <p:nvPr/>
        </p:nvSpPr>
        <p:spPr>
          <a:xfrm>
            <a:off x="1651491" y="3259352"/>
            <a:ext cx="7805805" cy="1350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Se lit « Un-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million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-deux-cent-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-quatre-cents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algn="ctr">
              <a:lnSpc>
                <a:spcPct val="150000"/>
              </a:lnSpc>
            </a:pP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1 200 400</a:t>
            </a:r>
          </a:p>
        </p:txBody>
      </p:sp>
      <p:sp>
        <p:nvSpPr>
          <p:cNvPr id="85" name="CustomShape 2">
            <a:extLst>
              <a:ext uri="{FF2B5EF4-FFF2-40B4-BE49-F238E27FC236}">
                <a16:creationId xmlns:a16="http://schemas.microsoft.com/office/drawing/2014/main" xmlns="" id="{9F42C792-D239-F146-8383-E4967150FC4B}"/>
              </a:ext>
            </a:extLst>
          </p:cNvPr>
          <p:cNvSpPr/>
          <p:nvPr/>
        </p:nvSpPr>
        <p:spPr>
          <a:xfrm>
            <a:off x="328875" y="3996748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xmlns="" id="{A2470418-6441-4944-8276-4D5F9C37BBEA}"/>
              </a:ext>
            </a:extLst>
          </p:cNvPr>
          <p:cNvSpPr txBox="1"/>
          <p:nvPr/>
        </p:nvSpPr>
        <p:spPr>
          <a:xfrm>
            <a:off x="1071603" y="5317654"/>
            <a:ext cx="10198466" cy="830889"/>
          </a:xfrm>
          <a:prstGeom prst="rect">
            <a:avLst/>
          </a:prstGeom>
          <a:solidFill>
            <a:srgbClr val="FAFFC4"/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Pour lire ou écrire un grand nombre entier, il faut faire des tranches de 3 chiffres en partant du chiffre des unités et utiliser les mots </a:t>
            </a:r>
            <a:r>
              <a:rPr lang="fr-FR" sz="2400" b="1" i="1" dirty="0"/>
              <a:t>mille, million. </a:t>
            </a:r>
          </a:p>
        </p:txBody>
      </p:sp>
    </p:spTree>
    <p:extLst>
      <p:ext uri="{BB962C8B-B14F-4D97-AF65-F5344CB8AC3E}">
        <p14:creationId xmlns:p14="http://schemas.microsoft.com/office/powerpoint/2010/main" val="290336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 6"/>
          <p:cNvPicPr/>
          <p:nvPr/>
        </p:nvPicPr>
        <p:blipFill>
          <a:blip r:embed="rId3"/>
          <a:srcRect l="1619" t="43546" b="2391"/>
          <a:stretch/>
        </p:blipFill>
        <p:spPr>
          <a:xfrm>
            <a:off x="463900" y="1295842"/>
            <a:ext cx="10460157" cy="4454438"/>
          </a:xfrm>
          <a:prstGeom prst="rect">
            <a:avLst/>
          </a:prstGeom>
          <a:ln>
            <a:noFill/>
          </a:ln>
        </p:spPr>
      </p:pic>
      <p:grpSp>
        <p:nvGrpSpPr>
          <p:cNvPr id="187" name="Group 1"/>
          <p:cNvGrpSpPr/>
          <p:nvPr/>
        </p:nvGrpSpPr>
        <p:grpSpPr>
          <a:xfrm>
            <a:off x="1972079" y="2009309"/>
            <a:ext cx="797192" cy="2957218"/>
            <a:chOff x="1630440" y="1661400"/>
            <a:chExt cx="659160" cy="2445181"/>
          </a:xfrm>
        </p:grpSpPr>
        <p:sp>
          <p:nvSpPr>
            <p:cNvPr id="188" name="CustomShape 2"/>
            <p:cNvSpPr/>
            <p:nvPr/>
          </p:nvSpPr>
          <p:spPr>
            <a:xfrm>
              <a:off x="1630440" y="1661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a. </a:t>
              </a:r>
              <a:endParaRPr lang="fr-FR" sz="3386" spc="-1" dirty="0">
                <a:latin typeface="Arial"/>
              </a:endParaRPr>
            </a:p>
          </p:txBody>
        </p:sp>
        <p:sp>
          <p:nvSpPr>
            <p:cNvPr id="189" name="CustomShape 3"/>
            <p:cNvSpPr/>
            <p:nvPr/>
          </p:nvSpPr>
          <p:spPr>
            <a:xfrm>
              <a:off x="1630440" y="2138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b.</a:t>
              </a:r>
              <a:endParaRPr lang="fr-FR" sz="3386" spc="-1">
                <a:latin typeface="Arial"/>
              </a:endParaRPr>
            </a:p>
          </p:txBody>
        </p:sp>
        <p:sp>
          <p:nvSpPr>
            <p:cNvPr id="190" name="CustomShape 4"/>
            <p:cNvSpPr/>
            <p:nvPr/>
          </p:nvSpPr>
          <p:spPr>
            <a:xfrm>
              <a:off x="1630440" y="2615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c.</a:t>
              </a:r>
              <a:endParaRPr lang="fr-FR" sz="3386" spc="-1" dirty="0">
                <a:latin typeface="Arial"/>
              </a:endParaRPr>
            </a:p>
          </p:txBody>
        </p:sp>
        <p:sp>
          <p:nvSpPr>
            <p:cNvPr id="191" name="CustomShape 5"/>
            <p:cNvSpPr/>
            <p:nvPr/>
          </p:nvSpPr>
          <p:spPr>
            <a:xfrm>
              <a:off x="1630440" y="310788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d.</a:t>
              </a:r>
              <a:endParaRPr lang="fr-FR" sz="3386" spc="-1">
                <a:latin typeface="Arial"/>
              </a:endParaRPr>
            </a:p>
          </p:txBody>
        </p:sp>
        <p:sp>
          <p:nvSpPr>
            <p:cNvPr id="192" name="CustomShape 6"/>
            <p:cNvSpPr/>
            <p:nvPr/>
          </p:nvSpPr>
          <p:spPr>
            <a:xfrm>
              <a:off x="1630440" y="358488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e.</a:t>
              </a:r>
              <a:endParaRPr lang="fr-FR" sz="3386" spc="-1" dirty="0">
                <a:latin typeface="Arial"/>
              </a:endParaRPr>
            </a:p>
          </p:txBody>
        </p:sp>
      </p:grpSp>
      <p:grpSp>
        <p:nvGrpSpPr>
          <p:cNvPr id="193" name="Group 7"/>
          <p:cNvGrpSpPr/>
          <p:nvPr/>
        </p:nvGrpSpPr>
        <p:grpSpPr>
          <a:xfrm>
            <a:off x="5856596" y="1990152"/>
            <a:ext cx="797192" cy="2992049"/>
            <a:chOff x="4842360" y="1645560"/>
            <a:chExt cx="659160" cy="2473981"/>
          </a:xfrm>
        </p:grpSpPr>
        <p:sp>
          <p:nvSpPr>
            <p:cNvPr id="194" name="CustomShape 8"/>
            <p:cNvSpPr/>
            <p:nvPr/>
          </p:nvSpPr>
          <p:spPr>
            <a:xfrm>
              <a:off x="4842360" y="16455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5" name="CustomShape 9"/>
            <p:cNvSpPr/>
            <p:nvPr/>
          </p:nvSpPr>
          <p:spPr>
            <a:xfrm>
              <a:off x="4842360" y="21225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6" name="CustomShape 10"/>
            <p:cNvSpPr/>
            <p:nvPr/>
          </p:nvSpPr>
          <p:spPr>
            <a:xfrm>
              <a:off x="4842360" y="26283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7" name="CustomShape 11"/>
            <p:cNvSpPr/>
            <p:nvPr/>
          </p:nvSpPr>
          <p:spPr>
            <a:xfrm>
              <a:off x="4842360" y="310644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8" name="CustomShape 12"/>
            <p:cNvSpPr/>
            <p:nvPr/>
          </p:nvSpPr>
          <p:spPr>
            <a:xfrm>
              <a:off x="4842360" y="359784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</p:grpSp>
      <p:sp>
        <p:nvSpPr>
          <p:cNvPr id="199" name="CustomShape 13"/>
          <p:cNvSpPr/>
          <p:nvPr/>
        </p:nvSpPr>
        <p:spPr>
          <a:xfrm>
            <a:off x="696832" y="348309"/>
            <a:ext cx="10361759" cy="5198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spc="-1" dirty="0">
                <a:solidFill>
                  <a:srgbClr val="7030A0"/>
                </a:solidFill>
              </a:rPr>
              <a:t>Dictée de nombres</a:t>
            </a:r>
          </a:p>
        </p:txBody>
      </p:sp>
    </p:spTree>
    <p:extLst>
      <p:ext uri="{BB962C8B-B14F-4D97-AF65-F5344CB8AC3E}">
        <p14:creationId xmlns:p14="http://schemas.microsoft.com/office/powerpoint/2010/main" val="2980666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 6"/>
          <p:cNvPicPr/>
          <p:nvPr/>
        </p:nvPicPr>
        <p:blipFill>
          <a:blip r:embed="rId3"/>
          <a:srcRect l="1619" t="43546" b="2391"/>
          <a:stretch/>
        </p:blipFill>
        <p:spPr>
          <a:xfrm>
            <a:off x="463900" y="1295842"/>
            <a:ext cx="10460157" cy="4454438"/>
          </a:xfrm>
          <a:prstGeom prst="rect">
            <a:avLst/>
          </a:prstGeom>
          <a:ln>
            <a:noFill/>
          </a:ln>
        </p:spPr>
      </p:pic>
      <p:grpSp>
        <p:nvGrpSpPr>
          <p:cNvPr id="187" name="Group 1"/>
          <p:cNvGrpSpPr/>
          <p:nvPr/>
        </p:nvGrpSpPr>
        <p:grpSpPr>
          <a:xfrm>
            <a:off x="1972079" y="2009309"/>
            <a:ext cx="797192" cy="2957218"/>
            <a:chOff x="1630440" y="1661400"/>
            <a:chExt cx="659160" cy="2445181"/>
          </a:xfrm>
        </p:grpSpPr>
        <p:sp>
          <p:nvSpPr>
            <p:cNvPr id="188" name="CustomShape 2"/>
            <p:cNvSpPr/>
            <p:nvPr/>
          </p:nvSpPr>
          <p:spPr>
            <a:xfrm>
              <a:off x="1630440" y="1661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a. </a:t>
              </a:r>
              <a:endParaRPr lang="fr-FR" sz="3386" spc="-1" dirty="0">
                <a:latin typeface="Arial"/>
              </a:endParaRPr>
            </a:p>
          </p:txBody>
        </p:sp>
        <p:sp>
          <p:nvSpPr>
            <p:cNvPr id="189" name="CustomShape 3"/>
            <p:cNvSpPr/>
            <p:nvPr/>
          </p:nvSpPr>
          <p:spPr>
            <a:xfrm>
              <a:off x="1630440" y="2138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b.</a:t>
              </a:r>
              <a:endParaRPr lang="fr-FR" sz="3386" spc="-1">
                <a:latin typeface="Arial"/>
              </a:endParaRPr>
            </a:p>
          </p:txBody>
        </p:sp>
        <p:sp>
          <p:nvSpPr>
            <p:cNvPr id="190" name="CustomShape 4"/>
            <p:cNvSpPr/>
            <p:nvPr/>
          </p:nvSpPr>
          <p:spPr>
            <a:xfrm>
              <a:off x="1630440" y="2615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c.</a:t>
              </a:r>
              <a:endParaRPr lang="fr-FR" sz="3386" spc="-1" dirty="0">
                <a:latin typeface="Arial"/>
              </a:endParaRPr>
            </a:p>
          </p:txBody>
        </p:sp>
        <p:sp>
          <p:nvSpPr>
            <p:cNvPr id="191" name="CustomShape 5"/>
            <p:cNvSpPr/>
            <p:nvPr/>
          </p:nvSpPr>
          <p:spPr>
            <a:xfrm>
              <a:off x="1630440" y="310788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d.</a:t>
              </a:r>
              <a:endParaRPr lang="fr-FR" sz="3386" spc="-1">
                <a:latin typeface="Arial"/>
              </a:endParaRPr>
            </a:p>
          </p:txBody>
        </p:sp>
        <p:sp>
          <p:nvSpPr>
            <p:cNvPr id="192" name="CustomShape 6"/>
            <p:cNvSpPr/>
            <p:nvPr/>
          </p:nvSpPr>
          <p:spPr>
            <a:xfrm>
              <a:off x="1630440" y="358488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e.</a:t>
              </a:r>
              <a:endParaRPr lang="fr-FR" sz="3386" spc="-1" dirty="0">
                <a:latin typeface="Arial"/>
              </a:endParaRPr>
            </a:p>
          </p:txBody>
        </p:sp>
      </p:grpSp>
      <p:grpSp>
        <p:nvGrpSpPr>
          <p:cNvPr id="193" name="Group 7"/>
          <p:cNvGrpSpPr/>
          <p:nvPr/>
        </p:nvGrpSpPr>
        <p:grpSpPr>
          <a:xfrm>
            <a:off x="5856596" y="1990152"/>
            <a:ext cx="797192" cy="2992049"/>
            <a:chOff x="4842360" y="1645560"/>
            <a:chExt cx="659160" cy="2473981"/>
          </a:xfrm>
        </p:grpSpPr>
        <p:sp>
          <p:nvSpPr>
            <p:cNvPr id="194" name="CustomShape 8"/>
            <p:cNvSpPr/>
            <p:nvPr/>
          </p:nvSpPr>
          <p:spPr>
            <a:xfrm>
              <a:off x="4842360" y="16455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5" name="CustomShape 9"/>
            <p:cNvSpPr/>
            <p:nvPr/>
          </p:nvSpPr>
          <p:spPr>
            <a:xfrm>
              <a:off x="4842360" y="21225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6" name="CustomShape 10"/>
            <p:cNvSpPr/>
            <p:nvPr/>
          </p:nvSpPr>
          <p:spPr>
            <a:xfrm>
              <a:off x="4842360" y="26283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7" name="CustomShape 11"/>
            <p:cNvSpPr/>
            <p:nvPr/>
          </p:nvSpPr>
          <p:spPr>
            <a:xfrm>
              <a:off x="4842360" y="310644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8" name="CustomShape 12"/>
            <p:cNvSpPr/>
            <p:nvPr/>
          </p:nvSpPr>
          <p:spPr>
            <a:xfrm>
              <a:off x="4842360" y="359784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</p:grpSp>
      <p:sp>
        <p:nvSpPr>
          <p:cNvPr id="199" name="CustomShape 13"/>
          <p:cNvSpPr/>
          <p:nvPr/>
        </p:nvSpPr>
        <p:spPr>
          <a:xfrm>
            <a:off x="696832" y="348309"/>
            <a:ext cx="10361759" cy="5198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spc="-1" dirty="0">
                <a:solidFill>
                  <a:srgbClr val="7030A0"/>
                </a:solidFill>
              </a:rPr>
              <a:t>Dictée de nombres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715E528-4926-40BA-AAA1-C0CC1801398C}"/>
              </a:ext>
            </a:extLst>
          </p:cNvPr>
          <p:cNvSpPr txBox="1"/>
          <p:nvPr/>
        </p:nvSpPr>
        <p:spPr>
          <a:xfrm>
            <a:off x="2888625" y="2143081"/>
            <a:ext cx="3167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   </a:t>
            </a:r>
            <a:r>
              <a:rPr lang="fr-FR" sz="800" dirty="0"/>
              <a:t>  </a:t>
            </a:r>
            <a:r>
              <a:rPr lang="fr-FR" sz="3200" dirty="0"/>
              <a:t> 3  693  587</a:t>
            </a:r>
            <a:r>
              <a:rPr lang="fr-FR" sz="900" dirty="0"/>
              <a:t>      </a:t>
            </a:r>
            <a:endParaRPr lang="fr-FR" sz="32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9281D0C1-AEAF-4A21-BD9B-2D370C7C2277}"/>
              </a:ext>
            </a:extLst>
          </p:cNvPr>
          <p:cNvSpPr txBox="1"/>
          <p:nvPr/>
        </p:nvSpPr>
        <p:spPr>
          <a:xfrm>
            <a:off x="2913666" y="2707389"/>
            <a:ext cx="3167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  25  500  500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7AA99A21-E199-4CA5-AA73-959BB9C92EDC}"/>
              </a:ext>
            </a:extLst>
          </p:cNvPr>
          <p:cNvSpPr txBox="1"/>
          <p:nvPr/>
        </p:nvSpPr>
        <p:spPr>
          <a:xfrm>
            <a:off x="2913666" y="3304743"/>
            <a:ext cx="3167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  85  060  150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ED31F75A-C3A0-4472-8A90-B98F35352570}"/>
              </a:ext>
            </a:extLst>
          </p:cNvPr>
          <p:cNvSpPr txBox="1"/>
          <p:nvPr/>
        </p:nvSpPr>
        <p:spPr>
          <a:xfrm>
            <a:off x="2888625" y="3873495"/>
            <a:ext cx="3167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    </a:t>
            </a:r>
            <a:r>
              <a:rPr lang="fr-FR" sz="800" dirty="0"/>
              <a:t> </a:t>
            </a:r>
            <a:r>
              <a:rPr lang="fr-FR" sz="3200" dirty="0"/>
              <a:t>6  430  000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1364CEAE-0630-4B80-88E4-02DDEE01AC4C}"/>
              </a:ext>
            </a:extLst>
          </p:cNvPr>
          <p:cNvSpPr txBox="1"/>
          <p:nvPr/>
        </p:nvSpPr>
        <p:spPr>
          <a:xfrm>
            <a:off x="2818747" y="4477821"/>
            <a:ext cx="330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     2  500  050</a:t>
            </a:r>
          </a:p>
        </p:txBody>
      </p:sp>
    </p:spTree>
    <p:extLst>
      <p:ext uri="{BB962C8B-B14F-4D97-AF65-F5344CB8AC3E}">
        <p14:creationId xmlns:p14="http://schemas.microsoft.com/office/powerpoint/2010/main" val="332586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hoto gratuite de argent, commerce, départ">
            <a:extLst>
              <a:ext uri="{FF2B5EF4-FFF2-40B4-BE49-F238E27FC236}">
                <a16:creationId xmlns:a16="http://schemas.microsoft.com/office/drawing/2014/main" xmlns="" id="{7AF4ADD1-5EAE-4ECD-92CB-9F8039F88E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04"/>
          <a:stretch/>
        </p:blipFill>
        <p:spPr bwMode="auto">
          <a:xfrm>
            <a:off x="0" y="0"/>
            <a:ext cx="2808000" cy="166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DD8F5012-328F-4D07-9D88-BA5C73D5B3E3}"/>
              </a:ext>
            </a:extLst>
          </p:cNvPr>
          <p:cNvSpPr txBox="1"/>
          <p:nvPr/>
        </p:nvSpPr>
        <p:spPr>
          <a:xfrm>
            <a:off x="2142960" y="731935"/>
            <a:ext cx="103234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Yvon et Lucie jouent à un jeu de société.</a:t>
            </a:r>
          </a:p>
          <a:p>
            <a:pPr algn="ctr"/>
            <a:r>
              <a:rPr lang="fr-FR" sz="3200" dirty="0"/>
              <a:t>Voici la somme d’argent de chacun à la fin de la partie. </a:t>
            </a:r>
          </a:p>
          <a:p>
            <a:pPr algn="ctr"/>
            <a:r>
              <a:rPr lang="fr-FR" sz="3200" dirty="0"/>
              <a:t>Qui a gagné? 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xmlns="" id="{AFC8E8F8-40FD-4C3D-A9A8-805826B59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412666"/>
              </p:ext>
            </p:extLst>
          </p:nvPr>
        </p:nvGraphicFramePr>
        <p:xfrm>
          <a:off x="384313" y="2547730"/>
          <a:ext cx="1061499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748">
                  <a:extLst>
                    <a:ext uri="{9D8B030D-6E8A-4147-A177-3AD203B41FA5}">
                      <a16:colId xmlns:a16="http://schemas.microsoft.com/office/drawing/2014/main" xmlns="" val="1373381569"/>
                    </a:ext>
                  </a:extLst>
                </a:gridCol>
                <a:gridCol w="2653748">
                  <a:extLst>
                    <a:ext uri="{9D8B030D-6E8A-4147-A177-3AD203B41FA5}">
                      <a16:colId xmlns:a16="http://schemas.microsoft.com/office/drawing/2014/main" xmlns="" val="1779315976"/>
                    </a:ext>
                  </a:extLst>
                </a:gridCol>
                <a:gridCol w="2653748">
                  <a:extLst>
                    <a:ext uri="{9D8B030D-6E8A-4147-A177-3AD203B41FA5}">
                      <a16:colId xmlns:a16="http://schemas.microsoft.com/office/drawing/2014/main" xmlns="" val="4046576098"/>
                    </a:ext>
                  </a:extLst>
                </a:gridCol>
                <a:gridCol w="2653748">
                  <a:extLst>
                    <a:ext uri="{9D8B030D-6E8A-4147-A177-3AD203B41FA5}">
                      <a16:colId xmlns:a16="http://schemas.microsoft.com/office/drawing/2014/main" xmlns="" val="468528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Billets de 1 000 000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Billets de  100 000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Billets de 1 000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6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2809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Yvon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9255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Lucie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632086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7DE7EF7-BC4B-4051-BD08-92473B539021}"/>
              </a:ext>
            </a:extLst>
          </p:cNvPr>
          <p:cNvSpPr/>
          <p:nvPr/>
        </p:nvSpPr>
        <p:spPr>
          <a:xfrm>
            <a:off x="4630622" y="147160"/>
            <a:ext cx="4233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3200" dirty="0">
                <a:solidFill>
                  <a:srgbClr val="7030A0"/>
                </a:solidFill>
              </a:rPr>
              <a:t>Décomposer un nombre</a:t>
            </a:r>
          </a:p>
        </p:txBody>
      </p:sp>
    </p:spTree>
    <p:extLst>
      <p:ext uri="{BB962C8B-B14F-4D97-AF65-F5344CB8AC3E}">
        <p14:creationId xmlns:p14="http://schemas.microsoft.com/office/powerpoint/2010/main" val="4149973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F9AEE8EB-D2A0-4785-B6EB-DE8B98E88A00}"/>
              </a:ext>
            </a:extLst>
          </p:cNvPr>
          <p:cNvSpPr txBox="1"/>
          <p:nvPr/>
        </p:nvSpPr>
        <p:spPr>
          <a:xfrm>
            <a:off x="609599" y="490330"/>
            <a:ext cx="10760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Composer un nombre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0E4A483A-813C-45EA-818C-0C8C75FA67C5}"/>
              </a:ext>
            </a:extLst>
          </p:cNvPr>
          <p:cNvSpPr txBox="1"/>
          <p:nvPr/>
        </p:nvSpPr>
        <p:spPr>
          <a:xfrm>
            <a:off x="278295" y="2559191"/>
            <a:ext cx="11635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(100 000 000 x 4) + (10 000 000 x 3) + (1 000 000 x 5 ) +(100 000 x 9) =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D8F93C4-DCCF-4FC2-B6D4-6C0237E69DE2}"/>
              </a:ext>
            </a:extLst>
          </p:cNvPr>
          <p:cNvSpPr txBox="1"/>
          <p:nvPr/>
        </p:nvSpPr>
        <p:spPr>
          <a:xfrm>
            <a:off x="429491" y="1524760"/>
            <a:ext cx="10196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/>
              <a:t>Quel nombre a été décomposé?</a:t>
            </a:r>
          </a:p>
        </p:txBody>
      </p:sp>
    </p:spTree>
    <p:extLst>
      <p:ext uri="{BB962C8B-B14F-4D97-AF65-F5344CB8AC3E}">
        <p14:creationId xmlns:p14="http://schemas.microsoft.com/office/powerpoint/2010/main" val="3934547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5" y="415185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4E10A7CA-1125-409A-8DC2-CCF810E9129C}"/>
              </a:ext>
            </a:extLst>
          </p:cNvPr>
          <p:cNvSpPr txBox="1"/>
          <p:nvPr/>
        </p:nvSpPr>
        <p:spPr>
          <a:xfrm>
            <a:off x="1247504" y="3409196"/>
            <a:ext cx="10127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Problèmes relevant de la proportionnalité</a:t>
            </a:r>
          </a:p>
        </p:txBody>
      </p:sp>
    </p:spTree>
    <p:extLst>
      <p:ext uri="{BB962C8B-B14F-4D97-AF65-F5344CB8AC3E}">
        <p14:creationId xmlns:p14="http://schemas.microsoft.com/office/powerpoint/2010/main" val="833380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xmlns="" id="{42300A65-25D8-154E-B359-38E33375E095}"/>
              </a:ext>
            </a:extLst>
          </p:cNvPr>
          <p:cNvSpPr txBox="1">
            <a:spLocks/>
          </p:cNvSpPr>
          <p:nvPr/>
        </p:nvSpPr>
        <p:spPr>
          <a:xfrm>
            <a:off x="0" y="332139"/>
            <a:ext cx="10512862" cy="997902"/>
          </a:xfrm>
          <a:prstGeom prst="rect">
            <a:avLst/>
          </a:prstGeom>
        </p:spPr>
        <p:txBody>
          <a:bodyPr vert="horz" lIns="91416" tIns="45708" rIns="91416" bIns="45708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7030A0"/>
                </a:solidFill>
                <a:latin typeface="+mn-lt"/>
              </a:rPr>
              <a:t>Correction du problème donné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3262DD2-1E51-42A8-8671-AF9F645C4742}"/>
              </a:ext>
            </a:extLst>
          </p:cNvPr>
          <p:cNvSpPr/>
          <p:nvPr/>
        </p:nvSpPr>
        <p:spPr>
          <a:xfrm>
            <a:off x="697374" y="1330041"/>
            <a:ext cx="107956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prstClr val="black"/>
                </a:solidFill>
                <a:cs typeface="Arial" panose="020B0604020202020204" pitchFamily="34" charset="0"/>
              </a:rPr>
              <a:t>L’école a besoin de nouveaux stylos pour la rentrée.</a:t>
            </a:r>
          </a:p>
          <a:p>
            <a:r>
              <a:rPr lang="fr-FR" sz="3000" dirty="0">
                <a:solidFill>
                  <a:prstClr val="black"/>
                </a:solidFill>
                <a:cs typeface="Arial" panose="020B0604020202020204" pitchFamily="34" charset="0"/>
              </a:rPr>
              <a:t>Le fournisseur vend des lots à 8 € comprenant 2 boîtes de 25 stylos.</a:t>
            </a:r>
          </a:p>
          <a:p>
            <a:pPr>
              <a:spcAft>
                <a:spcPts val="1200"/>
              </a:spcAft>
            </a:pPr>
            <a:r>
              <a:rPr lang="fr-FR" sz="3000" dirty="0">
                <a:solidFill>
                  <a:prstClr val="black"/>
                </a:solidFill>
                <a:cs typeface="Arial" panose="020B0604020202020204" pitchFamily="34" charset="0"/>
              </a:rPr>
              <a:t>Le directeur commande 8 boîtes.</a:t>
            </a:r>
          </a:p>
          <a:p>
            <a:r>
              <a:rPr lang="fr-FR" sz="3000" dirty="0">
                <a:solidFill>
                  <a:prstClr val="black"/>
                </a:solidFill>
                <a:cs typeface="Arial" panose="020B0604020202020204" pitchFamily="34" charset="0"/>
              </a:rPr>
              <a:t>Combien doit payer le directeur ?</a:t>
            </a:r>
          </a:p>
          <a:p>
            <a:r>
              <a:rPr lang="fr-FR" sz="3000" dirty="0">
                <a:solidFill>
                  <a:prstClr val="black"/>
                </a:solidFill>
                <a:cs typeface="Arial" panose="020B0604020202020204" pitchFamily="34" charset="0"/>
              </a:rPr>
              <a:t>Combien de stylos a-t-il acheté 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D2408002-E497-7347-A6F4-F384648399C1}"/>
              </a:ext>
            </a:extLst>
          </p:cNvPr>
          <p:cNvSpPr txBox="1"/>
          <p:nvPr/>
        </p:nvSpPr>
        <p:spPr>
          <a:xfrm>
            <a:off x="838778" y="4302399"/>
            <a:ext cx="1065426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3000" dirty="0">
                <a:solidFill>
                  <a:srgbClr val="0070C0"/>
                </a:solidFill>
                <a:ea typeface="Cambria Math" panose="02040503050406030204" pitchFamily="18" charset="0"/>
              </a:rPr>
              <a:t>8 x 4 = 32	         Il doit payer 32 €.</a:t>
            </a:r>
          </a:p>
          <a:p>
            <a:pPr>
              <a:spcAft>
                <a:spcPts val="600"/>
              </a:spcAft>
            </a:pPr>
            <a:r>
              <a:rPr lang="fr-FR" sz="3000" dirty="0">
                <a:solidFill>
                  <a:srgbClr val="0070C0"/>
                </a:solidFill>
                <a:ea typeface="Cambria Math" panose="02040503050406030204" pitchFamily="18" charset="0"/>
              </a:rPr>
              <a:t>25 x 8 = 200        Il a acheté 200 stylos.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C436EB78-2BFF-FA4C-A12A-4697543BE2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773"/>
          <a:stretch/>
        </p:blipFill>
        <p:spPr>
          <a:xfrm>
            <a:off x="9173054" y="247735"/>
            <a:ext cx="1892416" cy="132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242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E4507777-735B-4933-99DA-92531FD13E01}"/>
              </a:ext>
            </a:extLst>
          </p:cNvPr>
          <p:cNvSpPr txBox="1"/>
          <p:nvPr/>
        </p:nvSpPr>
        <p:spPr>
          <a:xfrm>
            <a:off x="1080655" y="346364"/>
            <a:ext cx="9240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Vrai ou faux 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3926CB10-81E2-4118-B516-699A8E038188}"/>
              </a:ext>
            </a:extLst>
          </p:cNvPr>
          <p:cNvSpPr txBox="1"/>
          <p:nvPr/>
        </p:nvSpPr>
        <p:spPr>
          <a:xfrm>
            <a:off x="955964" y="1510145"/>
            <a:ext cx="10418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Si Max mesure 1 m 10 à 9 ans, il mesurera 2 m 20 à 18 ans.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6E6A1A4-944A-4231-B0D9-5F7589D70E19}"/>
              </a:ext>
            </a:extLst>
          </p:cNvPr>
          <p:cNvSpPr txBox="1"/>
          <p:nvPr/>
        </p:nvSpPr>
        <p:spPr>
          <a:xfrm>
            <a:off x="1191491" y="2962587"/>
            <a:ext cx="9365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C00000"/>
                </a:solidFill>
              </a:rPr>
              <a:t>Faux</a:t>
            </a:r>
          </a:p>
          <a:p>
            <a:pPr algn="ctr"/>
            <a:r>
              <a:rPr lang="fr-FR" sz="3600" dirty="0">
                <a:solidFill>
                  <a:srgbClr val="C00000"/>
                </a:solidFill>
              </a:rPr>
              <a:t>La taille n’est pas proportionnelle à l’âge.</a:t>
            </a:r>
          </a:p>
        </p:txBody>
      </p:sp>
    </p:spTree>
    <p:extLst>
      <p:ext uri="{BB962C8B-B14F-4D97-AF65-F5344CB8AC3E}">
        <p14:creationId xmlns:p14="http://schemas.microsoft.com/office/powerpoint/2010/main" val="258510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E4507777-735B-4933-99DA-92531FD13E01}"/>
              </a:ext>
            </a:extLst>
          </p:cNvPr>
          <p:cNvSpPr txBox="1"/>
          <p:nvPr/>
        </p:nvSpPr>
        <p:spPr>
          <a:xfrm>
            <a:off x="1080655" y="346364"/>
            <a:ext cx="9240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Vrai ou faux 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3926CB10-81E2-4118-B516-699A8E038188}"/>
              </a:ext>
            </a:extLst>
          </p:cNvPr>
          <p:cNvSpPr txBox="1"/>
          <p:nvPr/>
        </p:nvSpPr>
        <p:spPr>
          <a:xfrm>
            <a:off x="955964" y="1510145"/>
            <a:ext cx="10418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Si 4 billes identiques pèsent 20 g, que 8 billes pèsent 40 g alors 2 billes pèsent 10 g.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6E6A1A4-944A-4231-B0D9-5F7589D70E19}"/>
              </a:ext>
            </a:extLst>
          </p:cNvPr>
          <p:cNvSpPr txBox="1"/>
          <p:nvPr/>
        </p:nvSpPr>
        <p:spPr>
          <a:xfrm>
            <a:off x="1191491" y="3393475"/>
            <a:ext cx="93656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C00000"/>
                </a:solidFill>
              </a:rPr>
              <a:t>Vrai</a:t>
            </a:r>
          </a:p>
          <a:p>
            <a:pPr algn="ctr"/>
            <a:r>
              <a:rPr lang="fr-FR" sz="3600" dirty="0">
                <a:solidFill>
                  <a:srgbClr val="C00000"/>
                </a:solidFill>
              </a:rPr>
              <a:t>Les billes sont identiques.</a:t>
            </a:r>
          </a:p>
          <a:p>
            <a:pPr algn="ctr"/>
            <a:r>
              <a:rPr lang="fr-FR" sz="3600" dirty="0">
                <a:solidFill>
                  <a:srgbClr val="C00000"/>
                </a:solidFill>
              </a:rPr>
              <a:t>Le poids est proportionnel au nombre de billes.</a:t>
            </a:r>
          </a:p>
        </p:txBody>
      </p:sp>
    </p:spTree>
    <p:extLst>
      <p:ext uri="{BB962C8B-B14F-4D97-AF65-F5344CB8AC3E}">
        <p14:creationId xmlns:p14="http://schemas.microsoft.com/office/powerpoint/2010/main" val="5158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305" y="3602016"/>
            <a:ext cx="9573059" cy="16555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dirty="0"/>
              <a:t>Rechercher le complément au nombre supérieur pour effectuer des calculs</a:t>
            </a:r>
          </a:p>
        </p:txBody>
      </p:sp>
    </p:spTree>
    <p:extLst>
      <p:ext uri="{BB962C8B-B14F-4D97-AF65-F5344CB8AC3E}">
        <p14:creationId xmlns:p14="http://schemas.microsoft.com/office/powerpoint/2010/main" val="3574368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B61E75D4-F3EE-4902-A531-DB0407CA970B}"/>
              </a:ext>
            </a:extLst>
          </p:cNvPr>
          <p:cNvSpPr txBox="1"/>
          <p:nvPr/>
        </p:nvSpPr>
        <p:spPr>
          <a:xfrm>
            <a:off x="2964872" y="346364"/>
            <a:ext cx="562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Le jardinier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5447609-3B2D-43FA-A0F1-2556B9D957CC}"/>
              </a:ext>
            </a:extLst>
          </p:cNvPr>
          <p:cNvSpPr txBox="1"/>
          <p:nvPr/>
        </p:nvSpPr>
        <p:spPr>
          <a:xfrm>
            <a:off x="609600" y="1320784"/>
            <a:ext cx="92409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Pour un de ses clients, un jardinier a travaillé 8 heures qu’il a facturées 90 €.</a:t>
            </a:r>
          </a:p>
          <a:p>
            <a:r>
              <a:rPr lang="fr-FR" sz="2800" dirty="0"/>
              <a:t>Quel serait le montant de la facture pour 4 heures de travail?</a:t>
            </a:r>
          </a:p>
        </p:txBody>
      </p:sp>
      <p:pic>
        <p:nvPicPr>
          <p:cNvPr id="4098" name="Picture 2" descr="Jardinier Jardiner Jardinage - Image gratuite sur Pixabay">
            <a:extLst>
              <a:ext uri="{FF2B5EF4-FFF2-40B4-BE49-F238E27FC236}">
                <a16:creationId xmlns:a16="http://schemas.microsoft.com/office/drawing/2014/main" xmlns="" id="{C139E25A-B2F8-4392-BF60-A076FCADB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533" y="225409"/>
            <a:ext cx="2296642" cy="24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916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B01C0B20-AF9B-406C-977A-803822D57C17}"/>
              </a:ext>
            </a:extLst>
          </p:cNvPr>
          <p:cNvSpPr txBox="1"/>
          <p:nvPr/>
        </p:nvSpPr>
        <p:spPr>
          <a:xfrm>
            <a:off x="1680726" y="462114"/>
            <a:ext cx="6026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Les fraises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E07FBCD6-8BAD-4F41-AFB3-FF972328C519}"/>
              </a:ext>
            </a:extLst>
          </p:cNvPr>
          <p:cNvSpPr txBox="1"/>
          <p:nvPr/>
        </p:nvSpPr>
        <p:spPr>
          <a:xfrm>
            <a:off x="581891" y="1274618"/>
            <a:ext cx="109312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Issa a payé 11,70 € pour 3 kg, chez le marchand</a:t>
            </a:r>
          </a:p>
          <a:p>
            <a:r>
              <a:rPr lang="fr-FR" sz="3200" dirty="0"/>
              <a:t>et </a:t>
            </a:r>
            <a:r>
              <a:rPr lang="fr-FR" sz="3200" dirty="0" err="1"/>
              <a:t>Laly</a:t>
            </a:r>
            <a:r>
              <a:rPr lang="fr-FR" sz="3200" dirty="0"/>
              <a:t> a payé 19,50 € pour 5 kg de fraises.</a:t>
            </a:r>
          </a:p>
          <a:p>
            <a:r>
              <a:rPr lang="fr-FR" sz="3200" dirty="0"/>
              <a:t>Quel est le prix de 2 kg de ces fraises ?</a:t>
            </a:r>
          </a:p>
          <a:p>
            <a:r>
              <a:rPr lang="fr-FR" sz="3200" dirty="0"/>
              <a:t>Quel est le prix de 10 kg de ces fraises ?</a:t>
            </a:r>
          </a:p>
        </p:txBody>
      </p:sp>
      <p:pic>
        <p:nvPicPr>
          <p:cNvPr id="6146" name="Picture 2" descr="Fraises Fruits Fraise - Photo gratuite sur Pixabay">
            <a:extLst>
              <a:ext uri="{FF2B5EF4-FFF2-40B4-BE49-F238E27FC236}">
                <a16:creationId xmlns:a16="http://schemas.microsoft.com/office/drawing/2014/main" xmlns="" id="{C0C15FBC-B9F3-4386-9808-77B11651B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289" y="0"/>
            <a:ext cx="3096003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373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2">
            <a:extLst>
              <a:ext uri="{FF2B5EF4-FFF2-40B4-BE49-F238E27FC236}">
                <a16:creationId xmlns:a16="http://schemas.microsoft.com/office/drawing/2014/main" xmlns="" id="{4050F841-A372-472F-980B-AD581CFA0668}"/>
              </a:ext>
            </a:extLst>
          </p:cNvPr>
          <p:cNvSpPr/>
          <p:nvPr/>
        </p:nvSpPr>
        <p:spPr>
          <a:xfrm>
            <a:off x="139475" y="278183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97FB070-E6D1-4B48-91EB-329508882B3E}"/>
              </a:ext>
            </a:extLst>
          </p:cNvPr>
          <p:cNvSpPr txBox="1"/>
          <p:nvPr/>
        </p:nvSpPr>
        <p:spPr>
          <a:xfrm>
            <a:off x="2223655" y="126144"/>
            <a:ext cx="10234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/>
              <a:t>Pour résoudre une situation de proportionnalité: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0AF1BE5-6837-4EDC-8DED-0F23FF175E21}"/>
              </a:ext>
            </a:extLst>
          </p:cNvPr>
          <p:cNvSpPr/>
          <p:nvPr/>
        </p:nvSpPr>
        <p:spPr>
          <a:xfrm>
            <a:off x="3528918" y="1355647"/>
            <a:ext cx="4893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/>
              <a:t>Je  peux utiliser plusieurs méthodes 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D501F80-59FB-43B3-96F9-11CBD28983CE}"/>
              </a:ext>
            </a:extLst>
          </p:cNvPr>
          <p:cNvSpPr/>
          <p:nvPr/>
        </p:nvSpPr>
        <p:spPr>
          <a:xfrm>
            <a:off x="2997537" y="852985"/>
            <a:ext cx="8686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Je vérifie que les données sont bien proportionnelles entre elles.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xmlns="" id="{C5D14E0D-00E0-44F0-B866-CB0F9BACB6C2}"/>
              </a:ext>
            </a:extLst>
          </p:cNvPr>
          <p:cNvSpPr/>
          <p:nvPr/>
        </p:nvSpPr>
        <p:spPr>
          <a:xfrm>
            <a:off x="1198900" y="3586874"/>
            <a:ext cx="4320000" cy="3168000"/>
          </a:xfrm>
          <a:prstGeom prst="roundRect">
            <a:avLst/>
          </a:prstGeom>
          <a:solidFill>
            <a:srgbClr val="7CA8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xmlns="" id="{D5669E15-3305-4587-98F4-5FB9FEA5324B}"/>
              </a:ext>
            </a:extLst>
          </p:cNvPr>
          <p:cNvSpPr/>
          <p:nvPr/>
        </p:nvSpPr>
        <p:spPr>
          <a:xfrm>
            <a:off x="5625969" y="3586874"/>
            <a:ext cx="4320000" cy="3168000"/>
          </a:xfrm>
          <a:prstGeom prst="roundRect">
            <a:avLst/>
          </a:prstGeom>
          <a:solidFill>
            <a:srgbClr val="7CA8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0877011B-5B5D-4950-B8E0-9791C4BFABF9}"/>
              </a:ext>
            </a:extLst>
          </p:cNvPr>
          <p:cNvSpPr txBox="1"/>
          <p:nvPr/>
        </p:nvSpPr>
        <p:spPr>
          <a:xfrm>
            <a:off x="1362775" y="3942737"/>
            <a:ext cx="42631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Par addition ou soustraction </a:t>
            </a:r>
            <a:r>
              <a:rPr lang="fr-FR" b="1" dirty="0"/>
              <a:t>:</a:t>
            </a:r>
          </a:p>
          <a:p>
            <a:pPr algn="ctr"/>
            <a:endParaRPr lang="fr-FR" b="1" dirty="0"/>
          </a:p>
          <a:p>
            <a:r>
              <a:rPr lang="fr-FR" sz="2400" b="1" u="sng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 kg </a:t>
            </a:r>
            <a:r>
              <a:rPr lang="fr-FR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coûtent </a:t>
            </a:r>
            <a:r>
              <a:rPr lang="fr-FR" sz="2400" b="1" u="sng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11,70 </a:t>
            </a:r>
            <a:r>
              <a:rPr lang="fr-FR" sz="2400" b="1" u="sng" dirty="0"/>
              <a:t>€</a:t>
            </a:r>
            <a:r>
              <a:rPr lang="fr-FR" sz="2400" dirty="0"/>
              <a:t>.</a:t>
            </a:r>
          </a:p>
          <a:p>
            <a:r>
              <a:rPr lang="fr-FR" sz="2400" b="1" u="sng" dirty="0">
                <a:latin typeface="Calibri" panose="020F0502020204030204" pitchFamily="34" charset="0"/>
              </a:rPr>
              <a:t>5 kg </a:t>
            </a:r>
            <a:r>
              <a:rPr lang="fr-FR" sz="2400" dirty="0">
                <a:latin typeface="Calibri" panose="020F0502020204030204" pitchFamily="34" charset="0"/>
              </a:rPr>
              <a:t>coûtent </a:t>
            </a:r>
            <a:r>
              <a:rPr lang="fr-FR" sz="2400" b="1" u="sng" dirty="0">
                <a:latin typeface="Calibri" panose="020F0502020204030204" pitchFamily="34" charset="0"/>
              </a:rPr>
              <a:t>19,50 </a:t>
            </a:r>
            <a:r>
              <a:rPr lang="fr-FR" sz="2400" b="1" u="sng" dirty="0"/>
              <a:t>€</a:t>
            </a:r>
            <a:r>
              <a:rPr lang="fr-FR" sz="2400" b="1" dirty="0"/>
              <a:t>.</a:t>
            </a:r>
          </a:p>
          <a:p>
            <a:r>
              <a:rPr lang="fr-FR" sz="2400" b="1" u="sng" dirty="0">
                <a:latin typeface="Calibri" panose="020F0502020204030204" pitchFamily="34" charset="0"/>
              </a:rPr>
              <a:t>2 kg </a:t>
            </a:r>
            <a:r>
              <a:rPr lang="fr-FR" sz="2400" dirty="0">
                <a:latin typeface="Calibri" panose="020F0502020204030204" pitchFamily="34" charset="0"/>
              </a:rPr>
              <a:t>, c’est </a:t>
            </a:r>
            <a:r>
              <a:rPr lang="fr-FR" sz="2400" b="1" u="sng" dirty="0">
                <a:latin typeface="Calibri" panose="020F0502020204030204" pitchFamily="34" charset="0"/>
              </a:rPr>
              <a:t>5 kg - 3 kg</a:t>
            </a:r>
            <a:r>
              <a:rPr lang="fr-FR" sz="2400" dirty="0">
                <a:latin typeface="Calibri" panose="020F0502020204030204" pitchFamily="34" charset="0"/>
              </a:rPr>
              <a:t>, donc 2 kg coûtent </a:t>
            </a:r>
            <a:r>
              <a:rPr lang="fr-FR" sz="2400" b="1" u="sng" dirty="0">
                <a:latin typeface="Calibri" panose="020F0502020204030204" pitchFamily="34" charset="0"/>
              </a:rPr>
              <a:t>19,50 </a:t>
            </a:r>
            <a:r>
              <a:rPr lang="fr-FR" sz="2400" b="1" u="sng" dirty="0"/>
              <a:t>€</a:t>
            </a:r>
            <a:r>
              <a:rPr lang="fr-FR" sz="2400" b="1" u="sng" dirty="0">
                <a:latin typeface="Calibri" panose="020F0502020204030204" pitchFamily="34" charset="0"/>
              </a:rPr>
              <a:t> - 11,70 </a:t>
            </a:r>
            <a:r>
              <a:rPr lang="fr-FR" sz="2400" b="1" u="sng" dirty="0">
                <a:solidFill>
                  <a:prstClr val="black"/>
                </a:solidFill>
              </a:rPr>
              <a:t>€</a:t>
            </a:r>
            <a:r>
              <a:rPr lang="fr-FR" sz="2400" b="1" dirty="0">
                <a:solidFill>
                  <a:prstClr val="black"/>
                </a:solidFill>
              </a:rPr>
              <a:t>, </a:t>
            </a:r>
            <a:r>
              <a:rPr lang="fr-FR" sz="2400" dirty="0">
                <a:solidFill>
                  <a:prstClr val="black"/>
                </a:solidFill>
              </a:rPr>
              <a:t>soit</a:t>
            </a:r>
            <a:r>
              <a:rPr lang="fr-FR" sz="2400" b="1" dirty="0">
                <a:solidFill>
                  <a:prstClr val="black"/>
                </a:solidFill>
              </a:rPr>
              <a:t> </a:t>
            </a:r>
            <a:r>
              <a:rPr lang="fr-FR" sz="2400" b="1" dirty="0">
                <a:solidFill>
                  <a:srgbClr val="FF0000"/>
                </a:solidFill>
              </a:rPr>
              <a:t>7,80 €</a:t>
            </a:r>
            <a:r>
              <a:rPr lang="fr-FR" sz="2400" dirty="0"/>
              <a:t>.</a:t>
            </a:r>
            <a:endParaRPr lang="fr-FR" sz="2400" dirty="0">
              <a:latin typeface="Calibri" panose="020F0502020204030204" pitchFamily="34" charset="0"/>
            </a:endParaRPr>
          </a:p>
          <a:p>
            <a:pPr algn="ctr"/>
            <a:endParaRPr lang="fr-FR" b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6D21142B-0132-474A-BB52-2AEC9C12181F}"/>
              </a:ext>
            </a:extLst>
          </p:cNvPr>
          <p:cNvSpPr txBox="1"/>
          <p:nvPr/>
        </p:nvSpPr>
        <p:spPr>
          <a:xfrm>
            <a:off x="5572923" y="3942939"/>
            <a:ext cx="44010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Par multiplication ou division : </a:t>
            </a:r>
            <a:endParaRPr lang="fr-FR" sz="2400" u="sng" dirty="0"/>
          </a:p>
          <a:p>
            <a:endParaRPr lang="fr-FR" b="1" u="sng" dirty="0"/>
          </a:p>
          <a:p>
            <a:r>
              <a:rPr lang="fr-FR" sz="2400" b="1" u="sng" dirty="0"/>
              <a:t>5 kg </a:t>
            </a:r>
            <a:r>
              <a:rPr lang="fr-FR" sz="2400" dirty="0"/>
              <a:t>de fraises coûtent </a:t>
            </a:r>
            <a:r>
              <a:rPr lang="fr-FR" sz="2400" b="1" u="sng" dirty="0"/>
              <a:t>19,50 </a:t>
            </a:r>
            <a:r>
              <a:rPr lang="fr-FR" sz="2400" b="1" u="sng" dirty="0">
                <a:solidFill>
                  <a:prstClr val="black"/>
                </a:solidFill>
              </a:rPr>
              <a:t>€</a:t>
            </a:r>
            <a:r>
              <a:rPr lang="fr-FR" sz="2400" dirty="0">
                <a:solidFill>
                  <a:prstClr val="black"/>
                </a:solidFill>
              </a:rPr>
              <a:t>.</a:t>
            </a:r>
          </a:p>
          <a:p>
            <a:r>
              <a:rPr lang="fr-FR" sz="2400" b="1" dirty="0">
                <a:solidFill>
                  <a:prstClr val="black"/>
                </a:solidFill>
              </a:rPr>
              <a:t>10 kg</a:t>
            </a:r>
            <a:r>
              <a:rPr lang="fr-FR" sz="2400" dirty="0">
                <a:solidFill>
                  <a:prstClr val="black"/>
                </a:solidFill>
              </a:rPr>
              <a:t>, c’est </a:t>
            </a:r>
            <a:r>
              <a:rPr lang="fr-FR" sz="2400" b="1" dirty="0">
                <a:solidFill>
                  <a:srgbClr val="FF0000"/>
                </a:solidFill>
              </a:rPr>
              <a:t>2 fois plus grand</a:t>
            </a:r>
          </a:p>
          <a:p>
            <a:r>
              <a:rPr lang="fr-FR" sz="2400" dirty="0">
                <a:solidFill>
                  <a:prstClr val="black"/>
                </a:solidFill>
              </a:rPr>
              <a:t>car 2 x 5 = 10.</a:t>
            </a:r>
          </a:p>
          <a:p>
            <a:r>
              <a:rPr lang="fr-FR" sz="2400" dirty="0">
                <a:solidFill>
                  <a:prstClr val="black"/>
                </a:solidFill>
              </a:rPr>
              <a:t>Pour trouver le prix de 10 kg, il suffit de calculer 19,50 x 2 = </a:t>
            </a:r>
            <a:r>
              <a:rPr lang="fr-FR" sz="2400" b="1" dirty="0">
                <a:solidFill>
                  <a:srgbClr val="FF0000"/>
                </a:solidFill>
              </a:rPr>
              <a:t>39 €</a:t>
            </a:r>
            <a:r>
              <a:rPr lang="fr-FR" sz="2400" dirty="0">
                <a:solidFill>
                  <a:prstClr val="black"/>
                </a:solidFill>
              </a:rPr>
              <a:t>.</a:t>
            </a:r>
            <a:endParaRPr lang="fr-FR" sz="2400" dirty="0"/>
          </a:p>
          <a:p>
            <a:pPr algn="ctr"/>
            <a:endParaRPr lang="fr-FR" b="1" dirty="0"/>
          </a:p>
        </p:txBody>
      </p:sp>
      <p:graphicFrame>
        <p:nvGraphicFramePr>
          <p:cNvPr id="14" name="Tableau 14">
            <a:extLst>
              <a:ext uri="{FF2B5EF4-FFF2-40B4-BE49-F238E27FC236}">
                <a16:creationId xmlns:a16="http://schemas.microsoft.com/office/drawing/2014/main" xmlns="" id="{709A79E4-90C1-4EE7-9E22-2D697E8E4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195684"/>
              </p:ext>
            </p:extLst>
          </p:nvPr>
        </p:nvGraphicFramePr>
        <p:xfrm>
          <a:off x="1758881" y="1844707"/>
          <a:ext cx="7560000" cy="1464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xmlns="" val="3424817138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xmlns="" val="211048486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xmlns="" val="35590735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xmlns="" val="16660750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xmlns="" val="2965631258"/>
                    </a:ext>
                  </a:extLst>
                </a:gridCol>
              </a:tblGrid>
              <a:tr h="63353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Masse de fraises (en kg)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849198"/>
                  </a:ext>
                </a:extLst>
              </a:tr>
              <a:tr h="70258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Prix (en €)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11,70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19,50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9905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41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 animBg="1"/>
      <p:bldP spid="8" grpId="0" animBg="1"/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B61E75D4-F3EE-4902-A531-DB0407CA970B}"/>
              </a:ext>
            </a:extLst>
          </p:cNvPr>
          <p:cNvSpPr txBox="1"/>
          <p:nvPr/>
        </p:nvSpPr>
        <p:spPr>
          <a:xfrm>
            <a:off x="2964872" y="346364"/>
            <a:ext cx="562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Le satellite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5447609-3B2D-43FA-A0F1-2556B9D957CC}"/>
              </a:ext>
            </a:extLst>
          </p:cNvPr>
          <p:cNvSpPr txBox="1"/>
          <p:nvPr/>
        </p:nvSpPr>
        <p:spPr>
          <a:xfrm>
            <a:off x="609600" y="1320784"/>
            <a:ext cx="9240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Un satellite fait 6 tours de la Terre en 24 h.</a:t>
            </a:r>
          </a:p>
          <a:p>
            <a:r>
              <a:rPr lang="fr-FR" sz="3200" dirty="0"/>
              <a:t>Combien fait-il de tours en 72 h ?</a:t>
            </a:r>
          </a:p>
        </p:txBody>
      </p:sp>
      <p:pic>
        <p:nvPicPr>
          <p:cNvPr id="12290" name="Picture 2" descr="Jason-3 Satellite Rendering | Illustration du satellite d'oc… | Flickr">
            <a:extLst>
              <a:ext uri="{FF2B5EF4-FFF2-40B4-BE49-F238E27FC236}">
                <a16:creationId xmlns:a16="http://schemas.microsoft.com/office/drawing/2014/main" xmlns="" id="{F16A76A5-E0F2-4E41-BB42-F8136BA16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582" y="147090"/>
            <a:ext cx="226695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60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12 + 199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12 + 199  = 199 + 12 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200 + 12 - 1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211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211</a:t>
            </a:r>
          </a:p>
        </p:txBody>
      </p:sp>
    </p:spTree>
    <p:extLst>
      <p:ext uri="{BB962C8B-B14F-4D97-AF65-F5344CB8AC3E}">
        <p14:creationId xmlns:p14="http://schemas.microsoft.com/office/powerpoint/2010/main" val="341881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58 + 124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58 + 124  = 124 + 58 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124 + 60 - 2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182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182</a:t>
            </a:r>
          </a:p>
        </p:txBody>
      </p:sp>
    </p:spTree>
    <p:extLst>
      <p:ext uri="{BB962C8B-B14F-4D97-AF65-F5344CB8AC3E}">
        <p14:creationId xmlns:p14="http://schemas.microsoft.com/office/powerpoint/2010/main" val="15876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308 + 69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308 + 69  = 308 + 70 - 1 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377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377</a:t>
            </a:r>
          </a:p>
        </p:txBody>
      </p:sp>
    </p:spTree>
    <p:extLst>
      <p:ext uri="{BB962C8B-B14F-4D97-AF65-F5344CB8AC3E}">
        <p14:creationId xmlns:p14="http://schemas.microsoft.com/office/powerpoint/2010/main" val="38818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 32 + 139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32 + 139  = 140 + 32 - 1 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171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171</a:t>
            </a:r>
          </a:p>
        </p:txBody>
      </p:sp>
    </p:spTree>
    <p:extLst>
      <p:ext uri="{BB962C8B-B14F-4D97-AF65-F5344CB8AC3E}">
        <p14:creationId xmlns:p14="http://schemas.microsoft.com/office/powerpoint/2010/main" val="53828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156 - 39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156 - 39  = 156 - 40 + 1 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117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117</a:t>
            </a:r>
          </a:p>
        </p:txBody>
      </p:sp>
    </p:spTree>
    <p:extLst>
      <p:ext uri="{BB962C8B-B14F-4D97-AF65-F5344CB8AC3E}">
        <p14:creationId xmlns:p14="http://schemas.microsoft.com/office/powerpoint/2010/main" val="210547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483222" y="804480"/>
            <a:ext cx="4751386" cy="2125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179 - 54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5F31835-1C86-461E-8090-5F1381A0F12B}"/>
              </a:ext>
            </a:extLst>
          </p:cNvPr>
          <p:cNvSpPr txBox="1"/>
          <p:nvPr/>
        </p:nvSpPr>
        <p:spPr>
          <a:xfrm>
            <a:off x="6068040" y="804480"/>
            <a:ext cx="5380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179 - 54  = 180 - 54 - 1 </a:t>
            </a:r>
          </a:p>
          <a:p>
            <a:r>
              <a:rPr lang="fr-FR" sz="3200" dirty="0">
                <a:solidFill>
                  <a:srgbClr val="0070C0"/>
                </a:solidFill>
              </a:rPr>
              <a:t>                 = 125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5C1CE4C-C322-4733-A542-7290734ACC35}"/>
              </a:ext>
            </a:extLst>
          </p:cNvPr>
          <p:cNvSpPr txBox="1"/>
          <p:nvPr/>
        </p:nvSpPr>
        <p:spPr>
          <a:xfrm>
            <a:off x="1709530" y="1867286"/>
            <a:ext cx="235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125</a:t>
            </a:r>
          </a:p>
        </p:txBody>
      </p:sp>
    </p:spTree>
    <p:extLst>
      <p:ext uri="{BB962C8B-B14F-4D97-AF65-F5344CB8AC3E}">
        <p14:creationId xmlns:p14="http://schemas.microsoft.com/office/powerpoint/2010/main" val="333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8" y="1122965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934" y="3601994"/>
            <a:ext cx="9571813" cy="165533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Les grands nombres</a:t>
            </a:r>
          </a:p>
        </p:txBody>
      </p:sp>
    </p:spTree>
    <p:extLst>
      <p:ext uri="{BB962C8B-B14F-4D97-AF65-F5344CB8AC3E}">
        <p14:creationId xmlns:p14="http://schemas.microsoft.com/office/powerpoint/2010/main" val="32286152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4078</TotalTime>
  <Words>767</Words>
  <Application>Microsoft Office PowerPoint</Application>
  <PresentationFormat>Personnalisé</PresentationFormat>
  <Paragraphs>160</Paragraphs>
  <Slides>23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Présentation PowerPoint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CM1 Mathématiques, émission du 2 juin 2020</dc:subject>
  <dc:creator>Messica SOUALEM,PE et Xavier SORBE, IG</dc:creator>
  <cp:keywords>complément à un nombre supérieur, grands nombres, problèmes de proportionnalité</cp:keywords>
  <cp:lastModifiedBy>Xavier SORBE</cp:lastModifiedBy>
  <cp:revision>290</cp:revision>
  <dcterms:created xsi:type="dcterms:W3CDTF">2020-05-08T16:03:50Z</dcterms:created>
  <dcterms:modified xsi:type="dcterms:W3CDTF">2020-05-18T17:49:20Z</dcterms:modified>
</cp:coreProperties>
</file>