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1347" r:id="rId2"/>
    <p:sldId id="1382" r:id="rId3"/>
    <p:sldId id="1434" r:id="rId4"/>
    <p:sldId id="1435" r:id="rId5"/>
    <p:sldId id="1436" r:id="rId6"/>
    <p:sldId id="1437" r:id="rId7"/>
    <p:sldId id="1438" r:id="rId8"/>
    <p:sldId id="1439" r:id="rId9"/>
    <p:sldId id="1440" r:id="rId10"/>
    <p:sldId id="1412" r:id="rId11"/>
    <p:sldId id="1444" r:id="rId12"/>
    <p:sldId id="1384" r:id="rId13"/>
    <p:sldId id="1486" r:id="rId14"/>
    <p:sldId id="1485" r:id="rId15"/>
    <p:sldId id="1465" r:id="rId16"/>
    <p:sldId id="1467" r:id="rId17"/>
    <p:sldId id="1394" r:id="rId18"/>
    <p:sldId id="1395" r:id="rId19"/>
    <p:sldId id="1396" r:id="rId20"/>
    <p:sldId id="1397" r:id="rId21"/>
    <p:sldId id="1398" r:id="rId22"/>
    <p:sldId id="1399" r:id="rId23"/>
    <p:sldId id="1388" r:id="rId24"/>
    <p:sldId id="1389" r:id="rId25"/>
    <p:sldId id="1390" r:id="rId26"/>
    <p:sldId id="1391" r:id="rId27"/>
    <p:sldId id="1392" r:id="rId28"/>
    <p:sldId id="1393" r:id="rId29"/>
    <p:sldId id="1335" r:id="rId30"/>
    <p:sldId id="709" r:id="rId31"/>
    <p:sldId id="1446" r:id="rId32"/>
    <p:sldId id="1450" r:id="rId33"/>
    <p:sldId id="1458" r:id="rId34"/>
    <p:sldId id="1459" r:id="rId35"/>
    <p:sldId id="1453" r:id="rId36"/>
    <p:sldId id="1460" r:id="rId37"/>
    <p:sldId id="1455" r:id="rId38"/>
    <p:sldId id="1456" r:id="rId39"/>
    <p:sldId id="1457" r:id="rId40"/>
  </p:sldIdLst>
  <p:sldSz cx="12193588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CE"/>
    <a:srgbClr val="FDBCD7"/>
    <a:srgbClr val="FDE7CB"/>
    <a:srgbClr val="338ED4"/>
    <a:srgbClr val="F74048"/>
    <a:srgbClr val="D7A5E6"/>
    <a:srgbClr val="FFA4A6"/>
    <a:srgbClr val="5A8EDC"/>
    <a:srgbClr val="603411"/>
    <a:srgbClr val="4F2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5135" autoAdjust="0"/>
  </p:normalViewPr>
  <p:slideViewPr>
    <p:cSldViewPr snapToGrid="0">
      <p:cViewPr varScale="1">
        <p:scale>
          <a:sx n="70" d="100"/>
          <a:sy n="70" d="100"/>
        </p:scale>
        <p:origin x="-696" y="-96"/>
      </p:cViewPr>
      <p:guideLst>
        <p:guide orient="horz" pos="2880"/>
        <p:guide orient="horz" pos="2160"/>
        <p:guide pos="512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Divisible par 10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269581F-C26C-6F48-81B3-75ACCF1F3CA7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Multiple de 10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FB09E2E-E59A-3E4F-998C-E789A30F295B}" type="sibTrans" cxnId="{696AE0C2-B25F-8E4E-8049-E47767425E6C}">
      <dgm:prSet/>
      <dgm:spPr>
        <a:noFill/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BEF38B3-D7BE-4B4F-9FC0-06BF568FF5FD}">
      <dgm:prSet phldrT="[Texte]"/>
      <dgm:spPr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20, 30, 40, 50, 60, 70, 80, 90, 100,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2E4CFC8-AE93-F241-8D35-1D5A16DE9F57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Se termine par 0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985AAC0-E080-2142-A4DB-A8B25CA244DB}">
      <dgm:prSet phldrT="[Texte]"/>
      <dgm:spPr>
        <a:noFill/>
        <a:ln>
          <a:noFill/>
        </a:ln>
      </dgm:spPr>
      <dgm:t>
        <a:bodyPr/>
        <a:lstStyle/>
        <a:p>
          <a:pPr>
            <a:buNone/>
          </a:pPr>
          <a:endParaRPr lang="fr-FR" dirty="0">
            <a:solidFill>
              <a:schemeClr val="tx1"/>
            </a:solidFill>
          </a:endParaRP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10 est un diviseur de ce nombre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Divisible par 10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Multiple de 10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0, 10, 20, 30, 40, 50, 60, 70, 80, 90, 100,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2E4CFC8-AE93-F241-8D35-1D5A16DE9F57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Se termine par 0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985AAC0-E080-2142-A4DB-A8B25CA244DB}">
      <dgm:prSet phldrT="[Texte]"/>
      <dgm:spPr>
        <a:noFill/>
        <a:ln>
          <a:noFill/>
        </a:ln>
      </dgm:spPr>
      <dgm:t>
        <a:bodyPr/>
        <a:lstStyle/>
        <a:p>
          <a:pPr>
            <a:buNone/>
          </a:pPr>
          <a:endParaRPr lang="fr-FR" dirty="0">
            <a:solidFill>
              <a:schemeClr val="tx1"/>
            </a:solidFill>
          </a:endParaRP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10 est un diviseur de ce nombre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10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10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0, 10, 20, 30, 40, 50, 60, 70, 80, 90, 100, …</a:t>
          </a:r>
          <a:endParaRPr lang="fr-FR" dirty="0"/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/>
      <dgm:t>
        <a:bodyPr/>
        <a:lstStyle/>
        <a:p>
          <a:r>
            <a:rPr lang="fr-FR" dirty="0"/>
            <a:t>Se termine par 0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/>
      <dgm:t>
        <a:bodyPr/>
        <a:lstStyle/>
        <a:p>
          <a:pPr>
            <a:buNone/>
          </a:pPr>
          <a:r>
            <a:rPr lang="fr-FR" dirty="0"/>
            <a:t>Le chiffre des unités est 0.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10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2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>
        <a:noFill/>
      </dgm:spPr>
      <dgm:t>
        <a:bodyPr/>
        <a:lstStyle/>
        <a:p>
          <a:r>
            <a:rPr lang="fr-FR" dirty="0"/>
            <a:t>Multiple de 2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>
        <a:noFill/>
      </dgm:spPr>
      <dgm:t>
        <a:bodyPr/>
        <a:lstStyle/>
        <a:p>
          <a:endParaRPr lang="fr-FR"/>
        </a:p>
      </dgm:t>
    </dgm:pt>
    <dgm:pt modelId="{6BEF38B3-D7BE-4B4F-9FC0-06BF568FF5FD}">
      <dgm:prSet phldrT="[Texte]"/>
      <dgm:spPr>
        <a:noFill/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2, 4, 6, 8, 10, 12, 14,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>
        <a:noFill/>
      </dgm:spPr>
      <dgm:t>
        <a:bodyPr/>
        <a:lstStyle/>
        <a:p>
          <a:r>
            <a:rPr lang="fr-FR" dirty="0"/>
            <a:t>Nombre pair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Le chiffre est unités est 0, 2, 4, 6 ou 8.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2 est un diviseur de ce nombre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Divisible par 2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Multiple de 2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2, 4, 6, 8, 10, 12, 14, 16, 18, 20, …</a:t>
          </a:r>
          <a:endParaRPr lang="fr-FR" dirty="0">
            <a:solidFill>
              <a:schemeClr val="tx1"/>
            </a:solidFill>
          </a:endParaRP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2E4CFC8-AE93-F241-8D35-1D5A16DE9F57}">
      <dgm:prSet phldrT="[Texte]"/>
      <dgm:spPr>
        <a:noFill/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Nombre pair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B985AAC0-E080-2142-A4DB-A8B25CA244DB}">
      <dgm:prSet phldrT="[Texte]"/>
      <dgm:spPr>
        <a:noFill/>
        <a:ln>
          <a:noFill/>
        </a:ln>
      </dgm:spPr>
      <dgm:t>
        <a:bodyPr/>
        <a:lstStyle/>
        <a:p>
          <a:pPr>
            <a:buNone/>
          </a:pPr>
          <a:r>
            <a:rPr lang="fr-FR" dirty="0">
              <a:solidFill>
                <a:schemeClr val="bg1"/>
              </a:solidFill>
            </a:rPr>
            <a:t>Le chiffre est unités est 0, 2, 4, 6 ou 8.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2 est un diviseur de ce nombre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15338-9D20-DA40-9996-C187D94FA91C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B08B6-F10E-E84C-8508-8A2CA57E4C4B}">
      <dgm:prSet phldrT="[Texte]"/>
      <dgm:spPr/>
      <dgm:t>
        <a:bodyPr/>
        <a:lstStyle/>
        <a:p>
          <a:r>
            <a:rPr lang="fr-FR" dirty="0"/>
            <a:t>Divisible par 2 </a:t>
          </a:r>
        </a:p>
      </dgm:t>
    </dgm:pt>
    <dgm:pt modelId="{4ECDFF58-46DE-064F-91E0-FBFCEAC82D11}" type="parTrans" cxnId="{A4127BF6-118B-0F4D-B2EB-E6045928123F}">
      <dgm:prSet/>
      <dgm:spPr/>
      <dgm:t>
        <a:bodyPr/>
        <a:lstStyle/>
        <a:p>
          <a:endParaRPr lang="fr-FR"/>
        </a:p>
      </dgm:t>
    </dgm:pt>
    <dgm:pt modelId="{3031D4E9-A028-464C-AF3D-11C9BE6BB883}" type="sibTrans" cxnId="{A4127BF6-118B-0F4D-B2EB-E6045928123F}">
      <dgm:prSet/>
      <dgm:spPr/>
      <dgm:t>
        <a:bodyPr/>
        <a:lstStyle/>
        <a:p>
          <a:endParaRPr lang="fr-FR"/>
        </a:p>
      </dgm:t>
    </dgm:pt>
    <dgm:pt modelId="{E269581F-C26C-6F48-81B3-75ACCF1F3CA7}">
      <dgm:prSet phldrT="[Texte]"/>
      <dgm:spPr/>
      <dgm:t>
        <a:bodyPr/>
        <a:lstStyle/>
        <a:p>
          <a:r>
            <a:rPr lang="fr-FR" dirty="0"/>
            <a:t>Multiple de 2</a:t>
          </a:r>
        </a:p>
      </dgm:t>
    </dgm:pt>
    <dgm:pt modelId="{82FF25B4-AFFB-EF43-B53C-6A11B7775A84}" type="parTrans" cxnId="{696AE0C2-B25F-8E4E-8049-E47767425E6C}">
      <dgm:prSet/>
      <dgm:spPr/>
      <dgm:t>
        <a:bodyPr/>
        <a:lstStyle/>
        <a:p>
          <a:endParaRPr lang="fr-FR"/>
        </a:p>
      </dgm:t>
    </dgm:pt>
    <dgm:pt modelId="{4FB09E2E-E59A-3E4F-998C-E789A30F295B}" type="sibTrans" cxnId="{696AE0C2-B25F-8E4E-8049-E47767425E6C}">
      <dgm:prSet/>
      <dgm:spPr/>
      <dgm:t>
        <a:bodyPr/>
        <a:lstStyle/>
        <a:p>
          <a:endParaRPr lang="fr-FR"/>
        </a:p>
      </dgm:t>
    </dgm:pt>
    <dgm:pt modelId="{6BEF38B3-D7BE-4B4F-9FC0-06BF568FF5FD}">
      <dgm:prSet phldrT="[Texte]"/>
      <dgm:spPr/>
      <dgm:t>
        <a:bodyPr/>
        <a:lstStyle/>
        <a:p>
          <a:pPr>
            <a:buNone/>
          </a:pPr>
          <a:r>
            <a:rPr lang="fr-FR" dirty="0"/>
            <a:t>0, 2, 4, 6, 8, 10, 12, 14, 16, 18, 20, …</a:t>
          </a:r>
        </a:p>
      </dgm:t>
    </dgm:pt>
    <dgm:pt modelId="{F2EE0DE2-3028-7B49-A6DC-9C0AD5BD61A1}" type="parTrans" cxnId="{BFF7BE3E-CA0C-F549-84A0-C3E35F3FC907}">
      <dgm:prSet/>
      <dgm:spPr/>
      <dgm:t>
        <a:bodyPr/>
        <a:lstStyle/>
        <a:p>
          <a:endParaRPr lang="fr-FR"/>
        </a:p>
      </dgm:t>
    </dgm:pt>
    <dgm:pt modelId="{FFF377F4-E5FE-3C4A-B4CA-7618FC3BBD94}" type="sibTrans" cxnId="{BFF7BE3E-CA0C-F549-84A0-C3E35F3FC907}">
      <dgm:prSet/>
      <dgm:spPr/>
      <dgm:t>
        <a:bodyPr/>
        <a:lstStyle/>
        <a:p>
          <a:endParaRPr lang="fr-FR"/>
        </a:p>
      </dgm:t>
    </dgm:pt>
    <dgm:pt modelId="{E2E4CFC8-AE93-F241-8D35-1D5A16DE9F57}">
      <dgm:prSet phldrT="[Texte]"/>
      <dgm:spPr/>
      <dgm:t>
        <a:bodyPr/>
        <a:lstStyle/>
        <a:p>
          <a:r>
            <a:rPr lang="fr-FR" dirty="0"/>
            <a:t>Nombre pair</a:t>
          </a:r>
        </a:p>
      </dgm:t>
    </dgm:pt>
    <dgm:pt modelId="{6C43D333-168C-B444-94EC-50996509E054}" type="parTrans" cxnId="{E71CEA99-7FED-4A4D-8D4A-49C6C4EC0B75}">
      <dgm:prSet/>
      <dgm:spPr/>
      <dgm:t>
        <a:bodyPr/>
        <a:lstStyle/>
        <a:p>
          <a:endParaRPr lang="fr-FR"/>
        </a:p>
      </dgm:t>
    </dgm:pt>
    <dgm:pt modelId="{8F36E6DE-6E4F-734C-9FE0-D763EC2674CB}" type="sibTrans" cxnId="{E71CEA99-7FED-4A4D-8D4A-49C6C4EC0B75}">
      <dgm:prSet/>
      <dgm:spPr/>
      <dgm:t>
        <a:bodyPr/>
        <a:lstStyle/>
        <a:p>
          <a:endParaRPr lang="fr-FR"/>
        </a:p>
      </dgm:t>
    </dgm:pt>
    <dgm:pt modelId="{B985AAC0-E080-2142-A4DB-A8B25CA244DB}">
      <dgm:prSet phldrT="[Texte]"/>
      <dgm:spPr/>
      <dgm:t>
        <a:bodyPr/>
        <a:lstStyle/>
        <a:p>
          <a:pPr>
            <a:buNone/>
          </a:pPr>
          <a:r>
            <a:rPr lang="fr-FR" dirty="0"/>
            <a:t>Le chiffre des unités est 0, 2, 4, 6 ou 8.</a:t>
          </a:r>
        </a:p>
      </dgm:t>
    </dgm:pt>
    <dgm:pt modelId="{063787A3-AED8-B64D-874B-51623452B374}" type="parTrans" cxnId="{F61F7195-E716-3F4A-A3D0-F148C09B3FAE}">
      <dgm:prSet/>
      <dgm:spPr/>
      <dgm:t>
        <a:bodyPr/>
        <a:lstStyle/>
        <a:p>
          <a:endParaRPr lang="fr-FR"/>
        </a:p>
      </dgm:t>
    </dgm:pt>
    <dgm:pt modelId="{525995CC-5414-D742-9CDB-2FF086B286E3}" type="sibTrans" cxnId="{F61F7195-E716-3F4A-A3D0-F148C09B3FAE}">
      <dgm:prSet/>
      <dgm:spPr/>
      <dgm:t>
        <a:bodyPr/>
        <a:lstStyle/>
        <a:p>
          <a:endParaRPr lang="fr-FR"/>
        </a:p>
      </dgm:t>
    </dgm:pt>
    <dgm:pt modelId="{85C6431B-9880-5A42-B16E-C9D094C00800}">
      <dgm:prSet/>
      <dgm:spPr/>
      <dgm:t>
        <a:bodyPr/>
        <a:lstStyle/>
        <a:p>
          <a:pPr>
            <a:buNone/>
          </a:pPr>
          <a:r>
            <a:rPr lang="fr-FR" dirty="0"/>
            <a:t>2 est un diviseur de ce nombre.</a:t>
          </a:r>
        </a:p>
      </dgm:t>
    </dgm:pt>
    <dgm:pt modelId="{D49EBC04-CDEC-7C47-A39C-1F6CEB3BFA6B}" type="parTrans" cxnId="{2DB0875D-1E7B-6B4B-9EA6-450D777C0256}">
      <dgm:prSet/>
      <dgm:spPr/>
      <dgm:t>
        <a:bodyPr/>
        <a:lstStyle/>
        <a:p>
          <a:endParaRPr lang="fr-FR"/>
        </a:p>
      </dgm:t>
    </dgm:pt>
    <dgm:pt modelId="{1CC454EA-B58B-E649-A1EB-2BFEBECB981F}" type="sibTrans" cxnId="{2DB0875D-1E7B-6B4B-9EA6-450D777C0256}">
      <dgm:prSet/>
      <dgm:spPr/>
      <dgm:t>
        <a:bodyPr/>
        <a:lstStyle/>
        <a:p>
          <a:endParaRPr lang="fr-FR"/>
        </a:p>
      </dgm:t>
    </dgm:pt>
    <dgm:pt modelId="{29D1E989-6F05-9E4A-BC95-92999ACC465B}" type="pres">
      <dgm:prSet presAssocID="{4E815338-9D20-DA40-9996-C187D94FA9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8141C-B379-114F-AF9B-4FAAA6E3CDC0}" type="pres">
      <dgm:prSet presAssocID="{9BEB08B6-F10E-E84C-8508-8A2CA57E4C4B}" presName="composite" presStyleCnt="0"/>
      <dgm:spPr/>
    </dgm:pt>
    <dgm:pt modelId="{F63E667E-A70A-C942-8397-051BC2CCF131}" type="pres">
      <dgm:prSet presAssocID="{9BEB08B6-F10E-E84C-8508-8A2CA57E4C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E5F3D1-CB90-8540-BA93-4B87F759095D}" type="pres">
      <dgm:prSet presAssocID="{9BEB08B6-F10E-E84C-8508-8A2CA57E4C4B}" presName="parSh" presStyleLbl="node1" presStyleIdx="0" presStyleCnt="3"/>
      <dgm:spPr/>
      <dgm:t>
        <a:bodyPr/>
        <a:lstStyle/>
        <a:p>
          <a:endParaRPr lang="fr-FR"/>
        </a:p>
      </dgm:t>
    </dgm:pt>
    <dgm:pt modelId="{4FC552D7-0536-B746-8599-3864897241E9}" type="pres">
      <dgm:prSet presAssocID="{9BEB08B6-F10E-E84C-8508-8A2CA57E4C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C0FEF2-5A0F-8247-A143-6BF381AD27FF}" type="pres">
      <dgm:prSet presAssocID="{3031D4E9-A028-464C-AF3D-11C9BE6BB883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B32C6B1-7763-1E41-96BE-8CF3766F1A6A}" type="pres">
      <dgm:prSet presAssocID="{3031D4E9-A028-464C-AF3D-11C9BE6BB883}" presName="connTx" presStyleLbl="sibTrans2D1" presStyleIdx="0" presStyleCnt="2"/>
      <dgm:spPr/>
      <dgm:t>
        <a:bodyPr/>
        <a:lstStyle/>
        <a:p>
          <a:endParaRPr lang="fr-FR"/>
        </a:p>
      </dgm:t>
    </dgm:pt>
    <dgm:pt modelId="{924E43A2-ECAB-054E-B813-20DBB76E80AE}" type="pres">
      <dgm:prSet presAssocID="{E269581F-C26C-6F48-81B3-75ACCF1F3CA7}" presName="composite" presStyleCnt="0"/>
      <dgm:spPr/>
    </dgm:pt>
    <dgm:pt modelId="{BF92C97F-2662-B44B-8C55-176EA5A63FB6}" type="pres">
      <dgm:prSet presAssocID="{E269581F-C26C-6F48-81B3-75ACCF1F3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5B0B-6046-094C-8AE0-D3CBF4F2C866}" type="pres">
      <dgm:prSet presAssocID="{E269581F-C26C-6F48-81B3-75ACCF1F3CA7}" presName="parSh" presStyleLbl="node1" presStyleIdx="1" presStyleCnt="3"/>
      <dgm:spPr/>
      <dgm:t>
        <a:bodyPr/>
        <a:lstStyle/>
        <a:p>
          <a:endParaRPr lang="fr-FR"/>
        </a:p>
      </dgm:t>
    </dgm:pt>
    <dgm:pt modelId="{914D7DDB-A71F-6644-B9C1-A85F77ACB763}" type="pres">
      <dgm:prSet presAssocID="{E269581F-C26C-6F48-81B3-75ACCF1F3CA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717A7-7EDA-2545-B969-FC19800E67B3}" type="pres">
      <dgm:prSet presAssocID="{4FB09E2E-E59A-3E4F-998C-E789A30F295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93E7AE5-BA62-8346-BED8-E6DEBE6CCAEF}" type="pres">
      <dgm:prSet presAssocID="{4FB09E2E-E59A-3E4F-998C-E789A30F295B}" presName="connTx" presStyleLbl="sibTrans2D1" presStyleIdx="1" presStyleCnt="2"/>
      <dgm:spPr/>
      <dgm:t>
        <a:bodyPr/>
        <a:lstStyle/>
        <a:p>
          <a:endParaRPr lang="fr-FR"/>
        </a:p>
      </dgm:t>
    </dgm:pt>
    <dgm:pt modelId="{51AB818A-9BDE-2640-903C-7D9827ACE702}" type="pres">
      <dgm:prSet presAssocID="{E2E4CFC8-AE93-F241-8D35-1D5A16DE9F57}" presName="composite" presStyleCnt="0"/>
      <dgm:spPr/>
    </dgm:pt>
    <dgm:pt modelId="{6CE73C84-4574-6F46-B2F8-03340DBD2D76}" type="pres">
      <dgm:prSet presAssocID="{E2E4CFC8-AE93-F241-8D35-1D5A16DE9F5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769FA8-9ED4-3B47-8B2E-790AD6DAA139}" type="pres">
      <dgm:prSet presAssocID="{E2E4CFC8-AE93-F241-8D35-1D5A16DE9F57}" presName="parSh" presStyleLbl="node1" presStyleIdx="2" presStyleCnt="3"/>
      <dgm:spPr/>
      <dgm:t>
        <a:bodyPr/>
        <a:lstStyle/>
        <a:p>
          <a:endParaRPr lang="fr-FR"/>
        </a:p>
      </dgm:t>
    </dgm:pt>
    <dgm:pt modelId="{5B4859C2-7956-9342-8B47-BC1EFECF2D77}" type="pres">
      <dgm:prSet presAssocID="{E2E4CFC8-AE93-F241-8D35-1D5A16DE9F5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F7BE3E-CA0C-F549-84A0-C3E35F3FC907}" srcId="{E269581F-C26C-6F48-81B3-75ACCF1F3CA7}" destId="{6BEF38B3-D7BE-4B4F-9FC0-06BF568FF5FD}" srcOrd="0" destOrd="0" parTransId="{F2EE0DE2-3028-7B49-A6DC-9C0AD5BD61A1}" sibTransId="{FFF377F4-E5FE-3C4A-B4CA-7618FC3BBD94}"/>
    <dgm:cxn modelId="{90312301-6F20-8248-9B88-C48DB151882E}" type="presOf" srcId="{E269581F-C26C-6F48-81B3-75ACCF1F3CA7}" destId="{BF92C97F-2662-B44B-8C55-176EA5A63FB6}" srcOrd="0" destOrd="0" presId="urn:microsoft.com/office/officeart/2005/8/layout/process3"/>
    <dgm:cxn modelId="{A4127BF6-118B-0F4D-B2EB-E6045928123F}" srcId="{4E815338-9D20-DA40-9996-C187D94FA91C}" destId="{9BEB08B6-F10E-E84C-8508-8A2CA57E4C4B}" srcOrd="0" destOrd="0" parTransId="{4ECDFF58-46DE-064F-91E0-FBFCEAC82D11}" sibTransId="{3031D4E9-A028-464C-AF3D-11C9BE6BB883}"/>
    <dgm:cxn modelId="{2D87B6EF-6BB3-024C-B773-16BE95EB2727}" type="presOf" srcId="{E2E4CFC8-AE93-F241-8D35-1D5A16DE9F57}" destId="{5F769FA8-9ED4-3B47-8B2E-790AD6DAA139}" srcOrd="1" destOrd="0" presId="urn:microsoft.com/office/officeart/2005/8/layout/process3"/>
    <dgm:cxn modelId="{E71CEA99-7FED-4A4D-8D4A-49C6C4EC0B75}" srcId="{4E815338-9D20-DA40-9996-C187D94FA91C}" destId="{E2E4CFC8-AE93-F241-8D35-1D5A16DE9F57}" srcOrd="2" destOrd="0" parTransId="{6C43D333-168C-B444-94EC-50996509E054}" sibTransId="{8F36E6DE-6E4F-734C-9FE0-D763EC2674CB}"/>
    <dgm:cxn modelId="{5E1FC788-4DCE-A94F-9A9E-FB54F5A1FD93}" type="presOf" srcId="{4FB09E2E-E59A-3E4F-998C-E789A30F295B}" destId="{EBE717A7-7EDA-2545-B969-FC19800E67B3}" srcOrd="0" destOrd="0" presId="urn:microsoft.com/office/officeart/2005/8/layout/process3"/>
    <dgm:cxn modelId="{F61F7195-E716-3F4A-A3D0-F148C09B3FAE}" srcId="{E2E4CFC8-AE93-F241-8D35-1D5A16DE9F57}" destId="{B985AAC0-E080-2142-A4DB-A8B25CA244DB}" srcOrd="0" destOrd="0" parTransId="{063787A3-AED8-B64D-874B-51623452B374}" sibTransId="{525995CC-5414-D742-9CDB-2FF086B286E3}"/>
    <dgm:cxn modelId="{4436B362-A67E-E54C-9638-C28D975D72DE}" type="presOf" srcId="{4E815338-9D20-DA40-9996-C187D94FA91C}" destId="{29D1E989-6F05-9E4A-BC95-92999ACC465B}" srcOrd="0" destOrd="0" presId="urn:microsoft.com/office/officeart/2005/8/layout/process3"/>
    <dgm:cxn modelId="{696AE0C2-B25F-8E4E-8049-E47767425E6C}" srcId="{4E815338-9D20-DA40-9996-C187D94FA91C}" destId="{E269581F-C26C-6F48-81B3-75ACCF1F3CA7}" srcOrd="1" destOrd="0" parTransId="{82FF25B4-AFFB-EF43-B53C-6A11B7775A84}" sibTransId="{4FB09E2E-E59A-3E4F-998C-E789A30F295B}"/>
    <dgm:cxn modelId="{A8263C7F-1F28-1341-880D-611E4EC4B19C}" type="presOf" srcId="{9BEB08B6-F10E-E84C-8508-8A2CA57E4C4B}" destId="{7EE5F3D1-CB90-8540-BA93-4B87F759095D}" srcOrd="1" destOrd="0" presId="urn:microsoft.com/office/officeart/2005/8/layout/process3"/>
    <dgm:cxn modelId="{184AD1A2-8A86-6843-BAC4-05A5399746F4}" type="presOf" srcId="{B985AAC0-E080-2142-A4DB-A8B25CA244DB}" destId="{5B4859C2-7956-9342-8B47-BC1EFECF2D77}" srcOrd="0" destOrd="0" presId="urn:microsoft.com/office/officeart/2005/8/layout/process3"/>
    <dgm:cxn modelId="{58B45D96-1B97-F74F-AEEB-601F68122D6B}" type="presOf" srcId="{E269581F-C26C-6F48-81B3-75ACCF1F3CA7}" destId="{3B5B5B0B-6046-094C-8AE0-D3CBF4F2C866}" srcOrd="1" destOrd="0" presId="urn:microsoft.com/office/officeart/2005/8/layout/process3"/>
    <dgm:cxn modelId="{E3A8091A-4066-CA4F-9C45-452A6026EA0E}" type="presOf" srcId="{3031D4E9-A028-464C-AF3D-11C9BE6BB883}" destId="{49C0FEF2-5A0F-8247-A143-6BF381AD27FF}" srcOrd="0" destOrd="0" presId="urn:microsoft.com/office/officeart/2005/8/layout/process3"/>
    <dgm:cxn modelId="{74AD80AE-DD6E-B046-B4DF-B1AA1D8EB7FC}" type="presOf" srcId="{E2E4CFC8-AE93-F241-8D35-1D5A16DE9F57}" destId="{6CE73C84-4574-6F46-B2F8-03340DBD2D76}" srcOrd="0" destOrd="0" presId="urn:microsoft.com/office/officeart/2005/8/layout/process3"/>
    <dgm:cxn modelId="{97BD2524-3151-BA40-8CEC-6B86EB0172AE}" type="presOf" srcId="{3031D4E9-A028-464C-AF3D-11C9BE6BB883}" destId="{4B32C6B1-7763-1E41-96BE-8CF3766F1A6A}" srcOrd="1" destOrd="0" presId="urn:microsoft.com/office/officeart/2005/8/layout/process3"/>
    <dgm:cxn modelId="{E1DC0CF1-7C90-2D4F-9697-6EC87C9882FE}" type="presOf" srcId="{9BEB08B6-F10E-E84C-8508-8A2CA57E4C4B}" destId="{F63E667E-A70A-C942-8397-051BC2CCF131}" srcOrd="0" destOrd="0" presId="urn:microsoft.com/office/officeart/2005/8/layout/process3"/>
    <dgm:cxn modelId="{D45B5CAA-A666-4047-8E73-79C022B74834}" type="presOf" srcId="{85C6431B-9880-5A42-B16E-C9D094C00800}" destId="{4FC552D7-0536-B746-8599-3864897241E9}" srcOrd="0" destOrd="0" presId="urn:microsoft.com/office/officeart/2005/8/layout/process3"/>
    <dgm:cxn modelId="{2B7E3F80-CF67-ED4F-8596-06FD2117995D}" type="presOf" srcId="{4FB09E2E-E59A-3E4F-998C-E789A30F295B}" destId="{C93E7AE5-BA62-8346-BED8-E6DEBE6CCAEF}" srcOrd="1" destOrd="0" presId="urn:microsoft.com/office/officeart/2005/8/layout/process3"/>
    <dgm:cxn modelId="{BE2D40D6-5659-BC4A-8FCE-8C742B735AF1}" type="presOf" srcId="{6BEF38B3-D7BE-4B4F-9FC0-06BF568FF5FD}" destId="{914D7DDB-A71F-6644-B9C1-A85F77ACB763}" srcOrd="0" destOrd="0" presId="urn:microsoft.com/office/officeart/2005/8/layout/process3"/>
    <dgm:cxn modelId="{2DB0875D-1E7B-6B4B-9EA6-450D777C0256}" srcId="{9BEB08B6-F10E-E84C-8508-8A2CA57E4C4B}" destId="{85C6431B-9880-5A42-B16E-C9D094C00800}" srcOrd="0" destOrd="0" parTransId="{D49EBC04-CDEC-7C47-A39C-1F6CEB3BFA6B}" sibTransId="{1CC454EA-B58B-E649-A1EB-2BFEBECB981F}"/>
    <dgm:cxn modelId="{30CFF002-BA26-964E-B349-511DE81410A9}" type="presParOf" srcId="{29D1E989-6F05-9E4A-BC95-92999ACC465B}" destId="{94C8141C-B379-114F-AF9B-4FAAA6E3CDC0}" srcOrd="0" destOrd="0" presId="urn:microsoft.com/office/officeart/2005/8/layout/process3"/>
    <dgm:cxn modelId="{62B892F2-971A-F545-9196-4E5A0852F17D}" type="presParOf" srcId="{94C8141C-B379-114F-AF9B-4FAAA6E3CDC0}" destId="{F63E667E-A70A-C942-8397-051BC2CCF131}" srcOrd="0" destOrd="0" presId="urn:microsoft.com/office/officeart/2005/8/layout/process3"/>
    <dgm:cxn modelId="{01D39E9C-A5E0-8D45-95A5-D618B25716A3}" type="presParOf" srcId="{94C8141C-B379-114F-AF9B-4FAAA6E3CDC0}" destId="{7EE5F3D1-CB90-8540-BA93-4B87F759095D}" srcOrd="1" destOrd="0" presId="urn:microsoft.com/office/officeart/2005/8/layout/process3"/>
    <dgm:cxn modelId="{7AC1C7E1-C965-8C47-919F-785B9D6FEAA0}" type="presParOf" srcId="{94C8141C-B379-114F-AF9B-4FAAA6E3CDC0}" destId="{4FC552D7-0536-B746-8599-3864897241E9}" srcOrd="2" destOrd="0" presId="urn:microsoft.com/office/officeart/2005/8/layout/process3"/>
    <dgm:cxn modelId="{513E4CEC-2008-8442-B1AC-E4D1B6551331}" type="presParOf" srcId="{29D1E989-6F05-9E4A-BC95-92999ACC465B}" destId="{49C0FEF2-5A0F-8247-A143-6BF381AD27FF}" srcOrd="1" destOrd="0" presId="urn:microsoft.com/office/officeart/2005/8/layout/process3"/>
    <dgm:cxn modelId="{18CEEA67-97CF-4B44-BE77-8C1C0221C8A1}" type="presParOf" srcId="{49C0FEF2-5A0F-8247-A143-6BF381AD27FF}" destId="{4B32C6B1-7763-1E41-96BE-8CF3766F1A6A}" srcOrd="0" destOrd="0" presId="urn:microsoft.com/office/officeart/2005/8/layout/process3"/>
    <dgm:cxn modelId="{7CC9FF99-56F8-EA46-A0AC-DD05DD97DD82}" type="presParOf" srcId="{29D1E989-6F05-9E4A-BC95-92999ACC465B}" destId="{924E43A2-ECAB-054E-B813-20DBB76E80AE}" srcOrd="2" destOrd="0" presId="urn:microsoft.com/office/officeart/2005/8/layout/process3"/>
    <dgm:cxn modelId="{9857B7F6-EAB1-E14B-84B6-17A684765AF8}" type="presParOf" srcId="{924E43A2-ECAB-054E-B813-20DBB76E80AE}" destId="{BF92C97F-2662-B44B-8C55-176EA5A63FB6}" srcOrd="0" destOrd="0" presId="urn:microsoft.com/office/officeart/2005/8/layout/process3"/>
    <dgm:cxn modelId="{33AC5B2D-F5A3-9A48-B46C-3285710C1987}" type="presParOf" srcId="{924E43A2-ECAB-054E-B813-20DBB76E80AE}" destId="{3B5B5B0B-6046-094C-8AE0-D3CBF4F2C866}" srcOrd="1" destOrd="0" presId="urn:microsoft.com/office/officeart/2005/8/layout/process3"/>
    <dgm:cxn modelId="{DF63A35D-73B2-4C49-B13B-3342AF3FF1D1}" type="presParOf" srcId="{924E43A2-ECAB-054E-B813-20DBB76E80AE}" destId="{914D7DDB-A71F-6644-B9C1-A85F77ACB763}" srcOrd="2" destOrd="0" presId="urn:microsoft.com/office/officeart/2005/8/layout/process3"/>
    <dgm:cxn modelId="{46CF82BC-423F-4E40-8ECF-E0F8E9C48C3E}" type="presParOf" srcId="{29D1E989-6F05-9E4A-BC95-92999ACC465B}" destId="{EBE717A7-7EDA-2545-B969-FC19800E67B3}" srcOrd="3" destOrd="0" presId="urn:microsoft.com/office/officeart/2005/8/layout/process3"/>
    <dgm:cxn modelId="{530F9CD7-75FD-7341-9F9C-5482347503FE}" type="presParOf" srcId="{EBE717A7-7EDA-2545-B969-FC19800E67B3}" destId="{C93E7AE5-BA62-8346-BED8-E6DEBE6CCAEF}" srcOrd="0" destOrd="0" presId="urn:microsoft.com/office/officeart/2005/8/layout/process3"/>
    <dgm:cxn modelId="{FF8902B1-E7A8-AD42-AC88-82B820711C8C}" type="presParOf" srcId="{29D1E989-6F05-9E4A-BC95-92999ACC465B}" destId="{51AB818A-9BDE-2640-903C-7D9827ACE702}" srcOrd="4" destOrd="0" presId="urn:microsoft.com/office/officeart/2005/8/layout/process3"/>
    <dgm:cxn modelId="{74B06975-23B0-F247-9A83-962CFB182716}" type="presParOf" srcId="{51AB818A-9BDE-2640-903C-7D9827ACE702}" destId="{6CE73C84-4574-6F46-B2F8-03340DBD2D76}" srcOrd="0" destOrd="0" presId="urn:microsoft.com/office/officeart/2005/8/layout/process3"/>
    <dgm:cxn modelId="{22D22B01-DE36-FB45-813B-5BA3D53909BD}" type="presParOf" srcId="{51AB818A-9BDE-2640-903C-7D9827ACE702}" destId="{5F769FA8-9ED4-3B47-8B2E-790AD6DAA139}" srcOrd="1" destOrd="0" presId="urn:microsoft.com/office/officeart/2005/8/layout/process3"/>
    <dgm:cxn modelId="{427BB8D2-441E-A342-A0AC-6072737C6B16}" type="presParOf" srcId="{51AB818A-9BDE-2640-903C-7D9827ACE702}" destId="{5B4859C2-7956-9342-8B47-BC1EFECF2D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 sz="3600" dirty="0"/>
        </a:p>
        <a:p>
          <a:r>
            <a:rPr lang="fr-FR" sz="3600" dirty="0"/>
            <a:t>La divisibilité par</a:t>
          </a:r>
        </a:p>
        <a:p>
          <a:r>
            <a:rPr lang="fr-FR" sz="8800" b="0" dirty="0"/>
            <a:t>10</a:t>
          </a:r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0" presStyleCnt="1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0" presStyleCnt="1"/>
      <dgm:spPr/>
    </dgm:pt>
    <dgm:pt modelId="{24C4BD0D-895C-4568-A896-752062ED08D6}" type="pres">
      <dgm:prSet presAssocID="{C98D5B68-7884-6648-A6A0-2E344EE2F2C1}" presName="imagNode" presStyleLbl="fgImgPlace1" presStyleIdx="0" presStyleCnt="1" custScaleX="83009" custScaleY="8300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6E4E9F2E-D306-E440-8065-DAD3485E0D1C}" srcId="{39104730-2024-374C-98E0-3A4CE7ED9881}" destId="{C98D5B68-7884-6648-A6A0-2E344EE2F2C1}" srcOrd="0" destOrd="0" parTransId="{89F25B63-67C6-2B49-87BA-7718746C431D}" sibTransId="{675274CD-34E5-B949-B313-38064B3EA771}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7A3158F9-F1A7-4F6F-8CFD-0A592C6A38E2}" type="presParOf" srcId="{D935CF21-0CB4-4008-AED2-D95256A45935}" destId="{674A6086-A31D-40A8-9675-94E59F9037AF}" srcOrd="0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 sz="3600" dirty="0"/>
        </a:p>
        <a:p>
          <a:r>
            <a:rPr lang="fr-FR" sz="3600" dirty="0"/>
            <a:t>La divisibilité par</a:t>
          </a:r>
        </a:p>
        <a:p>
          <a:r>
            <a:rPr lang="fr-FR" sz="8800" b="0" dirty="0"/>
            <a:t>2</a:t>
          </a:r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0" presStyleCnt="1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0" presStyleCnt="1"/>
      <dgm:spPr/>
    </dgm:pt>
    <dgm:pt modelId="{24C4BD0D-895C-4568-A896-752062ED08D6}" type="pres">
      <dgm:prSet presAssocID="{C98D5B68-7884-6648-A6A0-2E344EE2F2C1}" presName="imagNode" presStyleLbl="fgImgPlace1" presStyleIdx="0" presStyleCnt="1" custScaleX="83009" custScaleY="8300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6E4E9F2E-D306-E440-8065-DAD3485E0D1C}" srcId="{39104730-2024-374C-98E0-3A4CE7ED9881}" destId="{C98D5B68-7884-6648-A6A0-2E344EE2F2C1}" srcOrd="0" destOrd="0" parTransId="{89F25B63-67C6-2B49-87BA-7718746C431D}" sibTransId="{675274CD-34E5-B949-B313-38064B3EA771}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7A3158F9-F1A7-4F6F-8CFD-0A592C6A38E2}" type="presParOf" srcId="{D935CF21-0CB4-4008-AED2-D95256A45935}" destId="{674A6086-A31D-40A8-9675-94E59F9037AF}" srcOrd="0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53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92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64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15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989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42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01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163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80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12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8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464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022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03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13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41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39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32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5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0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8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2" y="365040"/>
            <a:ext cx="105163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2" y="1825560"/>
            <a:ext cx="105163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7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767" y="365040"/>
            <a:ext cx="10514591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7" tIns="44995" rIns="89987" bIns="44995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Mardi 12 mai avril SEANCE 1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622" y="1523880"/>
            <a:ext cx="10712565" cy="4952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5258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448601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 et calculs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fr-FR" sz="6000" dirty="0"/>
              <a:t>Les critères de divisibilité par 2, par 10</a:t>
            </a:r>
          </a:p>
        </p:txBody>
      </p:sp>
    </p:spTree>
    <p:extLst>
      <p:ext uri="{BB962C8B-B14F-4D97-AF65-F5344CB8AC3E}">
        <p14:creationId xmlns:p14="http://schemas.microsoft.com/office/powerpoint/2010/main" val="376961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93E6310-7130-EE4E-B1A4-C1016AB6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2" y="769258"/>
            <a:ext cx="881118" cy="1582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966F5E9-66D1-2A42-893A-AB05D5CD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60" y="769258"/>
            <a:ext cx="881118" cy="1582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50BA516-4FA5-AB46-AA99-2D0D009E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91" y="1226458"/>
            <a:ext cx="881118" cy="15820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C97CC8C-5F81-3741-8E77-84293DAE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88" y="997858"/>
            <a:ext cx="881118" cy="15820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B74A5DF-CBEF-2441-839F-DEFBF0CC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94" y="1211946"/>
            <a:ext cx="881118" cy="15820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A84E81D-3B39-8241-A3EC-FF2211CE6B17}"/>
              </a:ext>
            </a:extLst>
          </p:cNvPr>
          <p:cNvSpPr txBox="1"/>
          <p:nvPr/>
        </p:nvSpPr>
        <p:spPr>
          <a:xfrm>
            <a:off x="334196" y="2844225"/>
            <a:ext cx="3575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294 briques de lait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BABF41D-C64F-5544-B667-28D5E693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3" y="617706"/>
            <a:ext cx="2613365" cy="25189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C10230-F95F-A340-BB8D-B34D30659137}"/>
              </a:ext>
            </a:extLst>
          </p:cNvPr>
          <p:cNvSpPr/>
          <p:nvPr/>
        </p:nvSpPr>
        <p:spPr>
          <a:xfrm>
            <a:off x="5020929" y="172144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145B1695-810B-CB48-A426-8F1226C705C9}"/>
              </a:ext>
            </a:extLst>
          </p:cNvPr>
          <p:cNvGrpSpPr/>
          <p:nvPr/>
        </p:nvGrpSpPr>
        <p:grpSpPr>
          <a:xfrm>
            <a:off x="4530692" y="3451120"/>
            <a:ext cx="1991602" cy="2527834"/>
            <a:chOff x="8958690" y="2539544"/>
            <a:chExt cx="1991602" cy="2527834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4FCA6622-8F8C-4E45-93CA-F12D063D9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74" r="11859" b="3833"/>
            <a:stretch/>
          </p:blipFill>
          <p:spPr>
            <a:xfrm>
              <a:off x="8958690" y="2539544"/>
              <a:ext cx="1991602" cy="252783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8B7B213-8BE3-734D-B6D0-0111787A5390}"/>
                </a:ext>
              </a:extLst>
            </p:cNvPr>
            <p:cNvSpPr/>
            <p:nvPr/>
          </p:nvSpPr>
          <p:spPr>
            <a:xfrm>
              <a:off x="9751183" y="380346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2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A2AAA238-69D7-F041-B007-C68EB8BF783A}"/>
              </a:ext>
            </a:extLst>
          </p:cNvPr>
          <p:cNvSpPr txBox="1"/>
          <p:nvPr/>
        </p:nvSpPr>
        <p:spPr>
          <a:xfrm>
            <a:off x="2033629" y="5545426"/>
            <a:ext cx="25070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17 tartelettes</a:t>
            </a:r>
          </a:p>
        </p:txBody>
      </p:sp>
      <p:sp>
        <p:nvSpPr>
          <p:cNvPr id="47" name="Flèche en arc 46">
            <a:extLst>
              <a:ext uri="{FF2B5EF4-FFF2-40B4-BE49-F238E27FC236}">
                <a16:creationId xmlns:a16="http://schemas.microsoft.com/office/drawing/2014/main" xmlns="" id="{4D47475A-4443-D24F-A573-43C583F62AAD}"/>
              </a:ext>
            </a:extLst>
          </p:cNvPr>
          <p:cNvSpPr/>
          <p:nvPr/>
        </p:nvSpPr>
        <p:spPr>
          <a:xfrm>
            <a:off x="3063751" y="3756139"/>
            <a:ext cx="1098125" cy="1387783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Flèche en arc 47">
            <a:extLst>
              <a:ext uri="{FF2B5EF4-FFF2-40B4-BE49-F238E27FC236}">
                <a16:creationId xmlns:a16="http://schemas.microsoft.com/office/drawing/2014/main" xmlns="" id="{AB4D6015-A66C-374D-8ECD-7AEE2A52C452}"/>
              </a:ext>
            </a:extLst>
          </p:cNvPr>
          <p:cNvSpPr/>
          <p:nvPr/>
        </p:nvSpPr>
        <p:spPr>
          <a:xfrm>
            <a:off x="3273621" y="278855"/>
            <a:ext cx="1098125" cy="1387783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2F7C6BB2-6E1D-C841-BA0E-B85EB28080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950" y="4281509"/>
            <a:ext cx="1763588" cy="132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54EB417-56C4-6E46-8FB3-227B0B4944BE}"/>
              </a:ext>
            </a:extLst>
          </p:cNvPr>
          <p:cNvSpPr txBox="1"/>
          <p:nvPr/>
        </p:nvSpPr>
        <p:spPr>
          <a:xfrm>
            <a:off x="7211448" y="1274096"/>
            <a:ext cx="47918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Tous les objets sont rangés par 10 ou par 2.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049D911-3619-5D4E-8AB4-0CC7A665AEFF}"/>
              </a:ext>
            </a:extLst>
          </p:cNvPr>
          <p:cNvSpPr txBox="1"/>
          <p:nvPr/>
        </p:nvSpPr>
        <p:spPr>
          <a:xfrm>
            <a:off x="7211448" y="3451120"/>
            <a:ext cx="4709946" cy="1077218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</p:spTree>
    <p:extLst>
      <p:ext uri="{BB962C8B-B14F-4D97-AF65-F5344CB8AC3E}">
        <p14:creationId xmlns:p14="http://schemas.microsoft.com/office/powerpoint/2010/main" val="13983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71512" y="1444482"/>
            <a:ext cx="1038196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un </a:t>
            </a:r>
            <a:r>
              <a:rPr lang="fr-FR" sz="3200" b="1" dirty="0">
                <a:solidFill>
                  <a:srgbClr val="C00000"/>
                </a:solidFill>
              </a:rPr>
              <a:t>multiple</a:t>
            </a:r>
            <a:r>
              <a:rPr lang="fr-FR" sz="3200" dirty="0"/>
              <a:t> d’un autre nombre s’il peut s’écrire sous la forme d’un produit avec cet autre nombre :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568026" y="406617"/>
            <a:ext cx="880829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et les diviseurs d’un nombre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D57D91E-5C54-114E-812D-23E6DBF10AAE}"/>
              </a:ext>
            </a:extLst>
          </p:cNvPr>
          <p:cNvSpPr txBox="1"/>
          <p:nvPr/>
        </p:nvSpPr>
        <p:spPr>
          <a:xfrm>
            <a:off x="1119187" y="4258831"/>
            <a:ext cx="993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.Lucida Grande UI Regular"/>
              <a:buChar char="✎"/>
            </a:pPr>
            <a:r>
              <a:rPr lang="fr-FR" sz="3200" b="1" dirty="0">
                <a:solidFill>
                  <a:srgbClr val="0070C0"/>
                </a:solidFill>
              </a:rPr>
              <a:t>4</a:t>
            </a:r>
            <a:r>
              <a:rPr lang="fr-FR" sz="3200" dirty="0"/>
              <a:t> et </a:t>
            </a:r>
            <a:r>
              <a:rPr lang="fr-FR" sz="3200" b="1" dirty="0">
                <a:solidFill>
                  <a:srgbClr val="0070C0"/>
                </a:solidFill>
              </a:rPr>
              <a:t>9</a:t>
            </a:r>
            <a:r>
              <a:rPr lang="fr-FR" sz="3200" dirty="0"/>
              <a:t> sont des </a:t>
            </a:r>
            <a:r>
              <a:rPr lang="fr-FR" sz="3200" b="1" dirty="0">
                <a:solidFill>
                  <a:srgbClr val="C00000"/>
                </a:solidFill>
              </a:rPr>
              <a:t>diviseurs</a:t>
            </a:r>
            <a:r>
              <a:rPr lang="fr-FR" sz="3200" dirty="0"/>
              <a:t> de 36 car :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2766DD91-FF2F-C649-9C3D-642AD7341127}"/>
              </a:ext>
            </a:extLst>
          </p:cNvPr>
          <p:cNvGrpSpPr/>
          <p:nvPr/>
        </p:nvGrpSpPr>
        <p:grpSpPr>
          <a:xfrm>
            <a:off x="1650206" y="2705334"/>
            <a:ext cx="8627129" cy="1336059"/>
            <a:chOff x="1650206" y="2705334"/>
            <a:chExt cx="8627129" cy="1336059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657C86DE-8BC5-8946-A907-9D0EDD43CE95}"/>
                </a:ext>
              </a:extLst>
            </p:cNvPr>
            <p:cNvSpPr txBox="1"/>
            <p:nvPr/>
          </p:nvSpPr>
          <p:spPr>
            <a:xfrm>
              <a:off x="1650206" y="3022429"/>
              <a:ext cx="25667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rgbClr val="0070C0"/>
                  </a:solidFill>
                  <a:latin typeface="+mj-lt"/>
                </a:rPr>
                <a:t>36 = 4 x 9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CE37E5FC-E5F9-BF42-B382-608F01CAF3DE}"/>
                </a:ext>
              </a:extLst>
            </p:cNvPr>
            <p:cNvSpPr txBox="1"/>
            <p:nvPr/>
          </p:nvSpPr>
          <p:spPr>
            <a:xfrm>
              <a:off x="6086334" y="2705334"/>
              <a:ext cx="4191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0070C0"/>
                  </a:solidFill>
                </a:rPr>
                <a:t>36</a:t>
              </a:r>
              <a:r>
                <a:rPr lang="fr-FR" sz="3200" dirty="0"/>
                <a:t> est un </a:t>
              </a:r>
              <a:r>
                <a:rPr lang="fr-FR" sz="3200" b="1" dirty="0">
                  <a:solidFill>
                    <a:srgbClr val="C00000"/>
                  </a:solidFill>
                </a:rPr>
                <a:t>multiple</a:t>
              </a:r>
              <a:r>
                <a:rPr lang="fr-FR" sz="3200" dirty="0"/>
                <a:t> de 4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AA789FE-9F5E-3B49-8143-0D75E2AB18E7}"/>
                </a:ext>
              </a:extLst>
            </p:cNvPr>
            <p:cNvSpPr txBox="1"/>
            <p:nvPr/>
          </p:nvSpPr>
          <p:spPr>
            <a:xfrm>
              <a:off x="6086334" y="3456618"/>
              <a:ext cx="4191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0070C0"/>
                  </a:solidFill>
                </a:rPr>
                <a:t>36</a:t>
              </a:r>
              <a:r>
                <a:rPr lang="fr-FR" sz="3200" dirty="0"/>
                <a:t> est un </a:t>
              </a:r>
              <a:r>
                <a:rPr lang="fr-FR" sz="3200" b="1" dirty="0">
                  <a:solidFill>
                    <a:srgbClr val="C00000"/>
                  </a:solidFill>
                </a:rPr>
                <a:t>multiple</a:t>
              </a:r>
              <a:r>
                <a:rPr lang="fr-FR" sz="3200" dirty="0"/>
                <a:t> de 9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xmlns="" id="{E35344A3-9045-0041-804E-573B000B3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4614" y="2943456"/>
              <a:ext cx="1568986" cy="355994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xmlns="" id="{A8BC15DF-91F9-D64A-9F32-4592E14D744A}"/>
                </a:ext>
              </a:extLst>
            </p:cNvPr>
            <p:cNvCxnSpPr>
              <a:cxnSpLocks/>
            </p:cNvCxnSpPr>
            <p:nvPr/>
          </p:nvCxnSpPr>
          <p:spPr>
            <a:xfrm>
              <a:off x="4388222" y="3502031"/>
              <a:ext cx="1583954" cy="300691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8A92A17-C4B6-AC42-A7F7-4DFABA6C1427}"/>
              </a:ext>
            </a:extLst>
          </p:cNvPr>
          <p:cNvSpPr txBox="1"/>
          <p:nvPr/>
        </p:nvSpPr>
        <p:spPr>
          <a:xfrm>
            <a:off x="2198386" y="4948145"/>
            <a:ext cx="256670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+mj-lt"/>
              </a:rPr>
              <a:t>36 : 4 = 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F38A68AA-42FA-5146-9CE0-BB904BB48E90}"/>
              </a:ext>
            </a:extLst>
          </p:cNvPr>
          <p:cNvSpPr txBox="1"/>
          <p:nvPr/>
        </p:nvSpPr>
        <p:spPr>
          <a:xfrm>
            <a:off x="7201041" y="4945772"/>
            <a:ext cx="256670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+mj-lt"/>
              </a:rPr>
              <a:t>36 : 9 = 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AC0E5D31-4611-5E43-B870-AC6BCE8BBC1E}"/>
              </a:ext>
            </a:extLst>
          </p:cNvPr>
          <p:cNvSpPr txBox="1"/>
          <p:nvPr/>
        </p:nvSpPr>
        <p:spPr>
          <a:xfrm>
            <a:off x="1745685" y="5775951"/>
            <a:ext cx="36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fr-FR" sz="3200" b="1" dirty="0">
                <a:solidFill>
                  <a:srgbClr val="0070C0"/>
                </a:solidFill>
              </a:rPr>
              <a:t>36 </a:t>
            </a:r>
            <a:r>
              <a:rPr lang="fr-FR" sz="3200" dirty="0"/>
              <a:t>est </a:t>
            </a:r>
            <a:r>
              <a:rPr lang="fr-FR" sz="3200" b="1" dirty="0">
                <a:solidFill>
                  <a:srgbClr val="C00000"/>
                </a:solidFill>
              </a:rPr>
              <a:t>divisible</a:t>
            </a:r>
            <a:r>
              <a:rPr lang="fr-FR" sz="3200" dirty="0"/>
              <a:t> par 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DD1ADE7-82FC-E44A-8452-FC13A9688119}"/>
              </a:ext>
            </a:extLst>
          </p:cNvPr>
          <p:cNvSpPr txBox="1"/>
          <p:nvPr/>
        </p:nvSpPr>
        <p:spPr>
          <a:xfrm>
            <a:off x="6882606" y="5775950"/>
            <a:ext cx="367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fr-FR" sz="3200" b="1" dirty="0">
                <a:solidFill>
                  <a:srgbClr val="0070C0"/>
                </a:solidFill>
              </a:rPr>
              <a:t>36 </a:t>
            </a:r>
            <a:r>
              <a:rPr lang="fr-FR" sz="3200" dirty="0"/>
              <a:t>est </a:t>
            </a:r>
            <a:r>
              <a:rPr lang="fr-FR" sz="3200" b="1" dirty="0">
                <a:solidFill>
                  <a:srgbClr val="C00000"/>
                </a:solidFill>
              </a:rPr>
              <a:t>divisible</a:t>
            </a:r>
            <a:r>
              <a:rPr lang="fr-FR" sz="3200" dirty="0"/>
              <a:t> par 9</a:t>
            </a:r>
          </a:p>
        </p:txBody>
      </p:sp>
    </p:spTree>
    <p:extLst>
      <p:ext uri="{BB962C8B-B14F-4D97-AF65-F5344CB8AC3E}">
        <p14:creationId xmlns:p14="http://schemas.microsoft.com/office/powerpoint/2010/main" val="18073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critères de divisibilité par </a:t>
            </a:r>
            <a:r>
              <a:rPr lang="fr-FR" sz="4000" b="1" dirty="0">
                <a:latin typeface="+mn-lt"/>
              </a:rPr>
              <a:t>10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5A93D1E3-53D0-AE4C-8E17-0E1D5825A0B3}"/>
              </a:ext>
            </a:extLst>
          </p:cNvPr>
          <p:cNvGraphicFramePr/>
          <p:nvPr/>
        </p:nvGraphicFramePr>
        <p:xfrm>
          <a:off x="546100" y="1450181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5990CB3C-CD5D-4F46-BA61-1E59EA694550}"/>
              </a:ext>
            </a:extLst>
          </p:cNvPr>
          <p:cNvGraphicFramePr/>
          <p:nvPr/>
        </p:nvGraphicFramePr>
        <p:xfrm>
          <a:off x="546100" y="1450181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0744022E-E791-3742-AC1C-5AF6FF11CB4A}"/>
              </a:ext>
            </a:extLst>
          </p:cNvPr>
          <p:cNvGraphicFramePr/>
          <p:nvPr/>
        </p:nvGraphicFramePr>
        <p:xfrm>
          <a:off x="546099" y="1450181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6741F0A-E6DA-114A-AFF0-F26947B4E34C}"/>
              </a:ext>
            </a:extLst>
          </p:cNvPr>
          <p:cNvSpPr txBox="1"/>
          <p:nvPr/>
        </p:nvSpPr>
        <p:spPr>
          <a:xfrm>
            <a:off x="1231899" y="5020335"/>
            <a:ext cx="9729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divisible par 10</a:t>
            </a:r>
            <a:r>
              <a:rPr lang="fr-FR" sz="3200" dirty="0"/>
              <a:t> si son </a:t>
            </a:r>
            <a:r>
              <a:rPr lang="fr-FR" sz="3200" dirty="0">
                <a:solidFill>
                  <a:srgbClr val="C00000"/>
                </a:solidFill>
              </a:rPr>
              <a:t>chiffre des unités </a:t>
            </a:r>
            <a:r>
              <a:rPr lang="fr-FR" sz="3200" dirty="0"/>
              <a:t>est </a:t>
            </a:r>
            <a:r>
              <a:rPr lang="fr-FR" sz="3200" dirty="0">
                <a:solidFill>
                  <a:srgbClr val="C00000"/>
                </a:solidFill>
              </a:rPr>
              <a:t>0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9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  <p:bldGraphic spid="5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xmlns="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833305" y="453006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critères de divisibilité par </a:t>
            </a:r>
            <a:r>
              <a:rPr lang="fr-FR" sz="4000" b="1" dirty="0">
                <a:latin typeface="+mn-lt"/>
              </a:rPr>
              <a:t>2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5A93D1E3-53D0-AE4C-8E17-0E1D5825A0B3}"/>
              </a:ext>
            </a:extLst>
          </p:cNvPr>
          <p:cNvGraphicFramePr/>
          <p:nvPr/>
        </p:nvGraphicFramePr>
        <p:xfrm>
          <a:off x="546100" y="1450181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xmlns="" id="{FC4A6E02-77C1-1D44-BA67-72F351085AB8}"/>
              </a:ext>
            </a:extLst>
          </p:cNvPr>
          <p:cNvGraphicFramePr/>
          <p:nvPr/>
        </p:nvGraphicFramePr>
        <p:xfrm>
          <a:off x="546099" y="1450180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xmlns="" id="{270B3558-6918-EF44-A3B4-119645D31298}"/>
              </a:ext>
            </a:extLst>
          </p:cNvPr>
          <p:cNvGraphicFramePr/>
          <p:nvPr/>
        </p:nvGraphicFramePr>
        <p:xfrm>
          <a:off x="546098" y="1450179"/>
          <a:ext cx="11101387" cy="2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685D84FE-3DA4-AB41-A62D-D574ED3DB3A1}"/>
              </a:ext>
            </a:extLst>
          </p:cNvPr>
          <p:cNvSpPr txBox="1"/>
          <p:nvPr/>
        </p:nvSpPr>
        <p:spPr>
          <a:xfrm>
            <a:off x="1231899" y="5020335"/>
            <a:ext cx="97297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divisible par 2</a:t>
            </a:r>
            <a:r>
              <a:rPr lang="fr-FR" sz="3200" dirty="0"/>
              <a:t> si son </a:t>
            </a:r>
            <a:r>
              <a:rPr lang="fr-FR" sz="3200" dirty="0">
                <a:solidFill>
                  <a:srgbClr val="C00000"/>
                </a:solidFill>
              </a:rPr>
              <a:t>chiffre des unités </a:t>
            </a:r>
            <a:r>
              <a:rPr lang="fr-FR" sz="3200" dirty="0"/>
              <a:t>est </a:t>
            </a:r>
            <a:r>
              <a:rPr lang="fr-FR" sz="3200" dirty="0">
                <a:solidFill>
                  <a:srgbClr val="C00000"/>
                </a:solidFill>
              </a:rPr>
              <a:t>0, 2, 4, 6 </a:t>
            </a:r>
            <a:r>
              <a:rPr lang="fr-FR" sz="3200" dirty="0"/>
              <a:t>ou</a:t>
            </a:r>
            <a:r>
              <a:rPr lang="fr-FR" sz="3200" dirty="0">
                <a:solidFill>
                  <a:srgbClr val="C00000"/>
                </a:solidFill>
              </a:rPr>
              <a:t> 8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0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25" grpId="0">
        <p:bldAsOne/>
      </p:bldGraphic>
      <p:bldGraphic spid="28" grpId="0">
        <p:bldAsOne/>
      </p:bldGraphic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93E6310-7130-EE4E-B1A4-C1016AB6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2" y="769258"/>
            <a:ext cx="881118" cy="1582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966F5E9-66D1-2A42-893A-AB05D5CD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60" y="769258"/>
            <a:ext cx="881118" cy="1582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50BA516-4FA5-AB46-AA99-2D0D009E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91" y="1226458"/>
            <a:ext cx="881118" cy="15820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C97CC8C-5F81-3741-8E77-84293DAE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88" y="997858"/>
            <a:ext cx="881118" cy="15820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B74A5DF-CBEF-2441-839F-DEFBF0CC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94" y="1211946"/>
            <a:ext cx="881118" cy="15820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A84E81D-3B39-8241-A3EC-FF2211CE6B17}"/>
              </a:ext>
            </a:extLst>
          </p:cNvPr>
          <p:cNvSpPr txBox="1"/>
          <p:nvPr/>
        </p:nvSpPr>
        <p:spPr>
          <a:xfrm>
            <a:off x="334196" y="2844225"/>
            <a:ext cx="3575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294 briques de lait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8F2D31A-8997-4740-8AAE-2A9D16D2208C}"/>
              </a:ext>
            </a:extLst>
          </p:cNvPr>
          <p:cNvSpPr txBox="1"/>
          <p:nvPr/>
        </p:nvSpPr>
        <p:spPr>
          <a:xfrm>
            <a:off x="7417606" y="1475226"/>
            <a:ext cx="43129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Les briques sont rangées par 10 dans des cartons.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BABF41D-C64F-5544-B667-28D5E693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3" y="617706"/>
            <a:ext cx="2613365" cy="25189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C10230-F95F-A340-BB8D-B34D30659137}"/>
              </a:ext>
            </a:extLst>
          </p:cNvPr>
          <p:cNvSpPr/>
          <p:nvPr/>
        </p:nvSpPr>
        <p:spPr>
          <a:xfrm>
            <a:off x="5020929" y="172144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8" name="Flèche en arc 47">
            <a:extLst>
              <a:ext uri="{FF2B5EF4-FFF2-40B4-BE49-F238E27FC236}">
                <a16:creationId xmlns:a16="http://schemas.microsoft.com/office/drawing/2014/main" xmlns="" id="{AB4D6015-A66C-374D-8ECD-7AEE2A52C452}"/>
              </a:ext>
            </a:extLst>
          </p:cNvPr>
          <p:cNvSpPr/>
          <p:nvPr/>
        </p:nvSpPr>
        <p:spPr>
          <a:xfrm>
            <a:off x="3273621" y="278855"/>
            <a:ext cx="1098125" cy="1387783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FC7D196B-C9EC-7F47-8E9F-34C575992EC4}"/>
              </a:ext>
            </a:extLst>
          </p:cNvPr>
          <p:cNvSpPr txBox="1"/>
          <p:nvPr/>
        </p:nvSpPr>
        <p:spPr>
          <a:xfrm>
            <a:off x="2997787" y="4042604"/>
            <a:ext cx="6198013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xmlns="" id="{B0A77403-857A-AF4A-A9A8-40F70D2E6059}"/>
              </a:ext>
            </a:extLst>
          </p:cNvPr>
          <p:cNvSpPr/>
          <p:nvPr/>
        </p:nvSpPr>
        <p:spPr>
          <a:xfrm>
            <a:off x="4070374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xmlns="" id="{ECD1B8AE-CFF8-BC41-8982-40B3728CBA64}"/>
              </a:ext>
            </a:extLst>
          </p:cNvPr>
          <p:cNvSpPr/>
          <p:nvPr/>
        </p:nvSpPr>
        <p:spPr>
          <a:xfrm>
            <a:off x="6832390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9368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8F2D31A-8997-4740-8AAE-2A9D16D2208C}"/>
              </a:ext>
            </a:extLst>
          </p:cNvPr>
          <p:cNvSpPr txBox="1"/>
          <p:nvPr/>
        </p:nvSpPr>
        <p:spPr>
          <a:xfrm>
            <a:off x="6669745" y="1368483"/>
            <a:ext cx="505211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Les tartelettes sont rangées par 2 dans des boîtes.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FC7D196B-C9EC-7F47-8E9F-34C575992EC4}"/>
              </a:ext>
            </a:extLst>
          </p:cNvPr>
          <p:cNvSpPr txBox="1"/>
          <p:nvPr/>
        </p:nvSpPr>
        <p:spPr>
          <a:xfrm>
            <a:off x="2997787" y="4042604"/>
            <a:ext cx="6198013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Sera-t-il possible de tout ranger ?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xmlns="" id="{B0A77403-857A-AF4A-A9A8-40F70D2E6059}"/>
              </a:ext>
            </a:extLst>
          </p:cNvPr>
          <p:cNvSpPr/>
          <p:nvPr/>
        </p:nvSpPr>
        <p:spPr>
          <a:xfrm>
            <a:off x="4070374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xmlns="" id="{ECD1B8AE-CFF8-BC41-8982-40B3728CBA64}"/>
              </a:ext>
            </a:extLst>
          </p:cNvPr>
          <p:cNvSpPr/>
          <p:nvPr/>
        </p:nvSpPr>
        <p:spPr>
          <a:xfrm>
            <a:off x="6832390" y="5078282"/>
            <a:ext cx="1290825" cy="8029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NON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D5ACB27-D2DB-FB4D-93C1-73189BFEB247}"/>
              </a:ext>
            </a:extLst>
          </p:cNvPr>
          <p:cNvGrpSpPr/>
          <p:nvPr/>
        </p:nvGrpSpPr>
        <p:grpSpPr>
          <a:xfrm>
            <a:off x="3897221" y="319371"/>
            <a:ext cx="1991602" cy="2527834"/>
            <a:chOff x="8958690" y="2539544"/>
            <a:chExt cx="1991602" cy="252783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9DAEFEEC-66DE-E449-836C-EE7C1F710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374" r="11859" b="3833"/>
            <a:stretch/>
          </p:blipFill>
          <p:spPr>
            <a:xfrm>
              <a:off x="8958690" y="2539544"/>
              <a:ext cx="1991602" cy="252783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A215A66-178A-C643-A5F5-DAA47CA66E52}"/>
                </a:ext>
              </a:extLst>
            </p:cNvPr>
            <p:cNvSpPr/>
            <p:nvPr/>
          </p:nvSpPr>
          <p:spPr>
            <a:xfrm>
              <a:off x="9751183" y="380346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2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59DD628-FF39-B649-9105-2290BF8C1F59}"/>
              </a:ext>
            </a:extLst>
          </p:cNvPr>
          <p:cNvSpPr txBox="1"/>
          <p:nvPr/>
        </p:nvSpPr>
        <p:spPr>
          <a:xfrm>
            <a:off x="1128491" y="2847205"/>
            <a:ext cx="25070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17 tartelettes</a:t>
            </a:r>
          </a:p>
        </p:txBody>
      </p:sp>
      <p:sp>
        <p:nvSpPr>
          <p:cNvPr id="22" name="Flèche en arc 21">
            <a:extLst>
              <a:ext uri="{FF2B5EF4-FFF2-40B4-BE49-F238E27FC236}">
                <a16:creationId xmlns:a16="http://schemas.microsoft.com/office/drawing/2014/main" xmlns="" id="{A3393BED-B57B-7442-91A5-86C4F71148A2}"/>
              </a:ext>
            </a:extLst>
          </p:cNvPr>
          <p:cNvSpPr/>
          <p:nvPr/>
        </p:nvSpPr>
        <p:spPr>
          <a:xfrm>
            <a:off x="2698253" y="1057918"/>
            <a:ext cx="1098125" cy="1387783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B2D5E9D4-238D-F642-8A41-A31F27BD9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12" y="1583288"/>
            <a:ext cx="1763588" cy="132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0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:a16="http://schemas.microsoft.com/office/drawing/2014/main" xmlns="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3024731" y="1589674"/>
          <a:ext cx="6144126" cy="43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18967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230 est-il divisible par 10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1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459 est-il divisible par 10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3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fr-FR" sz="6000" dirty="0"/>
              <a:t>Diviser un nombre décimal par 10</a:t>
            </a:r>
          </a:p>
        </p:txBody>
      </p:sp>
    </p:spTree>
    <p:extLst>
      <p:ext uri="{BB962C8B-B14F-4D97-AF65-F5344CB8AC3E}">
        <p14:creationId xmlns:p14="http://schemas.microsoft.com/office/powerpoint/2010/main" val="231839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1166 est-il divisible par 10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480 est-il divisible par 10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21 790 est-il divisible par 10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:a16="http://schemas.microsoft.com/office/drawing/2014/main" xmlns="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3024731" y="1589674"/>
          <a:ext cx="6144126" cy="43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6687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56 est-il divisible par 2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5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254 est-il divisible par 2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2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107 est-il divisible par 2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490 est-il divisible par 2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0ACC4E-C03E-C446-AC8C-CF13BE0CB21F}"/>
              </a:ext>
            </a:extLst>
          </p:cNvPr>
          <p:cNvSpPr txBox="1">
            <a:spLocks/>
          </p:cNvSpPr>
          <p:nvPr/>
        </p:nvSpPr>
        <p:spPr>
          <a:xfrm>
            <a:off x="1719005" y="1753169"/>
            <a:ext cx="8526976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/>
              <a:t>50 128  est-il divisible par 2 ?</a:t>
            </a:r>
            <a:endParaRPr lang="fr-FR" sz="4800" b="1" dirty="0">
              <a:latin typeface="+mn-lt"/>
            </a:endParaRPr>
          </a:p>
        </p:txBody>
      </p: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8E9BE1E9-5B37-DE41-B59C-6E4F31EFBEE4}"/>
              </a:ext>
            </a:extLst>
          </p:cNvPr>
          <p:cNvSpPr/>
          <p:nvPr/>
        </p:nvSpPr>
        <p:spPr>
          <a:xfrm>
            <a:off x="3121623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xmlns="" id="{FB235E55-7CDE-0246-8B6A-61A393D1468B}"/>
              </a:ext>
            </a:extLst>
          </p:cNvPr>
          <p:cNvSpPr/>
          <p:nvPr/>
        </p:nvSpPr>
        <p:spPr>
          <a:xfrm>
            <a:off x="7337807" y="4347445"/>
            <a:ext cx="1624838" cy="8029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7030A0"/>
                </a:solidFill>
              </a:rPr>
              <a:t>NON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7047062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512881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978700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EC39C92-267D-944B-A22C-BFDBC2CD48E9}"/>
              </a:ext>
            </a:extLst>
          </p:cNvPr>
          <p:cNvSpPr>
            <a:spLocks noChangeAspect="1"/>
          </p:cNvSpPr>
          <p:nvPr/>
        </p:nvSpPr>
        <p:spPr>
          <a:xfrm>
            <a:off x="6581243" y="812880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759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47087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2    1    6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26E2A75-6939-C841-86A0-F7EC814F614E}"/>
              </a:ext>
            </a:extLst>
          </p:cNvPr>
          <p:cNvSpPr txBox="1"/>
          <p:nvPr/>
        </p:nvSpPr>
        <p:spPr>
          <a:xfrm>
            <a:off x="488476" y="766448"/>
            <a:ext cx="3785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400" dirty="0"/>
              <a:t>21,6 : 10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E1FE226-A1AE-DA4A-8459-1D7E6344E62C}"/>
              </a:ext>
            </a:extLst>
          </p:cNvPr>
          <p:cNvSpPr/>
          <p:nvPr/>
        </p:nvSpPr>
        <p:spPr>
          <a:xfrm>
            <a:off x="2498269" y="852176"/>
            <a:ext cx="1452877" cy="956545"/>
          </a:xfrm>
          <a:prstGeom prst="roundRect">
            <a:avLst/>
          </a:prstGeom>
          <a:noFill/>
          <a:ln w="28575">
            <a:solidFill>
              <a:srgbClr val="338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89">
              <a:solidFill>
                <a:srgbClr val="0070C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600364A8-D703-5741-8F79-F23AB5D04148}"/>
              </a:ext>
            </a:extLst>
          </p:cNvPr>
          <p:cNvCxnSpPr>
            <a:cxnSpLocks/>
          </p:cNvCxnSpPr>
          <p:nvPr/>
        </p:nvCxnSpPr>
        <p:spPr>
          <a:xfrm>
            <a:off x="3969576" y="1333843"/>
            <a:ext cx="60837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3774B8A-AA1D-F74B-87FD-F1E83F86106B}"/>
              </a:ext>
            </a:extLst>
          </p:cNvPr>
          <p:cNvSpPr/>
          <p:nvPr/>
        </p:nvSpPr>
        <p:spPr>
          <a:xfrm>
            <a:off x="4807792" y="725349"/>
            <a:ext cx="5223713" cy="107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70C0"/>
                </a:solidFill>
                <a:latin typeface="+mj-lt"/>
              </a:rPr>
              <a:t>Chaque chiffre prend une valeur 10 fois plus petite.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9446C5-3065-C94B-B9F4-5EB2DBE410C2}"/>
              </a:ext>
            </a:extLst>
          </p:cNvPr>
          <p:cNvSpPr/>
          <p:nvPr/>
        </p:nvSpPr>
        <p:spPr>
          <a:xfrm>
            <a:off x="17798467" y="5073006"/>
            <a:ext cx="357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,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927" cy="1300336"/>
            <a:chOff x="2856419" y="3429000"/>
            <a:chExt cx="6336719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488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06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38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61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785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09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43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33" y="3429000"/>
              <a:ext cx="144015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19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19" y="4589512"/>
              <a:ext cx="6336671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E08F7C-A911-D94F-B8E1-5211B8BF2D35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26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2.22222E-6 L -0.84612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63 -2.22222E-6 L -0.79052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FE8E9-DC67-4C1D-8515-34EBB55458B2}"/>
              </a:ext>
            </a:extLst>
          </p:cNvPr>
          <p:cNvSpPr/>
          <p:nvPr/>
        </p:nvSpPr>
        <p:spPr>
          <a:xfrm>
            <a:off x="1721604" y="522306"/>
            <a:ext cx="5909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Correction de la situation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3262DD2-1E51-42A8-8671-AF9F645C4742}"/>
                  </a:ext>
                </a:extLst>
              </p:cNvPr>
              <p:cNvSpPr/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l’immeuble de Lana, il y a 48 fenêtres.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 a compté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 fenêtres ont des rideaux.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Combien de fenêtres n’ont pas de rideaux dans l’immeuble de Lana?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262DD2-1E51-42A8-8671-AF9F645C4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  <a:blipFill>
                <a:blip r:embed="rId2"/>
                <a:stretch>
                  <a:fillRect l="-1129" t="-3817" b="-9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 descr="Façade Fenêtres Bâtiment - Photo gratuite sur Pixab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5" y="136477"/>
            <a:ext cx="3737151" cy="2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9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FE8E9-DC67-4C1D-8515-34EBB55458B2}"/>
              </a:ext>
            </a:extLst>
          </p:cNvPr>
          <p:cNvSpPr/>
          <p:nvPr/>
        </p:nvSpPr>
        <p:spPr>
          <a:xfrm>
            <a:off x="1721604" y="522306"/>
            <a:ext cx="5909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Correction de la situation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3262DD2-1E51-42A8-8671-AF9F645C4742}"/>
                  </a:ext>
                </a:extLst>
              </p:cNvPr>
              <p:cNvSpPr/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l’immeuble de Lana, il y a 48 fenêtres.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 a compté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 fenêtres ont des rideaux.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Combien de fenêtres n’ont pas de rideaux dans l’immeuble de Lana?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262DD2-1E51-42A8-8671-AF9F645C4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  <a:blipFill>
                <a:blip r:embed="rId2"/>
                <a:stretch>
                  <a:fillRect l="-1129" t="-3817" b="-9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 descr="Façade Fenêtres Bâtiment - Photo gratuite sur Pixab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5" y="136477"/>
            <a:ext cx="3737151" cy="2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07C96648-2A6F-CF4D-B5F6-70543340BEEE}"/>
              </a:ext>
            </a:extLst>
          </p:cNvPr>
          <p:cNvGraphicFramePr>
            <a:graphicFrameLocks noGrp="1"/>
          </p:cNvGraphicFramePr>
          <p:nvPr/>
        </p:nvGraphicFramePr>
        <p:xfrm>
          <a:off x="1398679" y="4710507"/>
          <a:ext cx="4031449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636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  <a:gridCol w="994662">
                  <a:extLst>
                    <a:ext uri="{9D8B030D-6E8A-4147-A177-3AD203B41FA5}">
                      <a16:colId xmlns:a16="http://schemas.microsoft.com/office/drawing/2014/main" xmlns="" val="2658969054"/>
                    </a:ext>
                  </a:extLst>
                </a:gridCol>
                <a:gridCol w="994662">
                  <a:extLst>
                    <a:ext uri="{9D8B030D-6E8A-4147-A177-3AD203B41FA5}">
                      <a16:colId xmlns:a16="http://schemas.microsoft.com/office/drawing/2014/main" xmlns="" val="305901063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15" name="Arc plein 14">
            <a:extLst>
              <a:ext uri="{FF2B5EF4-FFF2-40B4-BE49-F238E27FC236}">
                <a16:creationId xmlns:a16="http://schemas.microsoft.com/office/drawing/2014/main" xmlns="" id="{4AED1C8D-A7A2-EF43-89DA-666CE2C2F9B2}"/>
              </a:ext>
            </a:extLst>
          </p:cNvPr>
          <p:cNvSpPr/>
          <p:nvPr/>
        </p:nvSpPr>
        <p:spPr>
          <a:xfrm>
            <a:off x="1721604" y="4468266"/>
            <a:ext cx="3399036" cy="35443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D56C2B9-819F-B446-B883-A8885A94071C}"/>
              </a:ext>
            </a:extLst>
          </p:cNvPr>
          <p:cNvSpPr txBox="1"/>
          <p:nvPr/>
        </p:nvSpPr>
        <p:spPr>
          <a:xfrm>
            <a:off x="3102215" y="3959411"/>
            <a:ext cx="62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8AB31CB-5AB6-484A-BBBC-4E8096409529}"/>
              </a:ext>
            </a:extLst>
          </p:cNvPr>
          <p:cNvSpPr txBox="1"/>
          <p:nvPr/>
        </p:nvSpPr>
        <p:spPr>
          <a:xfrm>
            <a:off x="629889" y="3548959"/>
            <a:ext cx="232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total de fenêtres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1A4B7D18-1003-F745-931A-7E0CBB410F86}"/>
              </a:ext>
            </a:extLst>
          </p:cNvPr>
          <p:cNvCxnSpPr>
            <a:cxnSpLocks/>
          </p:cNvCxnSpPr>
          <p:nvPr/>
        </p:nvCxnSpPr>
        <p:spPr>
          <a:xfrm>
            <a:off x="2870200" y="3803801"/>
            <a:ext cx="393700" cy="2578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A79302F-EDAD-1842-978C-9185A2BD6B2B}"/>
              </a:ext>
            </a:extLst>
          </p:cNvPr>
          <p:cNvSpPr txBox="1"/>
          <p:nvPr/>
        </p:nvSpPr>
        <p:spPr>
          <a:xfrm>
            <a:off x="6118400" y="4010624"/>
            <a:ext cx="25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48 : 4 =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231E6B2-6D2B-504A-81FE-510A86B2A979}"/>
              </a:ext>
            </a:extLst>
          </p:cNvPr>
          <p:cNvSpPr txBox="1"/>
          <p:nvPr/>
        </p:nvSpPr>
        <p:spPr>
          <a:xfrm>
            <a:off x="6118400" y="4008715"/>
            <a:ext cx="25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48 : 4 = 12 </a:t>
            </a:r>
          </a:p>
        </p:txBody>
      </p:sp>
    </p:spTree>
    <p:extLst>
      <p:ext uri="{BB962C8B-B14F-4D97-AF65-F5344CB8AC3E}">
        <p14:creationId xmlns:p14="http://schemas.microsoft.com/office/powerpoint/2010/main" val="17018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FE8E9-DC67-4C1D-8515-34EBB55458B2}"/>
              </a:ext>
            </a:extLst>
          </p:cNvPr>
          <p:cNvSpPr/>
          <p:nvPr/>
        </p:nvSpPr>
        <p:spPr>
          <a:xfrm>
            <a:off x="1721604" y="522306"/>
            <a:ext cx="5909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Correction de la situation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3262DD2-1E51-42A8-8671-AF9F645C4742}"/>
                  </a:ext>
                </a:extLst>
              </p:cNvPr>
              <p:cNvSpPr/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l’immeuble de Lana, il y a 48 fenêtres.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 a compté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 fenêtres ont des rideaux.</a:t>
                </a:r>
              </a:p>
              <a:p>
                <a:pPr lvl="0"/>
                <a:r>
                  <a:rPr lang="fr-FR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Combien de fenêtres n’ont pas de rideaux dans l’immeuble de Lana?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262DD2-1E51-42A8-8671-AF9F645C4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8" y="1772073"/>
                <a:ext cx="11234809" cy="1663084"/>
              </a:xfrm>
              <a:prstGeom prst="rect">
                <a:avLst/>
              </a:prstGeom>
              <a:blipFill>
                <a:blip r:embed="rId2"/>
                <a:stretch>
                  <a:fillRect l="-1129" t="-3817" b="-9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 descr="Façade Fenêtres Bâtiment - Photo gratuite sur Pixab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985" y="136477"/>
            <a:ext cx="3737151" cy="2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07C96648-2A6F-CF4D-B5F6-70543340BEEE}"/>
              </a:ext>
            </a:extLst>
          </p:cNvPr>
          <p:cNvGraphicFramePr>
            <a:graphicFrameLocks noGrp="1"/>
          </p:cNvGraphicFramePr>
          <p:nvPr/>
        </p:nvGraphicFramePr>
        <p:xfrm>
          <a:off x="1398679" y="4710507"/>
          <a:ext cx="4031449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636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  <a:gridCol w="994662">
                  <a:extLst>
                    <a:ext uri="{9D8B030D-6E8A-4147-A177-3AD203B41FA5}">
                      <a16:colId xmlns:a16="http://schemas.microsoft.com/office/drawing/2014/main" xmlns="" val="2658969054"/>
                    </a:ext>
                  </a:extLst>
                </a:gridCol>
                <a:gridCol w="994662">
                  <a:extLst>
                    <a:ext uri="{9D8B030D-6E8A-4147-A177-3AD203B41FA5}">
                      <a16:colId xmlns:a16="http://schemas.microsoft.com/office/drawing/2014/main" xmlns="" val="305901063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15" name="Arc plein 14">
            <a:extLst>
              <a:ext uri="{FF2B5EF4-FFF2-40B4-BE49-F238E27FC236}">
                <a16:creationId xmlns:a16="http://schemas.microsoft.com/office/drawing/2014/main" xmlns="" id="{4AED1C8D-A7A2-EF43-89DA-666CE2C2F9B2}"/>
              </a:ext>
            </a:extLst>
          </p:cNvPr>
          <p:cNvSpPr/>
          <p:nvPr/>
        </p:nvSpPr>
        <p:spPr>
          <a:xfrm>
            <a:off x="1721604" y="4468266"/>
            <a:ext cx="3399036" cy="35443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D56C2B9-819F-B446-B883-A8885A94071C}"/>
              </a:ext>
            </a:extLst>
          </p:cNvPr>
          <p:cNvSpPr txBox="1"/>
          <p:nvPr/>
        </p:nvSpPr>
        <p:spPr>
          <a:xfrm>
            <a:off x="3102215" y="3959411"/>
            <a:ext cx="62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8AB31CB-5AB6-484A-BBBC-4E8096409529}"/>
              </a:ext>
            </a:extLst>
          </p:cNvPr>
          <p:cNvSpPr txBox="1"/>
          <p:nvPr/>
        </p:nvSpPr>
        <p:spPr>
          <a:xfrm>
            <a:off x="629889" y="3548959"/>
            <a:ext cx="232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total de fenêtres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1A4B7D18-1003-F745-931A-7E0CBB410F86}"/>
              </a:ext>
            </a:extLst>
          </p:cNvPr>
          <p:cNvCxnSpPr>
            <a:cxnSpLocks/>
          </p:cNvCxnSpPr>
          <p:nvPr/>
        </p:nvCxnSpPr>
        <p:spPr>
          <a:xfrm>
            <a:off x="2870200" y="3803801"/>
            <a:ext cx="393700" cy="2578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A79302F-EDAD-1842-978C-9185A2BD6B2B}"/>
              </a:ext>
            </a:extLst>
          </p:cNvPr>
          <p:cNvSpPr txBox="1"/>
          <p:nvPr/>
        </p:nvSpPr>
        <p:spPr>
          <a:xfrm>
            <a:off x="6118400" y="4010624"/>
            <a:ext cx="25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48 : 4 = 12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06CF3880-C7D9-784F-A411-C1196D749FC0}"/>
              </a:ext>
            </a:extLst>
          </p:cNvPr>
          <p:cNvSpPr/>
          <p:nvPr/>
        </p:nvSpPr>
        <p:spPr>
          <a:xfrm>
            <a:off x="1376694" y="4699796"/>
            <a:ext cx="309370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60E8E199-1968-2E48-93F3-A1CA48215367}"/>
              </a:ext>
            </a:extLst>
          </p:cNvPr>
          <p:cNvCxnSpPr>
            <a:cxnSpLocks/>
          </p:cNvCxnSpPr>
          <p:nvPr/>
        </p:nvCxnSpPr>
        <p:spPr>
          <a:xfrm flipH="1">
            <a:off x="2476500" y="5466285"/>
            <a:ext cx="152400" cy="3895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1D585EE-142C-614B-9E72-22EEC7528F50}"/>
              </a:ext>
            </a:extLst>
          </p:cNvPr>
          <p:cNvSpPr txBox="1"/>
          <p:nvPr/>
        </p:nvSpPr>
        <p:spPr>
          <a:xfrm>
            <a:off x="1619621" y="5819536"/>
            <a:ext cx="19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fenêtres avec des rideaux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FB8079E1-D3C9-594A-B865-D909EB3B08DF}"/>
              </a:ext>
            </a:extLst>
          </p:cNvPr>
          <p:cNvCxnSpPr>
            <a:cxnSpLocks/>
          </p:cNvCxnSpPr>
          <p:nvPr/>
        </p:nvCxnSpPr>
        <p:spPr>
          <a:xfrm>
            <a:off x="4960752" y="5466285"/>
            <a:ext cx="319776" cy="3895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8AF4353-0E41-C24D-A339-08CCA3CD9873}"/>
              </a:ext>
            </a:extLst>
          </p:cNvPr>
          <p:cNvSpPr txBox="1"/>
          <p:nvPr/>
        </p:nvSpPr>
        <p:spPr>
          <a:xfrm>
            <a:off x="4435715" y="5819536"/>
            <a:ext cx="197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fenêtres sans rideaux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E7E18FD-B14C-F940-8C8A-9222A3D8FBEC}"/>
              </a:ext>
            </a:extLst>
          </p:cNvPr>
          <p:cNvSpPr txBox="1"/>
          <p:nvPr/>
        </p:nvSpPr>
        <p:spPr>
          <a:xfrm>
            <a:off x="6163741" y="5137827"/>
            <a:ext cx="53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12 fenêtres n’ont pas de rideaux.</a:t>
            </a:r>
          </a:p>
        </p:txBody>
      </p:sp>
    </p:spTree>
    <p:extLst>
      <p:ext uri="{BB962C8B-B14F-4D97-AF65-F5344CB8AC3E}">
        <p14:creationId xmlns:p14="http://schemas.microsoft.com/office/powerpoint/2010/main" val="16757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25E5AB4-975D-A148-ACD6-EF1C5CCE9EDB}"/>
              </a:ext>
            </a:extLst>
          </p:cNvPr>
          <p:cNvSpPr/>
          <p:nvPr/>
        </p:nvSpPr>
        <p:spPr>
          <a:xfrm>
            <a:off x="2082968" y="485252"/>
            <a:ext cx="339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odoni 72 Book" pitchFamily="2" charset="0"/>
              </a:rPr>
              <a:t>LA BOULANGERIE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4CF27B08-478E-2343-9CEF-BF895248BC55}"/>
              </a:ext>
            </a:extLst>
          </p:cNvPr>
          <p:cNvSpPr txBox="1"/>
          <p:nvPr/>
        </p:nvSpPr>
        <p:spPr>
          <a:xfrm>
            <a:off x="12650789" y="5177023"/>
            <a:ext cx="457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Le prix est </a:t>
            </a:r>
            <a:r>
              <a:rPr lang="fr-FR" sz="2800" b="1" dirty="0">
                <a:solidFill>
                  <a:srgbClr val="C00000"/>
                </a:solidFill>
                <a:latin typeface="+mj-lt"/>
              </a:rPr>
              <a:t>proportionnel</a:t>
            </a:r>
            <a:r>
              <a:rPr lang="fr-FR" sz="2800" dirty="0">
                <a:latin typeface="+mj-lt"/>
              </a:rPr>
              <a:t> au nombre de cookies.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FB65944-EEEA-AF44-9BDD-5991A9ECB47E}"/>
              </a:ext>
            </a:extLst>
          </p:cNvPr>
          <p:cNvSpPr txBox="1"/>
          <p:nvPr/>
        </p:nvSpPr>
        <p:spPr>
          <a:xfrm>
            <a:off x="7860147" y="1189777"/>
            <a:ext cx="3853772" cy="369331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latin typeface="+mj-lt"/>
              </a:rPr>
              <a:t>Prix du jour</a:t>
            </a:r>
          </a:p>
          <a:p>
            <a:r>
              <a:rPr lang="fr-FR" sz="3600" dirty="0"/>
              <a:t>4 cookies à 5 €</a:t>
            </a:r>
          </a:p>
          <a:p>
            <a:r>
              <a:rPr lang="fr-FR" sz="3600" dirty="0"/>
              <a:t>8 cookies à 10 €</a:t>
            </a:r>
          </a:p>
          <a:p>
            <a:r>
              <a:rPr lang="fr-FR" sz="3600" dirty="0"/>
              <a:t>12 cookies à 15 €</a:t>
            </a:r>
          </a:p>
          <a:p>
            <a:r>
              <a:rPr lang="fr-FR" sz="3600" dirty="0"/>
              <a:t>20 cookies à 25 €</a:t>
            </a:r>
          </a:p>
          <a:p>
            <a:r>
              <a:rPr lang="fr-FR" sz="3600" dirty="0"/>
              <a:t>40 cookies à 50 €</a:t>
            </a:r>
          </a:p>
          <a:p>
            <a:endParaRPr lang="fr-FR" sz="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E32FE7D-9616-2842-A693-8AFE5E4B23AF}"/>
              </a:ext>
            </a:extLst>
          </p:cNvPr>
          <p:cNvSpPr/>
          <p:nvPr/>
        </p:nvSpPr>
        <p:spPr>
          <a:xfrm>
            <a:off x="302262" y="5518697"/>
            <a:ext cx="7107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cs typeface="Arial" panose="020B0604020202020204" pitchFamily="34" charset="0"/>
              </a:rPr>
              <a:t>Est-ce que ce boulanger fait des promotions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910B36-710C-D448-8B02-E9C8EBAF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" y="1024916"/>
            <a:ext cx="6929790" cy="40568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70DCF9-C15F-F845-AB6E-653022BB9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53" y="1074824"/>
            <a:ext cx="683378" cy="6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0047 L -0.42638 -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25E5AB4-975D-A148-ACD6-EF1C5CCE9EDB}"/>
              </a:ext>
            </a:extLst>
          </p:cNvPr>
          <p:cNvSpPr/>
          <p:nvPr/>
        </p:nvSpPr>
        <p:spPr>
          <a:xfrm>
            <a:off x="2082968" y="485252"/>
            <a:ext cx="339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odoni 72 Book" pitchFamily="2" charset="0"/>
              </a:rPr>
              <a:t>LA BOULANGERIE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4CF27B08-478E-2343-9CEF-BF895248BC55}"/>
              </a:ext>
            </a:extLst>
          </p:cNvPr>
          <p:cNvSpPr txBox="1"/>
          <p:nvPr/>
        </p:nvSpPr>
        <p:spPr>
          <a:xfrm>
            <a:off x="12650789" y="5177023"/>
            <a:ext cx="457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Le prix est </a:t>
            </a:r>
            <a:r>
              <a:rPr lang="fr-FR" sz="2800" b="1" dirty="0">
                <a:solidFill>
                  <a:srgbClr val="C00000"/>
                </a:solidFill>
                <a:latin typeface="+mj-lt"/>
              </a:rPr>
              <a:t>proportionnel</a:t>
            </a:r>
            <a:r>
              <a:rPr lang="fr-FR" sz="2800" dirty="0">
                <a:latin typeface="+mj-lt"/>
              </a:rPr>
              <a:t> au nombre de </a:t>
            </a:r>
            <a:r>
              <a:rPr lang="fr-FR" sz="2800" dirty="0" smtClean="0">
                <a:latin typeface="+mj-lt"/>
              </a:rPr>
              <a:t>brioches</a:t>
            </a:r>
            <a:r>
              <a:rPr lang="fr-FR" sz="2800" dirty="0">
                <a:latin typeface="+mj-lt"/>
              </a:rPr>
              <a:t>.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FB65944-EEEA-AF44-9BDD-5991A9ECB47E}"/>
              </a:ext>
            </a:extLst>
          </p:cNvPr>
          <p:cNvSpPr txBox="1"/>
          <p:nvPr/>
        </p:nvSpPr>
        <p:spPr>
          <a:xfrm>
            <a:off x="7860147" y="1189777"/>
            <a:ext cx="3853772" cy="3570208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latin typeface="+mj-lt"/>
              </a:rPr>
              <a:t>Prix du jour</a:t>
            </a:r>
          </a:p>
          <a:p>
            <a:r>
              <a:rPr lang="fr-FR" sz="3600" dirty="0"/>
              <a:t>2 brioches à 8 €</a:t>
            </a:r>
          </a:p>
          <a:p>
            <a:r>
              <a:rPr lang="fr-FR" sz="3600" dirty="0"/>
              <a:t>3 brioches à 12 €</a:t>
            </a:r>
          </a:p>
          <a:p>
            <a:r>
              <a:rPr lang="fr-FR" sz="3600" dirty="0"/>
              <a:t>5 brioches à 20 €</a:t>
            </a:r>
          </a:p>
          <a:p>
            <a:r>
              <a:rPr lang="fr-FR" sz="3600" dirty="0"/>
              <a:t>10 brioches à 40 €</a:t>
            </a:r>
          </a:p>
          <a:p>
            <a:endParaRPr lang="fr-FR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8FBEAEF-A556-B444-8F2E-91654F56BD72}"/>
              </a:ext>
            </a:extLst>
          </p:cNvPr>
          <p:cNvSpPr/>
          <p:nvPr/>
        </p:nvSpPr>
        <p:spPr>
          <a:xfrm>
            <a:off x="10511630" y="3586323"/>
            <a:ext cx="518616" cy="563056"/>
          </a:xfrm>
          <a:prstGeom prst="rect">
            <a:avLst/>
          </a:prstGeom>
          <a:solidFill>
            <a:schemeClr val="bg1"/>
          </a:solidFill>
          <a:ln>
            <a:solidFill>
              <a:srgbClr val="FDE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E32FE7D-9616-2842-A693-8AFE5E4B23AF}"/>
              </a:ext>
            </a:extLst>
          </p:cNvPr>
          <p:cNvSpPr/>
          <p:nvPr/>
        </p:nvSpPr>
        <p:spPr>
          <a:xfrm>
            <a:off x="302262" y="5518697"/>
            <a:ext cx="7107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.Lucida Grande UI Regular"/>
              <a:buChar char="✎"/>
            </a:pPr>
            <a:r>
              <a:rPr lang="fr-FR" sz="2800" dirty="0">
                <a:cs typeface="Arial" panose="020B0604020202020204" pitchFamily="34" charset="0"/>
              </a:rPr>
              <a:t> Peux-tu compléter le panneau des prix  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123284-0A2A-664B-B02E-FF591D752BED}"/>
              </a:ext>
            </a:extLst>
          </p:cNvPr>
          <p:cNvSpPr/>
          <p:nvPr/>
        </p:nvSpPr>
        <p:spPr>
          <a:xfrm>
            <a:off x="7989643" y="4215607"/>
            <a:ext cx="360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Nanami 3D Medium" pitchFamily="2" charset="0"/>
              </a:rPr>
              <a:t>Aucune promotion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910B36-710C-D448-8B02-E9C8EBAF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" y="1024916"/>
            <a:ext cx="6929790" cy="405681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8C6D133-AE98-6C42-A538-180C37263149}"/>
              </a:ext>
            </a:extLst>
          </p:cNvPr>
          <p:cNvSpPr/>
          <p:nvPr/>
        </p:nvSpPr>
        <p:spPr>
          <a:xfrm>
            <a:off x="10288898" y="2974881"/>
            <a:ext cx="518616" cy="563056"/>
          </a:xfrm>
          <a:prstGeom prst="rect">
            <a:avLst/>
          </a:prstGeom>
          <a:solidFill>
            <a:schemeClr val="bg1"/>
          </a:solidFill>
          <a:ln>
            <a:solidFill>
              <a:srgbClr val="FDE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8B95F5F-952F-F14D-9E26-4CF120B3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494" y="878612"/>
            <a:ext cx="1261903" cy="9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0047 L -0.42638 -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FB65944-EEEA-AF44-9BDD-5991A9ECB47E}"/>
              </a:ext>
            </a:extLst>
          </p:cNvPr>
          <p:cNvSpPr txBox="1"/>
          <p:nvPr/>
        </p:nvSpPr>
        <p:spPr>
          <a:xfrm>
            <a:off x="6946710" y="1373655"/>
            <a:ext cx="4316521" cy="2662267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latin typeface="+mj-lt"/>
              </a:rPr>
              <a:t>Prix des copies</a:t>
            </a:r>
          </a:p>
          <a:p>
            <a:r>
              <a:rPr lang="fr-FR" sz="3600" dirty="0"/>
              <a:t>10 photocopies à 2 €</a:t>
            </a:r>
          </a:p>
          <a:p>
            <a:r>
              <a:rPr lang="fr-FR" sz="3600" dirty="0"/>
              <a:t>30 photocopies à 5 €</a:t>
            </a:r>
          </a:p>
          <a:p>
            <a:r>
              <a:rPr lang="fr-FR" sz="3600" dirty="0"/>
              <a:t>40 photocopies à      €</a:t>
            </a:r>
          </a:p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BBD944-D6B9-7045-87A5-3C0CB677616A}"/>
              </a:ext>
            </a:extLst>
          </p:cNvPr>
          <p:cNvSpPr/>
          <p:nvPr/>
        </p:nvSpPr>
        <p:spPr>
          <a:xfrm>
            <a:off x="1564352" y="564639"/>
            <a:ext cx="4276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odoni 72 Book" pitchFamily="2" charset="0"/>
              </a:rPr>
              <a:t>LE PHOTOCOPIEUR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707DEE-543A-FE47-943B-09A92B26C118}"/>
              </a:ext>
            </a:extLst>
          </p:cNvPr>
          <p:cNvSpPr/>
          <p:nvPr/>
        </p:nvSpPr>
        <p:spPr>
          <a:xfrm>
            <a:off x="10282553" y="3149693"/>
            <a:ext cx="518616" cy="510023"/>
          </a:xfrm>
          <a:prstGeom prst="rect">
            <a:avLst/>
          </a:prstGeom>
          <a:solidFill>
            <a:schemeClr val="bg1"/>
          </a:solidFill>
          <a:ln>
            <a:solidFill>
              <a:srgbClr val="FDE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3117510-B77D-FD4B-8B54-364FB40694E5}"/>
              </a:ext>
            </a:extLst>
          </p:cNvPr>
          <p:cNvSpPr txBox="1"/>
          <p:nvPr/>
        </p:nvSpPr>
        <p:spPr>
          <a:xfrm>
            <a:off x="12392168" y="4447209"/>
            <a:ext cx="4458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Le prix </a:t>
            </a:r>
            <a:r>
              <a:rPr lang="fr-FR" sz="2800" b="1" dirty="0">
                <a:solidFill>
                  <a:srgbClr val="C00000"/>
                </a:solidFill>
                <a:latin typeface="+mj-lt"/>
              </a:rPr>
              <a:t>n’est pas proportionnel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800" dirty="0">
                <a:latin typeface="+mj-lt"/>
              </a:rPr>
              <a:t>au nombre de photocopies.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0B065A-5426-B144-86D5-EBEA67F93EA2}"/>
              </a:ext>
            </a:extLst>
          </p:cNvPr>
          <p:cNvSpPr/>
          <p:nvPr/>
        </p:nvSpPr>
        <p:spPr>
          <a:xfrm>
            <a:off x="302262" y="5518697"/>
            <a:ext cx="7107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.Lucida Grande UI Regular"/>
              <a:buChar char="✎"/>
            </a:pPr>
            <a:r>
              <a:rPr lang="fr-FR" sz="2800" dirty="0">
                <a:cs typeface="Arial" panose="020B0604020202020204" pitchFamily="34" charset="0"/>
              </a:rPr>
              <a:t> Peux-tu compléter le panneau des prix 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289227-E397-8440-951E-80590EA31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7"/>
          <a:stretch/>
        </p:blipFill>
        <p:spPr>
          <a:xfrm>
            <a:off x="1569839" y="1373655"/>
            <a:ext cx="3415155" cy="41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07 -0.03264 L -0.45658 -0.032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oto gratuite de amusement, billes, billes de verre"/>
          <p:cNvSpPr>
            <a:spLocks noChangeAspect="1" noChangeArrowheads="1"/>
          </p:cNvSpPr>
          <p:nvPr/>
        </p:nvSpPr>
        <p:spPr bwMode="auto">
          <a:xfrm>
            <a:off x="1563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39E0A2-FDE3-1F4D-88B5-88DB02E68C13}"/>
              </a:ext>
            </a:extLst>
          </p:cNvPr>
          <p:cNvSpPr/>
          <p:nvPr/>
        </p:nvSpPr>
        <p:spPr>
          <a:xfrm>
            <a:off x="1604825" y="428861"/>
            <a:ext cx="8983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Situation de proportionnalité ou pas 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262DD2-1E51-42A8-8671-AF9F645C4742}"/>
              </a:ext>
            </a:extLst>
          </p:cNvPr>
          <p:cNvSpPr/>
          <p:nvPr/>
        </p:nvSpPr>
        <p:spPr>
          <a:xfrm>
            <a:off x="540328" y="1564254"/>
            <a:ext cx="8129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Un restaurateur affiche le tableau ci-dessous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262DD2-1E51-42A8-8671-AF9F645C4742}"/>
              </a:ext>
            </a:extLst>
          </p:cNvPr>
          <p:cNvSpPr/>
          <p:nvPr/>
        </p:nvSpPr>
        <p:spPr>
          <a:xfrm>
            <a:off x="540327" y="3958924"/>
            <a:ext cx="110875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La taille des pizzas est-elle proportionnelle au nombre de personnes ?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08126"/>
              </p:ext>
            </p:extLst>
          </p:nvPr>
        </p:nvGraphicFramePr>
        <p:xfrm>
          <a:off x="1632121" y="2291658"/>
          <a:ext cx="7634709" cy="1341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53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2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7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solidFill>
                            <a:srgbClr val="FFFF00"/>
                          </a:solidFill>
                        </a:rPr>
                        <a:t>Pizzas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Petite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Géante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nombre de personnes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8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8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8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8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diamètre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6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6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34 cm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6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40</a:t>
                      </a:r>
                      <a:r>
                        <a:rPr lang="fr-FR" sz="2400" baseline="0" dirty="0"/>
                        <a:t> cm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4C84ED4-C2AB-864B-89FC-BE04A8A3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37" y="575230"/>
            <a:ext cx="2316215" cy="19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oto gratuite de amusement, billes, billes de verre"/>
          <p:cNvSpPr>
            <a:spLocks noChangeAspect="1" noChangeArrowheads="1"/>
          </p:cNvSpPr>
          <p:nvPr/>
        </p:nvSpPr>
        <p:spPr bwMode="auto">
          <a:xfrm>
            <a:off x="1563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39E0A2-FDE3-1F4D-88B5-88DB02E68C13}"/>
              </a:ext>
            </a:extLst>
          </p:cNvPr>
          <p:cNvSpPr/>
          <p:nvPr/>
        </p:nvSpPr>
        <p:spPr>
          <a:xfrm>
            <a:off x="1604825" y="428861"/>
            <a:ext cx="8983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7030A0"/>
                </a:solidFill>
                <a:latin typeface="Calibri Light"/>
                <a:ea typeface="+mj-ea"/>
                <a:cs typeface="+mj-cs"/>
              </a:rPr>
              <a:t>Situation de proportionnalité ou pas 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44D848-DC85-7C4B-A010-8C3A2D7DBEE3}"/>
              </a:ext>
            </a:extLst>
          </p:cNvPr>
          <p:cNvSpPr/>
          <p:nvPr/>
        </p:nvSpPr>
        <p:spPr>
          <a:xfrm>
            <a:off x="540328" y="1564254"/>
            <a:ext cx="11514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Voici les relevés de poids moyens des bébés selon leur âge :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E858CCA-98EF-914F-85C7-B03C0B7B4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21164"/>
              </p:ext>
            </p:extLst>
          </p:nvPr>
        </p:nvGraphicFramePr>
        <p:xfrm>
          <a:off x="2960312" y="2276005"/>
          <a:ext cx="4764322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161">
                  <a:extLst>
                    <a:ext uri="{9D8B030D-6E8A-4147-A177-3AD203B41FA5}">
                      <a16:colId xmlns:a16="http://schemas.microsoft.com/office/drawing/2014/main" xmlns="" val="2288864411"/>
                    </a:ext>
                  </a:extLst>
                </a:gridCol>
                <a:gridCol w="2382161">
                  <a:extLst>
                    <a:ext uri="{9D8B030D-6E8A-4147-A177-3AD203B41FA5}">
                      <a16:colId xmlns:a16="http://schemas.microsoft.com/office/drawing/2014/main" xmlns="" val="2272973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âge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Poids moyen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11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374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81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94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623218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E2A0DEF-6B46-F44B-9A95-A44B1649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808" y="1023894"/>
            <a:ext cx="1697452" cy="19832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8B5BDF-CA30-234E-BF76-7C5411CECB0A}"/>
              </a:ext>
            </a:extLst>
          </p:cNvPr>
          <p:cNvSpPr/>
          <p:nvPr/>
        </p:nvSpPr>
        <p:spPr>
          <a:xfrm>
            <a:off x="1604825" y="4739749"/>
            <a:ext cx="8139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Le poids des bébés est-il proportionnel à leur âge ?</a:t>
            </a:r>
          </a:p>
        </p:txBody>
      </p:sp>
    </p:spTree>
    <p:extLst>
      <p:ext uri="{BB962C8B-B14F-4D97-AF65-F5344CB8AC3E}">
        <p14:creationId xmlns:p14="http://schemas.microsoft.com/office/powerpoint/2010/main" val="30463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Problème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0542E17-3418-AC42-A8A4-013C0AC5A2E4}"/>
              </a:ext>
            </a:extLst>
          </p:cNvPr>
          <p:cNvSpPr txBox="1"/>
          <p:nvPr/>
        </p:nvSpPr>
        <p:spPr>
          <a:xfrm>
            <a:off x="838200" y="1561514"/>
            <a:ext cx="10022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Pour faire des crêpes pour 12 personnes, il faut 4 œufs.</a:t>
            </a:r>
          </a:p>
          <a:p>
            <a:r>
              <a:rPr lang="fr-FR" sz="3200" dirty="0">
                <a:cs typeface="Arial" panose="020B0604020202020204" pitchFamily="34" charset="0"/>
              </a:rPr>
              <a:t>Combien faut-il d’œufs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pour 6 personnes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pour 18 personnes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pour 24 personnes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E7196E3-A5F0-C646-B4AC-56B97AB9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/>
        </p:blipFill>
        <p:spPr>
          <a:xfrm>
            <a:off x="9300472" y="198891"/>
            <a:ext cx="2586728" cy="14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0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68" y="245082"/>
            <a:ext cx="1971881" cy="15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6477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Situation pour plus tard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262DD2-1E51-42A8-8671-AF9F645C4742}"/>
              </a:ext>
            </a:extLst>
          </p:cNvPr>
          <p:cNvSpPr/>
          <p:nvPr/>
        </p:nvSpPr>
        <p:spPr>
          <a:xfrm>
            <a:off x="540328" y="1805554"/>
            <a:ext cx="115144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Pour obtenir de la peinture orange, </a:t>
            </a:r>
            <a:r>
              <a:rPr lang="fr-FR" sz="3000" dirty="0" err="1">
                <a:solidFill>
                  <a:prstClr val="black"/>
                </a:solidFill>
                <a:cs typeface="Arial" panose="020B0604020202020204" pitchFamily="34" charset="0"/>
              </a:rPr>
              <a:t>Louna</a:t>
            </a:r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 a mélangé 2 pots de peinture rouge et 5 pots de jaune.</a:t>
            </a:r>
          </a:p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Avec 6 pots de peinture rouge, elle veut réaliser une peinture orange de la même couleur.</a:t>
            </a:r>
          </a:p>
          <a:p>
            <a:pPr lvl="0"/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Combien </a:t>
            </a:r>
            <a:r>
              <a:rPr lang="fr-FR" sz="3000" dirty="0" err="1">
                <a:solidFill>
                  <a:prstClr val="black"/>
                </a:solidFill>
                <a:cs typeface="Arial" panose="020B0604020202020204" pitchFamily="34" charset="0"/>
              </a:rPr>
              <a:t>doit-elle</a:t>
            </a:r>
            <a:r>
              <a:rPr lang="fr-FR" sz="3000" dirty="0">
                <a:solidFill>
                  <a:prstClr val="black"/>
                </a:solidFill>
                <a:cs typeface="Arial" panose="020B0604020202020204" pitchFamily="34" charset="0"/>
              </a:rPr>
              <a:t> utiliser de pots de peinture jaune 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9" y="245082"/>
            <a:ext cx="250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04" y="0"/>
            <a:ext cx="1583978" cy="15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 3    4    5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34,5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3,45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704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 7    6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76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7,6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25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       8    3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8,3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0,83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71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 8    0    2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80,2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8,02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82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9    0    7    0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9070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907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918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2    4    0    1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:a16="http://schemas.microsoft.com/office/drawing/2014/main" xmlns="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:a16="http://schemas.microsoft.com/office/drawing/2014/main" xmlns="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745" y="487923"/>
            <a:ext cx="4708160" cy="802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xmlns="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240,1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24,01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691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13867</TotalTime>
  <Words>1527</Words>
  <Application>Microsoft Office PowerPoint</Application>
  <PresentationFormat>Personnalisé</PresentationFormat>
  <Paragraphs>383</Paragraphs>
  <Slides>39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 et calculs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CM1 Mathématiques, émission du 12 mai 2020</dc:subject>
  <dc:creator>Marie-France BOULET, CPD et Xavier SORBE, IG</dc:creator>
  <cp:keywords>division par 10, critères de divisibilité par 2 et 10, problèmes de proportionnalité</cp:keywords>
  <cp:lastModifiedBy>Xavier SORBE</cp:lastModifiedBy>
  <cp:revision>855</cp:revision>
  <cp:lastPrinted>2020-03-27T09:40:59Z</cp:lastPrinted>
  <dcterms:created xsi:type="dcterms:W3CDTF">2020-03-26T08:38:08Z</dcterms:created>
  <dcterms:modified xsi:type="dcterms:W3CDTF">2020-04-29T05:44:36Z</dcterms:modified>
</cp:coreProperties>
</file>