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638" r:id="rId2"/>
    <p:sldId id="632" r:id="rId3"/>
    <p:sldId id="1109" r:id="rId4"/>
    <p:sldId id="642" r:id="rId5"/>
    <p:sldId id="643" r:id="rId6"/>
    <p:sldId id="652" r:id="rId7"/>
    <p:sldId id="655" r:id="rId8"/>
    <p:sldId id="654" r:id="rId9"/>
    <p:sldId id="657" r:id="rId10"/>
    <p:sldId id="690" r:id="rId11"/>
    <p:sldId id="754" r:id="rId12"/>
    <p:sldId id="716" r:id="rId13"/>
    <p:sldId id="717" r:id="rId14"/>
    <p:sldId id="718" r:id="rId15"/>
    <p:sldId id="719" r:id="rId16"/>
    <p:sldId id="720" r:id="rId17"/>
    <p:sldId id="688" r:id="rId18"/>
    <p:sldId id="727" r:id="rId19"/>
    <p:sldId id="699" r:id="rId20"/>
    <p:sldId id="729" r:id="rId21"/>
    <p:sldId id="691" r:id="rId22"/>
    <p:sldId id="696" r:id="rId23"/>
    <p:sldId id="697" r:id="rId24"/>
    <p:sldId id="698" r:id="rId25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  <p:cmAuthor id="2" name="chaim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B14"/>
    <a:srgbClr val="FCE9DC"/>
    <a:srgbClr val="F0904E"/>
    <a:srgbClr val="ED7C2F"/>
    <a:srgbClr val="6699FF"/>
    <a:srgbClr val="FF5050"/>
    <a:srgbClr val="FF99FF"/>
    <a:srgbClr val="F29BF7"/>
    <a:srgbClr val="D549C0"/>
    <a:srgbClr val="E3C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18" autoAdjust="0"/>
    <p:restoredTop sz="95135" autoAdjust="0"/>
  </p:normalViewPr>
  <p:slideViewPr>
    <p:cSldViewPr snapToGrid="0">
      <p:cViewPr varScale="1">
        <p:scale>
          <a:sx n="70" d="100"/>
          <a:sy n="70" d="100"/>
        </p:scale>
        <p:origin x="-49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200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10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20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 custLinFactNeighborX="-730" custLinFactNeighborY="-1636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200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1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/>
            <a:t>10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chemeClr val="bg1">
            <a:alpha val="89804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 20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144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18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/>
            <a:t>4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 custLinFactNeighborY="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144</a:t>
          </a:r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18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chemeClr val="bg1">
            <a:alpha val="90000"/>
          </a:schemeClr>
        </a:solidFill>
      </dgm:spPr>
      <dgm:t>
        <a:bodyPr/>
        <a:lstStyle/>
        <a:p>
          <a:pPr algn="ctr">
            <a:buNone/>
          </a:pPr>
          <a:r>
            <a:rPr lang="fr-FR" b="1" dirty="0"/>
            <a:t>9</a:t>
          </a:r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4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 custLinFactY="-100000" custLinFactNeighborX="-3945" custLinFactNeighborY="-14062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 custLinFactNeighborY="1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81936DF-DCA6-8844-A7A6-5924F6737A7D}" type="presOf" srcId="{5A256FE1-617A-F64B-AAA5-E71BA3D8E71B}" destId="{5131D196-118F-ED4B-8F8C-9F861CEE6268}" srcOrd="0" destOrd="0" presId="urn:microsoft.com/office/officeart/2005/8/layout/vList5"/>
    <dgm:cxn modelId="{DB083B15-644D-434B-A89D-7CD628CDFFDA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F5A9E817-A96F-C647-AD9D-6664E76B7658}" type="presOf" srcId="{D865DF60-6A8A-1346-86CF-ADC5241F7441}" destId="{C3381103-080C-D746-8B27-46B2DEE4028C}" srcOrd="0" destOrd="0" presId="urn:microsoft.com/office/officeart/2005/8/layout/vList5"/>
    <dgm:cxn modelId="{89640B31-8958-9B4C-B200-CAD5400ED28B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54C639D7-C3AB-FD44-8B78-F50EB51AF055}" type="presOf" srcId="{DD6BBC1B-D149-744A-A30E-EFE273F02222}" destId="{B2E2EFB5-3D81-DA40-B0AB-7277103CCFA5}" srcOrd="0" destOrd="0" presId="urn:microsoft.com/office/officeart/2005/8/layout/vList5"/>
    <dgm:cxn modelId="{4FBFB3FB-D559-CC45-BECC-AEC37FA19E5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B4EC8764-CDAB-744B-93C0-7E37FF27B9AB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1B9A43AC-A1D5-D642-AB7B-EB004829F254}" type="presOf" srcId="{39104730-2024-374C-98E0-3A4CE7ED9881}" destId="{82B71E07-46A9-1F4C-9980-576B2FA3ADD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17EF12D-DB37-4242-971D-251A35A44437}" type="presOf" srcId="{31427C3A-E33A-4C40-B6A8-DF440F9FA9C2}" destId="{09F84ED2-5430-D348-8351-1C588DA968EF}" srcOrd="0" destOrd="0" presId="urn:microsoft.com/office/officeart/2005/8/layout/vList5"/>
    <dgm:cxn modelId="{00362717-4A21-F742-BA03-A5133BF09835}" type="presParOf" srcId="{82B71E07-46A9-1F4C-9980-576B2FA3ADD8}" destId="{A3A8D8DA-067B-EC42-9EAF-7E4FD8AA6489}" srcOrd="0" destOrd="0" presId="urn:microsoft.com/office/officeart/2005/8/layout/vList5"/>
    <dgm:cxn modelId="{742D3B73-BE84-8544-BE07-8710D902F9BE}" type="presParOf" srcId="{A3A8D8DA-067B-EC42-9EAF-7E4FD8AA6489}" destId="{5131D196-118F-ED4B-8F8C-9F861CEE6268}" srcOrd="0" destOrd="0" presId="urn:microsoft.com/office/officeart/2005/8/layout/vList5"/>
    <dgm:cxn modelId="{7EC75AE1-7B04-FA41-94FF-1911C09D8FC1}" type="presParOf" srcId="{A3A8D8DA-067B-EC42-9EAF-7E4FD8AA6489}" destId="{B2E2EFB5-3D81-DA40-B0AB-7277103CCFA5}" srcOrd="1" destOrd="0" presId="urn:microsoft.com/office/officeart/2005/8/layout/vList5"/>
    <dgm:cxn modelId="{97B1F15C-237E-604A-8289-713E789E7586}" type="presParOf" srcId="{82B71E07-46A9-1F4C-9980-576B2FA3ADD8}" destId="{86757E5C-20F4-E745-A720-B10E686939A4}" srcOrd="1" destOrd="0" presId="urn:microsoft.com/office/officeart/2005/8/layout/vList5"/>
    <dgm:cxn modelId="{B16C5C6E-79FC-8346-967F-0187C8BA1D87}" type="presParOf" srcId="{82B71E07-46A9-1F4C-9980-576B2FA3ADD8}" destId="{0760AE06-7B56-494A-A0E8-36B594643D8E}" srcOrd="2" destOrd="0" presId="urn:microsoft.com/office/officeart/2005/8/layout/vList5"/>
    <dgm:cxn modelId="{058B5A7D-764C-C747-AE43-F82FD6113A96}" type="presParOf" srcId="{0760AE06-7B56-494A-A0E8-36B594643D8E}" destId="{C3381103-080C-D746-8B27-46B2DEE4028C}" srcOrd="0" destOrd="0" presId="urn:microsoft.com/office/officeart/2005/8/layout/vList5"/>
    <dgm:cxn modelId="{5658BDB6-16E3-8241-AA0B-388C2A49F556}" type="presParOf" srcId="{0760AE06-7B56-494A-A0E8-36B594643D8E}" destId="{FBE9ED35-B856-174C-8737-A32D2C924CA6}" srcOrd="1" destOrd="0" presId="urn:microsoft.com/office/officeart/2005/8/layout/vList5"/>
    <dgm:cxn modelId="{6D06452D-FB4E-D845-82BB-C54A6BE418A7}" type="presParOf" srcId="{82B71E07-46A9-1F4C-9980-576B2FA3ADD8}" destId="{42D27948-8160-FF47-9116-9786F5E669CE}" srcOrd="3" destOrd="0" presId="urn:microsoft.com/office/officeart/2005/8/layout/vList5"/>
    <dgm:cxn modelId="{D0CB713D-B15C-6E47-A6EB-4C4AAFD1E36C}" type="presParOf" srcId="{82B71E07-46A9-1F4C-9980-576B2FA3ADD8}" destId="{39BBA486-03BD-2144-ABBF-AE369E5400B7}" srcOrd="4" destOrd="0" presId="urn:microsoft.com/office/officeart/2005/8/layout/vList5"/>
    <dgm:cxn modelId="{2EF9BBDD-7B0F-DA48-A39E-79FE23851A8D}" type="presParOf" srcId="{39BBA486-03BD-2144-ABBF-AE369E5400B7}" destId="{70B8D9E0-4A6D-2F44-B595-4E51FB1CC510}" srcOrd="0" destOrd="0" presId="urn:microsoft.com/office/officeart/2005/8/layout/vList5"/>
    <dgm:cxn modelId="{F57BC9E9-1829-3A4A-8DD7-86862F3F7251}" type="presParOf" srcId="{39BBA486-03BD-2144-ABBF-AE369E5400B7}" destId="{09F84ED2-5430-D348-8351-1C588DA968EF}" srcOrd="1" destOrd="0" presId="urn:microsoft.com/office/officeart/2005/8/layout/vList5"/>
    <dgm:cxn modelId="{67B1BB59-65EA-4740-A802-3E7AF439FDF4}" type="presParOf" srcId="{82B71E07-46A9-1F4C-9980-576B2FA3ADD8}" destId="{26A10C18-A8F4-6A4C-BDEE-6F7DE3CE4615}" srcOrd="5" destOrd="0" presId="urn:microsoft.com/office/officeart/2005/8/layout/vList5"/>
    <dgm:cxn modelId="{5C1DCE0E-55C3-E848-921D-13D02D9E3893}" type="presParOf" srcId="{82B71E07-46A9-1F4C-9980-576B2FA3ADD8}" destId="{4ECD3363-8FE6-2E4D-AEB8-DD61ACBB9653}" srcOrd="6" destOrd="0" presId="urn:microsoft.com/office/officeart/2005/8/layout/vList5"/>
    <dgm:cxn modelId="{8A6C960C-C62D-3742-9052-2CD4C4B27247}" type="presParOf" srcId="{4ECD3363-8FE6-2E4D-AEB8-DD61ACBB9653}" destId="{E895D6B0-A2C0-8846-B022-1C147093D231}" srcOrd="0" destOrd="0" presId="urn:microsoft.com/office/officeart/2005/8/layout/vList5"/>
    <dgm:cxn modelId="{21ED6672-3727-1342-8976-DF3B40C79A6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20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4004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10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200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bg1">
            <a:alpha val="89804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20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/>
            <a:t>10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200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</a:t>
          </a:r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144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18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003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2967622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144</a:t>
          </a:r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4004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4</a:t>
          </a:r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18</a:t>
          </a:r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003"/>
          <a:ext cx="721139" cy="6729984"/>
        </a:xfrm>
        <a:prstGeom prst="round2SameRect">
          <a:avLst/>
        </a:prstGeom>
        <a:solidFill>
          <a:schemeClr val="bg1">
            <a:alpha val="9000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9</a:t>
          </a:r>
        </a:p>
      </dsp:txBody>
      <dsp:txXfrm rot="-5400000">
        <a:off x="3785616" y="2967622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Partage </a:t>
            </a:r>
            <a:r>
              <a:rPr lang="fr-FR" b="1" u="sng" dirty="0"/>
              <a:t>équitable</a:t>
            </a:r>
            <a:r>
              <a:rPr lang="fr-FR" dirty="0"/>
              <a:t>  - autant chacun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92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182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1" y="365040"/>
            <a:ext cx="10514951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1" y="1825560"/>
            <a:ext cx="10514951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538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pPr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0.png"/><Relationship Id="rId7" Type="http://schemas.openxmlformats.org/officeDocument/2006/relationships/image" Target="../media/image22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90.png"/><Relationship Id="rId4" Type="http://schemas.openxmlformats.org/officeDocument/2006/relationships/image" Target="../media/image280.png"/><Relationship Id="rId9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7971" y="365040"/>
            <a:ext cx="10514591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Jeudi 7 mai séance 2 CM1</a:t>
            </a:r>
            <a:endParaRPr lang="fr-F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0828" y="1523880"/>
            <a:ext cx="10712565" cy="49521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2439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C55370B-897A-48ED-ABA1-06CE6D5C88AD}"/>
              </a:ext>
            </a:extLst>
          </p:cNvPr>
          <p:cNvSpPr/>
          <p:nvPr/>
        </p:nvSpPr>
        <p:spPr>
          <a:xfrm>
            <a:off x="3843620" y="1336688"/>
            <a:ext cx="450475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  <a:ea typeface="+mj-ea"/>
                <a:cs typeface="+mj-cs"/>
              </a:rPr>
              <a:t>Nombres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BEFD884-F466-4795-AA1F-FA99E439CB37}"/>
              </a:ext>
            </a:extLst>
          </p:cNvPr>
          <p:cNvSpPr/>
          <p:nvPr/>
        </p:nvSpPr>
        <p:spPr>
          <a:xfrm>
            <a:off x="1140540" y="2992386"/>
            <a:ext cx="99109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000" dirty="0">
                <a:solidFill>
                  <a:prstClr val="black"/>
                </a:solidFill>
              </a:rPr>
              <a:t>Écrire une fraction sous forme de somme d’un entier et d’une fraction inférieure à 1.</a:t>
            </a:r>
          </a:p>
        </p:txBody>
      </p:sp>
    </p:spTree>
    <p:extLst>
      <p:ext uri="{BB962C8B-B14F-4D97-AF65-F5344CB8AC3E}">
        <p14:creationId xmlns:p14="http://schemas.microsoft.com/office/powerpoint/2010/main" val="1965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3A87534F-319F-4F51-8BAA-313B1AE03DA7}"/>
                  </a:ext>
                </a:extLst>
              </p:cNvPr>
              <p:cNvSpPr/>
              <p:nvPr/>
            </p:nvSpPr>
            <p:spPr>
              <a:xfrm>
                <a:off x="2223453" y="1345652"/>
                <a:ext cx="1398140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6000" b="1" dirty="0">
                    <a:solidFill>
                      <a:prstClr val="black"/>
                    </a:solidFill>
                    <a:latin typeface="Calibri Light"/>
                  </a:rPr>
                  <a:t> = </a:t>
                </a:r>
                <a:endParaRPr lang="fr-FR" sz="60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A87534F-319F-4F51-8BAA-313B1AE03D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453" y="1345652"/>
                <a:ext cx="1398140" cy="1070358"/>
              </a:xfrm>
              <a:prstGeom prst="rect">
                <a:avLst/>
              </a:prstGeom>
              <a:blipFill>
                <a:blip r:embed="rId2"/>
                <a:stretch>
                  <a:fillRect t="-19429" r="-25328" b="-3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9EE76784-E1D9-441B-A9A9-229FCCE05CA4}"/>
                  </a:ext>
                </a:extLst>
              </p:cNvPr>
              <p:cNvSpPr/>
              <p:nvPr/>
            </p:nvSpPr>
            <p:spPr>
              <a:xfrm>
                <a:off x="3503605" y="1345652"/>
                <a:ext cx="3297698" cy="13441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prstClr val="black"/>
                    </a:solidFill>
                    <a:latin typeface="Calibri Light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prstClr val="black"/>
                    </a:solidFill>
                    <a:latin typeface="Calibri Light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prstClr val="black"/>
                    </a:solidFill>
                    <a:latin typeface="Calibri Light"/>
                  </a:rPr>
                  <a:t> +</a:t>
                </a:r>
                <a:r>
                  <a:rPr lang="fr-FR" sz="4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prstClr val="black"/>
                    </a:solidFill>
                    <a:latin typeface="Calibri Light"/>
                  </a:rPr>
                  <a:t> +</a:t>
                </a:r>
                <a:r>
                  <a:rPr lang="fr-FR" sz="44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3600" b="1" dirty="0">
                    <a:solidFill>
                      <a:prstClr val="black"/>
                    </a:solidFill>
                    <a:latin typeface="Calibri Light"/>
                  </a:rPr>
                  <a:t> 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EE76784-E1D9-441B-A9A9-229FCCE05C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605" y="1345652"/>
                <a:ext cx="3297698" cy="13441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1CC059CE-11C6-43BD-9664-EBA889D1A617}"/>
                  </a:ext>
                </a:extLst>
              </p:cNvPr>
              <p:cNvSpPr/>
              <p:nvPr/>
            </p:nvSpPr>
            <p:spPr>
              <a:xfrm>
                <a:off x="2187647" y="3114544"/>
                <a:ext cx="5273375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4000" b="1" dirty="0">
                    <a:solidFill>
                      <a:prstClr val="black"/>
                    </a:solidFill>
                    <a:latin typeface="Calibri Light"/>
                  </a:rPr>
                  <a:t> </a:t>
                </a:r>
                <a:r>
                  <a:rPr lang="fr-FR" sz="6000" b="1" dirty="0">
                    <a:solidFill>
                      <a:prstClr val="black"/>
                    </a:solidFill>
                    <a:latin typeface="Calibri Light"/>
                  </a:rPr>
                  <a:t>=</a:t>
                </a:r>
                <a:endParaRPr lang="fr-FR" sz="4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C059CE-11C6-43BD-9664-EBA889D1A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647" y="3114544"/>
                <a:ext cx="5273375" cy="1015663"/>
              </a:xfrm>
              <a:prstGeom prst="rect">
                <a:avLst/>
              </a:prstGeom>
              <a:blipFill>
                <a:blip r:embed="rId4"/>
                <a:stretch>
                  <a:fillRect t="-22754" b="-353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xmlns="" id="{5B2B29F9-811F-47AA-915A-84830CE0AE33}"/>
              </a:ext>
            </a:extLst>
          </p:cNvPr>
          <p:cNvCxnSpPr>
            <a:cxnSpLocks/>
          </p:cNvCxnSpPr>
          <p:nvPr/>
        </p:nvCxnSpPr>
        <p:spPr>
          <a:xfrm>
            <a:off x="3503605" y="2645558"/>
            <a:ext cx="2590025" cy="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38BD94F2-77D9-48BA-9901-5A34546904C7}"/>
                  </a:ext>
                </a:extLst>
              </p:cNvPr>
              <p:cNvSpPr/>
              <p:nvPr/>
            </p:nvSpPr>
            <p:spPr>
              <a:xfrm>
                <a:off x="6313185" y="3050199"/>
                <a:ext cx="699661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fr-FR" sz="3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8BD94F2-77D9-48BA-9901-5A34546904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185" y="3050199"/>
                <a:ext cx="699661" cy="1133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xmlns="" id="{64A7808F-065D-468C-891D-1F467AE63C23}"/>
              </a:ext>
            </a:extLst>
          </p:cNvPr>
          <p:cNvCxnSpPr>
            <a:cxnSpLocks/>
          </p:cNvCxnSpPr>
          <p:nvPr/>
        </p:nvCxnSpPr>
        <p:spPr>
          <a:xfrm>
            <a:off x="4727436" y="2689803"/>
            <a:ext cx="0" cy="4247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B1852069-8029-45EB-A587-AE0ACA4F3BCC}"/>
              </a:ext>
            </a:extLst>
          </p:cNvPr>
          <p:cNvSpPr txBox="1"/>
          <p:nvPr/>
        </p:nvSpPr>
        <p:spPr>
          <a:xfrm>
            <a:off x="3073665" y="5648778"/>
            <a:ext cx="2619212" cy="461665"/>
          </a:xfrm>
          <a:prstGeom prst="rect">
            <a:avLst/>
          </a:prstGeom>
          <a:noFill/>
          <a:ln w="57150">
            <a:solidFill>
              <a:srgbClr val="FF5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Nombre entier 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xmlns="" id="{23BD2CCD-DB90-45C3-BEE1-D890A15616D1}"/>
              </a:ext>
            </a:extLst>
          </p:cNvPr>
          <p:cNvCxnSpPr>
            <a:cxnSpLocks/>
          </p:cNvCxnSpPr>
          <p:nvPr/>
        </p:nvCxnSpPr>
        <p:spPr>
          <a:xfrm flipV="1">
            <a:off x="3790794" y="5105026"/>
            <a:ext cx="745227" cy="5078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414662B-9916-4865-A033-9BACB53E2B92}"/>
              </a:ext>
            </a:extLst>
          </p:cNvPr>
          <p:cNvSpPr txBox="1"/>
          <p:nvPr/>
        </p:nvSpPr>
        <p:spPr>
          <a:xfrm>
            <a:off x="7511031" y="5709710"/>
            <a:ext cx="2993925" cy="46166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C000"/>
                </a:solidFill>
              </a:rPr>
              <a:t>Fraction inférieure à 1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xmlns="" id="{E7A92033-CC03-4E59-A7D4-B792DDCC0625}"/>
              </a:ext>
            </a:extLst>
          </p:cNvPr>
          <p:cNvCxnSpPr/>
          <p:nvPr/>
        </p:nvCxnSpPr>
        <p:spPr>
          <a:xfrm flipH="1" flipV="1">
            <a:off x="6570241" y="5105026"/>
            <a:ext cx="899652" cy="60468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C18BC50-209D-4442-81B1-F78A04F29AF4}"/>
              </a:ext>
            </a:extLst>
          </p:cNvPr>
          <p:cNvSpPr txBox="1"/>
          <p:nvPr/>
        </p:nvSpPr>
        <p:spPr>
          <a:xfrm>
            <a:off x="1135626" y="368710"/>
            <a:ext cx="873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7030A0"/>
                </a:solidFill>
              </a:rPr>
              <a:t>Décomposer une fraction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xmlns="" id="{A852B080-88CE-4C65-B99B-C4BA8FF5363B}"/>
                  </a:ext>
                </a:extLst>
              </p:cNvPr>
              <p:cNvSpPr txBox="1"/>
              <p:nvPr/>
            </p:nvSpPr>
            <p:spPr>
              <a:xfrm>
                <a:off x="4304625" y="3180749"/>
                <a:ext cx="845623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fr-FR" sz="3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sz="3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852B080-88CE-4C65-B99B-C4BA8FF53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625" y="3180749"/>
                <a:ext cx="845623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07CDABA8-B38C-41A9-879B-3B45E7C2F8E2}"/>
              </a:ext>
            </a:extLst>
          </p:cNvPr>
          <p:cNvSpPr txBox="1"/>
          <p:nvPr/>
        </p:nvSpPr>
        <p:spPr>
          <a:xfrm>
            <a:off x="5434290" y="3278490"/>
            <a:ext cx="594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9F207CE3-AFF0-455C-A61F-6ADD3851C797}"/>
                  </a:ext>
                </a:extLst>
              </p:cNvPr>
              <p:cNvSpPr/>
              <p:nvPr/>
            </p:nvSpPr>
            <p:spPr>
              <a:xfrm>
                <a:off x="2323286" y="4580362"/>
                <a:ext cx="1124026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4000" b="1" dirty="0">
                    <a:solidFill>
                      <a:prstClr val="black"/>
                    </a:solidFill>
                    <a:latin typeface="Calibri Light"/>
                  </a:rPr>
                  <a:t> </a:t>
                </a:r>
                <a:r>
                  <a:rPr lang="fr-FR" sz="6000" b="1" dirty="0">
                    <a:solidFill>
                      <a:prstClr val="black"/>
                    </a:solidFill>
                    <a:latin typeface="Calibri Light"/>
                  </a:rPr>
                  <a:t>=</a:t>
                </a:r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F207CE3-AFF0-455C-A61F-6ADD3851C7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286" y="4580362"/>
                <a:ext cx="1124026" cy="1015663"/>
              </a:xfrm>
              <a:prstGeom prst="rect">
                <a:avLst/>
              </a:prstGeom>
              <a:blipFill>
                <a:blip r:embed="rId7"/>
                <a:stretch>
                  <a:fillRect t="-22156" r="-31892" b="-353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xmlns="" id="{AF23D77E-3219-4E39-9ADC-456FE98B5E40}"/>
              </a:ext>
            </a:extLst>
          </p:cNvPr>
          <p:cNvCxnSpPr>
            <a:cxnSpLocks/>
          </p:cNvCxnSpPr>
          <p:nvPr/>
        </p:nvCxnSpPr>
        <p:spPr>
          <a:xfrm>
            <a:off x="4738559" y="4295355"/>
            <a:ext cx="0" cy="4247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06D2732B-B9F9-4A1A-95DA-ECC22FEF549B}"/>
              </a:ext>
            </a:extLst>
          </p:cNvPr>
          <p:cNvSpPr txBox="1"/>
          <p:nvPr/>
        </p:nvSpPr>
        <p:spPr>
          <a:xfrm>
            <a:off x="4311138" y="4720096"/>
            <a:ext cx="899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03035AF8-3190-4F45-9A22-0FF2AC86FBDC}"/>
              </a:ext>
            </a:extLst>
          </p:cNvPr>
          <p:cNvSpPr txBox="1"/>
          <p:nvPr/>
        </p:nvSpPr>
        <p:spPr>
          <a:xfrm>
            <a:off x="5223601" y="4647352"/>
            <a:ext cx="487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F17C2B53-CB63-4A63-AA16-7CF7BF6253A9}"/>
                  </a:ext>
                </a:extLst>
              </p:cNvPr>
              <p:cNvSpPr/>
              <p:nvPr/>
            </p:nvSpPr>
            <p:spPr>
              <a:xfrm>
                <a:off x="5870580" y="4365765"/>
                <a:ext cx="699661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6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fr-FR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17C2B53-CB63-4A63-AA16-7CF7BF6253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580" y="4365765"/>
                <a:ext cx="699661" cy="11330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82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7" grpId="0" animBg="1"/>
      <p:bldP spid="5" grpId="0"/>
      <p:bldP spid="6" grpId="0"/>
      <p:bldP spid="14" grpId="0"/>
      <p:bldP spid="15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2BEF174-380C-4581-AF20-FB4699EF14F1}"/>
                  </a:ext>
                </a:extLst>
              </p:cNvPr>
              <p:cNvSpPr/>
              <p:nvPr/>
            </p:nvSpPr>
            <p:spPr>
              <a:xfrm>
                <a:off x="970837" y="2802671"/>
                <a:ext cx="1204176" cy="107035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schemeClr val="tx1"/>
                    </a:solidFill>
                    <a:latin typeface="+mj-lt"/>
                  </a:rPr>
                  <a:t> =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2BEF174-380C-4581-AF20-FB4699EF14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837" y="2802671"/>
                <a:ext cx="1204176" cy="1070358"/>
              </a:xfrm>
              <a:prstGeom prst="rect">
                <a:avLst/>
              </a:prstGeom>
              <a:blipFill>
                <a:blip r:embed="rId2"/>
                <a:stretch>
                  <a:fillRect r="-19697" b="-13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AABC348-9E38-4833-8004-A2B79468A397}"/>
              </a:ext>
            </a:extLst>
          </p:cNvPr>
          <p:cNvSpPr/>
          <p:nvPr/>
        </p:nvSpPr>
        <p:spPr>
          <a:xfrm>
            <a:off x="235974" y="347455"/>
            <a:ext cx="119560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Décompose la fraction puis écris-la comme la somme d’un nombre entier et d’une fraction inférieure à 1.</a:t>
            </a:r>
          </a:p>
        </p:txBody>
      </p:sp>
    </p:spTree>
    <p:extLst>
      <p:ext uri="{BB962C8B-B14F-4D97-AF65-F5344CB8AC3E}">
        <p14:creationId xmlns:p14="http://schemas.microsoft.com/office/powerpoint/2010/main" val="11406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2BEF174-380C-4581-AF20-FB4699EF14F1}"/>
                  </a:ext>
                </a:extLst>
              </p:cNvPr>
              <p:cNvSpPr/>
              <p:nvPr/>
            </p:nvSpPr>
            <p:spPr>
              <a:xfrm>
                <a:off x="970837" y="2802671"/>
                <a:ext cx="1204176" cy="107035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schemeClr val="tx1"/>
                    </a:solidFill>
                    <a:latin typeface="+mj-lt"/>
                  </a:rPr>
                  <a:t> =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2BEF174-380C-4581-AF20-FB4699EF14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837" y="2802671"/>
                <a:ext cx="1204176" cy="1070358"/>
              </a:xfrm>
              <a:prstGeom prst="rect">
                <a:avLst/>
              </a:prstGeom>
              <a:blipFill>
                <a:blip r:embed="rId2"/>
                <a:stretch>
                  <a:fillRect r="-19697" b="-13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AABC348-9E38-4833-8004-A2B79468A397}"/>
              </a:ext>
            </a:extLst>
          </p:cNvPr>
          <p:cNvSpPr/>
          <p:nvPr/>
        </p:nvSpPr>
        <p:spPr>
          <a:xfrm>
            <a:off x="235974" y="347455"/>
            <a:ext cx="119560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Décompose la fraction puis écris-la comme la somme d’un nombre entier et d’une fraction inférieure à 1.</a:t>
            </a:r>
          </a:p>
        </p:txBody>
      </p:sp>
    </p:spTree>
    <p:extLst>
      <p:ext uri="{BB962C8B-B14F-4D97-AF65-F5344CB8AC3E}">
        <p14:creationId xmlns:p14="http://schemas.microsoft.com/office/powerpoint/2010/main" val="14214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6A7D4EC9-A418-4E1A-8CED-9B18A3DA14C9}"/>
                  </a:ext>
                </a:extLst>
              </p:cNvPr>
              <p:cNvSpPr/>
              <p:nvPr/>
            </p:nvSpPr>
            <p:spPr>
              <a:xfrm>
                <a:off x="1160206" y="2411285"/>
                <a:ext cx="2821244" cy="107035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fr-FR" sz="4400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fr-FR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</m:t>
                    </m:r>
                    <m:f>
                      <m:fPr>
                        <m:ctrlP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fr-FR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fr-FR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4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A7D4EC9-A418-4E1A-8CED-9B18A3DA14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206" y="2411285"/>
                <a:ext cx="2821244" cy="1070358"/>
              </a:xfrm>
              <a:prstGeom prst="rect">
                <a:avLst/>
              </a:prstGeom>
              <a:blipFill>
                <a:blip r:embed="rId2"/>
                <a:stretch>
                  <a:fillRect b="-12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EA42F61-E04B-4B73-884A-F6F9FECC788B}"/>
              </a:ext>
            </a:extLst>
          </p:cNvPr>
          <p:cNvSpPr/>
          <p:nvPr/>
        </p:nvSpPr>
        <p:spPr>
          <a:xfrm>
            <a:off x="1160206" y="537759"/>
            <a:ext cx="9429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Écris sous la forme d’une seule fraction</a:t>
            </a: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06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6A7D4EC9-A418-4E1A-8CED-9B18A3DA14C9}"/>
                  </a:ext>
                </a:extLst>
              </p:cNvPr>
              <p:cNvSpPr/>
              <p:nvPr/>
            </p:nvSpPr>
            <p:spPr>
              <a:xfrm>
                <a:off x="1160206" y="2411285"/>
                <a:ext cx="2821244" cy="106715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fr-FR" sz="4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fr-FR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</m:t>
                    </m:r>
                    <m:f>
                      <m:fPr>
                        <m:ctrlPr>
                          <a:rPr lang="fr-FR" sz="4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4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fr-FR" sz="4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fr-FR" sz="4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A7D4EC9-A418-4E1A-8CED-9B18A3DA14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206" y="2411285"/>
                <a:ext cx="2821244" cy="1067152"/>
              </a:xfrm>
              <a:prstGeom prst="rect">
                <a:avLst/>
              </a:prstGeom>
              <a:blipFill>
                <a:blip r:embed="rId2"/>
                <a:stretch>
                  <a:fillRect b="-12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EA42F61-E04B-4B73-884A-F6F9FECC788B}"/>
              </a:ext>
            </a:extLst>
          </p:cNvPr>
          <p:cNvSpPr/>
          <p:nvPr/>
        </p:nvSpPr>
        <p:spPr>
          <a:xfrm>
            <a:off x="1160206" y="537759"/>
            <a:ext cx="9429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Écris sous la forme d’une seule fraction</a:t>
            </a:r>
            <a:r>
              <a:rPr lang="fr-FR" sz="28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0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2ACB4B92-6A0D-4733-8331-935816D50CAE}"/>
              </a:ext>
            </a:extLst>
          </p:cNvPr>
          <p:cNvSpPr txBox="1"/>
          <p:nvPr/>
        </p:nvSpPr>
        <p:spPr>
          <a:xfrm>
            <a:off x="668752" y="560439"/>
            <a:ext cx="1143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Retrouve les correspondances entre les fractions et leurs décompositions.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4287E7A4-2B88-47EA-BBBF-9848E3C18BCB}"/>
                  </a:ext>
                </a:extLst>
              </p:cNvPr>
              <p:cNvSpPr/>
              <p:nvPr/>
            </p:nvSpPr>
            <p:spPr>
              <a:xfrm>
                <a:off x="1084145" y="1522126"/>
                <a:ext cx="1204176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Calibri Light"/>
                  </a:rPr>
                  <a:t> = </a:t>
                </a:r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287E7A4-2B88-47EA-BBBF-9848E3C18B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45" y="1522126"/>
                <a:ext cx="1204176" cy="1070549"/>
              </a:xfrm>
              <a:prstGeom prst="rect">
                <a:avLst/>
              </a:prstGeom>
              <a:blipFill>
                <a:blip r:embed="rId2"/>
                <a:stretch>
                  <a:fillRect r="-19289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6791901E-9242-4EE6-A0FB-C2B916F41294}"/>
                  </a:ext>
                </a:extLst>
              </p:cNvPr>
              <p:cNvSpPr/>
              <p:nvPr/>
            </p:nvSpPr>
            <p:spPr>
              <a:xfrm>
                <a:off x="1084145" y="4017315"/>
                <a:ext cx="1204176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Calibri Light"/>
                  </a:rPr>
                  <a:t> = </a:t>
                </a:r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791901E-9242-4EE6-A0FB-C2B916F412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45" y="4017315"/>
                <a:ext cx="1204176" cy="1070549"/>
              </a:xfrm>
              <a:prstGeom prst="rect">
                <a:avLst/>
              </a:prstGeom>
              <a:blipFill>
                <a:blip r:embed="rId3"/>
                <a:stretch>
                  <a:fillRect r="-19289" b="-130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0CF21EF9-343D-4A82-A3E1-2D12C3C1FC84}"/>
                  </a:ext>
                </a:extLst>
              </p:cNvPr>
              <p:cNvSpPr/>
              <p:nvPr/>
            </p:nvSpPr>
            <p:spPr>
              <a:xfrm>
                <a:off x="1084145" y="5158695"/>
                <a:ext cx="1204176" cy="10705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Calibri Light"/>
                  </a:rPr>
                  <a:t> = </a:t>
                </a:r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CF21EF9-343D-4A82-A3E1-2D12C3C1FC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45" y="5158695"/>
                <a:ext cx="1204176" cy="1070549"/>
              </a:xfrm>
              <a:prstGeom prst="rect">
                <a:avLst/>
              </a:prstGeom>
              <a:blipFill>
                <a:blip r:embed="rId4"/>
                <a:stretch>
                  <a:fillRect r="-19289" b="-130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EB4ED3ED-C9AF-4812-B24A-93C8CEBB7ABB}"/>
                  </a:ext>
                </a:extLst>
              </p:cNvPr>
              <p:cNvSpPr/>
              <p:nvPr/>
            </p:nvSpPr>
            <p:spPr>
              <a:xfrm>
                <a:off x="1084145" y="2663506"/>
                <a:ext cx="1204176" cy="1067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4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fr-FR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fr-FR" sz="4400" b="1" dirty="0">
                    <a:solidFill>
                      <a:prstClr val="black"/>
                    </a:solidFill>
                    <a:latin typeface="Calibri Light"/>
                  </a:rPr>
                  <a:t> = </a:t>
                </a:r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B4ED3ED-C9AF-4812-B24A-93C8CEBB7A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145" y="2663506"/>
                <a:ext cx="1204176" cy="1067152"/>
              </a:xfrm>
              <a:prstGeom prst="rect">
                <a:avLst/>
              </a:prstGeom>
              <a:blipFill>
                <a:blip r:embed="rId5"/>
                <a:stretch>
                  <a:fillRect r="-19289" b="-13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E1264EF8-034B-4C9E-9F02-6E306E85EF5A}"/>
                  </a:ext>
                </a:extLst>
              </p:cNvPr>
              <p:cNvSpPr/>
              <p:nvPr/>
            </p:nvSpPr>
            <p:spPr>
              <a:xfrm>
                <a:off x="8679718" y="1480129"/>
                <a:ext cx="2206758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Bef>
                    <a:spcPts val="1200"/>
                  </a:spcBef>
                </a:pPr>
                <a:r>
                  <a:rPr lang="fr-FR" sz="3600" b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</a:t>
                </a:r>
                <a14:m>
                  <m:oMath xmlns:m="http://schemas.openxmlformats.org/officeDocument/2006/math">
                    <m:r>
                      <a:rPr lang="fr-FR" sz="40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</m:t>
                    </m:r>
                    <m:f>
                      <m:fPr>
                        <m:ctrlPr>
                          <a:rPr lang="fr-FR" sz="4000" b="1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fr-FR" sz="4000" b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1264EF8-034B-4C9E-9F02-6E306E85EF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9718" y="1480129"/>
                <a:ext cx="2206758" cy="981487"/>
              </a:xfrm>
              <a:prstGeom prst="rect">
                <a:avLst/>
              </a:prstGeom>
              <a:blipFill rotWithShape="1">
                <a:blip r:embed="rId6"/>
                <a:stretch>
                  <a:fillRect b="-68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3F194FBE-2FA6-49D4-9DF5-463B504E49F0}"/>
                  </a:ext>
                </a:extLst>
              </p:cNvPr>
              <p:cNvSpPr/>
              <p:nvPr/>
            </p:nvSpPr>
            <p:spPr>
              <a:xfrm>
                <a:off x="8924272" y="2749171"/>
                <a:ext cx="1717650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spcBef>
                    <a:spcPts val="1200"/>
                  </a:spcBef>
                </a:pPr>
                <a:r>
                  <a:rPr lang="fr-FR" sz="3600" b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10</a:t>
                </a:r>
                <a14:m>
                  <m:oMath xmlns:m="http://schemas.openxmlformats.org/officeDocument/2006/math">
                    <m:r>
                      <a:rPr lang="fr-FR" sz="40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</m:t>
                    </m:r>
                    <m:f>
                      <m:fPr>
                        <m:ctrlPr>
                          <a:rPr lang="fr-FR" sz="4000" b="1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fr-FR" sz="4000" b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F194FBE-2FA6-49D4-9DF5-463B504E49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4272" y="2749171"/>
                <a:ext cx="1717650" cy="981487"/>
              </a:xfrm>
              <a:prstGeom prst="rect">
                <a:avLst/>
              </a:prstGeom>
              <a:blipFill rotWithShape="1">
                <a:blip r:embed="rId7"/>
                <a:stretch>
                  <a:fillRect l="-10638" b="-68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9CA76490-6180-43E4-81A4-873FA8714B44}"/>
                  </a:ext>
                </a:extLst>
              </p:cNvPr>
              <p:cNvSpPr/>
              <p:nvPr/>
            </p:nvSpPr>
            <p:spPr>
              <a:xfrm>
                <a:off x="9144077" y="4017315"/>
                <a:ext cx="1465979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spcBef>
                    <a:spcPts val="1200"/>
                  </a:spcBef>
                </a:pPr>
                <a:r>
                  <a:rPr lang="fr-FR" sz="3600" b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fr-FR" sz="40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</m:t>
                    </m:r>
                    <m:f>
                      <m:fPr>
                        <m:ctrlPr>
                          <a:rPr lang="fr-FR" sz="4000" b="1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fr-FR" sz="4000" b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CA76490-6180-43E4-81A4-873FA8714B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77" y="4017315"/>
                <a:ext cx="1465979" cy="981487"/>
              </a:xfrm>
              <a:prstGeom prst="rect">
                <a:avLst/>
              </a:prstGeom>
              <a:blipFill rotWithShape="1">
                <a:blip r:embed="rId8"/>
                <a:stretch>
                  <a:fillRect l="-12500" b="-68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15648066-EDF1-424A-A9DF-7EF2CF87C820}"/>
                  </a:ext>
                </a:extLst>
              </p:cNvPr>
              <p:cNvSpPr/>
              <p:nvPr/>
            </p:nvSpPr>
            <p:spPr>
              <a:xfrm>
                <a:off x="9195630" y="5316074"/>
                <a:ext cx="1362873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spcBef>
                    <a:spcPts val="1200"/>
                  </a:spcBef>
                </a:pPr>
                <a:r>
                  <a:rPr lang="fr-FR" sz="3600" b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fr-FR" sz="36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+ </m:t>
                    </m:r>
                    <m:f>
                      <m:fPr>
                        <m:ctrlPr>
                          <a:rPr lang="fr-FR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fr-FR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fr-FR" sz="3600" b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5648066-EDF1-424A-A9DF-7EF2CF87C8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5630" y="5316074"/>
                <a:ext cx="1362873" cy="889924"/>
              </a:xfrm>
              <a:prstGeom prst="rect">
                <a:avLst/>
              </a:prstGeom>
              <a:blipFill rotWithShape="1">
                <a:blip r:embed="rId9"/>
                <a:stretch>
                  <a:fillRect l="-13393" b="-109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56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07407E-6 L 0.54909 0.5453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48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0.54596 -0.17662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92" y="-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44444E-6 L 0.53971 -0.18819 " pathEditMode="relative" rAng="0" ptsTypes="AA">
                                      <p:cBhvr>
                                        <p:cTn id="14" dur="1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-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7 L 0.55378 -0.15602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82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7CDC06F-5F14-4503-A809-2090DF08CEBB}"/>
              </a:ext>
            </a:extLst>
          </p:cNvPr>
          <p:cNvSpPr/>
          <p:nvPr/>
        </p:nvSpPr>
        <p:spPr>
          <a:xfrm>
            <a:off x="3563896" y="2767281"/>
            <a:ext cx="50642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  <a:ea typeface="+mj-ea"/>
                <a:cs typeface="+mj-cs"/>
              </a:rPr>
              <a:t>Problèmes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10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517952" y="540033"/>
            <a:ext cx="71977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Correction du problème donné</a:t>
            </a:r>
            <a:endParaRPr lang="fr-FR" dirty="0">
              <a:solidFill>
                <a:srgbClr val="7030A0"/>
              </a:solidFill>
            </a:endParaRPr>
          </a:p>
        </p:txBody>
      </p:sp>
      <p:pic>
        <p:nvPicPr>
          <p:cNvPr id="5" name="Picture 4" descr="argent marque en espèces banque devise euro pièce de monnaie européen facture Remarques pièces de monnaie syndicat billet de banque fac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663" y="-220201"/>
            <a:ext cx="4493349" cy="299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AA7B0E96-EF09-4C28-A86F-D7538A709AEC}"/>
              </a:ext>
            </a:extLst>
          </p:cNvPr>
          <p:cNvSpPr txBox="1"/>
          <p:nvPr/>
        </p:nvSpPr>
        <p:spPr>
          <a:xfrm>
            <a:off x="517952" y="1607574"/>
            <a:ext cx="81347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Caroline a dépensé les deux tiers de l’argent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que lui a donné son grand-père.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Elle a dépensé exactement 10 euros.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Quelle somme lui a donné son grand-père?</a:t>
            </a:r>
          </a:p>
        </p:txBody>
      </p:sp>
    </p:spTree>
    <p:extLst>
      <p:ext uri="{BB962C8B-B14F-4D97-AF65-F5344CB8AC3E}">
        <p14:creationId xmlns:p14="http://schemas.microsoft.com/office/powerpoint/2010/main" val="1268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C8A322A-6D5B-4827-82C9-05F9B6507E2B}"/>
              </a:ext>
            </a:extLst>
          </p:cNvPr>
          <p:cNvSpPr/>
          <p:nvPr/>
        </p:nvSpPr>
        <p:spPr>
          <a:xfrm>
            <a:off x="3918320" y="492809"/>
            <a:ext cx="43553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4400" dirty="0">
                <a:solidFill>
                  <a:srgbClr val="7030A0"/>
                </a:solidFill>
                <a:latin typeface="Calibri Light"/>
              </a:rPr>
              <a:t>Première situation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EF80638-60D1-4F0B-846E-ADAD3F30FE02}"/>
              </a:ext>
            </a:extLst>
          </p:cNvPr>
          <p:cNvSpPr/>
          <p:nvPr/>
        </p:nvSpPr>
        <p:spPr>
          <a:xfrm>
            <a:off x="925471" y="1528200"/>
            <a:ext cx="89129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Farid lit un journal de 16 pages.</a:t>
            </a:r>
          </a:p>
          <a:p>
            <a:pPr lvl="0"/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a déjà lu 4 pages.</a:t>
            </a:r>
          </a:p>
          <a:p>
            <a:pPr lvl="0"/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fraction du journal </a:t>
            </a:r>
            <a:r>
              <a:rPr lang="fr-FR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a-t-il</a:t>
            </a:r>
            <a:r>
              <a:rPr lang="fr-FR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lue?</a:t>
            </a:r>
          </a:p>
        </p:txBody>
      </p:sp>
      <p:sp>
        <p:nvSpPr>
          <p:cNvPr id="3" name="AutoShape 2" descr="Icône de vecteur de journal | Vecteurs publiqu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387" y="160338"/>
            <a:ext cx="2413000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6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368542" y="1540088"/>
            <a:ext cx="9142809" cy="171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 anchor="b"/>
          <a:lstStyle/>
          <a:p>
            <a:pPr algn="ctr">
              <a:lnSpc>
                <a:spcPct val="100000"/>
              </a:lnSpc>
            </a:pPr>
            <a:r>
              <a:rPr lang="fr-FR" sz="8000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Calcul mental</a:t>
            </a:r>
            <a:endParaRPr lang="fr-FR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CustomShape 2"/>
          <p:cNvSpPr/>
          <p:nvPr/>
        </p:nvSpPr>
        <p:spPr>
          <a:xfrm>
            <a:off x="1476529" y="3501008"/>
            <a:ext cx="9142809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6" tIns="44994" rIns="89986" bIns="44994"/>
          <a:lstStyle/>
          <a:p>
            <a:pPr algn="ctr">
              <a:lnSpc>
                <a:spcPct val="100000"/>
              </a:lnSpc>
            </a:pPr>
            <a:r>
              <a:rPr lang="fr-F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Multiplier un nombre décimal par 50</a:t>
            </a:r>
            <a:endParaRPr lang="fr-FR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9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FFE8E9-DC67-4C1D-8515-34EBB55458B2}"/>
              </a:ext>
            </a:extLst>
          </p:cNvPr>
          <p:cNvSpPr/>
          <p:nvPr/>
        </p:nvSpPr>
        <p:spPr>
          <a:xfrm>
            <a:off x="3815081" y="507557"/>
            <a:ext cx="45745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solidFill>
                  <a:srgbClr val="7030A0"/>
                </a:solidFill>
                <a:latin typeface="Calibri Light"/>
                <a:ea typeface="+mj-ea"/>
                <a:cs typeface="+mj-cs"/>
              </a:rPr>
              <a:t>Deuxième situation</a:t>
            </a:r>
            <a:endParaRPr lang="fr-FR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04644BF1-D7B7-4A64-92A7-EC7C1716B2AC}"/>
                  </a:ext>
                </a:extLst>
              </p:cNvPr>
              <p:cNvSpPr/>
              <p:nvPr/>
            </p:nvSpPr>
            <p:spPr>
              <a:xfrm>
                <a:off x="545910" y="1510898"/>
                <a:ext cx="11491415" cy="2616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Jeanne participe à un triathlon. La distance à parcourir en natation correspond à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6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fr-FR" sz="36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 la distance totale.</a:t>
                </a:r>
              </a:p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 distance à vélo correspond à      de la distance totale. </a:t>
                </a:r>
              </a:p>
              <a:p>
                <a:pPr lvl="0"/>
                <a:endParaRPr lang="fr-FR" sz="2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fr-FR" sz="28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À quelle fraction de la distance totale correspond le reste du parcours ? 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4644BF1-D7B7-4A64-92A7-EC7C1716B2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10" y="1510898"/>
                <a:ext cx="11491415" cy="2616101"/>
              </a:xfrm>
              <a:prstGeom prst="rect">
                <a:avLst/>
              </a:prstGeom>
              <a:blipFill rotWithShape="1">
                <a:blip r:embed="rId2"/>
                <a:stretch>
                  <a:fillRect l="-1114" t="-2331" r="-1379" b="-559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DB80EED2-2BFE-4DD4-B62C-7D8DD2E37A38}"/>
                  </a:ext>
                </a:extLst>
              </p:cNvPr>
              <p:cNvSpPr/>
              <p:nvPr/>
            </p:nvSpPr>
            <p:spPr>
              <a:xfrm>
                <a:off x="5692934" y="2555777"/>
                <a:ext cx="536955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fr-FR" sz="3600" b="1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fr-FR" sz="3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fr-FR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B80EED2-2BFE-4DD4-B62C-7D8DD2E37A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934" y="2555777"/>
                <a:ext cx="536955" cy="8925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122" y="4126999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2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0">
            <a:extLst>
              <a:ext uri="{FF2B5EF4-FFF2-40B4-BE49-F238E27FC236}">
                <a16:creationId xmlns:a16="http://schemas.microsoft.com/office/drawing/2014/main" xmlns="" id="{8710F069-0F1F-4B00-8E34-3D44BD98C2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263058"/>
              </p:ext>
            </p:extLst>
          </p:nvPr>
        </p:nvGraphicFramePr>
        <p:xfrm>
          <a:off x="828000" y="2844000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1">
            <a:extLst>
              <a:ext uri="{FF2B5EF4-FFF2-40B4-BE49-F238E27FC236}">
                <a16:creationId xmlns:a16="http://schemas.microsoft.com/office/drawing/2014/main" xmlns="" id="{8B2563A5-AA72-4806-BF03-BF588508DFF2}"/>
              </a:ext>
            </a:extLst>
          </p:cNvPr>
          <p:cNvSpPr txBox="1">
            <a:spLocks/>
          </p:cNvSpPr>
          <p:nvPr/>
        </p:nvSpPr>
        <p:spPr>
          <a:xfrm>
            <a:off x="838200" y="169262"/>
            <a:ext cx="10515600" cy="11008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C085331-B1E2-4795-B9A8-7519DF7E4747}"/>
              </a:ext>
            </a:extLst>
          </p:cNvPr>
          <p:cNvSpPr/>
          <p:nvPr/>
        </p:nvSpPr>
        <p:spPr>
          <a:xfrm>
            <a:off x="732504" y="1069711"/>
            <a:ext cx="10515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Sana a 200 photos. Elle en a déjà placé un dixième dans son album. Combien de photos a-t-elle placées ? </a:t>
            </a:r>
          </a:p>
        </p:txBody>
      </p:sp>
    </p:spTree>
    <p:extLst>
      <p:ext uri="{BB962C8B-B14F-4D97-AF65-F5344CB8AC3E}">
        <p14:creationId xmlns:p14="http://schemas.microsoft.com/office/powerpoint/2010/main" val="6213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0">
            <a:extLst>
              <a:ext uri="{FF2B5EF4-FFF2-40B4-BE49-F238E27FC236}">
                <a16:creationId xmlns:a16="http://schemas.microsoft.com/office/drawing/2014/main" xmlns="" id="{23884FD5-7090-4489-876E-3A0F26C7AC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286766"/>
              </p:ext>
            </p:extLst>
          </p:nvPr>
        </p:nvGraphicFramePr>
        <p:xfrm>
          <a:off x="828000" y="2844000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xmlns="" id="{8B2563A5-AA72-4806-BF03-BF588508DFF2}"/>
              </a:ext>
            </a:extLst>
          </p:cNvPr>
          <p:cNvSpPr txBox="1">
            <a:spLocks/>
          </p:cNvSpPr>
          <p:nvPr/>
        </p:nvSpPr>
        <p:spPr>
          <a:xfrm>
            <a:off x="838200" y="169262"/>
            <a:ext cx="10515600" cy="11008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C085331-B1E2-4795-B9A8-7519DF7E4747}"/>
              </a:ext>
            </a:extLst>
          </p:cNvPr>
          <p:cNvSpPr/>
          <p:nvPr/>
        </p:nvSpPr>
        <p:spPr>
          <a:xfrm>
            <a:off x="732504" y="1069711"/>
            <a:ext cx="10515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Sana a 200 photos. Elle en a déjà placé un dixième dans son album. Combien de photos a-t-elle placées ? </a:t>
            </a:r>
          </a:p>
        </p:txBody>
      </p:sp>
    </p:spTree>
    <p:extLst>
      <p:ext uri="{BB962C8B-B14F-4D97-AF65-F5344CB8AC3E}">
        <p14:creationId xmlns:p14="http://schemas.microsoft.com/office/powerpoint/2010/main" val="3094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0">
            <a:extLst>
              <a:ext uri="{FF2B5EF4-FFF2-40B4-BE49-F238E27FC236}">
                <a16:creationId xmlns:a16="http://schemas.microsoft.com/office/drawing/2014/main" xmlns="" id="{D114DA87-A591-420D-82D7-9230787738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605646"/>
              </p:ext>
            </p:extLst>
          </p:nvPr>
        </p:nvGraphicFramePr>
        <p:xfrm>
          <a:off x="828000" y="2845258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953EB55-28B7-4169-AEAD-873936133A62}"/>
              </a:ext>
            </a:extLst>
          </p:cNvPr>
          <p:cNvSpPr/>
          <p:nvPr/>
        </p:nvSpPr>
        <p:spPr>
          <a:xfrm>
            <a:off x="838200" y="1055846"/>
            <a:ext cx="99305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Enzo a 36 billes. Il donne le quart de ses billes à Émilie.</a:t>
            </a:r>
          </a:p>
          <a:p>
            <a:pPr lvl="0"/>
            <a:r>
              <a:rPr lang="fr-FR" sz="3200" dirty="0">
                <a:solidFill>
                  <a:prstClr val="black"/>
                </a:solidFill>
              </a:rPr>
              <a:t>Combien de billes donne-t-il à Émilie?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8B2563A5-AA72-4806-BF03-BF588508DFF2}"/>
              </a:ext>
            </a:extLst>
          </p:cNvPr>
          <p:cNvSpPr txBox="1">
            <a:spLocks/>
          </p:cNvSpPr>
          <p:nvPr/>
        </p:nvSpPr>
        <p:spPr>
          <a:xfrm>
            <a:off x="838200" y="169262"/>
            <a:ext cx="10515600" cy="11008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</p:spTree>
    <p:extLst>
      <p:ext uri="{BB962C8B-B14F-4D97-AF65-F5344CB8AC3E}">
        <p14:creationId xmlns:p14="http://schemas.microsoft.com/office/powerpoint/2010/main" val="138593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0">
            <a:extLst>
              <a:ext uri="{FF2B5EF4-FFF2-40B4-BE49-F238E27FC236}">
                <a16:creationId xmlns:a16="http://schemas.microsoft.com/office/drawing/2014/main" xmlns="" id="{DA223F77-0473-4EE0-9C24-47461D7FF5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772299"/>
              </p:ext>
            </p:extLst>
          </p:nvPr>
        </p:nvGraphicFramePr>
        <p:xfrm>
          <a:off x="828000" y="2844000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953EB55-28B7-4169-AEAD-873936133A62}"/>
              </a:ext>
            </a:extLst>
          </p:cNvPr>
          <p:cNvSpPr/>
          <p:nvPr/>
        </p:nvSpPr>
        <p:spPr>
          <a:xfrm>
            <a:off x="838200" y="1055846"/>
            <a:ext cx="99305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prstClr val="black"/>
                </a:solidFill>
              </a:rPr>
              <a:t>Enzo a 36 billes. Il donne le quart de ses billes à Émilie.</a:t>
            </a:r>
          </a:p>
          <a:p>
            <a:pPr lvl="0"/>
            <a:r>
              <a:rPr lang="fr-FR" sz="3200" dirty="0">
                <a:solidFill>
                  <a:prstClr val="black"/>
                </a:solidFill>
              </a:rPr>
              <a:t>Combien de billes donne-t-il à Émilie?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8B2563A5-AA72-4806-BF03-BF588508DFF2}"/>
              </a:ext>
            </a:extLst>
          </p:cNvPr>
          <p:cNvSpPr txBox="1">
            <a:spLocks/>
          </p:cNvSpPr>
          <p:nvPr/>
        </p:nvSpPr>
        <p:spPr>
          <a:xfrm>
            <a:off x="838200" y="169262"/>
            <a:ext cx="10515600" cy="11008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</p:spTree>
    <p:extLst>
      <p:ext uri="{BB962C8B-B14F-4D97-AF65-F5344CB8AC3E}">
        <p14:creationId xmlns:p14="http://schemas.microsoft.com/office/powerpoint/2010/main" val="303052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779938" y="834181"/>
            <a:ext cx="3020391" cy="1231107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7200" dirty="0"/>
              <a:t>50 x 26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D3F61C06-9040-9E45-887D-D2A9422B5382}"/>
              </a:ext>
            </a:extLst>
          </p:cNvPr>
          <p:cNvSpPr txBox="1"/>
          <p:nvPr/>
        </p:nvSpPr>
        <p:spPr>
          <a:xfrm>
            <a:off x="779938" y="4804815"/>
            <a:ext cx="9717375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121917" tIns="60958" rIns="121917" bIns="60958" rtlCol="0">
            <a:spAutoFit/>
          </a:bodyPr>
          <a:lstStyle/>
          <a:p>
            <a:r>
              <a:rPr lang="fr-FR" sz="3200" dirty="0"/>
              <a:t>Pour multiplier un nombre par 50, on peut le multiplier par 100, puis calculer la moitié du résultat.</a:t>
            </a:r>
          </a:p>
        </p:txBody>
      </p:sp>
      <p:sp>
        <p:nvSpPr>
          <p:cNvPr id="15" name="CustomShape 8">
            <a:extLst>
              <a:ext uri="{FF2B5EF4-FFF2-40B4-BE49-F238E27FC236}">
                <a16:creationId xmlns:a16="http://schemas.microsoft.com/office/drawing/2014/main" xmlns="" id="{A561DD6C-5234-F245-BE68-5335C83EF420}"/>
              </a:ext>
            </a:extLst>
          </p:cNvPr>
          <p:cNvSpPr/>
          <p:nvPr/>
        </p:nvSpPr>
        <p:spPr>
          <a:xfrm>
            <a:off x="658721" y="3110668"/>
            <a:ext cx="2959321" cy="956544"/>
          </a:xfrm>
          <a:prstGeom prst="wedgeRoundRectCallout">
            <a:avLst>
              <a:gd name="adj1" fmla="val 43027"/>
              <a:gd name="adj2" fmla="val 110570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8844" tIns="54421" rIns="108844" bIns="54421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400" b="1" spc="-1" dirty="0">
                <a:solidFill>
                  <a:srgbClr val="000000"/>
                </a:solidFill>
                <a:latin typeface="Comic Sans MS"/>
                <a:ea typeface="Calibri"/>
              </a:rPr>
              <a:t>À RETENIR</a:t>
            </a:r>
            <a:endParaRPr lang="fr-FR" sz="3400" spc="-1" dirty="0">
              <a:latin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39DE64E-EC1A-4F7D-ACE3-B3C65AF0D08E}"/>
              </a:ext>
            </a:extLst>
          </p:cNvPr>
          <p:cNvSpPr/>
          <p:nvPr/>
        </p:nvSpPr>
        <p:spPr>
          <a:xfrm>
            <a:off x="3800329" y="2222246"/>
            <a:ext cx="620576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26</a:t>
            </a:r>
            <a:endParaRPr lang="fr-FR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BD9E469-A607-4906-8C8E-27A5F558A31B}"/>
              </a:ext>
            </a:extLst>
          </p:cNvPr>
          <p:cNvSpPr/>
          <p:nvPr/>
        </p:nvSpPr>
        <p:spPr>
          <a:xfrm>
            <a:off x="7449500" y="284784"/>
            <a:ext cx="910415" cy="55399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r>
              <a:rPr lang="fr-FR" sz="2800" b="1" dirty="0">
                <a:solidFill>
                  <a:schemeClr val="accent3">
                    <a:lumMod val="50000"/>
                  </a:schemeClr>
                </a:solidFill>
              </a:rPr>
              <a:t>100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E43E66B6-C2C5-468F-90C4-7ED1D6147CA9}"/>
              </a:ext>
            </a:extLst>
          </p:cNvPr>
          <p:cNvSpPr txBox="1"/>
          <p:nvPr/>
        </p:nvSpPr>
        <p:spPr>
          <a:xfrm>
            <a:off x="6866292" y="2022191"/>
            <a:ext cx="2076832" cy="7540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4100" b="1" dirty="0">
                <a:solidFill>
                  <a:schemeClr val="tx1"/>
                </a:solidFill>
              </a:rPr>
              <a:t>10 x 22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xmlns="" id="{CE541C81-F13D-4602-81F9-708D39973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07559"/>
              </p:ext>
            </p:extLst>
          </p:nvPr>
        </p:nvGraphicFramePr>
        <p:xfrm>
          <a:off x="4538330" y="877671"/>
          <a:ext cx="7226046" cy="32576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94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369870627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27655516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99751924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90419892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86233824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4255612492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1223088751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866658856"/>
                    </a:ext>
                  </a:extLst>
                </a:gridCol>
                <a:gridCol w="329420">
                  <a:extLst>
                    <a:ext uri="{9D8B030D-6E8A-4147-A177-3AD203B41FA5}">
                      <a16:colId xmlns:a16="http://schemas.microsoft.com/office/drawing/2014/main" xmlns="" val="2542951862"/>
                    </a:ext>
                  </a:extLst>
                </a:gridCol>
                <a:gridCol w="308226">
                  <a:extLst>
                    <a:ext uri="{9D8B030D-6E8A-4147-A177-3AD203B41FA5}">
                      <a16:colId xmlns:a16="http://schemas.microsoft.com/office/drawing/2014/main" xmlns="" val="3486576833"/>
                    </a:ext>
                  </a:extLst>
                </a:gridCol>
              </a:tblGrid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93EBCDBB-3162-4BFF-A47D-F0EC99E48AA4}"/>
              </a:ext>
            </a:extLst>
          </p:cNvPr>
          <p:cNvSpPr txBox="1"/>
          <p:nvPr/>
        </p:nvSpPr>
        <p:spPr>
          <a:xfrm>
            <a:off x="4458092" y="1757513"/>
            <a:ext cx="3751695" cy="6155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la moitié de 100 x 26</a:t>
            </a:r>
          </a:p>
        </p:txBody>
      </p:sp>
    </p:spTree>
    <p:extLst>
      <p:ext uri="{BB962C8B-B14F-4D97-AF65-F5344CB8AC3E}">
        <p14:creationId xmlns:p14="http://schemas.microsoft.com/office/powerpoint/2010/main" val="25803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423474" y="4848644"/>
            <a:ext cx="9343413" cy="7242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3474" y="484858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		                  6   2   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9139"/>
              </p:ext>
            </p:extLst>
          </p:nvPr>
        </p:nvGraphicFramePr>
        <p:xfrm>
          <a:off x="13503454" y="3954030"/>
          <a:ext cx="6335879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3503454" y="3939712"/>
            <a:ext cx="6326985" cy="1781350"/>
            <a:chOff x="3035847" y="3853388"/>
            <a:chExt cx="6326985" cy="1781350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80513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3" y="4180512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8" y="4935804"/>
              <a:ext cx="152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6,2 ×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969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3711 0.00209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7" grpId="0" animBg="1"/>
      <p:bldP spid="7" grpId="1" animBg="1"/>
      <p:bldP spid="7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320144" y="4852774"/>
            <a:ext cx="9343413" cy="7242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3474" y="484858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		                  0   5   2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684671"/>
              </p:ext>
            </p:extLst>
          </p:nvPr>
        </p:nvGraphicFramePr>
        <p:xfrm>
          <a:off x="13503454" y="3954030"/>
          <a:ext cx="6335879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3503454" y="3939712"/>
            <a:ext cx="6326985" cy="1781350"/>
            <a:chOff x="3035847" y="3853388"/>
            <a:chExt cx="6326985" cy="1781350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80513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3" y="4180512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8" y="4935804"/>
              <a:ext cx="152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0,52 ×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616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3711 0.00209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7" grpId="0" animBg="1"/>
      <p:bldP spid="7" grpId="1" animBg="1"/>
      <p:bldP spid="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320144" y="4852774"/>
            <a:ext cx="9343413" cy="7242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3474" y="4848582"/>
            <a:ext cx="9431820" cy="7284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rtlCol="0" anchor="ctr"/>
          <a:lstStyle/>
          <a:p>
            <a:r>
              <a:rPr lang="fr-FR" sz="4000" dirty="0">
                <a:solidFill>
                  <a:srgbClr val="0070C0"/>
                </a:solidFill>
              </a:rPr>
              <a:t>   		 		              8  2   3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4671490" y="873568"/>
            <a:ext cx="3080479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3503454" y="3954030"/>
          <a:ext cx="6335879" cy="95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75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538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5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72"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C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/>
                        <a:t>D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3503454" y="3939712"/>
            <a:ext cx="6326985" cy="1781350"/>
            <a:chOff x="3035847" y="3853388"/>
            <a:chExt cx="6326985" cy="1781350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80513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3" y="4180512"/>
              <a:ext cx="9620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8" y="4935804"/>
              <a:ext cx="152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82,3 ×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59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3711 0.00209 " pathEditMode="relative" rAng="0" ptsTypes="AA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7" grpId="0" animBg="1"/>
      <p:bldP spid="7" grpId="1" animBg="1"/>
      <p:bldP spid="7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5,4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270</a:t>
            </a:r>
          </a:p>
        </p:txBody>
      </p:sp>
    </p:spTree>
    <p:extLst>
      <p:ext uri="{BB962C8B-B14F-4D97-AF65-F5344CB8AC3E}">
        <p14:creationId xmlns:p14="http://schemas.microsoft.com/office/powerpoint/2010/main" val="288954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48,2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2 410</a:t>
            </a:r>
          </a:p>
        </p:txBody>
      </p:sp>
    </p:spTree>
    <p:extLst>
      <p:ext uri="{BB962C8B-B14F-4D97-AF65-F5344CB8AC3E}">
        <p14:creationId xmlns:p14="http://schemas.microsoft.com/office/powerpoint/2010/main" val="198067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2">
            <a:extLst>
              <a:ext uri="{FF2B5EF4-FFF2-40B4-BE49-F238E27FC236}">
                <a16:creationId xmlns:a16="http://schemas.microsoft.com/office/drawing/2014/main" xmlns="" id="{7F2FDD76-4431-456D-B3D6-599CEFC4FA88}"/>
              </a:ext>
            </a:extLst>
          </p:cNvPr>
          <p:cNvSpPr txBox="1"/>
          <p:nvPr/>
        </p:nvSpPr>
        <p:spPr>
          <a:xfrm>
            <a:off x="1367822" y="1182600"/>
            <a:ext cx="3303668" cy="188636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89986" tIns="44994" rIns="89986" bIns="44994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2,46 x 50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80FB418-1B5D-4DDE-A587-C9769FC06239}"/>
              </a:ext>
            </a:extLst>
          </p:cNvPr>
          <p:cNvSpPr txBox="1"/>
          <p:nvPr/>
        </p:nvSpPr>
        <p:spPr>
          <a:xfrm>
            <a:off x="2213113" y="2292626"/>
            <a:ext cx="1563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</a:p>
        </p:txBody>
      </p:sp>
    </p:spTree>
    <p:extLst>
      <p:ext uri="{BB962C8B-B14F-4D97-AF65-F5344CB8AC3E}">
        <p14:creationId xmlns:p14="http://schemas.microsoft.com/office/powerpoint/2010/main" val="341907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7433</TotalTime>
  <Words>661</Words>
  <Application>Microsoft Office PowerPoint</Application>
  <PresentationFormat>Personnalisé</PresentationFormat>
  <Paragraphs>174</Paragraphs>
  <Slides>24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CM1 Mathématiques, émission du 4 mai 2020</dc:subject>
  <dc:creator>Messica SOUALEM, PE et Xavier SORBE, IG</dc:creator>
  <cp:keywords>multiplication par 50, décomposition additive des fractions, problèmes mettant en jeu des fractions</cp:keywords>
  <cp:lastModifiedBy>Xavier SORBE</cp:lastModifiedBy>
  <cp:revision>450</cp:revision>
  <cp:lastPrinted>2020-03-27T09:40:59Z</cp:lastPrinted>
  <dcterms:created xsi:type="dcterms:W3CDTF">2020-03-26T08:38:08Z</dcterms:created>
  <dcterms:modified xsi:type="dcterms:W3CDTF">2020-04-24T15:43:18Z</dcterms:modified>
</cp:coreProperties>
</file>