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23" r:id="rId2"/>
    <p:sldId id="294" r:id="rId3"/>
    <p:sldId id="927" r:id="rId4"/>
    <p:sldId id="708" r:id="rId5"/>
    <p:sldId id="710" r:id="rId6"/>
    <p:sldId id="711" r:id="rId7"/>
    <p:sldId id="712" r:id="rId8"/>
    <p:sldId id="713" r:id="rId9"/>
    <p:sldId id="716" r:id="rId10"/>
    <p:sldId id="717" r:id="rId11"/>
    <p:sldId id="722" r:id="rId12"/>
    <p:sldId id="812" r:id="rId13"/>
    <p:sldId id="938" r:id="rId14"/>
    <p:sldId id="724" r:id="rId15"/>
    <p:sldId id="815" r:id="rId16"/>
    <p:sldId id="809" r:id="rId17"/>
    <p:sldId id="929" r:id="rId18"/>
    <p:sldId id="727" r:id="rId19"/>
    <p:sldId id="578" r:id="rId20"/>
    <p:sldId id="930" r:id="rId21"/>
    <p:sldId id="748" r:id="rId22"/>
    <p:sldId id="939" r:id="rId23"/>
    <p:sldId id="691" r:id="rId24"/>
    <p:sldId id="671" r:id="rId25"/>
    <p:sldId id="701" r:id="rId26"/>
    <p:sldId id="994" r:id="rId27"/>
    <p:sldId id="813" r:id="rId28"/>
    <p:sldId id="703" r:id="rId29"/>
  </p:sldIdLst>
  <p:sldSz cx="9144000" cy="5143500" type="screen16x9"/>
  <p:notesSz cx="9144000" cy="6858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ADA"/>
    <a:srgbClr val="FFA4A6"/>
    <a:srgbClr val="FFD8E1"/>
    <a:srgbClr val="E3C1F7"/>
    <a:srgbClr val="B9F5FD"/>
    <a:srgbClr val="ADEEE6"/>
    <a:srgbClr val="5CFFFF"/>
    <a:srgbClr val="2BD6FF"/>
    <a:srgbClr val="2DCEF0"/>
    <a:srgbClr val="F29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6" autoAdjust="0"/>
    <p:restoredTop sz="95135" autoAdjust="0"/>
  </p:normalViewPr>
  <p:slideViewPr>
    <p:cSldViewPr snapToGrid="0">
      <p:cViewPr>
        <p:scale>
          <a:sx n="92" d="100"/>
          <a:sy n="92" d="100"/>
        </p:scale>
        <p:origin x="-522" y="-12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endParaRPr lang="fr-FR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endParaRPr lang="fr-FR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feuille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endParaRPr lang="fr-FR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crayon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endParaRPr lang="fr-FR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 minute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20 questions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280420" y="-2238921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 20 questions</a:t>
          </a:r>
        </a:p>
      </dsp:txBody>
      <dsp:txXfrm rot="-5400000">
        <a:off x="2961492" y="110615"/>
        <a:ext cx="5234266" cy="565801"/>
      </dsp:txXfrm>
    </dsp:sp>
    <dsp:sp modelId="{5131D196-118F-ED4B-8F8C-9F861CEE6268}">
      <dsp:nvSpPr>
        <dsp:cNvPr id="0" name=""/>
        <dsp:cNvSpPr/>
      </dsp:nvSpPr>
      <dsp:spPr>
        <a:xfrm>
          <a:off x="0" y="1629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39890"/>
        <a:ext cx="2884970" cy="707250"/>
      </dsp:txXfrm>
    </dsp:sp>
    <dsp:sp modelId="{FBE9ED35-B856-174C-8737-A32D2C924CA6}">
      <dsp:nvSpPr>
        <dsp:cNvPr id="0" name=""/>
        <dsp:cNvSpPr/>
      </dsp:nvSpPr>
      <dsp:spPr>
        <a:xfrm rot="5400000">
          <a:off x="5280420" y="-1415961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1 minute</a:t>
          </a:r>
        </a:p>
      </dsp:txBody>
      <dsp:txXfrm rot="-5400000">
        <a:off x="2961492" y="933575"/>
        <a:ext cx="5234266" cy="565801"/>
      </dsp:txXfrm>
    </dsp:sp>
    <dsp:sp modelId="{C3381103-080C-D746-8B27-46B2DEE4028C}">
      <dsp:nvSpPr>
        <dsp:cNvPr id="0" name=""/>
        <dsp:cNvSpPr/>
      </dsp:nvSpPr>
      <dsp:spPr>
        <a:xfrm>
          <a:off x="0" y="824590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862851"/>
        <a:ext cx="2884970" cy="707250"/>
      </dsp:txXfrm>
    </dsp:sp>
    <dsp:sp modelId="{09F84ED2-5430-D348-8351-1C588DA968EF}">
      <dsp:nvSpPr>
        <dsp:cNvPr id="0" name=""/>
        <dsp:cNvSpPr/>
      </dsp:nvSpPr>
      <dsp:spPr>
        <a:xfrm rot="5400000">
          <a:off x="5280420" y="-593000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une feuille</a:t>
          </a:r>
        </a:p>
      </dsp:txBody>
      <dsp:txXfrm rot="-5400000">
        <a:off x="2961492" y="1756536"/>
        <a:ext cx="5234266" cy="565801"/>
      </dsp:txXfrm>
    </dsp:sp>
    <dsp:sp modelId="{70B8D9E0-4A6D-2F44-B595-4E51FB1CC510}">
      <dsp:nvSpPr>
        <dsp:cNvPr id="0" name=""/>
        <dsp:cNvSpPr/>
      </dsp:nvSpPr>
      <dsp:spPr>
        <a:xfrm>
          <a:off x="0" y="1647550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1685811"/>
        <a:ext cx="2884970" cy="707250"/>
      </dsp:txXfrm>
    </dsp:sp>
    <dsp:sp modelId="{1017B7CB-13B4-9B4A-A898-E550BB192901}">
      <dsp:nvSpPr>
        <dsp:cNvPr id="0" name=""/>
        <dsp:cNvSpPr/>
      </dsp:nvSpPr>
      <dsp:spPr>
        <a:xfrm rot="5400000">
          <a:off x="5280420" y="229960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crayon</a:t>
          </a:r>
        </a:p>
      </dsp:txBody>
      <dsp:txXfrm rot="-5400000">
        <a:off x="2961492" y="2579496"/>
        <a:ext cx="5234266" cy="565801"/>
      </dsp:txXfrm>
    </dsp:sp>
    <dsp:sp modelId="{E895D6B0-A2C0-8846-B022-1C147093D231}">
      <dsp:nvSpPr>
        <dsp:cNvPr id="0" name=""/>
        <dsp:cNvSpPr/>
      </dsp:nvSpPr>
      <dsp:spPr>
        <a:xfrm>
          <a:off x="0" y="2470511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2508772"/>
        <a:ext cx="2884970" cy="70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01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28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60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2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17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60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33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58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42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747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7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513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73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27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00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54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36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09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03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8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479" y="273780"/>
            <a:ext cx="7886213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479" y="1369170"/>
            <a:ext cx="7886213" cy="32632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17/06/relationships/model3d" Target="../media/model3d2.glb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479" y="273780"/>
            <a:ext cx="7885943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0" tIns="33746" rIns="67490" bIns="33746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Mardi 14 avril SEANCE 1 CM1</a:t>
            </a: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25621" y="1142910"/>
            <a:ext cx="8034424" cy="371412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88632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6AD6A9E-8F5F-6548-B8B5-3D75CFFA2D2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A0700F3A-AA8B-2D43-A18B-41836587D09A}"/>
              </a:ext>
            </a:extLst>
          </p:cNvPr>
          <p:cNvSpPr/>
          <p:nvPr/>
        </p:nvSpPr>
        <p:spPr>
          <a:xfrm>
            <a:off x="4127911" y="293944"/>
            <a:ext cx="462653" cy="452846"/>
          </a:xfrm>
          <a:prstGeom prst="ellipse">
            <a:avLst/>
          </a:prstGeom>
          <a:noFill/>
          <a:ln w="38100">
            <a:solidFill>
              <a:srgbClr val="FF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14608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6AD6A9E-8F5F-6548-B8B5-3D75CFFA2D2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A0700F3A-AA8B-2D43-A18B-41836587D09A}"/>
              </a:ext>
            </a:extLst>
          </p:cNvPr>
          <p:cNvSpPr/>
          <p:nvPr/>
        </p:nvSpPr>
        <p:spPr>
          <a:xfrm>
            <a:off x="4127911" y="293944"/>
            <a:ext cx="462653" cy="452846"/>
          </a:xfrm>
          <a:prstGeom prst="ellipse">
            <a:avLst/>
          </a:prstGeom>
          <a:noFill/>
          <a:ln w="38100">
            <a:solidFill>
              <a:srgbClr val="FF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xmlns="" id="{DA44D12D-C3C0-7044-81DF-D0A77F68AA31}"/>
              </a:ext>
            </a:extLst>
          </p:cNvPr>
          <p:cNvSpPr txBox="1">
            <a:spLocks/>
          </p:cNvSpPr>
          <p:nvPr/>
        </p:nvSpPr>
        <p:spPr>
          <a:xfrm>
            <a:off x="325059" y="992777"/>
            <a:ext cx="1315780" cy="1004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4 x 8 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8641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62880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6AD6A9E-8F5F-6548-B8B5-3D75CFFA2D2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A0700F3A-AA8B-2D43-A18B-41836587D09A}"/>
              </a:ext>
            </a:extLst>
          </p:cNvPr>
          <p:cNvSpPr/>
          <p:nvPr/>
        </p:nvSpPr>
        <p:spPr>
          <a:xfrm>
            <a:off x="4127911" y="293944"/>
            <a:ext cx="462653" cy="452846"/>
          </a:xfrm>
          <a:prstGeom prst="ellipse">
            <a:avLst/>
          </a:prstGeom>
          <a:noFill/>
          <a:ln w="38100">
            <a:solidFill>
              <a:srgbClr val="FF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xmlns="" id="{DA44D12D-C3C0-7044-81DF-D0A77F68AA31}"/>
              </a:ext>
            </a:extLst>
          </p:cNvPr>
          <p:cNvSpPr txBox="1">
            <a:spLocks/>
          </p:cNvSpPr>
          <p:nvPr/>
        </p:nvSpPr>
        <p:spPr>
          <a:xfrm>
            <a:off x="325059" y="992777"/>
            <a:ext cx="1315780" cy="1004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6 x 6 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32446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5B4962-BB98-CB43-951F-D125B81D5280}"/>
              </a:ext>
            </a:extLst>
          </p:cNvPr>
          <p:cNvSpPr/>
          <p:nvPr/>
        </p:nvSpPr>
        <p:spPr>
          <a:xfrm>
            <a:off x="5526271" y="2666397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C2AC0C5-9AB6-A54B-BC53-B25EB09C6E40}"/>
              </a:ext>
            </a:extLst>
          </p:cNvPr>
          <p:cNvSpPr/>
          <p:nvPr/>
        </p:nvSpPr>
        <p:spPr>
          <a:xfrm>
            <a:off x="3920194" y="2671261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EF2D84E-14C7-F642-BA3E-0A07E8ED28D0}"/>
              </a:ext>
            </a:extLst>
          </p:cNvPr>
          <p:cNvSpPr/>
          <p:nvPr/>
        </p:nvSpPr>
        <p:spPr>
          <a:xfrm>
            <a:off x="5483040" y="3233560"/>
            <a:ext cx="1087539" cy="1353363"/>
          </a:xfrm>
          <a:prstGeom prst="rect">
            <a:avLst/>
          </a:prstGeom>
          <a:solidFill>
            <a:srgbClr val="B9F5FD"/>
          </a:solidFill>
          <a:ln>
            <a:solidFill>
              <a:srgbClr val="B9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1AEFB23-48FC-024F-9631-E3AB81DBEE63}"/>
              </a:ext>
            </a:extLst>
          </p:cNvPr>
          <p:cNvSpPr/>
          <p:nvPr/>
        </p:nvSpPr>
        <p:spPr>
          <a:xfrm>
            <a:off x="3942032" y="3223832"/>
            <a:ext cx="1087539" cy="1210879"/>
          </a:xfrm>
          <a:prstGeom prst="rect">
            <a:avLst/>
          </a:prstGeom>
          <a:solidFill>
            <a:srgbClr val="B9F5FD"/>
          </a:solidFill>
          <a:ln>
            <a:solidFill>
              <a:srgbClr val="B9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DFC54F7-66C9-2B41-9BB1-F330A8401454}"/>
              </a:ext>
            </a:extLst>
          </p:cNvPr>
          <p:cNvSpPr/>
          <p:nvPr/>
        </p:nvSpPr>
        <p:spPr>
          <a:xfrm>
            <a:off x="2323688" y="3223832"/>
            <a:ext cx="1087539" cy="1029946"/>
          </a:xfrm>
          <a:prstGeom prst="rect">
            <a:avLst/>
          </a:prstGeom>
          <a:solidFill>
            <a:srgbClr val="B9F5FD"/>
          </a:solidFill>
          <a:ln>
            <a:solidFill>
              <a:srgbClr val="B9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415A966-5334-824E-9657-9486FF3CD809}"/>
              </a:ext>
            </a:extLst>
          </p:cNvPr>
          <p:cNvSpPr/>
          <p:nvPr/>
        </p:nvSpPr>
        <p:spPr>
          <a:xfrm>
            <a:off x="685739" y="3223832"/>
            <a:ext cx="1087539" cy="881579"/>
          </a:xfrm>
          <a:prstGeom prst="rect">
            <a:avLst/>
          </a:prstGeom>
          <a:solidFill>
            <a:srgbClr val="B9F5FD"/>
          </a:solidFill>
          <a:ln>
            <a:solidFill>
              <a:srgbClr val="B9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1B4841F-D38D-8B46-A0DE-3A347966C573}"/>
              </a:ext>
            </a:extLst>
          </p:cNvPr>
          <p:cNvSpPr/>
          <p:nvPr/>
        </p:nvSpPr>
        <p:spPr>
          <a:xfrm>
            <a:off x="5543909" y="1121583"/>
            <a:ext cx="1087539" cy="540069"/>
          </a:xfrm>
          <a:prstGeom prst="rect">
            <a:avLst/>
          </a:prstGeom>
          <a:solidFill>
            <a:srgbClr val="B9F5FD"/>
          </a:solidFill>
          <a:ln>
            <a:solidFill>
              <a:srgbClr val="B9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9058979-DDF1-4149-BD2C-FE2D547D2609}"/>
              </a:ext>
            </a:extLst>
          </p:cNvPr>
          <p:cNvSpPr/>
          <p:nvPr/>
        </p:nvSpPr>
        <p:spPr>
          <a:xfrm>
            <a:off x="3923055" y="1121583"/>
            <a:ext cx="1087539" cy="382559"/>
          </a:xfrm>
          <a:prstGeom prst="rect">
            <a:avLst/>
          </a:prstGeom>
          <a:solidFill>
            <a:srgbClr val="B9F5FD"/>
          </a:solidFill>
          <a:ln>
            <a:solidFill>
              <a:srgbClr val="B9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3C91E-39F5-3B4D-AF7B-F9A3476BCBEA}"/>
              </a:ext>
            </a:extLst>
          </p:cNvPr>
          <p:cNvSpPr/>
          <p:nvPr/>
        </p:nvSpPr>
        <p:spPr>
          <a:xfrm>
            <a:off x="7146159" y="3223832"/>
            <a:ext cx="1218204" cy="1772225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B443D7BA-CEA2-404D-AC5A-428ACD77569D}"/>
              </a:ext>
            </a:extLst>
          </p:cNvPr>
          <p:cNvSpPr txBox="1"/>
          <p:nvPr/>
        </p:nvSpPr>
        <p:spPr>
          <a:xfrm>
            <a:off x="7155990" y="3003817"/>
            <a:ext cx="130226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2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3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4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5 = 50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6 = 60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7 = 70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8 = 80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9 = 90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10 = 100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F15A583-4AB9-FA4B-B525-6DF697E32159}"/>
              </a:ext>
            </a:extLst>
          </p:cNvPr>
          <p:cNvSpPr/>
          <p:nvPr/>
        </p:nvSpPr>
        <p:spPr>
          <a:xfrm>
            <a:off x="3932200" y="4434711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CEB2DE6-43BD-574B-88F6-AE0D376BB4D0}"/>
              </a:ext>
            </a:extLst>
          </p:cNvPr>
          <p:cNvSpPr/>
          <p:nvPr/>
        </p:nvSpPr>
        <p:spPr>
          <a:xfrm>
            <a:off x="2326402" y="4272589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282C234-0901-8048-8A76-AE1A1E3C8E21}"/>
              </a:ext>
            </a:extLst>
          </p:cNvPr>
          <p:cNvSpPr/>
          <p:nvPr/>
        </p:nvSpPr>
        <p:spPr>
          <a:xfrm>
            <a:off x="685740" y="4105412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BD09A0C-A8EE-CA4C-83B0-DF9AC092207E}"/>
              </a:ext>
            </a:extLst>
          </p:cNvPr>
          <p:cNvSpPr/>
          <p:nvPr/>
        </p:nvSpPr>
        <p:spPr>
          <a:xfrm>
            <a:off x="5538619" y="1676836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83DE835-515D-D443-8467-D8D809996725}"/>
              </a:ext>
            </a:extLst>
          </p:cNvPr>
          <p:cNvSpPr/>
          <p:nvPr/>
        </p:nvSpPr>
        <p:spPr>
          <a:xfrm>
            <a:off x="3920194" y="1513287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B39A51-8426-3949-A370-A6F84EA5CE63}"/>
              </a:ext>
            </a:extLst>
          </p:cNvPr>
          <p:cNvSpPr/>
          <p:nvPr/>
        </p:nvSpPr>
        <p:spPr>
          <a:xfrm>
            <a:off x="676927" y="1121583"/>
            <a:ext cx="1087539" cy="1772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3FCDB-F6E2-0546-B7F4-15735A3222C5}"/>
              </a:ext>
            </a:extLst>
          </p:cNvPr>
          <p:cNvSpPr/>
          <p:nvPr/>
        </p:nvSpPr>
        <p:spPr>
          <a:xfrm>
            <a:off x="7137944" y="1121584"/>
            <a:ext cx="1087539" cy="1772225"/>
          </a:xfrm>
          <a:prstGeom prst="rect">
            <a:avLst/>
          </a:prstGeom>
          <a:solidFill>
            <a:srgbClr val="FFD8E1"/>
          </a:solidFill>
          <a:ln>
            <a:solidFill>
              <a:srgbClr val="FF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DEDD7F-FB0C-054A-9A1A-9D0FA0E90EF6}"/>
              </a:ext>
            </a:extLst>
          </p:cNvPr>
          <p:cNvSpPr/>
          <p:nvPr/>
        </p:nvSpPr>
        <p:spPr>
          <a:xfrm>
            <a:off x="2318601" y="1121737"/>
            <a:ext cx="1087539" cy="177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2606EBA5-D74B-B34B-82D1-325476619D19}"/>
              </a:ext>
            </a:extLst>
          </p:cNvPr>
          <p:cNvSpPr txBox="1">
            <a:spLocks/>
          </p:cNvSpPr>
          <p:nvPr/>
        </p:nvSpPr>
        <p:spPr>
          <a:xfrm>
            <a:off x="2264229" y="365942"/>
            <a:ext cx="4145354" cy="602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tables de multiplication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363F8F7-066D-2C45-A558-81014EAD16A3}"/>
              </a:ext>
            </a:extLst>
          </p:cNvPr>
          <p:cNvSpPr txBox="1"/>
          <p:nvPr/>
        </p:nvSpPr>
        <p:spPr>
          <a:xfrm>
            <a:off x="685742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 =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2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3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4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5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6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7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8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9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10 = 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A078FCE-F634-7C42-9012-26C33308D339}"/>
              </a:ext>
            </a:extLst>
          </p:cNvPr>
          <p:cNvSpPr/>
          <p:nvPr/>
        </p:nvSpPr>
        <p:spPr>
          <a:xfrm>
            <a:off x="7137943" y="1844664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365748E-9ACA-7F49-98BB-A4B56B6C76A0}"/>
              </a:ext>
            </a:extLst>
          </p:cNvPr>
          <p:cNvSpPr/>
          <p:nvPr/>
        </p:nvSpPr>
        <p:spPr>
          <a:xfrm>
            <a:off x="5473602" y="4604854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F0EC5CF-EC15-DF47-BDF9-DE54364190AC}"/>
              </a:ext>
            </a:extLst>
          </p:cNvPr>
          <p:cNvSpPr/>
          <p:nvPr/>
        </p:nvSpPr>
        <p:spPr>
          <a:xfrm>
            <a:off x="2319356" y="1355776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6B6FEE5-EDA1-894C-867A-6DD74FC076CC}"/>
              </a:ext>
            </a:extLst>
          </p:cNvPr>
          <p:cNvSpPr/>
          <p:nvPr/>
        </p:nvSpPr>
        <p:spPr>
          <a:xfrm>
            <a:off x="2317257" y="4753220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5183AF-D3E8-E541-8D6F-9D02E9928601}"/>
              </a:ext>
            </a:extLst>
          </p:cNvPr>
          <p:cNvSpPr/>
          <p:nvPr/>
        </p:nvSpPr>
        <p:spPr>
          <a:xfrm>
            <a:off x="685738" y="4753220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95D886D-A42B-6C49-BD10-669FEAB57311}"/>
              </a:ext>
            </a:extLst>
          </p:cNvPr>
          <p:cNvSpPr/>
          <p:nvPr/>
        </p:nvSpPr>
        <p:spPr>
          <a:xfrm>
            <a:off x="7127411" y="2662875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4F0E7F7-4C21-324C-ABD3-80407B604B41}"/>
              </a:ext>
            </a:extLst>
          </p:cNvPr>
          <p:cNvSpPr txBox="1"/>
          <p:nvPr/>
        </p:nvSpPr>
        <p:spPr>
          <a:xfrm>
            <a:off x="7155990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2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3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4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5 = 25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6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7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8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9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10 = 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2F20E6A-00DF-754A-B6F0-DF5507A797D1}"/>
              </a:ext>
            </a:extLst>
          </p:cNvPr>
          <p:cNvSpPr/>
          <p:nvPr/>
        </p:nvSpPr>
        <p:spPr>
          <a:xfrm>
            <a:off x="2323688" y="2664821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A6CDE64-60F2-6F43-893E-669C138DAA13}"/>
              </a:ext>
            </a:extLst>
          </p:cNvPr>
          <p:cNvSpPr txBox="1"/>
          <p:nvPr/>
        </p:nvSpPr>
        <p:spPr>
          <a:xfrm>
            <a:off x="2317258" y="911039"/>
            <a:ext cx="108753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2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3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4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5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6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7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8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9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10 = 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7CF17F6-6449-8046-8135-D6FC9FE881C6}"/>
              </a:ext>
            </a:extLst>
          </p:cNvPr>
          <p:cNvSpPr txBox="1"/>
          <p:nvPr/>
        </p:nvSpPr>
        <p:spPr>
          <a:xfrm>
            <a:off x="68574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2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3 </a:t>
            </a:r>
            <a:r>
              <a:rPr lang="fr-FR" sz="1600"/>
              <a:t>= </a:t>
            </a:r>
            <a:r>
              <a:rPr lang="fr-FR" sz="1600" smtClean="0"/>
              <a:t>18</a:t>
            </a:r>
            <a:endParaRPr lang="fr-FR" sz="1600" dirty="0"/>
          </a:p>
          <a:p>
            <a:pPr>
              <a:lnSpc>
                <a:spcPts val="1320"/>
              </a:lnSpc>
            </a:pPr>
            <a:r>
              <a:rPr lang="fr-FR" sz="1600" dirty="0"/>
              <a:t>6 x 4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5 = 30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6 x 6 = 36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6 x 7 = 42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6 x 8 = 48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6 x 9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10 = 60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B6FCDC2-8554-2E40-AC99-90A7AE7765CA}"/>
              </a:ext>
            </a:extLst>
          </p:cNvPr>
          <p:cNvSpPr txBox="1"/>
          <p:nvPr/>
        </p:nvSpPr>
        <p:spPr>
          <a:xfrm>
            <a:off x="2318602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2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3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4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5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6 = 42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7 x 7 = 49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7 x 8 = 56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7 x 9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10 = 70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53764AE-B7DE-C646-9F82-CCBB50138398}"/>
              </a:ext>
            </a:extLst>
          </p:cNvPr>
          <p:cNvSpPr/>
          <p:nvPr/>
        </p:nvSpPr>
        <p:spPr>
          <a:xfrm>
            <a:off x="3920194" y="4753220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CA9537C-2AAB-4647-858B-0C309C29CED4}"/>
              </a:ext>
            </a:extLst>
          </p:cNvPr>
          <p:cNvSpPr txBox="1"/>
          <p:nvPr/>
        </p:nvSpPr>
        <p:spPr>
          <a:xfrm>
            <a:off x="392558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2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3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4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5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6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7 = 56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8 x 8 = 64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8 x 9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10 = 80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6B8A509-77AC-1C4A-AE59-7907D32E2030}"/>
              </a:ext>
            </a:extLst>
          </p:cNvPr>
          <p:cNvSpPr/>
          <p:nvPr/>
        </p:nvSpPr>
        <p:spPr>
          <a:xfrm>
            <a:off x="5483039" y="4753220"/>
            <a:ext cx="1087539" cy="148366"/>
          </a:xfrm>
          <a:prstGeom prst="rect">
            <a:avLst/>
          </a:prstGeom>
          <a:solidFill>
            <a:srgbClr val="E3C1F7"/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7806F73A-06BD-1E48-9807-8B60F32EA132}"/>
              </a:ext>
            </a:extLst>
          </p:cNvPr>
          <p:cNvSpPr txBox="1"/>
          <p:nvPr/>
        </p:nvSpPr>
        <p:spPr>
          <a:xfrm>
            <a:off x="5532560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2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3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4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5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6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7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8 = 72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9 x 9 = 81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10 = 90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0BAC501-562C-C54F-BB3A-5ECF5B19F334}"/>
              </a:ext>
            </a:extLst>
          </p:cNvPr>
          <p:cNvSpPr/>
          <p:nvPr/>
        </p:nvSpPr>
        <p:spPr>
          <a:xfrm>
            <a:off x="3920193" y="1839071"/>
            <a:ext cx="1087539" cy="148366"/>
          </a:xfrm>
          <a:prstGeom prst="rect">
            <a:avLst/>
          </a:prstGeom>
          <a:solidFill>
            <a:srgbClr val="FFD8E1"/>
          </a:solidFill>
          <a:ln>
            <a:solidFill>
              <a:srgbClr val="FF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30997A-38C8-344C-B6E6-EFE3FCD9C5EE}"/>
              </a:ext>
            </a:extLst>
          </p:cNvPr>
          <p:cNvSpPr txBox="1"/>
          <p:nvPr/>
        </p:nvSpPr>
        <p:spPr>
          <a:xfrm>
            <a:off x="3921537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2 = 6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3 x 3 = 9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4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5 = 15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6 = 18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7 = 21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8 = 24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9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10 = 30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8C3125B-A51C-304F-868D-E52BD2DC8737}"/>
              </a:ext>
            </a:extLst>
          </p:cNvPr>
          <p:cNvSpPr/>
          <p:nvPr/>
        </p:nvSpPr>
        <p:spPr>
          <a:xfrm>
            <a:off x="5543909" y="1834167"/>
            <a:ext cx="1087539" cy="148366"/>
          </a:xfrm>
          <a:prstGeom prst="rect">
            <a:avLst/>
          </a:prstGeom>
          <a:solidFill>
            <a:srgbClr val="FFD8E1"/>
          </a:solidFill>
          <a:ln>
            <a:solidFill>
              <a:srgbClr val="FF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FDB5DB9-1BCC-EB45-934F-A6527297B04E}"/>
              </a:ext>
            </a:extLst>
          </p:cNvPr>
          <p:cNvSpPr txBox="1"/>
          <p:nvPr/>
        </p:nvSpPr>
        <p:spPr>
          <a:xfrm>
            <a:off x="5524474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2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3 = 12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4 x 4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5 = 20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6 = 24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7 = 28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8 = 32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9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10 = 40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2" name="Modèle 3D 51" descr="Cœur rouge">
                <a:extLst>
                  <a:ext uri="{FF2B5EF4-FFF2-40B4-BE49-F238E27FC236}">
                    <a16:creationId xmlns:a16="http://schemas.microsoft.com/office/drawing/2014/main" id="{DA68C8AC-207B-C549-AF9E-1680E2B2FF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8035641"/>
                  </p:ext>
                </p:extLst>
              </p:nvPr>
            </p:nvGraphicFramePr>
            <p:xfrm rot="592601">
              <a:off x="6305609" y="228407"/>
              <a:ext cx="610904" cy="566712"/>
            </p:xfrm>
            <a:graphic>
              <a:graphicData uri="http://schemas.microsoft.com/office/drawing/2017/model3d">
                <am3d:model3d r:embed="rId3">
                  <am3d:spPr>
                    <a:xfrm rot="592601">
                      <a:off x="0" y="0"/>
                      <a:ext cx="610904" cy="56671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152124" ay="-89267" az="-39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2" name="Modèle 3D 51" descr="Cœur rouge">
                <a:extLst>
                  <a:ext uri="{FF2B5EF4-FFF2-40B4-BE49-F238E27FC236}">
                    <a16:creationId xmlns:a16="http://schemas.microsoft.com/office/drawing/2014/main" xmlns="" id="{DA68C8AC-207B-C549-AF9E-1680E2B2FF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92601">
                <a:off x="6305609" y="228407"/>
                <a:ext cx="610904" cy="5667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1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8478902"/>
                  </p:ext>
                </p:extLst>
              </p:nvPr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:a16="http://schemas.microsoft.com/office/drawing/2014/main" xmlns="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" name="Espace réservé du contenu 10">
            <a:extLst>
              <a:ext uri="{FF2B5EF4-FFF2-40B4-BE49-F238E27FC236}">
                <a16:creationId xmlns:a16="http://schemas.microsoft.com/office/drawing/2014/main" xmlns="" id="{7DE3BDB1-7B5D-9D47-A07D-76EE1F05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035636"/>
              </p:ext>
            </p:extLst>
          </p:nvPr>
        </p:nvGraphicFramePr>
        <p:xfrm>
          <a:off x="318976" y="1349651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506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:a16="http://schemas.microsoft.com/office/drawing/2014/main" xmlns="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xmlns="" id="{EFBBEAC7-270C-0D41-8E9D-886521E7CC3A}"/>
              </a:ext>
            </a:extLst>
          </p:cNvPr>
          <p:cNvSpPr txBox="1">
            <a:spLocks/>
          </p:cNvSpPr>
          <p:nvPr/>
        </p:nvSpPr>
        <p:spPr>
          <a:xfrm>
            <a:off x="2190261" y="1822580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3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xmlns="" id="{D694C702-75A9-A24B-B4A0-D74927665539}"/>
              </a:ext>
            </a:extLst>
          </p:cNvPr>
          <p:cNvSpPr txBox="1">
            <a:spLocks/>
          </p:cNvSpPr>
          <p:nvPr/>
        </p:nvSpPr>
        <p:spPr>
          <a:xfrm>
            <a:off x="2190261" y="1832648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6 x 5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xmlns="" id="{A6892F16-D9C7-934B-B520-3F627EAB4ABC}"/>
              </a:ext>
            </a:extLst>
          </p:cNvPr>
          <p:cNvSpPr txBox="1">
            <a:spLocks/>
          </p:cNvSpPr>
          <p:nvPr/>
        </p:nvSpPr>
        <p:spPr>
          <a:xfrm>
            <a:off x="2209751" y="1827614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2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18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8DC156E0-5C8D-1D48-8CB9-EC727FEC5B94}"/>
              </a:ext>
            </a:extLst>
          </p:cNvPr>
          <p:cNvSpPr txBox="1">
            <a:spLocks/>
          </p:cNvSpPr>
          <p:nvPr/>
        </p:nvSpPr>
        <p:spPr>
          <a:xfrm>
            <a:off x="2200006" y="1844243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7 x 10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xmlns="" id="{6D1D0FF6-DC31-7F4F-B360-9D94E4515DC7}"/>
              </a:ext>
            </a:extLst>
          </p:cNvPr>
          <p:cNvSpPr txBox="1">
            <a:spLocks/>
          </p:cNvSpPr>
          <p:nvPr/>
        </p:nvSpPr>
        <p:spPr>
          <a:xfrm>
            <a:off x="2200006" y="1831761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6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24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xmlns="" id="{74726590-4ED0-454B-8065-293573021B43}"/>
              </a:ext>
            </a:extLst>
          </p:cNvPr>
          <p:cNvSpPr txBox="1">
            <a:spLocks/>
          </p:cNvSpPr>
          <p:nvPr/>
        </p:nvSpPr>
        <p:spPr>
          <a:xfrm>
            <a:off x="2200006" y="1826681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8 x 5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E25CC982-B7B6-5541-8B2F-464C89725D06}"/>
              </a:ext>
            </a:extLst>
          </p:cNvPr>
          <p:cNvSpPr txBox="1">
            <a:spLocks/>
          </p:cNvSpPr>
          <p:nvPr/>
        </p:nvSpPr>
        <p:spPr>
          <a:xfrm>
            <a:off x="2209751" y="1844243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10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40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0FC72B71-EC3A-DF4E-93F0-AC1042883EBC}"/>
              </a:ext>
            </a:extLst>
          </p:cNvPr>
          <p:cNvSpPr txBox="1">
            <a:spLocks/>
          </p:cNvSpPr>
          <p:nvPr/>
        </p:nvSpPr>
        <p:spPr>
          <a:xfrm>
            <a:off x="2186855" y="1826180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2 x 8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xmlns="" id="{4DC59257-CBAE-A847-A9AC-B902ED03BD58}"/>
              </a:ext>
            </a:extLst>
          </p:cNvPr>
          <p:cNvSpPr txBox="1">
            <a:spLocks/>
          </p:cNvSpPr>
          <p:nvPr/>
        </p:nvSpPr>
        <p:spPr>
          <a:xfrm>
            <a:off x="2181379" y="1813698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6 x 3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xmlns="" id="{F3815E36-6230-6440-AC47-153D3455FBE2}"/>
              </a:ext>
            </a:extLst>
          </p:cNvPr>
          <p:cNvSpPr txBox="1">
            <a:spLocks/>
          </p:cNvSpPr>
          <p:nvPr/>
        </p:nvSpPr>
        <p:spPr>
          <a:xfrm>
            <a:off x="2204879" y="1830874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x 7 = 28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xmlns="" id="{12689BCD-D0F2-684E-8533-1DACCDABBBE7}"/>
              </a:ext>
            </a:extLst>
          </p:cNvPr>
          <p:cNvSpPr txBox="1">
            <a:spLocks/>
          </p:cNvSpPr>
          <p:nvPr/>
        </p:nvSpPr>
        <p:spPr>
          <a:xfrm>
            <a:off x="2170991" y="1833149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4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32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xmlns="" id="{FD0A82E8-21BA-4E47-925F-5E3D1D927F9A}"/>
              </a:ext>
            </a:extLst>
          </p:cNvPr>
          <p:cNvSpPr txBox="1">
            <a:spLocks/>
          </p:cNvSpPr>
          <p:nvPr/>
        </p:nvSpPr>
        <p:spPr>
          <a:xfrm>
            <a:off x="2195506" y="1829987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5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xmlns="" id="{CA3E32AB-721E-C748-B1B9-128483D66132}"/>
              </a:ext>
            </a:extLst>
          </p:cNvPr>
          <p:cNvSpPr txBox="1">
            <a:spLocks/>
          </p:cNvSpPr>
          <p:nvPr/>
        </p:nvSpPr>
        <p:spPr>
          <a:xfrm>
            <a:off x="2181261" y="1826681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3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21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xmlns="" id="{EC3F11C0-10D7-EC41-813B-83C09D3FA993}"/>
              </a:ext>
            </a:extLst>
          </p:cNvPr>
          <p:cNvSpPr txBox="1">
            <a:spLocks/>
          </p:cNvSpPr>
          <p:nvPr/>
        </p:nvSpPr>
        <p:spPr>
          <a:xfrm>
            <a:off x="2193667" y="1835859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9 x 5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xmlns="" id="{B41F4DD4-83D1-5F4B-8313-23D9623ED8C9}"/>
              </a:ext>
            </a:extLst>
          </p:cNvPr>
          <p:cNvSpPr txBox="1">
            <a:spLocks/>
          </p:cNvSpPr>
          <p:nvPr/>
        </p:nvSpPr>
        <p:spPr>
          <a:xfrm>
            <a:off x="2179642" y="1848106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3 x 10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xmlns="" id="{46854566-AD54-3D4D-A6E8-725C504EBD9D}"/>
              </a:ext>
            </a:extLst>
          </p:cNvPr>
          <p:cNvSpPr txBox="1">
            <a:spLocks/>
          </p:cNvSpPr>
          <p:nvPr/>
        </p:nvSpPr>
        <p:spPr>
          <a:xfrm>
            <a:off x="2169023" y="1840051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6 x 6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xmlns="" id="{42C67085-E78D-204E-9319-3C2DEBF61002}"/>
              </a:ext>
            </a:extLst>
          </p:cNvPr>
          <p:cNvSpPr txBox="1">
            <a:spLocks/>
          </p:cNvSpPr>
          <p:nvPr/>
        </p:nvSpPr>
        <p:spPr>
          <a:xfrm>
            <a:off x="2181892" y="1833082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8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xmlns="" id="{5BD384DF-79AD-894F-8360-E477E5EC648E}"/>
              </a:ext>
            </a:extLst>
          </p:cNvPr>
          <p:cNvSpPr txBox="1">
            <a:spLocks/>
          </p:cNvSpPr>
          <p:nvPr/>
        </p:nvSpPr>
        <p:spPr>
          <a:xfrm>
            <a:off x="2194761" y="1843747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x 7 = 14</a:t>
            </a:r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xmlns="" id="{445EEE4B-1DD0-E24C-933D-DD6A8D40DD34}"/>
              </a:ext>
            </a:extLst>
          </p:cNvPr>
          <p:cNvSpPr txBox="1">
            <a:spLocks/>
          </p:cNvSpPr>
          <p:nvPr/>
        </p:nvSpPr>
        <p:spPr>
          <a:xfrm>
            <a:off x="2187137" y="1826614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5 x 7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xmlns="" id="{CF5F4C24-0276-F34B-9788-B6202DD4ADD5}"/>
              </a:ext>
            </a:extLst>
          </p:cNvPr>
          <p:cNvSpPr txBox="1">
            <a:spLocks/>
          </p:cNvSpPr>
          <p:nvPr/>
        </p:nvSpPr>
        <p:spPr>
          <a:xfrm>
            <a:off x="2188417" y="1852465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/>
              <a:t>  3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27</a:t>
            </a:r>
          </a:p>
        </p:txBody>
      </p:sp>
    </p:spTree>
    <p:extLst>
      <p:ext uri="{BB962C8B-B14F-4D97-AF65-F5344CB8AC3E}">
        <p14:creationId xmlns:p14="http://schemas.microsoft.com/office/powerpoint/2010/main" val="29133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6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8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0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4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6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8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0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2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6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8" presetID="37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:a16="http://schemas.microsoft.com/office/drawing/2014/main" xmlns="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5264B14-4FBD-C644-833C-CB1F05297293}"/>
              </a:ext>
            </a:extLst>
          </p:cNvPr>
          <p:cNvSpPr txBox="1"/>
          <p:nvPr/>
        </p:nvSpPr>
        <p:spPr>
          <a:xfrm>
            <a:off x="598656" y="1392890"/>
            <a:ext cx="2159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6 x 5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2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18</a:t>
            </a:r>
          </a:p>
          <a:p>
            <a:r>
              <a:rPr lang="fr-FR" sz="3200" dirty="0"/>
              <a:t>7 x 10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6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24</a:t>
            </a:r>
          </a:p>
          <a:p>
            <a:r>
              <a:rPr lang="fr-FR" sz="3200" dirty="0"/>
              <a:t>8 x 5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10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40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F14ABFC-2669-AA45-941D-E4A698E32292}"/>
              </a:ext>
            </a:extLst>
          </p:cNvPr>
          <p:cNvSpPr txBox="1"/>
          <p:nvPr/>
        </p:nvSpPr>
        <p:spPr>
          <a:xfrm>
            <a:off x="3420700" y="1349651"/>
            <a:ext cx="1964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 x 8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/>
              <a:t>3 x 6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x 7 = 28</a:t>
            </a:r>
          </a:p>
          <a:p>
            <a:r>
              <a:rPr lang="fr-FR" sz="3200" dirty="0"/>
              <a:t>4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32</a:t>
            </a:r>
          </a:p>
          <a:p>
            <a:r>
              <a:rPr lang="fr-FR" sz="3200" dirty="0"/>
              <a:t>5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3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21</a:t>
            </a:r>
          </a:p>
          <a:p>
            <a:r>
              <a:rPr lang="fr-FR" sz="3200" dirty="0"/>
              <a:t>9 x 5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EBA1231-2312-1D4E-977A-E549E61C37E9}"/>
              </a:ext>
            </a:extLst>
          </p:cNvPr>
          <p:cNvSpPr txBox="1"/>
          <p:nvPr/>
        </p:nvSpPr>
        <p:spPr>
          <a:xfrm>
            <a:off x="6122823" y="1349651"/>
            <a:ext cx="1964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 x 10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6 x 6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/>
              <a:t>8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x 7 = 14</a:t>
            </a:r>
          </a:p>
          <a:p>
            <a:r>
              <a:rPr lang="fr-FR" sz="3200" dirty="0"/>
              <a:t>5 x 7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/>
              <a:t>3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27</a:t>
            </a:r>
          </a:p>
        </p:txBody>
      </p:sp>
    </p:spTree>
    <p:extLst>
      <p:ext uri="{BB962C8B-B14F-4D97-AF65-F5344CB8AC3E}">
        <p14:creationId xmlns:p14="http://schemas.microsoft.com/office/powerpoint/2010/main" val="2395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:a16="http://schemas.microsoft.com/office/drawing/2014/main" xmlns="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5264B14-4FBD-C644-833C-CB1F05297293}"/>
              </a:ext>
            </a:extLst>
          </p:cNvPr>
          <p:cNvSpPr txBox="1"/>
          <p:nvPr/>
        </p:nvSpPr>
        <p:spPr>
          <a:xfrm>
            <a:off x="598656" y="1392890"/>
            <a:ext cx="2159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6 x 5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2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18</a:t>
            </a:r>
          </a:p>
          <a:p>
            <a:r>
              <a:rPr lang="fr-FR" sz="3200" dirty="0"/>
              <a:t>7 x 10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6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24</a:t>
            </a:r>
          </a:p>
          <a:p>
            <a:r>
              <a:rPr lang="fr-FR" sz="3200" dirty="0"/>
              <a:t>8 x 5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10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40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F14ABFC-2669-AA45-941D-E4A698E32292}"/>
              </a:ext>
            </a:extLst>
          </p:cNvPr>
          <p:cNvSpPr txBox="1"/>
          <p:nvPr/>
        </p:nvSpPr>
        <p:spPr>
          <a:xfrm>
            <a:off x="3420700" y="1349651"/>
            <a:ext cx="1964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 x 8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3 x 6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x 7 = 28</a:t>
            </a:r>
          </a:p>
          <a:p>
            <a:r>
              <a:rPr lang="fr-FR" sz="3200" dirty="0"/>
              <a:t>4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32</a:t>
            </a:r>
          </a:p>
          <a:p>
            <a:r>
              <a:rPr lang="fr-FR" sz="3200" dirty="0"/>
              <a:t>5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3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21</a:t>
            </a:r>
          </a:p>
          <a:p>
            <a:r>
              <a:rPr lang="fr-FR" sz="3200" dirty="0"/>
              <a:t>9 x 5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EBA1231-2312-1D4E-977A-E549E61C37E9}"/>
              </a:ext>
            </a:extLst>
          </p:cNvPr>
          <p:cNvSpPr txBox="1"/>
          <p:nvPr/>
        </p:nvSpPr>
        <p:spPr>
          <a:xfrm>
            <a:off x="6122823" y="1349651"/>
            <a:ext cx="1964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 x 10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6 x 6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8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x 7 = 14</a:t>
            </a:r>
          </a:p>
          <a:p>
            <a:r>
              <a:rPr lang="fr-FR" sz="3200" dirty="0"/>
              <a:t>5 x 7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3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27</a:t>
            </a:r>
          </a:p>
        </p:txBody>
      </p:sp>
    </p:spTree>
    <p:extLst>
      <p:ext uri="{BB962C8B-B14F-4D97-AF65-F5344CB8AC3E}">
        <p14:creationId xmlns:p14="http://schemas.microsoft.com/office/powerpoint/2010/main" val="9598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43000" y="2811780"/>
            <a:ext cx="6858000" cy="1131570"/>
          </a:xfrm>
        </p:spPr>
        <p:txBody>
          <a:bodyPr>
            <a:normAutofit/>
          </a:bodyPr>
          <a:lstStyle/>
          <a:p>
            <a:r>
              <a:rPr lang="fr-FR" sz="3200" dirty="0"/>
              <a:t>Les nombres décimaux</a:t>
            </a:r>
          </a:p>
        </p:txBody>
      </p:sp>
    </p:spTree>
    <p:extLst>
      <p:ext uri="{BB962C8B-B14F-4D97-AF65-F5344CB8AC3E}">
        <p14:creationId xmlns:p14="http://schemas.microsoft.com/office/powerpoint/2010/main" val="3367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480" y="305375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21176" y="2663675"/>
                <a:ext cx="1998817" cy="63126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fr-FR" sz="2400" b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fr-FR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176" y="2663675"/>
                <a:ext cx="1998817" cy="631263"/>
              </a:xfrm>
              <a:prstGeom prst="rect">
                <a:avLst/>
              </a:prstGeom>
              <a:blipFill>
                <a:blip r:embed="rId3"/>
                <a:stretch>
                  <a:fillRect l="-4430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87422" y="1827976"/>
            <a:ext cx="376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La partie entière du nombre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87109" y="1643310"/>
            <a:ext cx="4151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La partie décimale du nombre.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Elle est inférieure à 1.</a:t>
            </a:r>
          </a:p>
        </p:txBody>
      </p:sp>
      <p:cxnSp>
        <p:nvCxnSpPr>
          <p:cNvPr id="14" name="Connecteur droit avec flèche 13"/>
          <p:cNvCxnSpPr>
            <a:cxnSpLocks/>
            <a:stCxn id="8" idx="2"/>
            <a:endCxn id="10" idx="1"/>
          </p:cNvCxnSpPr>
          <p:nvPr/>
        </p:nvCxnSpPr>
        <p:spPr>
          <a:xfrm>
            <a:off x="2067809" y="2289641"/>
            <a:ext cx="1253367" cy="689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372100" y="2451224"/>
            <a:ext cx="1085852" cy="5165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734367" y="3924648"/>
                <a:ext cx="12186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7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𝟏𝟕</m:t>
                      </m:r>
                      <m:r>
                        <a:rPr lang="fr-FR" sz="2700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fr-FR" sz="2700" b="1" i="1">
                          <a:solidFill>
                            <a:srgbClr val="0070C0"/>
                          </a:solidFill>
                          <a:latin typeface="Cambria Math"/>
                        </a:rPr>
                        <m:t>𝟖𝟓</m:t>
                      </m:r>
                    </m:oMath>
                  </m:oMathPara>
                </a14:m>
                <a:endParaRPr lang="fr-FR" sz="27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367" y="3924648"/>
                <a:ext cx="1218603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09AE61C3-058F-4843-8F26-D40B720A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593A3F33-A0AF-194A-ACE9-93084F16BC23}"/>
              </a:ext>
            </a:extLst>
          </p:cNvPr>
          <p:cNvSpPr/>
          <p:nvPr/>
        </p:nvSpPr>
        <p:spPr>
          <a:xfrm>
            <a:off x="4056432" y="2571749"/>
            <a:ext cx="1218603" cy="821979"/>
          </a:xfrm>
          <a:prstGeom prst="roundRect">
            <a:avLst>
              <a:gd name="adj" fmla="val 2591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Les tables de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5364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392177" y="254231"/>
            <a:ext cx="565930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J’avais 35,78 € dans mon porte-monnaie.</a:t>
            </a:r>
          </a:p>
          <a:p>
            <a:r>
              <a:rPr lang="fr-FR" sz="2400" dirty="0"/>
              <a:t>J’ai dépensé 3,21 €. Combien me reste-t-il 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F5C3591-85DE-CE44-8903-072C519F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637740F6-54A9-6B4B-9FC7-FF01E7724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13220" y="1756476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9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25423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35,78 – 3,21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F5C3591-85DE-CE44-8903-072C519F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94977486-E250-2849-864B-C9CA5267E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13220" y="1756476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25423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35,78 – 3,21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656AFDC-C141-EB47-81D6-F52C3798AE6D}"/>
                  </a:ext>
                </a:extLst>
              </p:cNvPr>
              <p:cNvSpPr/>
              <p:nvPr/>
            </p:nvSpPr>
            <p:spPr>
              <a:xfrm>
                <a:off x="1189996" y="1331926"/>
                <a:ext cx="3202863" cy="7146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tx1"/>
                    </a:solidFill>
                  </a:rPr>
                  <a:t>35   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fr-FR" sz="2800" b="1" i="1"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800" b="1" i="1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656AFDC-C141-EB47-81D6-F52C3798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96" y="1331926"/>
                <a:ext cx="3202863" cy="714683"/>
              </a:xfrm>
              <a:prstGeom prst="rect">
                <a:avLst/>
              </a:prstGeom>
              <a:blipFill>
                <a:blip r:embed="rId2"/>
                <a:stretch>
                  <a:fillRect l="-2372" b="-8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B9867B3-122F-CD49-811D-AE85BAC3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6D8E7BD-7A4F-9341-8519-29937C3D4B23}"/>
                  </a:ext>
                </a:extLst>
              </p:cNvPr>
              <p:cNvSpPr/>
              <p:nvPr/>
            </p:nvSpPr>
            <p:spPr>
              <a:xfrm>
                <a:off x="1345337" y="2445712"/>
                <a:ext cx="3023327" cy="7418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tx1"/>
                    </a:solidFill>
                  </a:rPr>
                  <a:t> 3   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800" b="1" i="1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D8E7BD-7A4F-9341-8519-29937C3D4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37" y="2445712"/>
                <a:ext cx="3023327" cy="741806"/>
              </a:xfrm>
              <a:prstGeom prst="rect">
                <a:avLst/>
              </a:prstGeom>
              <a:blipFill>
                <a:blip r:embed="rId5"/>
                <a:stretch>
                  <a:fillRect l="-837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4764EC3-EBEC-C64A-ADF2-84C25ECEC469}"/>
              </a:ext>
            </a:extLst>
          </p:cNvPr>
          <p:cNvCxnSpPr>
            <a:cxnSpLocks/>
          </p:cNvCxnSpPr>
          <p:nvPr/>
        </p:nvCxnSpPr>
        <p:spPr>
          <a:xfrm>
            <a:off x="471414" y="2826887"/>
            <a:ext cx="2858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13F37E7-A188-E546-9065-E16DAC682BE3}"/>
              </a:ext>
            </a:extLst>
          </p:cNvPr>
          <p:cNvCxnSpPr/>
          <p:nvPr/>
        </p:nvCxnSpPr>
        <p:spPr>
          <a:xfrm>
            <a:off x="635285" y="3563420"/>
            <a:ext cx="43356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9E751EC-073F-1047-AEAF-5FC2ED49F041}"/>
              </a:ext>
            </a:extLst>
          </p:cNvPr>
          <p:cNvSpPr/>
          <p:nvPr/>
        </p:nvSpPr>
        <p:spPr>
          <a:xfrm>
            <a:off x="965771" y="1248403"/>
            <a:ext cx="3606229" cy="88862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A4A6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C9317CD9-9832-FB42-AF23-91A55222F98B}"/>
              </a:ext>
            </a:extLst>
          </p:cNvPr>
          <p:cNvSpPr/>
          <p:nvPr/>
        </p:nvSpPr>
        <p:spPr>
          <a:xfrm>
            <a:off x="1000017" y="2405911"/>
            <a:ext cx="3606229" cy="88862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xmlns="" id="{C63C841D-1EF1-024A-A563-2D61F07F24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13220" y="1756476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437749"/>
            <a:ext cx="543782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Opération pour plus tard</a:t>
            </a:r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12539"/>
          <a:stretch/>
        </p:blipFill>
        <p:spPr bwMode="auto">
          <a:xfrm>
            <a:off x="6379100" y="254231"/>
            <a:ext cx="2405808" cy="13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44179" y="267685"/>
            <a:ext cx="18364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>
                <a:solidFill>
                  <a:schemeClr val="accent5">
                    <a:lumMod val="75000"/>
                  </a:schemeClr>
                </a:solidFill>
              </a:rPr>
              <a:t>     3  5,  7  8</a:t>
            </a:r>
          </a:p>
          <a:p>
            <a:r>
              <a:rPr lang="fr-FR" sz="2300" u="sng" dirty="0">
                <a:solidFill>
                  <a:schemeClr val="accent5">
                    <a:lumMod val="75000"/>
                  </a:schemeClr>
                </a:solidFill>
              </a:rPr>
              <a:t>-        3,  2  1</a:t>
            </a:r>
          </a:p>
          <a:p>
            <a:r>
              <a:rPr lang="fr-FR" sz="2300" dirty="0">
                <a:solidFill>
                  <a:schemeClr val="accent5">
                    <a:lumMod val="75000"/>
                  </a:schemeClr>
                </a:solidFill>
              </a:rPr>
              <a:t>     3  2,  5  7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1244918" y="2357351"/>
            <a:ext cx="543782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en posant 158,63 – 13,32</a:t>
            </a:r>
          </a:p>
        </p:txBody>
      </p:sp>
    </p:spTree>
    <p:extLst>
      <p:ext uri="{BB962C8B-B14F-4D97-AF65-F5344CB8AC3E}">
        <p14:creationId xmlns:p14="http://schemas.microsoft.com/office/powerpoint/2010/main" val="16307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724" y="131914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548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Adrien avait 29,57 € dans sa tirelire. Il a dépensé 7,25 € pour s’acheter une corde à sauter.</a:t>
            </a:r>
          </a:p>
          <a:p>
            <a:r>
              <a:rPr lang="fr-FR" sz="2400" dirty="0"/>
              <a:t>Combien d’argent lui reste-t-il dans sa tirelire ?</a:t>
            </a:r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xmlns="" id="{CBB4B014-C358-2541-8173-DEFDC0DC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96893" y="2376219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Deuxième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15303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Madame Simonin a dépensé 26,30 € à la pâtisserie.</a:t>
            </a:r>
          </a:p>
          <a:p>
            <a:r>
              <a:rPr lang="fr-FR" sz="2400" dirty="0"/>
              <a:t>Il lui reste 25,85 €.</a:t>
            </a:r>
          </a:p>
          <a:p>
            <a:r>
              <a:rPr lang="fr-FR" sz="2400" dirty="0"/>
              <a:t>Combien avait-elle d’argent avant cet achat ? </a:t>
            </a:r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xmlns="" id="{6340508E-9C74-E44F-AA30-8BD1F67FD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82721" y="2781114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Troisième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Le club de cyclisme organise une randonnée à vélo de 77,8 km.</a:t>
            </a:r>
          </a:p>
          <a:p>
            <a:r>
              <a:rPr lang="fr-FR" sz="2400" dirty="0"/>
              <a:t>La première étape est de 21,1 km, la deuxième étape de 24 km et la troisième étape mène directement à l’arrivée. </a:t>
            </a:r>
          </a:p>
          <a:p>
            <a:r>
              <a:rPr lang="fr-FR" sz="2400" dirty="0"/>
              <a:t>Quelle distance doit-on parcourir lors de la troisième étape ?</a:t>
            </a:r>
          </a:p>
        </p:txBody>
      </p:sp>
      <p:pic>
        <p:nvPicPr>
          <p:cNvPr id="18" name="Image 3">
            <a:extLst>
              <a:ext uri="{FF2B5EF4-FFF2-40B4-BE49-F238E27FC236}">
                <a16:creationId xmlns:a16="http://schemas.microsoft.com/office/drawing/2014/main" xmlns="" id="{050947C0-A0A0-2348-A500-71F7D452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339294" y="2835348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Situation pour plus tard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A9C5CA57-99E2-8B49-8DED-F459296CC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146798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2606EBA5-D74B-B34B-82D1-325476619D19}"/>
              </a:ext>
            </a:extLst>
          </p:cNvPr>
          <p:cNvSpPr txBox="1">
            <a:spLocks/>
          </p:cNvSpPr>
          <p:nvPr/>
        </p:nvSpPr>
        <p:spPr>
          <a:xfrm>
            <a:off x="2264229" y="365942"/>
            <a:ext cx="4145354" cy="602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tables de multiplication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363F8F7-066D-2C45-A558-81014EAD16A3}"/>
              </a:ext>
            </a:extLst>
          </p:cNvPr>
          <p:cNvSpPr txBox="1"/>
          <p:nvPr/>
        </p:nvSpPr>
        <p:spPr>
          <a:xfrm>
            <a:off x="685742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 =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2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3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4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5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6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7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8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9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10 = 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A6CDE64-60F2-6F43-893E-669C138DAA13}"/>
              </a:ext>
            </a:extLst>
          </p:cNvPr>
          <p:cNvSpPr txBox="1"/>
          <p:nvPr/>
        </p:nvSpPr>
        <p:spPr>
          <a:xfrm>
            <a:off x="2318601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2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3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4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5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6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7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8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9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10 = 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30997A-38C8-344C-B6E6-EFE3FCD9C5EE}"/>
              </a:ext>
            </a:extLst>
          </p:cNvPr>
          <p:cNvSpPr txBox="1"/>
          <p:nvPr/>
        </p:nvSpPr>
        <p:spPr>
          <a:xfrm>
            <a:off x="3921537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2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3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4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5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6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7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8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9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10 = 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FDB5DB9-1BCC-EB45-934F-A6527297B04E}"/>
              </a:ext>
            </a:extLst>
          </p:cNvPr>
          <p:cNvSpPr txBox="1"/>
          <p:nvPr/>
        </p:nvSpPr>
        <p:spPr>
          <a:xfrm>
            <a:off x="5524474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2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3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4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5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6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7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8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9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10 = 40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4F0E7F7-4C21-324C-ABD3-80407B604B41}"/>
              </a:ext>
            </a:extLst>
          </p:cNvPr>
          <p:cNvSpPr txBox="1"/>
          <p:nvPr/>
        </p:nvSpPr>
        <p:spPr>
          <a:xfrm>
            <a:off x="7155990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2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3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4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5 = 25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6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7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8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9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10 = 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7CF17F6-6449-8046-8135-D6FC9FE881C6}"/>
              </a:ext>
            </a:extLst>
          </p:cNvPr>
          <p:cNvSpPr txBox="1"/>
          <p:nvPr/>
        </p:nvSpPr>
        <p:spPr>
          <a:xfrm>
            <a:off x="68574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2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3 = </a:t>
            </a:r>
            <a:r>
              <a:rPr lang="fr-FR" sz="1600" dirty="0" smtClean="0"/>
              <a:t>18</a:t>
            </a:r>
            <a:endParaRPr lang="fr-FR" sz="1600" dirty="0"/>
          </a:p>
          <a:p>
            <a:pPr>
              <a:lnSpc>
                <a:spcPts val="1320"/>
              </a:lnSpc>
            </a:pPr>
            <a:r>
              <a:rPr lang="fr-FR" sz="1600" dirty="0"/>
              <a:t>6 x 4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5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6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7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8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9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10 = 60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B6FCDC2-8554-2E40-AC99-90A7AE7765CA}"/>
              </a:ext>
            </a:extLst>
          </p:cNvPr>
          <p:cNvSpPr txBox="1"/>
          <p:nvPr/>
        </p:nvSpPr>
        <p:spPr>
          <a:xfrm>
            <a:off x="2318602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2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3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4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5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6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7 = 49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8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9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10 = 70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41C6C85-8B70-DC41-AEC0-B85FC3DE0272}"/>
              </a:ext>
            </a:extLst>
          </p:cNvPr>
          <p:cNvSpPr txBox="1"/>
          <p:nvPr/>
        </p:nvSpPr>
        <p:spPr>
          <a:xfrm>
            <a:off x="392558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2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3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4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5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6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7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8 = 64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9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10 = 80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22DA581-C316-2D4C-BCA7-39AC93228E15}"/>
              </a:ext>
            </a:extLst>
          </p:cNvPr>
          <p:cNvSpPr txBox="1"/>
          <p:nvPr/>
        </p:nvSpPr>
        <p:spPr>
          <a:xfrm>
            <a:off x="5532560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2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3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4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5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6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7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8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9 = 81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10 = 90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0F4C46A-E984-0E4F-99A3-FADDBE310760}"/>
              </a:ext>
            </a:extLst>
          </p:cNvPr>
          <p:cNvSpPr txBox="1"/>
          <p:nvPr/>
        </p:nvSpPr>
        <p:spPr>
          <a:xfrm>
            <a:off x="7155990" y="3003817"/>
            <a:ext cx="130226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2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3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4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5 = 50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6 = 60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7 = 70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8 = 80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9 = 90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10 = 100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5" name="Modèle 3D 14" descr="Cœur rouge">
                <a:extLst>
                  <a:ext uri="{FF2B5EF4-FFF2-40B4-BE49-F238E27FC236}">
                    <a16:creationId xmlns:a16="http://schemas.microsoft.com/office/drawing/2014/main" id="{BA2B6C7C-45BF-494C-910B-9914E8FEAF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717148"/>
                  </p:ext>
                </p:extLst>
              </p:nvPr>
            </p:nvGraphicFramePr>
            <p:xfrm rot="592601">
              <a:off x="6305609" y="228407"/>
              <a:ext cx="610904" cy="566712"/>
            </p:xfrm>
            <a:graphic>
              <a:graphicData uri="http://schemas.microsoft.com/office/drawing/2017/model3d">
                <am3d:model3d r:embed="rId3">
                  <am3d:spPr>
                    <a:xfrm rot="592601">
                      <a:off x="0" y="0"/>
                      <a:ext cx="610904" cy="56671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152124" ay="-89267" az="-39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Modèle 3D 14" descr="Cœur rouge">
                <a:extLst>
                  <a:ext uri="{FF2B5EF4-FFF2-40B4-BE49-F238E27FC236}">
                    <a16:creationId xmlns:a16="http://schemas.microsoft.com/office/drawing/2014/main" xmlns="" id="{BA2B6C7C-45BF-494C-910B-9914E8FEAF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92601">
                <a:off x="6305609" y="228407"/>
                <a:ext cx="610904" cy="5667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3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55781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13304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42627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A7D5A714-7AF3-2945-9B1D-7AF35AE9EAC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17608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A7D5A714-7AF3-2945-9B1D-7AF35AE9EAC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3718467B-324C-A640-86F2-2B733A71775D}"/>
              </a:ext>
            </a:extLst>
          </p:cNvPr>
          <p:cNvCxnSpPr>
            <a:cxnSpLocks/>
          </p:cNvCxnSpPr>
          <p:nvPr/>
        </p:nvCxnSpPr>
        <p:spPr>
          <a:xfrm>
            <a:off x="2498444" y="737769"/>
            <a:ext cx="4718773" cy="4203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98557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C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C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3718467B-324C-A640-86F2-2B733A71775D}"/>
              </a:ext>
            </a:extLst>
          </p:cNvPr>
          <p:cNvCxnSpPr>
            <a:cxnSpLocks/>
          </p:cNvCxnSpPr>
          <p:nvPr/>
        </p:nvCxnSpPr>
        <p:spPr>
          <a:xfrm>
            <a:off x="2498444" y="737769"/>
            <a:ext cx="4718773" cy="4203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6AD6A9E-8F5F-6548-B8B5-3D75CFFA2D2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22139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C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9874BA9-2A0E-2244-B962-7F45207D77E4}"/>
              </a:ext>
            </a:extLst>
          </p:cNvPr>
          <p:cNvSpPr/>
          <p:nvPr/>
        </p:nvSpPr>
        <p:spPr>
          <a:xfrm>
            <a:off x="2045416" y="766354"/>
            <a:ext cx="462653" cy="4528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6AD6A9E-8F5F-6548-B8B5-3D75CFFA2D2E}"/>
              </a:ext>
            </a:extLst>
          </p:cNvPr>
          <p:cNvSpPr/>
          <p:nvPr/>
        </p:nvSpPr>
        <p:spPr>
          <a:xfrm>
            <a:off x="6738062" y="294548"/>
            <a:ext cx="462653" cy="452846"/>
          </a:xfrm>
          <a:prstGeom prst="ellipse">
            <a:avLst/>
          </a:prstGeom>
          <a:noFill/>
          <a:ln w="38100"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7311</TotalTime>
  <Words>2672</Words>
  <Application>Microsoft Office PowerPoint</Application>
  <PresentationFormat>Affichage à l'écran (16:9)</PresentationFormat>
  <Paragraphs>1264</Paragraphs>
  <Slides>28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Les fractions décimales</vt:lpstr>
      <vt:lpstr>Présentation PowerPoint</vt:lpstr>
      <vt:lpstr>Présentation PowerPoint</vt:lpstr>
      <vt:lpstr>Présentation PowerPoint</vt:lpstr>
      <vt:lpstr>Présentation PowerPoint</vt:lpstr>
      <vt:lpstr>Problèmes</vt:lpstr>
      <vt:lpstr>Première situation</vt:lpstr>
      <vt:lpstr>Deuxième situation</vt:lpstr>
      <vt:lpstr>Troisième situation</vt:lpstr>
      <vt:lpstr>Situation pour plus tard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14 avril 2020</dc:subject>
  <dc:creator>Marie-France BOULET, CPD et Xavier SORBE, IG</dc:creator>
  <cp:keywords>tables de multiplication, technique de soustraction des décimaux, problèmes additifs</cp:keywords>
  <cp:lastModifiedBy>Xavier SORBE</cp:lastModifiedBy>
  <cp:revision>534</cp:revision>
  <cp:lastPrinted>2020-04-09T07:36:17Z</cp:lastPrinted>
  <dcterms:created xsi:type="dcterms:W3CDTF">2020-03-26T08:38:08Z</dcterms:created>
  <dcterms:modified xsi:type="dcterms:W3CDTF">2020-04-28T15:45:31Z</dcterms:modified>
</cp:coreProperties>
</file>