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28" r:id="rId4"/>
    <p:sldId id="334" r:id="rId5"/>
    <p:sldId id="315" r:id="rId6"/>
    <p:sldId id="335" r:id="rId7"/>
    <p:sldId id="316" r:id="rId8"/>
    <p:sldId id="336" r:id="rId9"/>
    <p:sldId id="33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French Script MT" panose="03020402040607040605" pitchFamily="66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W8/XE62Lui1C/+sIofL2AUtD9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FBF"/>
    <a:srgbClr val="DEC3DC"/>
    <a:srgbClr val="FF0066"/>
    <a:srgbClr val="F78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01" autoAdjust="0"/>
  </p:normalViewPr>
  <p:slideViewPr>
    <p:cSldViewPr snapToGrid="0">
      <p:cViewPr varScale="1">
        <p:scale>
          <a:sx n="59" d="100"/>
          <a:sy n="59" d="100"/>
        </p:scale>
        <p:origin x="10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19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19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95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20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2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37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dirty="0" smtClean="0"/>
              <a:t>Mercredi 01 juillet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Mathématiques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CE2</a:t>
            </a:r>
            <a:endParaRPr sz="9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>
                <a:solidFill>
                  <a:srgbClr val="7030A0"/>
                </a:solidFill>
                <a:latin typeface="+mn-lt"/>
                <a:ea typeface="Arial"/>
                <a:cs typeface="Arial"/>
                <a:sym typeface="Arial"/>
              </a:rPr>
              <a:t>Espace flash</a:t>
            </a:r>
            <a:endParaRPr lang="fr-FR" sz="8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Les cubes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955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2" y="1022922"/>
            <a:ext cx="5400000" cy="540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53" y="1022922"/>
            <a:ext cx="5400000" cy="540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6247" y="302881"/>
            <a:ext cx="11792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Combien de petits </a:t>
            </a:r>
            <a:r>
              <a:rPr lang="fr-FR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ubes sont nécessaires pour chacune de ces constructions ?</a:t>
            </a:r>
            <a:endParaRPr lang="fr-FR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ctrTitle"/>
          </p:nvPr>
        </p:nvSpPr>
        <p:spPr>
          <a:xfrm>
            <a:off x="601850" y="595421"/>
            <a:ext cx="1098829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7030A0"/>
              </a:buClr>
              <a:buSzPts val="8000"/>
            </a:pPr>
            <a:r>
              <a:rPr lang="fr-FR" sz="76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Calcul </a:t>
            </a:r>
            <a:r>
              <a:rPr lang="fr-FR" sz="7600" b="1" dirty="0" smtClean="0">
                <a:solidFill>
                  <a:srgbClr val="7030A0"/>
                </a:solidFill>
              </a:rPr>
              <a:t>mental et réfléchi</a:t>
            </a:r>
            <a:endParaRPr sz="76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1523999" y="33075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fr-FR" sz="6000" dirty="0"/>
              <a:t>L</a:t>
            </a:r>
            <a:r>
              <a:rPr lang="fr-FR" sz="6000" dirty="0" smtClean="0"/>
              <a:t>a multiplication</a:t>
            </a:r>
            <a:r>
              <a:rPr lang="fr-FR" sz="6000" strike="sngStrike" dirty="0"/>
              <a:t/>
            </a:r>
            <a:br>
              <a:rPr lang="fr-FR" sz="6000" strike="sngStrike" dirty="0"/>
            </a:br>
            <a:endParaRPr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5640" y="527528"/>
            <a:ext cx="85240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400" dirty="0" smtClean="0">
                <a:solidFill>
                  <a:srgbClr val="C93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Complète ce carré magique</a:t>
            </a:r>
            <a:endParaRPr lang="fr-FR" sz="4400" dirty="0">
              <a:solidFill>
                <a:srgbClr val="C93F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417" y="108499"/>
            <a:ext cx="754489" cy="13796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e 16"/>
          <p:cNvGrpSpPr/>
          <p:nvPr/>
        </p:nvGrpSpPr>
        <p:grpSpPr>
          <a:xfrm>
            <a:off x="5932781" y="1830114"/>
            <a:ext cx="4341233" cy="4320000"/>
            <a:chOff x="4649491" y="1983783"/>
            <a:chExt cx="4341233" cy="4320000"/>
          </a:xfrm>
        </p:grpSpPr>
        <p:sp>
          <p:nvSpPr>
            <p:cNvPr id="2" name="Rectangle 1"/>
            <p:cNvSpPr/>
            <p:nvPr/>
          </p:nvSpPr>
          <p:spPr>
            <a:xfrm>
              <a:off x="4670724" y="1983783"/>
              <a:ext cx="4320000" cy="432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4649491" y="1983783"/>
              <a:ext cx="4320000" cy="4320000"/>
              <a:chOff x="4649491" y="1983783"/>
              <a:chExt cx="4320000" cy="4320000"/>
            </a:xfrm>
          </p:grpSpPr>
          <p:cxnSp>
            <p:nvCxnSpPr>
              <p:cNvPr id="9" name="Connecteur droit 8"/>
              <p:cNvCxnSpPr/>
              <p:nvPr/>
            </p:nvCxnSpPr>
            <p:spPr>
              <a:xfrm>
                <a:off x="6075336" y="1983783"/>
                <a:ext cx="30996" cy="432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7501181" y="1983783"/>
                <a:ext cx="30996" cy="432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4649491" y="3425125"/>
                <a:ext cx="4320000" cy="1549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4649491" y="4881966"/>
                <a:ext cx="4320000" cy="1549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ZoneTexte 17"/>
          <p:cNvSpPr txBox="1"/>
          <p:nvPr/>
        </p:nvSpPr>
        <p:spPr>
          <a:xfrm>
            <a:off x="7838420" y="3653378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0525309" y="2093622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93FB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  <a:endParaRPr lang="fr-FR" sz="4000" dirty="0">
              <a:solidFill>
                <a:srgbClr val="C93FB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525308" y="3590408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93FB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70</a:t>
            </a:r>
            <a:endParaRPr lang="fr-FR" sz="4000" dirty="0">
              <a:solidFill>
                <a:srgbClr val="C93FB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525308" y="4997017"/>
            <a:ext cx="1035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93FB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216</a:t>
            </a:r>
            <a:endParaRPr lang="fr-FR" sz="4000" dirty="0">
              <a:solidFill>
                <a:srgbClr val="C93FB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544180" y="6132121"/>
            <a:ext cx="1035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93FB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108</a:t>
            </a:r>
            <a:endParaRPr lang="fr-FR" sz="4000" dirty="0">
              <a:solidFill>
                <a:srgbClr val="C93FB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164103" y="6162899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C93FB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40</a:t>
            </a:r>
            <a:endParaRPr lang="fr-FR" sz="4000" dirty="0">
              <a:solidFill>
                <a:srgbClr val="C93FB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8708" y="6117236"/>
            <a:ext cx="752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000" dirty="0" smtClean="0">
                <a:solidFill>
                  <a:srgbClr val="C93FB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84</a:t>
            </a:r>
            <a:endParaRPr lang="fr-FR" sz="4000" dirty="0">
              <a:solidFill>
                <a:srgbClr val="C93FB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91542" y="2166065"/>
            <a:ext cx="49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fr-FR" sz="4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992" y="2093622"/>
            <a:ext cx="4522588" cy="3108543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>
                <a:solidFill>
                  <a:schemeClr val="bg1"/>
                </a:solidFill>
              </a:rPr>
              <a:t>Place </a:t>
            </a:r>
            <a:r>
              <a:rPr lang="fr-FR" sz="2800" dirty="0">
                <a:solidFill>
                  <a:schemeClr val="bg1"/>
                </a:solidFill>
              </a:rPr>
              <a:t>les nombres de </a:t>
            </a:r>
            <a:r>
              <a:rPr lang="fr-FR" sz="2800" dirty="0" smtClean="0">
                <a:solidFill>
                  <a:schemeClr val="bg1"/>
                </a:solidFill>
              </a:rPr>
              <a:t>1 </a:t>
            </a:r>
            <a:r>
              <a:rPr lang="fr-FR" sz="2800" dirty="0">
                <a:solidFill>
                  <a:schemeClr val="bg1"/>
                </a:solidFill>
              </a:rPr>
              <a:t>à 9 une fois et une </a:t>
            </a:r>
            <a:r>
              <a:rPr lang="fr-FR" sz="2800" dirty="0" smtClean="0">
                <a:solidFill>
                  <a:schemeClr val="bg1"/>
                </a:solidFill>
              </a:rPr>
              <a:t>seule.</a:t>
            </a:r>
          </a:p>
          <a:p>
            <a:pPr algn="just"/>
            <a:endParaRPr lang="fr-FR" sz="2800" dirty="0" smtClean="0">
              <a:solidFill>
                <a:schemeClr val="bg1"/>
              </a:solidFill>
            </a:endParaRPr>
          </a:p>
          <a:p>
            <a:pPr algn="just"/>
            <a:r>
              <a:rPr lang="fr-FR" sz="2800" dirty="0" smtClean="0">
                <a:solidFill>
                  <a:schemeClr val="bg1"/>
                </a:solidFill>
              </a:rPr>
              <a:t>Sur chaque </a:t>
            </a:r>
            <a:r>
              <a:rPr lang="fr-FR" sz="2800" dirty="0">
                <a:solidFill>
                  <a:schemeClr val="bg1"/>
                </a:solidFill>
              </a:rPr>
              <a:t>ligne et chaque colonne leur produit </a:t>
            </a:r>
            <a:r>
              <a:rPr lang="fr-FR" sz="2800" dirty="0" smtClean="0">
                <a:solidFill>
                  <a:schemeClr val="bg1"/>
                </a:solidFill>
              </a:rPr>
              <a:t>est </a:t>
            </a:r>
            <a:r>
              <a:rPr lang="fr-FR" sz="2800" dirty="0">
                <a:solidFill>
                  <a:schemeClr val="bg1"/>
                </a:solidFill>
              </a:rPr>
              <a:t>égal au nombre </a:t>
            </a:r>
            <a:r>
              <a:rPr lang="fr-FR" sz="2800" dirty="0" smtClean="0">
                <a:solidFill>
                  <a:schemeClr val="bg1"/>
                </a:solidFill>
              </a:rPr>
              <a:t>inscrit en dehors du carré.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79114" y="5179164"/>
            <a:ext cx="49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fr-FR" sz="4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397" y="2643295"/>
            <a:ext cx="47259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8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93748"/>
              </p:ext>
            </p:extLst>
          </p:nvPr>
        </p:nvGraphicFramePr>
        <p:xfrm>
          <a:off x="170481" y="340963"/>
          <a:ext cx="1166591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918">
                  <a:extLst>
                    <a:ext uri="{9D8B030D-6E8A-4147-A177-3AD203B41FA5}">
                      <a16:colId xmlns:a16="http://schemas.microsoft.com/office/drawing/2014/main" val="1697270572"/>
                    </a:ext>
                  </a:extLst>
                </a:gridCol>
              </a:tblGrid>
              <a:tr h="1673817">
                <a:tc>
                  <a:txBody>
                    <a:bodyPr/>
                    <a:lstStyle/>
                    <a:p>
                      <a:pPr lvl="0"/>
                      <a:r>
                        <a:rPr lang="fr-FR" sz="2400" b="0" dirty="0" smtClean="0">
                          <a:solidFill>
                            <a:prstClr val="black"/>
                          </a:solidFill>
                        </a:rPr>
                        <a:t>Le coffre fort de la banque s’ouvre avec un code. Voici les indices pour le découvrir.</a:t>
                      </a:r>
                    </a:p>
                    <a:p>
                      <a:pPr lvl="0"/>
                      <a:r>
                        <a:rPr lang="fr-FR" sz="2400" b="0" dirty="0" smtClean="0">
                          <a:solidFill>
                            <a:prstClr val="black"/>
                          </a:solidFill>
                        </a:rPr>
                        <a:t>Le nombre à taper sur le clavier est un nombre à quatre chiffres.</a:t>
                      </a:r>
                    </a:p>
                    <a:p>
                      <a:pPr lvl="0"/>
                      <a:r>
                        <a:rPr lang="fr-FR" sz="2400" b="0" dirty="0" smtClean="0">
                          <a:solidFill>
                            <a:prstClr val="black"/>
                          </a:solidFill>
                        </a:rPr>
                        <a:t>Il a zéro comme chiffre des centaines.</a:t>
                      </a:r>
                    </a:p>
                    <a:p>
                      <a:pPr lvl="0"/>
                      <a:r>
                        <a:rPr lang="fr-FR" sz="2400" b="0" dirty="0" smtClean="0">
                          <a:solidFill>
                            <a:prstClr val="black"/>
                          </a:solidFill>
                        </a:rPr>
                        <a:t>La</a:t>
                      </a:r>
                      <a:r>
                        <a:rPr lang="fr-FR" sz="2400" b="0" baseline="0" dirty="0" smtClean="0">
                          <a:solidFill>
                            <a:prstClr val="black"/>
                          </a:solidFill>
                        </a:rPr>
                        <a:t> somme</a:t>
                      </a:r>
                      <a:r>
                        <a:rPr lang="fr-FR" sz="2400" b="0" dirty="0" smtClean="0">
                          <a:solidFill>
                            <a:prstClr val="black"/>
                          </a:solidFill>
                        </a:rPr>
                        <a:t> de</a:t>
                      </a:r>
                      <a:r>
                        <a:rPr lang="fr-FR" sz="2400" b="0" baseline="0" dirty="0" smtClean="0">
                          <a:solidFill>
                            <a:prstClr val="black"/>
                          </a:solidFill>
                        </a:rPr>
                        <a:t>s</a:t>
                      </a:r>
                      <a:r>
                        <a:rPr lang="fr-FR" sz="2400" b="0" dirty="0" smtClean="0">
                          <a:solidFill>
                            <a:prstClr val="black"/>
                          </a:solidFill>
                        </a:rPr>
                        <a:t> quatre</a:t>
                      </a:r>
                      <a:r>
                        <a:rPr lang="fr-FR" sz="2400" b="0" baseline="0" dirty="0" smtClean="0">
                          <a:solidFill>
                            <a:prstClr val="black"/>
                          </a:solidFill>
                        </a:rPr>
                        <a:t> chiffres de ce nombre </a:t>
                      </a:r>
                      <a:r>
                        <a:rPr lang="fr-FR" sz="2400" b="0" dirty="0" smtClean="0">
                          <a:solidFill>
                            <a:prstClr val="black"/>
                          </a:solidFill>
                        </a:rPr>
                        <a:t>donne un total de 26.</a:t>
                      </a:r>
                    </a:p>
                    <a:p>
                      <a:pPr lvl="0"/>
                      <a:r>
                        <a:rPr lang="fr-FR" sz="2400" dirty="0" smtClean="0">
                          <a:solidFill>
                            <a:prstClr val="black"/>
                          </a:solidFill>
                        </a:rPr>
                        <a:t>Quels nombres faut-il essayer ? </a:t>
                      </a:r>
                      <a:endParaRPr lang="fr-FR" sz="2400" dirty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56404"/>
                  </a:ext>
                </a:extLst>
              </a:tr>
            </a:tbl>
          </a:graphicData>
        </a:graphic>
      </p:graphicFrame>
      <p:pic>
        <p:nvPicPr>
          <p:cNvPr id="3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190" y="764766"/>
            <a:ext cx="754489" cy="137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09;p4"/>
          <p:cNvPicPr preferRelativeResize="0"/>
          <p:nvPr/>
        </p:nvPicPr>
        <p:blipFill rotWithShape="1">
          <a:blip r:embed="rId4">
            <a:alphaModFix/>
          </a:blip>
          <a:srcRect l="9158" t="79760" r="-8289" b="2391"/>
          <a:stretch/>
        </p:blipFill>
        <p:spPr>
          <a:xfrm>
            <a:off x="4352212" y="5260562"/>
            <a:ext cx="8316275" cy="11641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4695986" y="5214068"/>
            <a:ext cx="760634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latin typeface="French Script MT" panose="03020402040607040605" pitchFamily="66" charset="0"/>
              </a:rPr>
              <a:t>Il y a trois nombres possibles :</a:t>
            </a:r>
          </a:p>
          <a:p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9098 ; 9089 ; 8099</a:t>
            </a:r>
          </a:p>
          <a:p>
            <a:endParaRPr lang="fr-FR" sz="1800" dirty="0">
              <a:latin typeface="French Script MT" panose="03020402040607040605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24" y="2288243"/>
            <a:ext cx="2801637" cy="45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388129"/>
              </p:ext>
            </p:extLst>
          </p:nvPr>
        </p:nvGraphicFramePr>
        <p:xfrm>
          <a:off x="248858" y="235830"/>
          <a:ext cx="11665918" cy="1305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918">
                  <a:extLst>
                    <a:ext uri="{9D8B030D-6E8A-4147-A177-3AD203B41FA5}">
                      <a16:colId xmlns:a16="http://schemas.microsoft.com/office/drawing/2014/main" val="1697270572"/>
                    </a:ext>
                  </a:extLst>
                </a:gridCol>
              </a:tblGrid>
              <a:tr h="1305587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prstClr val="black"/>
                          </a:solidFill>
                        </a:rPr>
                        <a:t>Emmanuel est</a:t>
                      </a:r>
                      <a:r>
                        <a:rPr lang="fr-FR" sz="2400" b="0" baseline="0" dirty="0" smtClean="0">
                          <a:solidFill>
                            <a:prstClr val="black"/>
                          </a:solidFill>
                        </a:rPr>
                        <a:t> né le 1</a:t>
                      </a:r>
                      <a:r>
                        <a:rPr lang="fr-FR" sz="2400" b="0" baseline="30000" dirty="0" smtClean="0">
                          <a:solidFill>
                            <a:prstClr val="black"/>
                          </a:solidFill>
                        </a:rPr>
                        <a:t>er</a:t>
                      </a:r>
                      <a:r>
                        <a:rPr lang="fr-FR" sz="2400" b="0" baseline="0" dirty="0" smtClean="0">
                          <a:solidFill>
                            <a:prstClr val="black"/>
                          </a:solidFill>
                        </a:rPr>
                        <a:t> juillet 1975</a:t>
                      </a:r>
                      <a:r>
                        <a:rPr lang="fr-FR" sz="2400" b="0" dirty="0" smtClean="0">
                          <a:solidFill>
                            <a:prstClr val="black"/>
                          </a:solidFill>
                        </a:rPr>
                        <a:t>.</a:t>
                      </a:r>
                      <a:r>
                        <a:rPr lang="fr-FR" sz="2400" b="0" baseline="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fr-FR" sz="2400" b="0" dirty="0" smtClean="0">
                          <a:solidFill>
                            <a:prstClr val="black"/>
                          </a:solidFill>
                        </a:rPr>
                        <a:t>Emmanuel a cinq fois l’âge de Martin.</a:t>
                      </a:r>
                    </a:p>
                    <a:p>
                      <a:pPr lvl="0"/>
                      <a:r>
                        <a:rPr lang="fr-FR" sz="2400" b="0" dirty="0" smtClean="0">
                          <a:solidFill>
                            <a:prstClr val="black"/>
                          </a:solidFill>
                        </a:rPr>
                        <a:t>Sophie a quatre fois l’âge de Martin.</a:t>
                      </a:r>
                      <a:r>
                        <a:rPr lang="fr-FR" sz="2400" b="0" baseline="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fr-FR" sz="2400" b="0" dirty="0" smtClean="0">
                          <a:solidFill>
                            <a:prstClr val="black"/>
                          </a:solidFill>
                        </a:rPr>
                        <a:t>Martin </a:t>
                      </a:r>
                      <a:r>
                        <a:rPr lang="fr-FR" sz="2400" b="0" smtClean="0">
                          <a:solidFill>
                            <a:prstClr val="black"/>
                          </a:solidFill>
                        </a:rPr>
                        <a:t>a trois </a:t>
                      </a:r>
                      <a:r>
                        <a:rPr lang="fr-FR" sz="2400" b="0" dirty="0" smtClean="0">
                          <a:solidFill>
                            <a:prstClr val="black"/>
                          </a:solidFill>
                        </a:rPr>
                        <a:t>fois l’âge de Valentine.</a:t>
                      </a:r>
                    </a:p>
                    <a:p>
                      <a:pPr lvl="0"/>
                      <a:r>
                        <a:rPr lang="fr-FR" sz="2400" dirty="0" smtClean="0">
                          <a:solidFill>
                            <a:prstClr val="black"/>
                          </a:solidFill>
                        </a:rPr>
                        <a:t>Quel est l’âge de chacun ? </a:t>
                      </a:r>
                      <a:endParaRPr lang="fr-FR" sz="2400" dirty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56404"/>
                  </a:ext>
                </a:extLst>
              </a:tr>
            </a:tbl>
          </a:graphicData>
        </a:graphic>
      </p:graphicFrame>
      <p:pic>
        <p:nvPicPr>
          <p:cNvPr id="3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287" y="30709"/>
            <a:ext cx="754489" cy="137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09;p4"/>
          <p:cNvPicPr preferRelativeResize="0"/>
          <p:nvPr/>
        </p:nvPicPr>
        <p:blipFill rotWithShape="1">
          <a:blip r:embed="rId4">
            <a:alphaModFix/>
          </a:blip>
          <a:srcRect l="9158" t="79760" r="-8289" b="2391"/>
          <a:stretch/>
        </p:blipFill>
        <p:spPr>
          <a:xfrm>
            <a:off x="4341021" y="5345153"/>
            <a:ext cx="8316275" cy="11641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4695984" y="5377811"/>
            <a:ext cx="7606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French Script MT" panose="03020402040607040605" pitchFamily="66" charset="0"/>
              </a:rPr>
              <a:t>Emmanuel a 45 ans, Martin a 9 ans, </a:t>
            </a:r>
            <a:endParaRPr lang="fr-FR" sz="3600" dirty="0">
              <a:latin typeface="French Script MT" panose="03020402040607040605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5984" y="58629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3600" dirty="0">
                <a:latin typeface="French Script MT" panose="03020402040607040605" pitchFamily="66" charset="0"/>
              </a:rPr>
              <a:t>Sophie a </a:t>
            </a:r>
            <a:r>
              <a:rPr lang="fr-FR" sz="3600" dirty="0" smtClean="0">
                <a:solidFill>
                  <a:prstClr val="black"/>
                </a:solidFill>
                <a:latin typeface="French Script MT" panose="03020402040607040605" pitchFamily="66" charset="0"/>
              </a:rPr>
              <a:t>36 ans et Valentine a 3 ans.</a:t>
            </a:r>
            <a:endParaRPr lang="fr-FR" sz="3600" dirty="0">
              <a:solidFill>
                <a:prstClr val="black"/>
              </a:solidFill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206</Words>
  <Application>Microsoft Office PowerPoint</Application>
  <PresentationFormat>Grand écran</PresentationFormat>
  <Paragraphs>39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Calibri</vt:lpstr>
      <vt:lpstr>Cambria Math</vt:lpstr>
      <vt:lpstr>French Script MT</vt:lpstr>
      <vt:lpstr>Arial</vt:lpstr>
      <vt:lpstr>Thème Office</vt:lpstr>
      <vt:lpstr>Mercredi 01 juillet</vt:lpstr>
      <vt:lpstr>Présentation PowerPoint</vt:lpstr>
      <vt:lpstr>Espace flash</vt:lpstr>
      <vt:lpstr>Présentation PowerPoint</vt:lpstr>
      <vt:lpstr>Calcul mental et réfléchi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Mercredi 06 mai</dc:title>
  <dc:creator>Laure BREMONT</dc:creator>
  <cp:lastModifiedBy>ANNE SZYMCZAK</cp:lastModifiedBy>
  <cp:revision>249</cp:revision>
  <dcterms:created xsi:type="dcterms:W3CDTF">2020-03-25T09:22:14Z</dcterms:created>
  <dcterms:modified xsi:type="dcterms:W3CDTF">2020-06-18T16:16:59Z</dcterms:modified>
</cp:coreProperties>
</file>