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77" r:id="rId4"/>
    <p:sldId id="356" r:id="rId5"/>
    <p:sldId id="339" r:id="rId6"/>
    <p:sldId id="340" r:id="rId7"/>
    <p:sldId id="342" r:id="rId8"/>
    <p:sldId id="341" r:id="rId9"/>
    <p:sldId id="344" r:id="rId10"/>
    <p:sldId id="347" r:id="rId11"/>
    <p:sldId id="354" r:id="rId12"/>
    <p:sldId id="346" r:id="rId13"/>
    <p:sldId id="329" r:id="rId14"/>
    <p:sldId id="331" r:id="rId15"/>
    <p:sldId id="350" r:id="rId16"/>
    <p:sldId id="348" r:id="rId17"/>
    <p:sldId id="352" r:id="rId18"/>
    <p:sldId id="349" r:id="rId19"/>
    <p:sldId id="353" r:id="rId20"/>
  </p:sldIdLst>
  <p:sldSz cx="12192000" cy="6858000"/>
  <p:notesSz cx="6858000" cy="9144000"/>
  <p:embeddedFontLst>
    <p:embeddedFont>
      <p:font typeface="Calibri" panose="020F0502020204030204" pitchFamily="34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39" roundtripDataSignature="AMtx7mhW8/XE62Lui1C/+sIofL2AUtD9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81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297" autoAdjust="0"/>
  </p:normalViewPr>
  <p:slideViewPr>
    <p:cSldViewPr snapToGrid="0">
      <p:cViewPr varScale="1">
        <p:scale>
          <a:sx n="70" d="100"/>
          <a:sy n="70" d="100"/>
        </p:scale>
        <p:origin x="63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0151907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fr-FR" sz="1200" b="0" i="0" u="none" strike="noStrike" cap="none" dirty="0">
              <a:solidFill>
                <a:schemeClr val="dk1"/>
              </a:solidFill>
              <a:effectLst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14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fr-FR" sz="1200" b="0" i="0" u="none" strike="noStrike" cap="none" dirty="0">
              <a:solidFill>
                <a:schemeClr val="dk1"/>
              </a:solidFill>
              <a:effectLst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16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fr-FR" sz="1200" b="0" i="0" u="none" strike="noStrike" cap="none" dirty="0">
              <a:solidFill>
                <a:schemeClr val="dk1"/>
              </a:solidFill>
              <a:effectLst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18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2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Google Shape;54;p2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2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r-FR" dirty="0" smtClean="0"/>
              <a:t>Mardi 23 juin</a:t>
            </a:r>
            <a:endParaRPr dirty="0"/>
          </a:p>
        </p:txBody>
      </p:sp>
      <p:sp>
        <p:nvSpPr>
          <p:cNvPr id="89" name="Google Shape;89;p1"/>
          <p:cNvSpPr/>
          <p:nvPr/>
        </p:nvSpPr>
        <p:spPr>
          <a:xfrm>
            <a:off x="701040" y="1524000"/>
            <a:ext cx="10713720" cy="49530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lvl="0">
              <a:buClr>
                <a:srgbClr val="7030A0"/>
              </a:buClr>
              <a:buSzPts val="8000"/>
            </a:pPr>
            <a:r>
              <a:rPr lang="fr-FR" sz="7200" b="1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Grandeurs et Mesures</a:t>
            </a:r>
            <a:endParaRPr sz="7200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562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08;p4"/>
          <p:cNvSpPr txBox="1"/>
          <p:nvPr/>
        </p:nvSpPr>
        <p:spPr>
          <a:xfrm>
            <a:off x="476644" y="304463"/>
            <a:ext cx="11303000" cy="2392512"/>
          </a:xfrm>
          <a:prstGeom prst="rect">
            <a:avLst/>
          </a:prstGeom>
          <a:solidFill>
            <a:srgbClr val="DEC3DC"/>
          </a:solidFill>
          <a:ln w="12700" cap="flat" cmpd="sng">
            <a:solidFill>
              <a:srgbClr val="DEC3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>
              <a:lnSpc>
                <a:spcPct val="107000"/>
              </a:lnSpc>
            </a:pPr>
            <a:r>
              <a:rPr lang="fr-FR" sz="2800" dirty="0" smtClean="0">
                <a:latin typeface="Calibri"/>
                <a:cs typeface="Calibri"/>
              </a:rPr>
              <a:t>La semaine dernière, j’ai découvert dans mon quartier une nouvelle boutique. C’est une quincaillerie. J’y suis restée 30 minutes. </a:t>
            </a:r>
          </a:p>
          <a:p>
            <a:pPr marL="457200">
              <a:lnSpc>
                <a:spcPct val="107000"/>
              </a:lnSpc>
            </a:pPr>
            <a:r>
              <a:rPr lang="fr-FR" sz="2800" dirty="0" smtClean="0">
                <a:latin typeface="Calibri"/>
                <a:cs typeface="Calibri"/>
              </a:rPr>
              <a:t>J’ai acheté ce bocal, que j’ai payé </a:t>
            </a:r>
            <a:r>
              <a:rPr lang="fr-FR" sz="2800" dirty="0" smtClean="0">
                <a:latin typeface="Calibri"/>
                <a:cs typeface="Calibri"/>
              </a:rPr>
              <a:t>3€</a:t>
            </a:r>
            <a:r>
              <a:rPr lang="fr-FR" sz="2800" dirty="0" smtClean="0">
                <a:latin typeface="Calibri"/>
                <a:cs typeface="Calibri"/>
              </a:rPr>
              <a:t>99. </a:t>
            </a:r>
          </a:p>
          <a:p>
            <a:pPr marL="457200">
              <a:lnSpc>
                <a:spcPct val="107000"/>
              </a:lnSpc>
            </a:pPr>
            <a:r>
              <a:rPr lang="fr-FR" sz="2800" dirty="0" smtClean="0">
                <a:latin typeface="Calibri"/>
                <a:cs typeface="Calibri"/>
              </a:rPr>
              <a:t>Il mesure 9 cm de hauteur. Il a une circonférence de 31 cm. </a:t>
            </a:r>
          </a:p>
          <a:p>
            <a:pPr marL="457200">
              <a:lnSpc>
                <a:spcPct val="107000"/>
              </a:lnSpc>
            </a:pPr>
            <a:r>
              <a:rPr lang="fr-FR" sz="2800" dirty="0" smtClean="0">
                <a:latin typeface="Calibri"/>
                <a:cs typeface="Calibri"/>
              </a:rPr>
              <a:t>Vide et sans couvercle, il </a:t>
            </a:r>
            <a:r>
              <a:rPr lang="fr-FR" sz="2800" dirty="0" smtClean="0">
                <a:latin typeface="Calibri"/>
                <a:cs typeface="Calibri"/>
              </a:rPr>
              <a:t>pèse 312 </a:t>
            </a:r>
            <a:r>
              <a:rPr lang="fr-FR" sz="2800" dirty="0" smtClean="0">
                <a:latin typeface="Calibri"/>
                <a:cs typeface="Calibri"/>
              </a:rPr>
              <a:t>g. Il </a:t>
            </a:r>
            <a:r>
              <a:rPr lang="fr-FR" sz="2800" dirty="0" smtClean="0">
                <a:latin typeface="Calibri"/>
                <a:cs typeface="Calibri"/>
              </a:rPr>
              <a:t>peut contenir </a:t>
            </a:r>
            <a:r>
              <a:rPr lang="fr-FR" sz="2800" dirty="0" smtClean="0">
                <a:latin typeface="Calibri"/>
                <a:cs typeface="Calibri"/>
              </a:rPr>
              <a:t>45 </a:t>
            </a:r>
            <a:r>
              <a:rPr lang="fr-FR" sz="2800" dirty="0" err="1" smtClean="0">
                <a:latin typeface="Calibri"/>
                <a:cs typeface="Calibri"/>
              </a:rPr>
              <a:t>cL</a:t>
            </a:r>
            <a:r>
              <a:rPr lang="fr-FR" sz="2800" dirty="0" smtClean="0">
                <a:latin typeface="Calibri"/>
                <a:cs typeface="Calibri"/>
              </a:rPr>
              <a:t>. </a:t>
            </a:r>
            <a:endParaRPr lang="fr-FR" sz="2800" dirty="0" smtClean="0">
              <a:latin typeface="Calibri"/>
              <a:ea typeface="Calibri"/>
              <a:cs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6022" y="2855189"/>
            <a:ext cx="1133485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800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Retrouve dans le texte toutes les informations correspondant à chacune des grandeurs suivantes 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760778"/>
              </p:ext>
            </p:extLst>
          </p:nvPr>
        </p:nvGraphicFramePr>
        <p:xfrm>
          <a:off x="2433992" y="3958130"/>
          <a:ext cx="9411950" cy="21986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82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2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23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2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25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629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Calibri"/>
                          <a:cs typeface="Calibri"/>
                        </a:rPr>
                        <a:t>LONGUEUR</a:t>
                      </a:r>
                      <a:endParaRPr lang="fr-FR" sz="2000" dirty="0">
                        <a:latin typeface="Calibri"/>
                        <a:cs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Calibri"/>
                          <a:cs typeface="Calibri"/>
                        </a:rPr>
                        <a:t>MASSE</a:t>
                      </a:r>
                      <a:endParaRPr lang="fr-FR" sz="2000" dirty="0">
                        <a:latin typeface="Calibri"/>
                        <a:cs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Calibri"/>
                          <a:cs typeface="Calibri"/>
                        </a:rPr>
                        <a:t>CONTENANCE</a:t>
                      </a:r>
                      <a:endParaRPr lang="fr-FR" sz="2000" dirty="0">
                        <a:latin typeface="Calibri"/>
                        <a:cs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Calibri"/>
                          <a:cs typeface="Calibri"/>
                        </a:rPr>
                        <a:t>PRIX</a:t>
                      </a:r>
                      <a:endParaRPr lang="fr-FR" sz="2000" dirty="0">
                        <a:latin typeface="Calibri"/>
                        <a:cs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Calibri"/>
                          <a:cs typeface="Calibri"/>
                        </a:rPr>
                        <a:t>DURÉE</a:t>
                      </a:r>
                      <a:endParaRPr lang="fr-FR" sz="2000" dirty="0">
                        <a:latin typeface="Calibri"/>
                        <a:cs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074"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alibri"/>
                        <a:cs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alibri"/>
                        <a:cs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alibri"/>
                        <a:cs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alibri"/>
                        <a:cs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alibri"/>
                        <a:cs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8267"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alibri"/>
                        <a:cs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alibri"/>
                        <a:cs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alibri"/>
                        <a:cs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Calibri"/>
                        <a:cs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 smtClean="0">
                        <a:latin typeface="Calibri"/>
                        <a:cs typeface="Calibri"/>
                      </a:endParaRPr>
                    </a:p>
                    <a:p>
                      <a:pPr algn="ctr"/>
                      <a:endParaRPr lang="fr-FR" sz="2000" dirty="0">
                        <a:latin typeface="Calibri"/>
                        <a:cs typeface="Calibri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2645642" y="5221782"/>
            <a:ext cx="14639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2000" dirty="0">
                <a:latin typeface="Calibri"/>
                <a:ea typeface="+mn-ea"/>
                <a:cs typeface="Calibri"/>
              </a:rPr>
              <a:t>unités de </a:t>
            </a:r>
            <a:r>
              <a:rPr lang="fr-FR" sz="2000" dirty="0" smtClean="0">
                <a:latin typeface="Calibri"/>
                <a:ea typeface="+mn-ea"/>
                <a:cs typeface="Calibri"/>
              </a:rPr>
              <a:t>longueur</a:t>
            </a:r>
            <a:endParaRPr lang="fr-FR" sz="2000" dirty="0">
              <a:latin typeface="Calibri"/>
              <a:ea typeface="+mn-ea"/>
              <a:cs typeface="Calibri"/>
            </a:endParaRPr>
          </a:p>
          <a:p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550503" y="5239425"/>
            <a:ext cx="14110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2000" dirty="0">
                <a:latin typeface="Calibri"/>
                <a:ea typeface="+mn-ea"/>
                <a:cs typeface="Calibri"/>
              </a:rPr>
              <a:t>unités de masse</a:t>
            </a:r>
          </a:p>
          <a:p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6437729" y="5257066"/>
            <a:ext cx="14286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2000" dirty="0">
                <a:latin typeface="Calibri"/>
                <a:ea typeface="+mn-ea"/>
                <a:cs typeface="Calibri"/>
              </a:rPr>
              <a:t>unités de contenance</a:t>
            </a:r>
          </a:p>
          <a:p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8395504" y="5257066"/>
            <a:ext cx="13404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2000" dirty="0">
                <a:latin typeface="Calibri"/>
                <a:ea typeface="+mn-ea"/>
                <a:cs typeface="Calibri"/>
              </a:rPr>
              <a:t>unités de monnaie</a:t>
            </a:r>
          </a:p>
          <a:p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10265091" y="5274708"/>
            <a:ext cx="12875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2000" dirty="0">
                <a:latin typeface="Calibri"/>
                <a:ea typeface="+mn-ea"/>
                <a:cs typeface="Calibri"/>
              </a:rPr>
              <a:t>unités de temps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7805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3" grpId="0"/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57208" y="317763"/>
            <a:ext cx="1052936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Voici des réponses à des problèmes, elles sont justes mais incomplètes. Complète-les par les bonnes </a:t>
            </a:r>
            <a:r>
              <a:rPr lang="fr-FR" sz="3200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unités.</a:t>
            </a:r>
            <a:endParaRPr lang="fr-FR" sz="3200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9161" y="1719228"/>
            <a:ext cx="5889467" cy="2267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dirty="0">
                <a:latin typeface="Calibri"/>
                <a:cs typeface="Calibri"/>
              </a:rPr>
              <a:t>Le skateboard </a:t>
            </a:r>
            <a:r>
              <a:rPr lang="fr-FR" sz="3200" dirty="0" smtClean="0">
                <a:latin typeface="Calibri"/>
                <a:cs typeface="Calibri"/>
              </a:rPr>
              <a:t>coûte </a:t>
            </a:r>
            <a:r>
              <a:rPr lang="fr-FR" sz="3200" dirty="0">
                <a:latin typeface="Calibri"/>
                <a:cs typeface="Calibri"/>
              </a:rPr>
              <a:t>89 </a:t>
            </a:r>
            <a:r>
              <a:rPr lang="fr-FR" sz="3200" dirty="0" smtClean="0">
                <a:latin typeface="Calibri"/>
                <a:cs typeface="Calibri"/>
              </a:rPr>
              <a:t>____ .</a:t>
            </a:r>
            <a:endParaRPr lang="fr-FR" sz="3200" dirty="0">
              <a:latin typeface="Calibri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fr-FR" sz="3200" dirty="0">
                <a:latin typeface="Calibri"/>
                <a:cs typeface="Calibri"/>
              </a:rPr>
              <a:t>L</a:t>
            </a:r>
            <a:r>
              <a:rPr lang="fr-FR" sz="3200" dirty="0" smtClean="0">
                <a:latin typeface="Calibri"/>
                <a:cs typeface="Calibri"/>
              </a:rPr>
              <a:t>a </a:t>
            </a:r>
            <a:r>
              <a:rPr lang="fr-FR" sz="3200" dirty="0">
                <a:latin typeface="Calibri"/>
                <a:cs typeface="Calibri"/>
              </a:rPr>
              <a:t>bouilloire contient 50 ____</a:t>
            </a:r>
            <a:r>
              <a:rPr lang="fr-FR" sz="3200" dirty="0" smtClean="0">
                <a:latin typeface="Calibri"/>
                <a:cs typeface="Calibri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r-FR" sz="3200" dirty="0" smtClean="0">
                <a:latin typeface="Calibri"/>
                <a:cs typeface="Calibri"/>
              </a:rPr>
              <a:t>L’école </a:t>
            </a:r>
            <a:r>
              <a:rPr lang="fr-FR" sz="3200" dirty="0">
                <a:latin typeface="Calibri"/>
                <a:cs typeface="Calibri"/>
              </a:rPr>
              <a:t>mesure 12 </a:t>
            </a:r>
            <a:r>
              <a:rPr lang="fr-FR" sz="3200" dirty="0" smtClean="0">
                <a:latin typeface="Calibri"/>
                <a:cs typeface="Calibri"/>
              </a:rPr>
              <a:t>___ de hauteur.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5999" y="1705219"/>
            <a:ext cx="6557573" cy="2267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fr-FR" sz="3200" dirty="0">
                <a:latin typeface="Calibri"/>
                <a:cs typeface="Calibri"/>
              </a:rPr>
              <a:t>Le film a duré </a:t>
            </a:r>
            <a:r>
              <a:rPr lang="fr-FR" sz="3200" dirty="0" smtClean="0">
                <a:latin typeface="Calibri"/>
                <a:cs typeface="Calibri"/>
              </a:rPr>
              <a:t>2 ___ .</a:t>
            </a:r>
            <a:endParaRPr lang="fr-FR" sz="3200" dirty="0">
              <a:latin typeface="Calibri"/>
              <a:cs typeface="Calibri"/>
            </a:endParaRPr>
          </a:p>
          <a:p>
            <a:pPr lvl="0">
              <a:lnSpc>
                <a:spcPct val="150000"/>
              </a:lnSpc>
            </a:pPr>
            <a:r>
              <a:rPr lang="fr-FR" sz="3200" dirty="0">
                <a:latin typeface="Calibri"/>
                <a:cs typeface="Calibri"/>
              </a:rPr>
              <a:t>La barquette de fraises pèse 250 </a:t>
            </a:r>
            <a:r>
              <a:rPr lang="fr-FR" sz="3200" dirty="0" smtClean="0">
                <a:latin typeface="Calibri"/>
                <a:cs typeface="Calibri"/>
              </a:rPr>
              <a:t>__. </a:t>
            </a:r>
            <a:endParaRPr lang="fr-FR" sz="3200" dirty="0">
              <a:latin typeface="Calibri"/>
              <a:cs typeface="Calibri"/>
            </a:endParaRPr>
          </a:p>
          <a:p>
            <a:pPr lvl="0">
              <a:lnSpc>
                <a:spcPct val="150000"/>
              </a:lnSpc>
            </a:pPr>
            <a:r>
              <a:rPr lang="fr-FR" sz="3200" dirty="0">
                <a:latin typeface="Calibri"/>
                <a:cs typeface="Calibri"/>
              </a:rPr>
              <a:t>Nice est à 930 </a:t>
            </a:r>
            <a:r>
              <a:rPr lang="fr-FR" sz="3200" dirty="0" smtClean="0">
                <a:latin typeface="Calibri"/>
                <a:cs typeface="Calibri"/>
              </a:rPr>
              <a:t>___ de </a:t>
            </a:r>
            <a:r>
              <a:rPr lang="fr-FR" sz="3200" dirty="0">
                <a:latin typeface="Calibri"/>
                <a:cs typeface="Calibri"/>
              </a:rPr>
              <a:t>Paris. </a:t>
            </a:r>
          </a:p>
        </p:txBody>
      </p:sp>
      <p:cxnSp>
        <p:nvCxnSpPr>
          <p:cNvPr id="9" name="Connecteur droit 8"/>
          <p:cNvCxnSpPr/>
          <p:nvPr/>
        </p:nvCxnSpPr>
        <p:spPr>
          <a:xfrm>
            <a:off x="6068070" y="1646156"/>
            <a:ext cx="23520" cy="31041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577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lvl="0">
              <a:buClr>
                <a:srgbClr val="7030A0"/>
              </a:buClr>
              <a:buSzPts val="8000"/>
            </a:pPr>
            <a:r>
              <a:rPr lang="fr-FR" sz="7200" b="1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Problèmes</a:t>
            </a:r>
            <a:endParaRPr sz="7200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7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3"/>
          <p:cNvSpPr txBox="1">
            <a:spLocks noGrp="1"/>
          </p:cNvSpPr>
          <p:nvPr>
            <p:ph type="title"/>
          </p:nvPr>
        </p:nvSpPr>
        <p:spPr>
          <a:xfrm>
            <a:off x="1056053" y="175846"/>
            <a:ext cx="9880601" cy="1000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4400"/>
              <a:buFont typeface="Calibri"/>
              <a:buNone/>
            </a:pPr>
            <a:r>
              <a:rPr lang="fr-FR" b="1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Problème </a:t>
            </a:r>
            <a:endParaRPr dirty="0"/>
          </a:p>
        </p:txBody>
      </p:sp>
      <p:sp>
        <p:nvSpPr>
          <p:cNvPr id="5" name="Google Shape;108;p4"/>
          <p:cNvSpPr txBox="1"/>
          <p:nvPr/>
        </p:nvSpPr>
        <p:spPr>
          <a:xfrm>
            <a:off x="508001" y="1209648"/>
            <a:ext cx="11303000" cy="2062832"/>
          </a:xfrm>
          <a:prstGeom prst="rect">
            <a:avLst/>
          </a:prstGeom>
          <a:solidFill>
            <a:srgbClr val="DEC3DC"/>
          </a:solidFill>
          <a:ln w="12700" cap="flat" cmpd="sng">
            <a:solidFill>
              <a:srgbClr val="DEC3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>
              <a:lnSpc>
                <a:spcPct val="107000"/>
              </a:lnSpc>
            </a:pPr>
            <a:r>
              <a:rPr lang="fr-FR" sz="3000" dirty="0">
                <a:latin typeface="Calibri"/>
                <a:cs typeface="Calibri"/>
              </a:rPr>
              <a:t>Dans une classe, le maître propose à ses élèves de CE2 un jeu mathématiques à partir de cartes à jouer. Les élèves sont répartis par groupe de 4. Chaque groupe reçoit un jeu de 32 cartes. Au début de la partie, on distribue les cartes. </a:t>
            </a:r>
            <a:endParaRPr lang="fr-FR" sz="3000" dirty="0" smtClean="0">
              <a:latin typeface="Calibri"/>
              <a:ea typeface="Calibri"/>
              <a:cs typeface="Calibri"/>
            </a:endParaRPr>
          </a:p>
        </p:txBody>
      </p:sp>
      <p:pic>
        <p:nvPicPr>
          <p:cNvPr id="4" name="Google Shape;11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86227" y="0"/>
            <a:ext cx="925088" cy="155621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108;p4"/>
          <p:cNvSpPr txBox="1"/>
          <p:nvPr/>
        </p:nvSpPr>
        <p:spPr>
          <a:xfrm>
            <a:off x="529656" y="3416180"/>
            <a:ext cx="11303000" cy="2556813"/>
          </a:xfrm>
          <a:prstGeom prst="rect">
            <a:avLst/>
          </a:prstGeom>
          <a:solidFill>
            <a:srgbClr val="DEC3DC"/>
          </a:solidFill>
          <a:ln w="12700" cap="flat" cmpd="sng">
            <a:solidFill>
              <a:srgbClr val="DEC3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>
              <a:lnSpc>
                <a:spcPct val="107000"/>
              </a:lnSpc>
            </a:pPr>
            <a:r>
              <a:rPr lang="fr-FR" sz="3000" dirty="0">
                <a:latin typeface="Calibri"/>
                <a:ea typeface="Calibri"/>
                <a:cs typeface="Calibri"/>
              </a:rPr>
              <a:t>Dans un groupe, les joueurs doivent recevoir le plus de cartes </a:t>
            </a:r>
            <a:r>
              <a:rPr lang="fr-FR" sz="3000" dirty="0" smtClean="0">
                <a:latin typeface="Calibri"/>
                <a:ea typeface="Calibri"/>
                <a:cs typeface="Calibri"/>
              </a:rPr>
              <a:t>possible </a:t>
            </a:r>
            <a:r>
              <a:rPr lang="fr-FR" sz="3000" dirty="0">
                <a:latin typeface="Calibri"/>
                <a:ea typeface="Calibri"/>
                <a:cs typeface="Calibri"/>
              </a:rPr>
              <a:t>et avoir tous le même nombre de cartes. Les cartes qui ne peuvent plus être </a:t>
            </a:r>
            <a:r>
              <a:rPr lang="fr-FR" sz="3000" dirty="0" smtClean="0">
                <a:latin typeface="Calibri"/>
                <a:ea typeface="Calibri"/>
                <a:cs typeface="Calibri"/>
              </a:rPr>
              <a:t>distribuées </a:t>
            </a:r>
            <a:r>
              <a:rPr lang="fr-FR" sz="3000" dirty="0">
                <a:latin typeface="Calibri"/>
                <a:ea typeface="Calibri"/>
                <a:cs typeface="Calibri"/>
              </a:rPr>
              <a:t>constituent la pioche. </a:t>
            </a:r>
          </a:p>
          <a:p>
            <a:pPr marL="457200">
              <a:lnSpc>
                <a:spcPct val="107000"/>
              </a:lnSpc>
            </a:pPr>
            <a:r>
              <a:rPr lang="fr-FR" sz="3000" b="1" dirty="0">
                <a:latin typeface="Calibri"/>
                <a:ea typeface="Calibri"/>
                <a:cs typeface="Calibri"/>
              </a:rPr>
              <a:t>Dans un groupe, combien de cartes chaque </a:t>
            </a:r>
            <a:r>
              <a:rPr lang="fr-FR" sz="3000" b="1" dirty="0" smtClean="0">
                <a:latin typeface="Calibri"/>
                <a:ea typeface="Calibri"/>
                <a:cs typeface="Calibri"/>
              </a:rPr>
              <a:t>joueur reçoit-il </a:t>
            </a:r>
            <a:r>
              <a:rPr lang="fr-FR" sz="3000" b="1" dirty="0">
                <a:latin typeface="Calibri"/>
                <a:ea typeface="Calibri"/>
                <a:cs typeface="Calibri"/>
              </a:rPr>
              <a:t> ? Combien de cartes reste-t-il pour la pioche ? </a:t>
            </a:r>
          </a:p>
        </p:txBody>
      </p:sp>
    </p:spTree>
    <p:extLst>
      <p:ext uri="{BB962C8B-B14F-4D97-AF65-F5344CB8AC3E}">
        <p14:creationId xmlns:p14="http://schemas.microsoft.com/office/powerpoint/2010/main" val="899827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1058383" y="2715699"/>
            <a:ext cx="776148" cy="964176"/>
          </a:xfrm>
          <a:prstGeom prst="ellipse">
            <a:avLst/>
          </a:prstGeom>
          <a:ln w="5715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 smtClean="0"/>
              <a:t>?</a:t>
            </a:r>
            <a:endParaRPr lang="fr-FR" sz="4800" dirty="0"/>
          </a:p>
        </p:txBody>
      </p:sp>
      <p:sp>
        <p:nvSpPr>
          <p:cNvPr id="5" name="Ellipse 4"/>
          <p:cNvSpPr/>
          <p:nvPr/>
        </p:nvSpPr>
        <p:spPr>
          <a:xfrm>
            <a:off x="2645483" y="1445806"/>
            <a:ext cx="776148" cy="964176"/>
          </a:xfrm>
          <a:prstGeom prst="ellipse">
            <a:avLst/>
          </a:prstGeom>
          <a:ln w="5715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 smtClean="0"/>
              <a:t>?</a:t>
            </a:r>
            <a:endParaRPr lang="fr-FR" sz="4800" dirty="0"/>
          </a:p>
        </p:txBody>
      </p:sp>
      <p:sp>
        <p:nvSpPr>
          <p:cNvPr id="6" name="Ellipse 5"/>
          <p:cNvSpPr/>
          <p:nvPr/>
        </p:nvSpPr>
        <p:spPr>
          <a:xfrm>
            <a:off x="2598446" y="4150207"/>
            <a:ext cx="776148" cy="964176"/>
          </a:xfrm>
          <a:prstGeom prst="ellipse">
            <a:avLst/>
          </a:prstGeom>
          <a:ln w="5715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 smtClean="0"/>
              <a:t>?</a:t>
            </a:r>
            <a:endParaRPr lang="fr-FR" sz="4800" dirty="0"/>
          </a:p>
        </p:txBody>
      </p:sp>
      <p:sp>
        <p:nvSpPr>
          <p:cNvPr id="7" name="Ellipse 6"/>
          <p:cNvSpPr/>
          <p:nvPr/>
        </p:nvSpPr>
        <p:spPr>
          <a:xfrm>
            <a:off x="4080182" y="2809764"/>
            <a:ext cx="776148" cy="964176"/>
          </a:xfrm>
          <a:prstGeom prst="ellipse">
            <a:avLst/>
          </a:prstGeom>
          <a:ln w="5715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 smtClean="0"/>
              <a:t>?</a:t>
            </a:r>
            <a:endParaRPr lang="fr-FR" sz="4800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2469564" y="2821980"/>
            <a:ext cx="1011345" cy="8701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 smtClean="0"/>
              <a:t>?</a:t>
            </a:r>
            <a:endParaRPr lang="fr-FR" sz="4400" b="1" dirty="0"/>
          </a:p>
        </p:txBody>
      </p:sp>
      <p:grpSp>
        <p:nvGrpSpPr>
          <p:cNvPr id="10" name="Grouper 9"/>
          <p:cNvGrpSpPr/>
          <p:nvPr/>
        </p:nvGrpSpPr>
        <p:grpSpPr>
          <a:xfrm>
            <a:off x="1058383" y="1445806"/>
            <a:ext cx="3797947" cy="3668577"/>
            <a:chOff x="1058383" y="1445806"/>
            <a:chExt cx="3797947" cy="3668577"/>
          </a:xfrm>
        </p:grpSpPr>
        <p:sp>
          <p:nvSpPr>
            <p:cNvPr id="11" name="Ellipse 10"/>
            <p:cNvSpPr/>
            <p:nvPr/>
          </p:nvSpPr>
          <p:spPr>
            <a:xfrm>
              <a:off x="1058383" y="2715699"/>
              <a:ext cx="776148" cy="964176"/>
            </a:xfrm>
            <a:prstGeom prst="ellipse">
              <a:avLst/>
            </a:prstGeom>
            <a:ln w="57150" cmpd="sng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800" dirty="0"/>
                <a:t>8</a:t>
              </a:r>
            </a:p>
          </p:txBody>
        </p:sp>
        <p:sp>
          <p:nvSpPr>
            <p:cNvPr id="12" name="Ellipse 11"/>
            <p:cNvSpPr/>
            <p:nvPr/>
          </p:nvSpPr>
          <p:spPr>
            <a:xfrm>
              <a:off x="2645483" y="1445806"/>
              <a:ext cx="776148" cy="964176"/>
            </a:xfrm>
            <a:prstGeom prst="ellipse">
              <a:avLst/>
            </a:prstGeom>
            <a:ln w="57150" cmpd="sng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800" dirty="0"/>
                <a:t>8</a:t>
              </a:r>
            </a:p>
          </p:txBody>
        </p:sp>
        <p:sp>
          <p:nvSpPr>
            <p:cNvPr id="13" name="Ellipse 12"/>
            <p:cNvSpPr/>
            <p:nvPr/>
          </p:nvSpPr>
          <p:spPr>
            <a:xfrm>
              <a:off x="2598446" y="4150207"/>
              <a:ext cx="776148" cy="964176"/>
            </a:xfrm>
            <a:prstGeom prst="ellipse">
              <a:avLst/>
            </a:prstGeom>
            <a:ln w="57150" cmpd="sng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800" dirty="0"/>
                <a:t>8</a:t>
              </a:r>
            </a:p>
          </p:txBody>
        </p:sp>
        <p:sp>
          <p:nvSpPr>
            <p:cNvPr id="14" name="Ellipse 13"/>
            <p:cNvSpPr/>
            <p:nvPr/>
          </p:nvSpPr>
          <p:spPr>
            <a:xfrm>
              <a:off x="4080182" y="2809764"/>
              <a:ext cx="776148" cy="964176"/>
            </a:xfrm>
            <a:prstGeom prst="ellipse">
              <a:avLst/>
            </a:prstGeom>
            <a:ln w="57150" cmpd="sng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800" dirty="0"/>
                <a:t>8</a:t>
              </a:r>
            </a:p>
          </p:txBody>
        </p:sp>
      </p:grpSp>
      <p:sp>
        <p:nvSpPr>
          <p:cNvPr id="15" name="Rectangle à coins arrondis 14"/>
          <p:cNvSpPr/>
          <p:nvPr/>
        </p:nvSpPr>
        <p:spPr>
          <a:xfrm>
            <a:off x="2463113" y="2829303"/>
            <a:ext cx="1011345" cy="8701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/>
              <a:t>0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5433040" y="329232"/>
            <a:ext cx="1505257" cy="470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Calibri"/>
                <a:cs typeface="Calibri"/>
              </a:rPr>
              <a:t>32 cartes</a:t>
            </a:r>
            <a:endParaRPr lang="fr-FR" sz="2400" b="1" dirty="0">
              <a:latin typeface="Calibri"/>
              <a:cs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92781" y="1017528"/>
            <a:ext cx="13717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400" b="1" dirty="0" smtClean="0">
                <a:latin typeface="Calibri"/>
                <a:cs typeface="Calibri"/>
              </a:rPr>
              <a:t>4 </a:t>
            </a:r>
            <a:r>
              <a:rPr lang="fr-FR" sz="2400" b="1" dirty="0">
                <a:latin typeface="Calibri"/>
                <a:cs typeface="Calibri"/>
              </a:rPr>
              <a:t>joueurs</a:t>
            </a:r>
          </a:p>
        </p:txBody>
      </p:sp>
    </p:spTree>
    <p:extLst>
      <p:ext uri="{BB962C8B-B14F-4D97-AF65-F5344CB8AC3E}">
        <p14:creationId xmlns:p14="http://schemas.microsoft.com/office/powerpoint/2010/main" val="1459266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3"/>
          <p:cNvSpPr txBox="1">
            <a:spLocks noGrp="1"/>
          </p:cNvSpPr>
          <p:nvPr>
            <p:ph type="title"/>
          </p:nvPr>
        </p:nvSpPr>
        <p:spPr>
          <a:xfrm>
            <a:off x="1056053" y="175846"/>
            <a:ext cx="9880601" cy="1000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4400"/>
              <a:buFont typeface="Calibri"/>
              <a:buNone/>
            </a:pPr>
            <a:r>
              <a:rPr lang="fr-FR" b="1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Problème </a:t>
            </a:r>
            <a:endParaRPr dirty="0"/>
          </a:p>
        </p:txBody>
      </p:sp>
      <p:pic>
        <p:nvPicPr>
          <p:cNvPr id="4" name="Google Shape;11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86227" y="0"/>
            <a:ext cx="925088" cy="155621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108;p4"/>
          <p:cNvSpPr txBox="1"/>
          <p:nvPr/>
        </p:nvSpPr>
        <p:spPr>
          <a:xfrm>
            <a:off x="459097" y="1722992"/>
            <a:ext cx="11303000" cy="3050795"/>
          </a:xfrm>
          <a:prstGeom prst="rect">
            <a:avLst/>
          </a:prstGeom>
          <a:solidFill>
            <a:srgbClr val="DEC3DC"/>
          </a:solidFill>
          <a:ln w="12700" cap="flat" cmpd="sng">
            <a:solidFill>
              <a:srgbClr val="DEC3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>
              <a:lnSpc>
                <a:spcPct val="107000"/>
              </a:lnSpc>
            </a:pPr>
            <a:r>
              <a:rPr lang="fr-FR" sz="3000" dirty="0">
                <a:latin typeface="Calibri"/>
                <a:ea typeface="Calibri"/>
                <a:cs typeface="Calibri"/>
              </a:rPr>
              <a:t>Désormais les élèves connaissent les règles de ce jeu. Ils peuvent y jouer quand ils ont un moment de libre. Pendant la récréation, un groupe de 3 élèves et un autre groupe de 5 élèves décident de faire une partie. Chaque groupe dispose d’un jeu de 32 cartes. </a:t>
            </a:r>
          </a:p>
          <a:p>
            <a:pPr marL="457200">
              <a:lnSpc>
                <a:spcPct val="107000"/>
              </a:lnSpc>
            </a:pPr>
            <a:r>
              <a:rPr lang="fr-FR" sz="3000" b="1" dirty="0" smtClean="0">
                <a:latin typeface="Calibri"/>
                <a:ea typeface="Calibri"/>
                <a:cs typeface="Calibri"/>
              </a:rPr>
              <a:t>Dans chacun des groupes, </a:t>
            </a:r>
            <a:r>
              <a:rPr lang="fr-FR" sz="3000" b="1" dirty="0">
                <a:latin typeface="Calibri"/>
                <a:ea typeface="Calibri"/>
                <a:cs typeface="Calibri"/>
              </a:rPr>
              <a:t>combien de cartes chaque </a:t>
            </a:r>
            <a:r>
              <a:rPr lang="fr-FR" sz="3000" b="1" dirty="0" smtClean="0">
                <a:latin typeface="Calibri"/>
                <a:ea typeface="Calibri"/>
                <a:cs typeface="Calibri"/>
              </a:rPr>
              <a:t>joueur reçoit-il </a:t>
            </a:r>
            <a:r>
              <a:rPr lang="fr-FR" sz="3000" b="1" dirty="0">
                <a:latin typeface="Calibri"/>
                <a:ea typeface="Calibri"/>
                <a:cs typeface="Calibri"/>
              </a:rPr>
              <a:t> ? Combien de cartes reste-t-il pour la pioche ? </a:t>
            </a:r>
          </a:p>
        </p:txBody>
      </p:sp>
    </p:spTree>
    <p:extLst>
      <p:ext uri="{BB962C8B-B14F-4D97-AF65-F5344CB8AC3E}">
        <p14:creationId xmlns:p14="http://schemas.microsoft.com/office/powerpoint/2010/main" val="227838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2869397" y="1445806"/>
            <a:ext cx="552233" cy="694196"/>
          </a:xfrm>
          <a:prstGeom prst="ellipse">
            <a:avLst/>
          </a:prstGeom>
          <a:ln w="5715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dirty="0"/>
              <a:t>?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433040" y="329232"/>
            <a:ext cx="1505257" cy="470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Calibri"/>
                <a:cs typeface="Calibri"/>
              </a:rPr>
              <a:t>32 cartes</a:t>
            </a:r>
            <a:endParaRPr lang="fr-FR" sz="2400" b="1" dirty="0">
              <a:latin typeface="Calibri"/>
              <a:cs typeface="Calibri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728280" y="2398684"/>
            <a:ext cx="752629" cy="6584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 smtClean="0"/>
              <a:t>?</a:t>
            </a:r>
            <a:endParaRPr lang="fr-FR" sz="4400" b="1" dirty="0"/>
          </a:p>
        </p:txBody>
      </p:sp>
      <p:grpSp>
        <p:nvGrpSpPr>
          <p:cNvPr id="19" name="Grouper 18"/>
          <p:cNvGrpSpPr/>
          <p:nvPr/>
        </p:nvGrpSpPr>
        <p:grpSpPr>
          <a:xfrm>
            <a:off x="2313617" y="3564152"/>
            <a:ext cx="1802322" cy="200025"/>
            <a:chOff x="7252744" y="1753382"/>
            <a:chExt cx="1802322" cy="200025"/>
          </a:xfrm>
        </p:grpSpPr>
        <p:cxnSp>
          <p:nvCxnSpPr>
            <p:cNvPr id="16" name="Connecteur droit 15"/>
            <p:cNvCxnSpPr/>
            <p:nvPr/>
          </p:nvCxnSpPr>
          <p:spPr>
            <a:xfrm flipV="1">
              <a:off x="7252744" y="1857804"/>
              <a:ext cx="1802322" cy="23213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>
              <a:off x="7461024" y="1753382"/>
              <a:ext cx="9525" cy="200025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Connecteur droit 17"/>
            <p:cNvCxnSpPr/>
            <p:nvPr/>
          </p:nvCxnSpPr>
          <p:spPr>
            <a:xfrm>
              <a:off x="8743311" y="1753382"/>
              <a:ext cx="9525" cy="200025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Rectangle 19"/>
          <p:cNvSpPr/>
          <p:nvPr/>
        </p:nvSpPr>
        <p:spPr>
          <a:xfrm>
            <a:off x="2341147" y="782363"/>
            <a:ext cx="13717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400" b="1" dirty="0">
                <a:latin typeface="Calibri"/>
                <a:cs typeface="Calibri"/>
              </a:rPr>
              <a:t>3 joueurs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279382" y="699598"/>
            <a:ext cx="13717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400" b="1" dirty="0" smtClean="0">
                <a:latin typeface="Calibri"/>
                <a:cs typeface="Calibri"/>
              </a:rPr>
              <a:t>5 </a:t>
            </a:r>
            <a:r>
              <a:rPr lang="fr-FR" sz="2400" b="1" dirty="0">
                <a:latin typeface="Calibri"/>
                <a:cs typeface="Calibri"/>
              </a:rPr>
              <a:t>joueurs</a:t>
            </a:r>
          </a:p>
        </p:txBody>
      </p:sp>
      <p:sp>
        <p:nvSpPr>
          <p:cNvPr id="22" name="Ellipse 21"/>
          <p:cNvSpPr/>
          <p:nvPr/>
        </p:nvSpPr>
        <p:spPr>
          <a:xfrm>
            <a:off x="3821465" y="2397767"/>
            <a:ext cx="552233" cy="694196"/>
          </a:xfrm>
          <a:prstGeom prst="ellipse">
            <a:avLst/>
          </a:prstGeom>
          <a:ln w="5715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dirty="0"/>
              <a:t>?</a:t>
            </a:r>
          </a:p>
        </p:txBody>
      </p:sp>
      <p:sp>
        <p:nvSpPr>
          <p:cNvPr id="23" name="Ellipse 22"/>
          <p:cNvSpPr/>
          <p:nvPr/>
        </p:nvSpPr>
        <p:spPr>
          <a:xfrm>
            <a:off x="1810057" y="2385551"/>
            <a:ext cx="552233" cy="694196"/>
          </a:xfrm>
          <a:prstGeom prst="ellipse">
            <a:avLst/>
          </a:prstGeom>
          <a:ln w="5715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dirty="0"/>
              <a:t>?</a:t>
            </a:r>
          </a:p>
        </p:txBody>
      </p:sp>
      <p:grpSp>
        <p:nvGrpSpPr>
          <p:cNvPr id="30" name="Grouper 29"/>
          <p:cNvGrpSpPr/>
          <p:nvPr/>
        </p:nvGrpSpPr>
        <p:grpSpPr>
          <a:xfrm>
            <a:off x="1728218" y="1457107"/>
            <a:ext cx="2916436" cy="1646157"/>
            <a:chOff x="5538402" y="1598206"/>
            <a:chExt cx="2916436" cy="1646157"/>
          </a:xfrm>
        </p:grpSpPr>
        <p:sp>
          <p:nvSpPr>
            <p:cNvPr id="24" name="Ellipse 23"/>
            <p:cNvSpPr/>
            <p:nvPr/>
          </p:nvSpPr>
          <p:spPr>
            <a:xfrm>
              <a:off x="6690862" y="1598206"/>
              <a:ext cx="552233" cy="694196"/>
            </a:xfrm>
            <a:prstGeom prst="ellipse">
              <a:avLst/>
            </a:prstGeom>
            <a:ln w="57150" cmpd="sng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800" b="1" dirty="0"/>
            </a:p>
          </p:txBody>
        </p:sp>
        <p:sp>
          <p:nvSpPr>
            <p:cNvPr id="25" name="Ellipse 24"/>
            <p:cNvSpPr/>
            <p:nvPr/>
          </p:nvSpPr>
          <p:spPr>
            <a:xfrm>
              <a:off x="7642930" y="2550167"/>
              <a:ext cx="552233" cy="694196"/>
            </a:xfrm>
            <a:prstGeom prst="ellipse">
              <a:avLst/>
            </a:prstGeom>
            <a:ln w="57150" cmpd="sng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4000" dirty="0"/>
            </a:p>
          </p:txBody>
        </p:sp>
        <p:sp>
          <p:nvSpPr>
            <p:cNvPr id="26" name="Ellipse 25"/>
            <p:cNvSpPr/>
            <p:nvPr/>
          </p:nvSpPr>
          <p:spPr>
            <a:xfrm>
              <a:off x="5631522" y="2537951"/>
              <a:ext cx="552233" cy="694196"/>
            </a:xfrm>
            <a:prstGeom prst="ellipse">
              <a:avLst/>
            </a:prstGeom>
            <a:ln w="57150" cmpd="sng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4000" dirty="0"/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6632543" y="1693189"/>
              <a:ext cx="870227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b="1" dirty="0" smtClean="0"/>
                <a:t>10</a:t>
              </a:r>
              <a:endParaRPr lang="fr-FR" sz="3200" b="1" dirty="0"/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7584611" y="2598117"/>
              <a:ext cx="870227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b="1" dirty="0" smtClean="0"/>
                <a:t>10</a:t>
              </a:r>
              <a:endParaRPr lang="fr-FR" sz="3200" b="1" dirty="0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5538402" y="2574600"/>
              <a:ext cx="870227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b="1" dirty="0" smtClean="0"/>
                <a:t>10</a:t>
              </a:r>
              <a:endParaRPr lang="fr-FR" sz="3200" b="1" dirty="0"/>
            </a:p>
          </p:txBody>
        </p:sp>
      </p:grpSp>
      <p:sp>
        <p:nvSpPr>
          <p:cNvPr id="31" name="Rectangle à coins arrondis 30"/>
          <p:cNvSpPr/>
          <p:nvPr/>
        </p:nvSpPr>
        <p:spPr>
          <a:xfrm>
            <a:off x="2739562" y="2409985"/>
            <a:ext cx="752629" cy="6584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/>
              <a:t>2</a:t>
            </a:r>
          </a:p>
        </p:txBody>
      </p:sp>
      <p:sp>
        <p:nvSpPr>
          <p:cNvPr id="32" name="Ellipse 31"/>
          <p:cNvSpPr/>
          <p:nvPr/>
        </p:nvSpPr>
        <p:spPr>
          <a:xfrm>
            <a:off x="8713553" y="1386557"/>
            <a:ext cx="552233" cy="694196"/>
          </a:xfrm>
          <a:prstGeom prst="ellipse">
            <a:avLst/>
          </a:prstGeom>
          <a:ln w="5715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dirty="0"/>
              <a:t>?</a:t>
            </a:r>
          </a:p>
        </p:txBody>
      </p:sp>
      <p:sp>
        <p:nvSpPr>
          <p:cNvPr id="33" name="Rectangle à coins arrondis 32"/>
          <p:cNvSpPr/>
          <p:nvPr/>
        </p:nvSpPr>
        <p:spPr>
          <a:xfrm>
            <a:off x="8572436" y="2339435"/>
            <a:ext cx="752629" cy="6584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 smtClean="0"/>
              <a:t>?</a:t>
            </a:r>
            <a:endParaRPr lang="fr-FR" sz="4400" b="1" dirty="0"/>
          </a:p>
        </p:txBody>
      </p:sp>
      <p:grpSp>
        <p:nvGrpSpPr>
          <p:cNvPr id="34" name="Grouper 33"/>
          <p:cNvGrpSpPr/>
          <p:nvPr/>
        </p:nvGrpSpPr>
        <p:grpSpPr>
          <a:xfrm>
            <a:off x="8275370" y="4469079"/>
            <a:ext cx="1802322" cy="200025"/>
            <a:chOff x="7252744" y="1753382"/>
            <a:chExt cx="1802322" cy="200025"/>
          </a:xfrm>
        </p:grpSpPr>
        <p:cxnSp>
          <p:nvCxnSpPr>
            <p:cNvPr id="35" name="Connecteur droit 34"/>
            <p:cNvCxnSpPr/>
            <p:nvPr/>
          </p:nvCxnSpPr>
          <p:spPr>
            <a:xfrm flipV="1">
              <a:off x="7252744" y="1857804"/>
              <a:ext cx="1802322" cy="23213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/>
            <p:nvPr/>
          </p:nvCxnSpPr>
          <p:spPr>
            <a:xfrm>
              <a:off x="7461024" y="1753382"/>
              <a:ext cx="9525" cy="200025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/>
            <p:nvPr/>
          </p:nvCxnSpPr>
          <p:spPr>
            <a:xfrm>
              <a:off x="8743311" y="1753382"/>
              <a:ext cx="9525" cy="200025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8" name="Ellipse 37"/>
          <p:cNvSpPr/>
          <p:nvPr/>
        </p:nvSpPr>
        <p:spPr>
          <a:xfrm>
            <a:off x="9665621" y="2338518"/>
            <a:ext cx="552233" cy="694196"/>
          </a:xfrm>
          <a:prstGeom prst="ellipse">
            <a:avLst/>
          </a:prstGeom>
          <a:ln w="5715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dirty="0"/>
              <a:t>?</a:t>
            </a:r>
          </a:p>
        </p:txBody>
      </p:sp>
      <p:sp>
        <p:nvSpPr>
          <p:cNvPr id="39" name="Ellipse 38"/>
          <p:cNvSpPr/>
          <p:nvPr/>
        </p:nvSpPr>
        <p:spPr>
          <a:xfrm>
            <a:off x="7654213" y="2326302"/>
            <a:ext cx="552233" cy="694196"/>
          </a:xfrm>
          <a:prstGeom prst="ellipse">
            <a:avLst/>
          </a:prstGeom>
          <a:ln w="5715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dirty="0"/>
              <a:t>?</a:t>
            </a:r>
          </a:p>
        </p:txBody>
      </p:sp>
      <p:sp>
        <p:nvSpPr>
          <p:cNvPr id="47" name="Rectangle à coins arrondis 46"/>
          <p:cNvSpPr/>
          <p:nvPr/>
        </p:nvSpPr>
        <p:spPr>
          <a:xfrm>
            <a:off x="8583718" y="2350734"/>
            <a:ext cx="752629" cy="6584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 smtClean="0"/>
              <a:t>2</a:t>
            </a:r>
            <a:endParaRPr lang="fr-FR" sz="3600" b="1" dirty="0"/>
          </a:p>
        </p:txBody>
      </p:sp>
      <p:sp>
        <p:nvSpPr>
          <p:cNvPr id="48" name="Ellipse 47"/>
          <p:cNvSpPr/>
          <p:nvPr/>
        </p:nvSpPr>
        <p:spPr>
          <a:xfrm>
            <a:off x="9300589" y="3196413"/>
            <a:ext cx="552233" cy="694196"/>
          </a:xfrm>
          <a:prstGeom prst="ellipse">
            <a:avLst/>
          </a:prstGeom>
          <a:ln w="5715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dirty="0"/>
              <a:t>?</a:t>
            </a:r>
          </a:p>
        </p:txBody>
      </p:sp>
      <p:sp>
        <p:nvSpPr>
          <p:cNvPr id="49" name="Ellipse 48"/>
          <p:cNvSpPr/>
          <p:nvPr/>
        </p:nvSpPr>
        <p:spPr>
          <a:xfrm>
            <a:off x="8159407" y="3207714"/>
            <a:ext cx="552233" cy="694196"/>
          </a:xfrm>
          <a:prstGeom prst="ellipse">
            <a:avLst/>
          </a:prstGeom>
          <a:ln w="5715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dirty="0"/>
              <a:t>?</a:t>
            </a:r>
          </a:p>
        </p:txBody>
      </p:sp>
      <p:grpSp>
        <p:nvGrpSpPr>
          <p:cNvPr id="55" name="Grouper 54"/>
          <p:cNvGrpSpPr/>
          <p:nvPr/>
        </p:nvGrpSpPr>
        <p:grpSpPr>
          <a:xfrm>
            <a:off x="7665496" y="1397857"/>
            <a:ext cx="2563641" cy="2515353"/>
            <a:chOff x="7806613" y="1538957"/>
            <a:chExt cx="2563641" cy="2515353"/>
          </a:xfrm>
        </p:grpSpPr>
        <p:sp>
          <p:nvSpPr>
            <p:cNvPr id="50" name="Ellipse 49"/>
            <p:cNvSpPr/>
            <p:nvPr/>
          </p:nvSpPr>
          <p:spPr>
            <a:xfrm>
              <a:off x="8865953" y="1538957"/>
              <a:ext cx="552233" cy="694196"/>
            </a:xfrm>
            <a:prstGeom prst="ellipse">
              <a:avLst/>
            </a:prstGeom>
            <a:ln w="57150" cmpd="sng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000" dirty="0" smtClean="0"/>
                <a:t>6</a:t>
              </a:r>
              <a:endParaRPr lang="fr-FR" sz="4000" dirty="0"/>
            </a:p>
          </p:txBody>
        </p:sp>
        <p:sp>
          <p:nvSpPr>
            <p:cNvPr id="51" name="Ellipse 50"/>
            <p:cNvSpPr/>
            <p:nvPr/>
          </p:nvSpPr>
          <p:spPr>
            <a:xfrm>
              <a:off x="9818021" y="2490918"/>
              <a:ext cx="552233" cy="694196"/>
            </a:xfrm>
            <a:prstGeom prst="ellipse">
              <a:avLst/>
            </a:prstGeom>
            <a:ln w="57150" cmpd="sng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000" dirty="0" smtClean="0"/>
                <a:t>6</a:t>
              </a:r>
              <a:endParaRPr lang="fr-FR" sz="4000" dirty="0"/>
            </a:p>
          </p:txBody>
        </p:sp>
        <p:sp>
          <p:nvSpPr>
            <p:cNvPr id="52" name="Ellipse 51"/>
            <p:cNvSpPr/>
            <p:nvPr/>
          </p:nvSpPr>
          <p:spPr>
            <a:xfrm>
              <a:off x="7806613" y="2478702"/>
              <a:ext cx="552233" cy="694196"/>
            </a:xfrm>
            <a:prstGeom prst="ellipse">
              <a:avLst/>
            </a:prstGeom>
            <a:ln w="57150" cmpd="sng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000" dirty="0" smtClean="0"/>
                <a:t>6</a:t>
              </a:r>
              <a:endParaRPr lang="fr-FR" sz="4000" dirty="0"/>
            </a:p>
          </p:txBody>
        </p:sp>
        <p:sp>
          <p:nvSpPr>
            <p:cNvPr id="53" name="Ellipse 52"/>
            <p:cNvSpPr/>
            <p:nvPr/>
          </p:nvSpPr>
          <p:spPr>
            <a:xfrm>
              <a:off x="9452989" y="3348813"/>
              <a:ext cx="552233" cy="694196"/>
            </a:xfrm>
            <a:prstGeom prst="ellipse">
              <a:avLst/>
            </a:prstGeom>
            <a:ln w="57150" cmpd="sng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000" dirty="0" smtClean="0"/>
                <a:t>6</a:t>
              </a:r>
              <a:endParaRPr lang="fr-FR" sz="4000" dirty="0"/>
            </a:p>
          </p:txBody>
        </p:sp>
        <p:sp>
          <p:nvSpPr>
            <p:cNvPr id="54" name="Ellipse 53"/>
            <p:cNvSpPr/>
            <p:nvPr/>
          </p:nvSpPr>
          <p:spPr>
            <a:xfrm>
              <a:off x="8311807" y="3360114"/>
              <a:ext cx="552233" cy="694196"/>
            </a:xfrm>
            <a:prstGeom prst="ellipse">
              <a:avLst/>
            </a:prstGeom>
            <a:ln w="57150" cmpd="sng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000" dirty="0" smtClean="0"/>
                <a:t>6</a:t>
              </a:r>
              <a:endParaRPr lang="fr-FR" sz="4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1785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4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3"/>
          <p:cNvSpPr txBox="1">
            <a:spLocks noGrp="1"/>
          </p:cNvSpPr>
          <p:nvPr>
            <p:ph type="title"/>
          </p:nvPr>
        </p:nvSpPr>
        <p:spPr>
          <a:xfrm>
            <a:off x="1056053" y="175846"/>
            <a:ext cx="9880601" cy="1000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4400"/>
              <a:buFont typeface="Calibri"/>
              <a:buNone/>
            </a:pPr>
            <a:r>
              <a:rPr lang="fr-FR" b="1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Problème </a:t>
            </a:r>
            <a:endParaRPr dirty="0"/>
          </a:p>
        </p:txBody>
      </p:sp>
      <p:pic>
        <p:nvPicPr>
          <p:cNvPr id="4" name="Google Shape;11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86227" y="0"/>
            <a:ext cx="925088" cy="155621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108;p4"/>
          <p:cNvSpPr txBox="1"/>
          <p:nvPr/>
        </p:nvSpPr>
        <p:spPr>
          <a:xfrm>
            <a:off x="459097" y="1722992"/>
            <a:ext cx="11303000" cy="2556813"/>
          </a:xfrm>
          <a:prstGeom prst="rect">
            <a:avLst/>
          </a:prstGeom>
          <a:solidFill>
            <a:srgbClr val="DEC3DC"/>
          </a:solidFill>
          <a:ln w="12700" cap="flat" cmpd="sng">
            <a:solidFill>
              <a:srgbClr val="DEC3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>
              <a:lnSpc>
                <a:spcPct val="107000"/>
              </a:lnSpc>
            </a:pPr>
            <a:r>
              <a:rPr lang="fr-FR" sz="3000" dirty="0">
                <a:latin typeface="Calibri"/>
                <a:ea typeface="Calibri"/>
                <a:cs typeface="Calibri"/>
              </a:rPr>
              <a:t>Au cours de la récréation suivante, un groupe de </a:t>
            </a:r>
            <a:r>
              <a:rPr lang="fr-FR" sz="3000" dirty="0" smtClean="0">
                <a:latin typeface="Calibri"/>
                <a:ea typeface="Calibri"/>
                <a:cs typeface="Calibri"/>
              </a:rPr>
              <a:t>6 élèves décide </a:t>
            </a:r>
            <a:r>
              <a:rPr lang="fr-FR" sz="3000" dirty="0">
                <a:latin typeface="Calibri"/>
                <a:ea typeface="Calibri"/>
                <a:cs typeface="Calibri"/>
              </a:rPr>
              <a:t>de faire une partie. </a:t>
            </a:r>
            <a:endParaRPr lang="fr-FR" sz="3000" dirty="0" smtClean="0">
              <a:latin typeface="Calibri"/>
              <a:ea typeface="Calibri"/>
              <a:cs typeface="Calibri"/>
            </a:endParaRPr>
          </a:p>
          <a:p>
            <a:pPr marL="457200">
              <a:lnSpc>
                <a:spcPct val="107000"/>
              </a:lnSpc>
            </a:pPr>
            <a:r>
              <a:rPr lang="fr-FR" sz="3000" dirty="0" smtClean="0">
                <a:latin typeface="Calibri"/>
                <a:ea typeface="Calibri"/>
                <a:cs typeface="Calibri"/>
              </a:rPr>
              <a:t>Une </a:t>
            </a:r>
            <a:r>
              <a:rPr lang="fr-FR" sz="3000" dirty="0">
                <a:latin typeface="Calibri"/>
                <a:ea typeface="Calibri"/>
                <a:cs typeface="Calibri"/>
              </a:rPr>
              <a:t>fois les cartes distribuées, un élève compte 8 cartes dans la pioche et dit : « Stop ! On ne peut pas commencer la partie ! ». </a:t>
            </a:r>
            <a:endParaRPr lang="fr-FR" sz="3000" dirty="0" smtClean="0">
              <a:latin typeface="Calibri"/>
              <a:ea typeface="Calibri"/>
              <a:cs typeface="Calibri"/>
            </a:endParaRPr>
          </a:p>
          <a:p>
            <a:pPr marL="457200">
              <a:lnSpc>
                <a:spcPct val="107000"/>
              </a:lnSpc>
            </a:pPr>
            <a:r>
              <a:rPr lang="fr-FR" sz="3000" b="1" dirty="0" smtClean="0">
                <a:latin typeface="Calibri"/>
                <a:ea typeface="Calibri"/>
                <a:cs typeface="Calibri"/>
              </a:rPr>
              <a:t>A</a:t>
            </a:r>
            <a:r>
              <a:rPr lang="fr-FR" sz="3000" b="1" dirty="0">
                <a:latin typeface="Calibri"/>
                <a:ea typeface="Calibri"/>
                <a:cs typeface="Calibri"/>
              </a:rPr>
              <a:t>-t-il raison ? Justifie ta </a:t>
            </a:r>
            <a:r>
              <a:rPr lang="fr-FR" sz="3000" b="1" dirty="0" smtClean="0">
                <a:latin typeface="Calibri"/>
                <a:ea typeface="Calibri"/>
                <a:cs typeface="Calibri"/>
              </a:rPr>
              <a:t>réponse</a:t>
            </a:r>
            <a:endParaRPr lang="fr-FR" sz="3000" b="1" dirty="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4891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1317099" y="2198336"/>
            <a:ext cx="776148" cy="964176"/>
          </a:xfrm>
          <a:prstGeom prst="ellipse">
            <a:avLst/>
          </a:prstGeom>
          <a:ln w="5715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 smtClean="0"/>
              <a:t>?</a:t>
            </a:r>
            <a:endParaRPr lang="fr-FR" sz="4800" dirty="0"/>
          </a:p>
        </p:txBody>
      </p:sp>
      <p:sp>
        <p:nvSpPr>
          <p:cNvPr id="5" name="Ellipse 4"/>
          <p:cNvSpPr/>
          <p:nvPr/>
        </p:nvSpPr>
        <p:spPr>
          <a:xfrm>
            <a:off x="2645483" y="1445806"/>
            <a:ext cx="776148" cy="964176"/>
          </a:xfrm>
          <a:prstGeom prst="ellipse">
            <a:avLst/>
          </a:prstGeom>
          <a:ln w="5715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 smtClean="0"/>
              <a:t>?</a:t>
            </a:r>
            <a:endParaRPr lang="fr-FR" sz="4800" dirty="0"/>
          </a:p>
        </p:txBody>
      </p:sp>
      <p:sp>
        <p:nvSpPr>
          <p:cNvPr id="6" name="Ellipse 5"/>
          <p:cNvSpPr/>
          <p:nvPr/>
        </p:nvSpPr>
        <p:spPr>
          <a:xfrm>
            <a:off x="1422464" y="3726910"/>
            <a:ext cx="776148" cy="964176"/>
          </a:xfrm>
          <a:prstGeom prst="ellipse">
            <a:avLst/>
          </a:prstGeom>
          <a:ln w="5715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 smtClean="0"/>
              <a:t>?</a:t>
            </a:r>
            <a:endParaRPr lang="fr-FR" sz="4800" dirty="0"/>
          </a:p>
        </p:txBody>
      </p:sp>
      <p:sp>
        <p:nvSpPr>
          <p:cNvPr id="7" name="Ellipse 6"/>
          <p:cNvSpPr/>
          <p:nvPr/>
        </p:nvSpPr>
        <p:spPr>
          <a:xfrm>
            <a:off x="3986103" y="2127786"/>
            <a:ext cx="776148" cy="964176"/>
          </a:xfrm>
          <a:prstGeom prst="ellipse">
            <a:avLst/>
          </a:prstGeom>
          <a:ln w="5715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 smtClean="0"/>
              <a:t>?</a:t>
            </a:r>
            <a:endParaRPr lang="fr-FR" sz="4800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2469564" y="2821980"/>
            <a:ext cx="1011345" cy="8701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 smtClean="0"/>
              <a:t>?</a:t>
            </a:r>
            <a:endParaRPr lang="fr-FR" sz="4400" b="1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2463113" y="2829303"/>
            <a:ext cx="1011345" cy="8701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 smtClean="0"/>
              <a:t>2</a:t>
            </a:r>
            <a:endParaRPr lang="fr-FR" sz="4400" b="1" dirty="0"/>
          </a:p>
        </p:txBody>
      </p:sp>
      <p:sp>
        <p:nvSpPr>
          <p:cNvPr id="16" name="Ellipse 15"/>
          <p:cNvSpPr/>
          <p:nvPr/>
        </p:nvSpPr>
        <p:spPr>
          <a:xfrm>
            <a:off x="2656767" y="4185024"/>
            <a:ext cx="776148" cy="964176"/>
          </a:xfrm>
          <a:prstGeom prst="ellipse">
            <a:avLst/>
          </a:prstGeom>
          <a:ln w="5715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 smtClean="0"/>
              <a:t>?</a:t>
            </a:r>
            <a:endParaRPr lang="fr-FR" sz="4800" dirty="0"/>
          </a:p>
        </p:txBody>
      </p:sp>
      <p:sp>
        <p:nvSpPr>
          <p:cNvPr id="22" name="ZoneTexte 21"/>
          <p:cNvSpPr txBox="1"/>
          <p:nvPr/>
        </p:nvSpPr>
        <p:spPr>
          <a:xfrm>
            <a:off x="5433040" y="329232"/>
            <a:ext cx="1505257" cy="470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Calibri"/>
                <a:cs typeface="Calibri"/>
              </a:rPr>
              <a:t>32 cartes</a:t>
            </a:r>
            <a:endParaRPr lang="fr-FR" sz="2400" b="1" dirty="0">
              <a:latin typeface="Calibri"/>
              <a:cs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469261" y="970495"/>
            <a:ext cx="13717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400" b="1" dirty="0" smtClean="0">
                <a:latin typeface="Calibri"/>
                <a:cs typeface="Calibri"/>
              </a:rPr>
              <a:t>6 </a:t>
            </a:r>
            <a:r>
              <a:rPr lang="fr-FR" sz="2400" b="1" dirty="0">
                <a:latin typeface="Calibri"/>
                <a:cs typeface="Calibri"/>
              </a:rPr>
              <a:t>joueurs</a:t>
            </a:r>
          </a:p>
        </p:txBody>
      </p:sp>
      <p:sp>
        <p:nvSpPr>
          <p:cNvPr id="24" name="Ellipse 23"/>
          <p:cNvSpPr/>
          <p:nvPr/>
        </p:nvSpPr>
        <p:spPr>
          <a:xfrm>
            <a:off x="3950345" y="3644143"/>
            <a:ext cx="776148" cy="964176"/>
          </a:xfrm>
          <a:prstGeom prst="ellipse">
            <a:avLst/>
          </a:prstGeom>
          <a:ln w="5715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 smtClean="0"/>
              <a:t>?</a:t>
            </a:r>
            <a:endParaRPr lang="fr-FR" sz="4800" dirty="0"/>
          </a:p>
        </p:txBody>
      </p:sp>
      <p:grpSp>
        <p:nvGrpSpPr>
          <p:cNvPr id="3" name="Grouper 2"/>
          <p:cNvGrpSpPr/>
          <p:nvPr/>
        </p:nvGrpSpPr>
        <p:grpSpPr>
          <a:xfrm>
            <a:off x="1328381" y="1457106"/>
            <a:ext cx="3445152" cy="3703394"/>
            <a:chOff x="5867674" y="1762821"/>
            <a:chExt cx="3445152" cy="3703394"/>
          </a:xfrm>
        </p:grpSpPr>
        <p:sp>
          <p:nvSpPr>
            <p:cNvPr id="25" name="Ellipse 24"/>
            <p:cNvSpPr/>
            <p:nvPr/>
          </p:nvSpPr>
          <p:spPr>
            <a:xfrm>
              <a:off x="5867674" y="2515351"/>
              <a:ext cx="776148" cy="964176"/>
            </a:xfrm>
            <a:prstGeom prst="ellipse">
              <a:avLst/>
            </a:prstGeom>
            <a:ln w="57150" cmpd="sng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800" dirty="0"/>
                <a:t>5</a:t>
              </a:r>
            </a:p>
          </p:txBody>
        </p:sp>
        <p:sp>
          <p:nvSpPr>
            <p:cNvPr id="26" name="Ellipse 25"/>
            <p:cNvSpPr/>
            <p:nvPr/>
          </p:nvSpPr>
          <p:spPr>
            <a:xfrm>
              <a:off x="7196058" y="1762821"/>
              <a:ext cx="776148" cy="964176"/>
            </a:xfrm>
            <a:prstGeom prst="ellipse">
              <a:avLst/>
            </a:prstGeom>
            <a:ln w="57150" cmpd="sng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800" dirty="0"/>
                <a:t>5</a:t>
              </a:r>
            </a:p>
          </p:txBody>
        </p:sp>
        <p:sp>
          <p:nvSpPr>
            <p:cNvPr id="27" name="Ellipse 26"/>
            <p:cNvSpPr/>
            <p:nvPr/>
          </p:nvSpPr>
          <p:spPr>
            <a:xfrm>
              <a:off x="5973039" y="4043925"/>
              <a:ext cx="776148" cy="964176"/>
            </a:xfrm>
            <a:prstGeom prst="ellipse">
              <a:avLst/>
            </a:prstGeom>
            <a:ln w="57150" cmpd="sng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800" dirty="0"/>
                <a:t>5</a:t>
              </a:r>
            </a:p>
          </p:txBody>
        </p:sp>
        <p:sp>
          <p:nvSpPr>
            <p:cNvPr id="28" name="Ellipse 27"/>
            <p:cNvSpPr/>
            <p:nvPr/>
          </p:nvSpPr>
          <p:spPr>
            <a:xfrm>
              <a:off x="8536678" y="2444801"/>
              <a:ext cx="776148" cy="964176"/>
            </a:xfrm>
            <a:prstGeom prst="ellipse">
              <a:avLst/>
            </a:prstGeom>
            <a:ln w="57150" cmpd="sng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800" dirty="0"/>
                <a:t>5</a:t>
              </a:r>
            </a:p>
          </p:txBody>
        </p:sp>
        <p:sp>
          <p:nvSpPr>
            <p:cNvPr id="29" name="Ellipse 28"/>
            <p:cNvSpPr/>
            <p:nvPr/>
          </p:nvSpPr>
          <p:spPr>
            <a:xfrm>
              <a:off x="7207342" y="4502039"/>
              <a:ext cx="776148" cy="964176"/>
            </a:xfrm>
            <a:prstGeom prst="ellipse">
              <a:avLst/>
            </a:prstGeom>
            <a:ln w="57150" cmpd="sng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800" dirty="0"/>
                <a:t>5</a:t>
              </a:r>
            </a:p>
          </p:txBody>
        </p:sp>
        <p:sp>
          <p:nvSpPr>
            <p:cNvPr id="30" name="Ellipse 29"/>
            <p:cNvSpPr/>
            <p:nvPr/>
          </p:nvSpPr>
          <p:spPr>
            <a:xfrm>
              <a:off x="8500920" y="3961158"/>
              <a:ext cx="776148" cy="964176"/>
            </a:xfrm>
            <a:prstGeom prst="ellipse">
              <a:avLst/>
            </a:prstGeom>
            <a:ln w="57150" cmpd="sng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800" dirty="0"/>
                <a:t>5</a:t>
              </a:r>
            </a:p>
          </p:txBody>
        </p:sp>
      </p:grpSp>
      <p:grpSp>
        <p:nvGrpSpPr>
          <p:cNvPr id="31" name="Grouper 30"/>
          <p:cNvGrpSpPr/>
          <p:nvPr/>
        </p:nvGrpSpPr>
        <p:grpSpPr>
          <a:xfrm>
            <a:off x="7511433" y="3478104"/>
            <a:ext cx="1802322" cy="200025"/>
            <a:chOff x="7252744" y="1753382"/>
            <a:chExt cx="1802322" cy="200025"/>
          </a:xfrm>
        </p:grpSpPr>
        <p:cxnSp>
          <p:nvCxnSpPr>
            <p:cNvPr id="32" name="Connecteur droit 31"/>
            <p:cNvCxnSpPr/>
            <p:nvPr/>
          </p:nvCxnSpPr>
          <p:spPr>
            <a:xfrm flipV="1">
              <a:off x="7252744" y="1857804"/>
              <a:ext cx="1802322" cy="23213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/>
            <p:nvPr/>
          </p:nvCxnSpPr>
          <p:spPr>
            <a:xfrm>
              <a:off x="7461024" y="1753382"/>
              <a:ext cx="9525" cy="200025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>
              <a:off x="8743311" y="1753382"/>
              <a:ext cx="9525" cy="200025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76934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/>
          <p:nvPr/>
        </p:nvSpPr>
        <p:spPr>
          <a:xfrm>
            <a:off x="701040" y="1524000"/>
            <a:ext cx="10713720" cy="49530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Mathématiques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CE2</a:t>
            </a:r>
            <a:endParaRPr sz="9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8000"/>
              <a:buFont typeface="Calibri"/>
              <a:buNone/>
            </a:pPr>
            <a:r>
              <a:rPr lang="fr-FR" sz="8000" b="1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Géométrie flash</a:t>
            </a:r>
            <a:endParaRPr sz="8000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722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703025">
            <a:off x="4574982" y="1927110"/>
            <a:ext cx="3779992" cy="3779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298491" y="364797"/>
            <a:ext cx="1035257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lang="fr-FR" sz="3200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osange ou carré ? </a:t>
            </a:r>
          </a:p>
        </p:txBody>
      </p:sp>
      <p:cxnSp>
        <p:nvCxnSpPr>
          <p:cNvPr id="3" name="Connecteur droit 2"/>
          <p:cNvCxnSpPr/>
          <p:nvPr/>
        </p:nvCxnSpPr>
        <p:spPr>
          <a:xfrm flipV="1">
            <a:off x="3591582" y="985319"/>
            <a:ext cx="2707420" cy="2652807"/>
          </a:xfrm>
          <a:prstGeom prst="line">
            <a:avLst/>
          </a:prstGeom>
          <a:ln w="28575" cmpd="sng"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6630232" y="3944974"/>
            <a:ext cx="2663492" cy="2693631"/>
          </a:xfrm>
          <a:prstGeom prst="line">
            <a:avLst/>
          </a:prstGeom>
          <a:ln w="28575" cmpd="sng"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6590579" y="1014513"/>
            <a:ext cx="2671419" cy="2722399"/>
          </a:xfrm>
          <a:prstGeom prst="line">
            <a:avLst/>
          </a:prstGeom>
          <a:ln w="28575" cmpd="sng"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3655916" y="3983461"/>
            <a:ext cx="2636108" cy="2617154"/>
          </a:xfrm>
          <a:prstGeom prst="line">
            <a:avLst/>
          </a:prstGeom>
          <a:ln w="28575" cmpd="sng"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er 11"/>
          <p:cNvGrpSpPr/>
          <p:nvPr/>
        </p:nvGrpSpPr>
        <p:grpSpPr>
          <a:xfrm rot="18928523">
            <a:off x="6331991" y="6179765"/>
            <a:ext cx="246956" cy="246956"/>
            <a:chOff x="2184207" y="2443196"/>
            <a:chExt cx="246956" cy="246956"/>
          </a:xfrm>
        </p:grpSpPr>
        <p:cxnSp>
          <p:nvCxnSpPr>
            <p:cNvPr id="4" name="Connecteur droit 3"/>
            <p:cNvCxnSpPr/>
            <p:nvPr/>
          </p:nvCxnSpPr>
          <p:spPr>
            <a:xfrm>
              <a:off x="2184207" y="2448834"/>
              <a:ext cx="246956" cy="0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/>
            <p:nvPr/>
          </p:nvCxnSpPr>
          <p:spPr>
            <a:xfrm rot="5400000">
              <a:off x="2304448" y="2566674"/>
              <a:ext cx="246956" cy="0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er 12"/>
          <p:cNvGrpSpPr/>
          <p:nvPr/>
        </p:nvGrpSpPr>
        <p:grpSpPr>
          <a:xfrm rot="13390652">
            <a:off x="8824607" y="3684234"/>
            <a:ext cx="246956" cy="246956"/>
            <a:chOff x="2184207" y="2443196"/>
            <a:chExt cx="246956" cy="246956"/>
          </a:xfrm>
        </p:grpSpPr>
        <p:cxnSp>
          <p:nvCxnSpPr>
            <p:cNvPr id="14" name="Connecteur droit 13"/>
            <p:cNvCxnSpPr/>
            <p:nvPr/>
          </p:nvCxnSpPr>
          <p:spPr>
            <a:xfrm>
              <a:off x="2184207" y="2448834"/>
              <a:ext cx="246956" cy="0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/>
            <p:cNvCxnSpPr/>
            <p:nvPr/>
          </p:nvCxnSpPr>
          <p:spPr>
            <a:xfrm rot="5400000">
              <a:off x="2304448" y="2566674"/>
              <a:ext cx="246956" cy="0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er 15"/>
          <p:cNvGrpSpPr/>
          <p:nvPr/>
        </p:nvGrpSpPr>
        <p:grpSpPr>
          <a:xfrm rot="7993413">
            <a:off x="6350706" y="1210076"/>
            <a:ext cx="246956" cy="246956"/>
            <a:chOff x="2184207" y="2443196"/>
            <a:chExt cx="246956" cy="246956"/>
          </a:xfrm>
        </p:grpSpPr>
        <p:cxnSp>
          <p:nvCxnSpPr>
            <p:cNvPr id="17" name="Connecteur droit 16"/>
            <p:cNvCxnSpPr/>
            <p:nvPr/>
          </p:nvCxnSpPr>
          <p:spPr>
            <a:xfrm>
              <a:off x="2184207" y="2448834"/>
              <a:ext cx="246956" cy="0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/>
            <p:cNvCxnSpPr/>
            <p:nvPr/>
          </p:nvCxnSpPr>
          <p:spPr>
            <a:xfrm rot="5400000">
              <a:off x="2304448" y="2566674"/>
              <a:ext cx="246956" cy="0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er 18"/>
          <p:cNvGrpSpPr/>
          <p:nvPr/>
        </p:nvGrpSpPr>
        <p:grpSpPr>
          <a:xfrm rot="2745375">
            <a:off x="3842250" y="3695276"/>
            <a:ext cx="246956" cy="246956"/>
            <a:chOff x="2184207" y="2443196"/>
            <a:chExt cx="246956" cy="246956"/>
          </a:xfrm>
        </p:grpSpPr>
        <p:cxnSp>
          <p:nvCxnSpPr>
            <p:cNvPr id="20" name="Connecteur droit 19"/>
            <p:cNvCxnSpPr/>
            <p:nvPr/>
          </p:nvCxnSpPr>
          <p:spPr>
            <a:xfrm>
              <a:off x="2184207" y="2448834"/>
              <a:ext cx="246956" cy="0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>
              <a:off x="2304448" y="2566674"/>
              <a:ext cx="246956" cy="0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Image 1" descr="Équerre - Vikidia, l’encyclopédie des 8-13 ans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00466">
            <a:off x="1138355" y="2845211"/>
            <a:ext cx="1927884" cy="1927884"/>
          </a:xfrm>
          <a:prstGeom prst="rect">
            <a:avLst/>
          </a:prstGeom>
        </p:spPr>
      </p:pic>
      <p:pic>
        <p:nvPicPr>
          <p:cNvPr id="22" name="Image 21" descr="Équerre - Vikidia, l’encyclopédie des 8-13 ans"/>
          <p:cNvPicPr>
            <a:picLocks noChangeAspect="1"/>
          </p:cNvPicPr>
          <p:nvPr/>
        </p:nvPicPr>
        <p:blipFill>
          <a:blip r:embed="rId2">
            <a:alphaModFix/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100000">
            <a:off x="5503103" y="1544921"/>
            <a:ext cx="1920240" cy="1920240"/>
          </a:xfrm>
          <a:prstGeom prst="rect">
            <a:avLst/>
          </a:prstGeom>
        </p:spPr>
      </p:pic>
      <p:pic>
        <p:nvPicPr>
          <p:cNvPr id="23" name="Image 22" descr="Équerre - Vikidia, l’encyclopédie des 8-13 ans"/>
          <p:cNvPicPr>
            <a:picLocks noChangeAspect="1"/>
          </p:cNvPicPr>
          <p:nvPr/>
        </p:nvPicPr>
        <p:blipFill>
          <a:blip r:embed="rId2">
            <a:alphaModFix/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490488">
            <a:off x="6796513" y="2854293"/>
            <a:ext cx="1927884" cy="1927884"/>
          </a:xfrm>
          <a:prstGeom prst="rect">
            <a:avLst/>
          </a:prstGeom>
        </p:spPr>
      </p:pic>
      <p:pic>
        <p:nvPicPr>
          <p:cNvPr id="24" name="Image 23" descr="Équerre - Vikidia, l’encyclopédie des 8-13 ans"/>
          <p:cNvPicPr>
            <a:picLocks noChangeAspect="1"/>
          </p:cNvPicPr>
          <p:nvPr/>
        </p:nvPicPr>
        <p:blipFill>
          <a:blip r:embed="rId2">
            <a:alphaModFix/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916252">
            <a:off x="5506268" y="4153574"/>
            <a:ext cx="1927884" cy="192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69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7874E-7 4.74561E-6 L 0.24427 0.0083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7" y="41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4.07407E-6 L 0.25 -4.07407E-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r 1"/>
          <p:cNvGrpSpPr/>
          <p:nvPr/>
        </p:nvGrpSpPr>
        <p:grpSpPr>
          <a:xfrm>
            <a:off x="4574982" y="1926010"/>
            <a:ext cx="3779992" cy="4340111"/>
            <a:chOff x="4574982" y="1926010"/>
            <a:chExt cx="3779992" cy="4340111"/>
          </a:xfrm>
        </p:grpSpPr>
        <p:sp>
          <p:nvSpPr>
            <p:cNvPr id="11" name="Rectangle 10"/>
            <p:cNvSpPr/>
            <p:nvPr/>
          </p:nvSpPr>
          <p:spPr>
            <a:xfrm rot="2715881">
              <a:off x="5922711" y="4039312"/>
              <a:ext cx="1078983" cy="1079999"/>
            </a:xfrm>
            <a:prstGeom prst="rect">
              <a:avLst/>
            </a:prstGeom>
            <a:solidFill>
              <a:srgbClr val="FFFFFF"/>
            </a:solidFill>
            <a:ln w="9525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Rectangle 11"/>
            <p:cNvSpPr/>
            <p:nvPr/>
          </p:nvSpPr>
          <p:spPr>
            <a:xfrm rot="2715881">
              <a:off x="5917024" y="5186630"/>
              <a:ext cx="1078983" cy="1079999"/>
            </a:xfrm>
            <a:prstGeom prst="rect">
              <a:avLst/>
            </a:prstGeom>
            <a:noFill/>
            <a:ln w="9525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Rectangle 4"/>
            <p:cNvSpPr/>
            <p:nvPr/>
          </p:nvSpPr>
          <p:spPr>
            <a:xfrm rot="2715881">
              <a:off x="4574982" y="1927110"/>
              <a:ext cx="3779992" cy="37799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" name="Connecteur droit 2"/>
            <p:cNvCxnSpPr/>
            <p:nvPr/>
          </p:nvCxnSpPr>
          <p:spPr>
            <a:xfrm rot="2715881">
              <a:off x="6464978" y="1927110"/>
              <a:ext cx="0" cy="3779992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/>
            <p:nvPr/>
          </p:nvCxnSpPr>
          <p:spPr>
            <a:xfrm rot="2715881">
              <a:off x="4576092" y="3816006"/>
              <a:ext cx="3779992" cy="0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ectangle 8"/>
          <p:cNvSpPr/>
          <p:nvPr/>
        </p:nvSpPr>
        <p:spPr>
          <a:xfrm>
            <a:off x="298491" y="364797"/>
            <a:ext cx="1035257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Combien de carrés vois-tu? </a:t>
            </a:r>
          </a:p>
        </p:txBody>
      </p:sp>
    </p:spTree>
    <p:extLst>
      <p:ext uri="{BB962C8B-B14F-4D97-AF65-F5344CB8AC3E}">
        <p14:creationId xmlns:p14="http://schemas.microsoft.com/office/powerpoint/2010/main" val="255260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er 21"/>
          <p:cNvGrpSpPr/>
          <p:nvPr/>
        </p:nvGrpSpPr>
        <p:grpSpPr>
          <a:xfrm rot="2715881">
            <a:off x="4574982" y="1927110"/>
            <a:ext cx="3779992" cy="3779992"/>
            <a:chOff x="4574982" y="1927110"/>
            <a:chExt cx="3779992" cy="3779992"/>
          </a:xfrm>
        </p:grpSpPr>
        <p:sp>
          <p:nvSpPr>
            <p:cNvPr id="23" name="Rectangle 22"/>
            <p:cNvSpPr/>
            <p:nvPr/>
          </p:nvSpPr>
          <p:spPr>
            <a:xfrm>
              <a:off x="6464978" y="3815543"/>
              <a:ext cx="1078983" cy="1079999"/>
            </a:xfrm>
            <a:prstGeom prst="rect">
              <a:avLst/>
            </a:prstGeom>
            <a:noFill/>
            <a:ln w="9525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275991" y="4627103"/>
              <a:ext cx="1078983" cy="1079999"/>
            </a:xfrm>
            <a:prstGeom prst="rect">
              <a:avLst/>
            </a:prstGeom>
            <a:noFill/>
            <a:ln w="9525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574982" y="1927110"/>
              <a:ext cx="3779992" cy="37799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6" name="Connecteur droit 25"/>
            <p:cNvCxnSpPr/>
            <p:nvPr/>
          </p:nvCxnSpPr>
          <p:spPr>
            <a:xfrm>
              <a:off x="6464978" y="1927110"/>
              <a:ext cx="0" cy="3779992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/>
            <p:nvPr/>
          </p:nvCxnSpPr>
          <p:spPr>
            <a:xfrm>
              <a:off x="4574982" y="3815543"/>
              <a:ext cx="3779992" cy="0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ectangle 8"/>
          <p:cNvSpPr/>
          <p:nvPr/>
        </p:nvSpPr>
        <p:spPr>
          <a:xfrm rot="2700000">
            <a:off x="4564926" y="1927495"/>
            <a:ext cx="3779992" cy="37799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" name="Grouper 6"/>
          <p:cNvGrpSpPr/>
          <p:nvPr/>
        </p:nvGrpSpPr>
        <p:grpSpPr>
          <a:xfrm>
            <a:off x="4554917" y="1932945"/>
            <a:ext cx="3779992" cy="3781555"/>
            <a:chOff x="290364" y="2293583"/>
            <a:chExt cx="3779992" cy="3781555"/>
          </a:xfrm>
        </p:grpSpPr>
        <p:sp>
          <p:nvSpPr>
            <p:cNvPr id="19" name="Rectangle 18"/>
            <p:cNvSpPr/>
            <p:nvPr/>
          </p:nvSpPr>
          <p:spPr>
            <a:xfrm rot="2700000">
              <a:off x="290364" y="2295146"/>
              <a:ext cx="3779992" cy="3779992"/>
            </a:xfrm>
            <a:prstGeom prst="rect">
              <a:avLst/>
            </a:prstGeom>
            <a:solidFill>
              <a:srgbClr val="F78118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0" name="Connecteur droit 19"/>
            <p:cNvCxnSpPr/>
            <p:nvPr/>
          </p:nvCxnSpPr>
          <p:spPr>
            <a:xfrm rot="2700000">
              <a:off x="2180360" y="2295146"/>
              <a:ext cx="0" cy="3779992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2700000">
              <a:off x="290364" y="4183579"/>
              <a:ext cx="3779992" cy="0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 rot="2700000">
            <a:off x="5914036" y="4033175"/>
            <a:ext cx="1078983" cy="1079999"/>
          </a:xfrm>
          <a:prstGeom prst="rect">
            <a:avLst/>
          </a:prstGeom>
          <a:solidFill>
            <a:srgbClr val="0000FF"/>
          </a:solidFill>
          <a:ln w="952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 rot="2700000">
            <a:off x="5907669" y="5195880"/>
            <a:ext cx="1078983" cy="1079999"/>
          </a:xfrm>
          <a:prstGeom prst="rect">
            <a:avLst/>
          </a:prstGeom>
          <a:solidFill>
            <a:srgbClr val="0000FF"/>
          </a:solidFill>
          <a:ln w="952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 rot="2700000">
            <a:off x="6319694" y="5019556"/>
            <a:ext cx="272322" cy="285106"/>
          </a:xfrm>
          <a:prstGeom prst="rec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298491" y="364797"/>
            <a:ext cx="1035257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Combien de carrés vois-tu? </a:t>
            </a:r>
          </a:p>
        </p:txBody>
      </p:sp>
      <p:sp>
        <p:nvSpPr>
          <p:cNvPr id="2" name="Rectangle 1"/>
          <p:cNvSpPr>
            <a:spLocks noChangeAspect="1"/>
          </p:cNvSpPr>
          <p:nvPr/>
        </p:nvSpPr>
        <p:spPr>
          <a:xfrm rot="2700000">
            <a:off x="5247009" y="4745921"/>
            <a:ext cx="865499" cy="83085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>
            <a:spLocks/>
          </p:cNvSpPr>
          <p:nvPr/>
        </p:nvSpPr>
        <p:spPr>
          <a:xfrm rot="2700000">
            <a:off x="6808758" y="4735714"/>
            <a:ext cx="829498" cy="83085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2131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" grpId="0" animBg="1"/>
      <p:bldP spid="2" grpId="1" animBg="1"/>
      <p:bldP spid="29" grpId="0" animBg="1"/>
      <p:bldP spid="2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8491" y="364797"/>
            <a:ext cx="1035257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Combien de triangles dessinés vois-tu dans ce tableau ? </a:t>
            </a:r>
          </a:p>
        </p:txBody>
      </p:sp>
      <p:cxnSp>
        <p:nvCxnSpPr>
          <p:cNvPr id="9" name="Connecteur droit 8"/>
          <p:cNvCxnSpPr/>
          <p:nvPr/>
        </p:nvCxnSpPr>
        <p:spPr>
          <a:xfrm flipH="1">
            <a:off x="3089117" y="1904075"/>
            <a:ext cx="6209258" cy="3863849"/>
          </a:xfrm>
          <a:prstGeom prst="line">
            <a:avLst/>
          </a:prstGeom>
          <a:ln w="952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3096012" y="1924946"/>
            <a:ext cx="6188852" cy="3829472"/>
          </a:xfrm>
          <a:prstGeom prst="line">
            <a:avLst/>
          </a:prstGeom>
          <a:ln w="952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riangle rectangle 19"/>
          <p:cNvSpPr/>
          <p:nvPr/>
        </p:nvSpPr>
        <p:spPr>
          <a:xfrm rot="20040000">
            <a:off x="4099501" y="2066369"/>
            <a:ext cx="961735" cy="1553671"/>
          </a:xfrm>
          <a:prstGeom prst="rtTriangle">
            <a:avLst/>
          </a:prstGeom>
          <a:solidFill>
            <a:srgbClr val="FFFFFF"/>
          </a:solidFill>
          <a:ln>
            <a:solidFill>
              <a:schemeClr val="tx1"/>
            </a:solidFill>
            <a:prstDash val="lgDashDot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riangle rectangle 20"/>
          <p:cNvSpPr/>
          <p:nvPr/>
        </p:nvSpPr>
        <p:spPr>
          <a:xfrm rot="6960000">
            <a:off x="3839389" y="4343138"/>
            <a:ext cx="1533410" cy="953934"/>
          </a:xfrm>
          <a:prstGeom prst="rtTriangle">
            <a:avLst/>
          </a:prstGeom>
          <a:solidFill>
            <a:srgbClr val="FFFF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Triangle rectangle 23"/>
          <p:cNvSpPr/>
          <p:nvPr/>
        </p:nvSpPr>
        <p:spPr>
          <a:xfrm rot="5280000" flipV="1">
            <a:off x="6481617" y="3553745"/>
            <a:ext cx="1077151" cy="1598561"/>
          </a:xfrm>
          <a:prstGeom prst="rtTriangle">
            <a:avLst/>
          </a:prstGeom>
          <a:solidFill>
            <a:srgbClr val="FFFF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Triangle rectangle 42"/>
          <p:cNvSpPr/>
          <p:nvPr/>
        </p:nvSpPr>
        <p:spPr>
          <a:xfrm rot="16080000">
            <a:off x="6513668" y="2548665"/>
            <a:ext cx="933151" cy="1598561"/>
          </a:xfrm>
          <a:prstGeom prst="rtTriangle">
            <a:avLst/>
          </a:prstGeom>
          <a:solidFill>
            <a:srgbClr val="FFFF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Triangle rectangle 22"/>
          <p:cNvSpPr/>
          <p:nvPr/>
        </p:nvSpPr>
        <p:spPr>
          <a:xfrm rot="5400000" flipV="1">
            <a:off x="5758606" y="2075952"/>
            <a:ext cx="1203788" cy="1854039"/>
          </a:xfrm>
          <a:prstGeom prst="rtTriangle">
            <a:avLst/>
          </a:prstGeom>
          <a:noFill/>
          <a:ln w="12700" cmpd="sng">
            <a:solidFill>
              <a:srgbClr val="000000"/>
            </a:solidFill>
            <a:prstDash val="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Triangle rectangle 21"/>
          <p:cNvSpPr/>
          <p:nvPr/>
        </p:nvSpPr>
        <p:spPr>
          <a:xfrm rot="16200000">
            <a:off x="6148240" y="3780143"/>
            <a:ext cx="961735" cy="1553671"/>
          </a:xfrm>
          <a:prstGeom prst="rtTriangle">
            <a:avLst/>
          </a:prstGeom>
          <a:noFill/>
          <a:ln w="12700" cmpd="sng">
            <a:solidFill>
              <a:srgbClr val="000000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4" name="Connecteur droit 43"/>
          <p:cNvCxnSpPr/>
          <p:nvPr/>
        </p:nvCxnSpPr>
        <p:spPr>
          <a:xfrm flipH="1">
            <a:off x="8231005" y="1904075"/>
            <a:ext cx="1040348" cy="1742787"/>
          </a:xfrm>
          <a:prstGeom prst="line">
            <a:avLst/>
          </a:prstGeom>
          <a:ln w="9525" cmpd="sng">
            <a:solidFill>
              <a:srgbClr val="000000"/>
            </a:solidFill>
            <a:prstDash val="lgDash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 flipH="1" flipV="1">
            <a:off x="8236547" y="3643016"/>
            <a:ext cx="1048319" cy="2124912"/>
          </a:xfrm>
          <a:prstGeom prst="line">
            <a:avLst/>
          </a:prstGeom>
          <a:ln w="952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 rot="16200000">
            <a:off x="4255842" y="744611"/>
            <a:ext cx="3861708" cy="6195661"/>
          </a:xfrm>
          <a:prstGeom prst="rect">
            <a:avLst/>
          </a:prstGeom>
          <a:noFill/>
          <a:ln w="101600" cmpd="sng"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938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er 58"/>
          <p:cNvGrpSpPr/>
          <p:nvPr/>
        </p:nvGrpSpPr>
        <p:grpSpPr>
          <a:xfrm>
            <a:off x="3088865" y="1904075"/>
            <a:ext cx="6209510" cy="3869221"/>
            <a:chOff x="3088865" y="1904075"/>
            <a:chExt cx="6209510" cy="3869221"/>
          </a:xfrm>
        </p:grpSpPr>
        <p:cxnSp>
          <p:nvCxnSpPr>
            <p:cNvPr id="9" name="Connecteur droit 8"/>
            <p:cNvCxnSpPr/>
            <p:nvPr/>
          </p:nvCxnSpPr>
          <p:spPr>
            <a:xfrm flipH="1">
              <a:off x="3089117" y="1904075"/>
              <a:ext cx="6209258" cy="3863849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/>
            <p:cNvCxnSpPr/>
            <p:nvPr/>
          </p:nvCxnSpPr>
          <p:spPr>
            <a:xfrm>
              <a:off x="3096012" y="1924946"/>
              <a:ext cx="6188852" cy="3829472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riangle rectangle 19"/>
            <p:cNvSpPr/>
            <p:nvPr/>
          </p:nvSpPr>
          <p:spPr>
            <a:xfrm rot="20040000">
              <a:off x="4099501" y="2066369"/>
              <a:ext cx="961735" cy="1553671"/>
            </a:xfrm>
            <a:prstGeom prst="rtTriangle">
              <a:avLst/>
            </a:prstGeom>
            <a:solidFill>
              <a:srgbClr val="FFFFFF"/>
            </a:solidFill>
            <a:ln>
              <a:solidFill>
                <a:schemeClr val="tx1"/>
              </a:solidFill>
              <a:prstDash val="lgDashDot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Triangle rectangle 20"/>
            <p:cNvSpPr/>
            <p:nvPr/>
          </p:nvSpPr>
          <p:spPr>
            <a:xfrm rot="6960000">
              <a:off x="3839389" y="4343138"/>
              <a:ext cx="1533410" cy="953934"/>
            </a:xfrm>
            <a:prstGeom prst="rtTriangl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Triangle rectangle 23"/>
            <p:cNvSpPr/>
            <p:nvPr/>
          </p:nvSpPr>
          <p:spPr>
            <a:xfrm rot="5280000" flipV="1">
              <a:off x="6481617" y="3553745"/>
              <a:ext cx="1077151" cy="1598561"/>
            </a:xfrm>
            <a:prstGeom prst="rtTriangl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Triangle rectangle 42"/>
            <p:cNvSpPr/>
            <p:nvPr/>
          </p:nvSpPr>
          <p:spPr>
            <a:xfrm rot="16080000">
              <a:off x="6513668" y="2548665"/>
              <a:ext cx="933151" cy="1598561"/>
            </a:xfrm>
            <a:prstGeom prst="rtTriangl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Triangle rectangle 22"/>
            <p:cNvSpPr/>
            <p:nvPr/>
          </p:nvSpPr>
          <p:spPr>
            <a:xfrm rot="5400000" flipV="1">
              <a:off x="5758606" y="2075952"/>
              <a:ext cx="1203788" cy="1854039"/>
            </a:xfrm>
            <a:prstGeom prst="rtTriangle">
              <a:avLst/>
            </a:prstGeom>
            <a:noFill/>
            <a:ln w="12700" cmpd="sng">
              <a:solidFill>
                <a:srgbClr val="000000"/>
              </a:solidFill>
              <a:prstDash val="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Triangle rectangle 21"/>
            <p:cNvSpPr/>
            <p:nvPr/>
          </p:nvSpPr>
          <p:spPr>
            <a:xfrm rot="16200000">
              <a:off x="6148240" y="3780143"/>
              <a:ext cx="961735" cy="1553671"/>
            </a:xfrm>
            <a:prstGeom prst="rtTriangle">
              <a:avLst/>
            </a:prstGeom>
            <a:noFill/>
            <a:ln w="12700" cmpd="sng">
              <a:solidFill>
                <a:srgbClr val="000000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4" name="Connecteur droit 43"/>
            <p:cNvCxnSpPr/>
            <p:nvPr/>
          </p:nvCxnSpPr>
          <p:spPr>
            <a:xfrm flipH="1">
              <a:off x="8231005" y="1904075"/>
              <a:ext cx="1040348" cy="1742787"/>
            </a:xfrm>
            <a:prstGeom prst="line">
              <a:avLst/>
            </a:prstGeom>
            <a:ln w="9525" cmpd="sng">
              <a:solidFill>
                <a:srgbClr val="000000"/>
              </a:solidFill>
              <a:prstDash val="lgDash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/>
            <p:cNvCxnSpPr/>
            <p:nvPr/>
          </p:nvCxnSpPr>
          <p:spPr>
            <a:xfrm flipH="1" flipV="1">
              <a:off x="8236547" y="3643016"/>
              <a:ext cx="1048319" cy="2124912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 rot="16200000">
              <a:off x="4255842" y="744611"/>
              <a:ext cx="3861708" cy="6195661"/>
            </a:xfrm>
            <a:prstGeom prst="rect">
              <a:avLst/>
            </a:prstGeom>
            <a:noFill/>
            <a:ln w="101600" cmpd="sng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62" name="Rectangle 61"/>
          <p:cNvSpPr/>
          <p:nvPr/>
        </p:nvSpPr>
        <p:spPr>
          <a:xfrm rot="16200000">
            <a:off x="4255842" y="737099"/>
            <a:ext cx="3861708" cy="6195661"/>
          </a:xfrm>
          <a:prstGeom prst="rect">
            <a:avLst/>
          </a:prstGeom>
          <a:solidFill>
            <a:schemeClr val="accent5"/>
          </a:solidFill>
          <a:ln w="101600" cmpd="sng"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1" name="Connecteur droit 60"/>
          <p:cNvCxnSpPr/>
          <p:nvPr/>
        </p:nvCxnSpPr>
        <p:spPr>
          <a:xfrm>
            <a:off x="3076036" y="1904075"/>
            <a:ext cx="6188852" cy="3829472"/>
          </a:xfrm>
          <a:prstGeom prst="line">
            <a:avLst/>
          </a:prstGeom>
          <a:solidFill>
            <a:srgbClr val="5B9BD5"/>
          </a:solidFill>
          <a:ln w="952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 flipH="1">
            <a:off x="3088865" y="1904075"/>
            <a:ext cx="6209258" cy="3863849"/>
          </a:xfrm>
          <a:prstGeom prst="line">
            <a:avLst/>
          </a:prstGeom>
          <a:solidFill>
            <a:srgbClr val="5B9BD5"/>
          </a:solidFill>
          <a:ln w="952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98491" y="364797"/>
            <a:ext cx="1035257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Combien de triangles dessinés vois-tu dans ce tableau ? </a:t>
            </a:r>
          </a:p>
        </p:txBody>
      </p:sp>
    </p:spTree>
    <p:extLst>
      <p:ext uri="{BB962C8B-B14F-4D97-AF65-F5344CB8AC3E}">
        <p14:creationId xmlns:p14="http://schemas.microsoft.com/office/powerpoint/2010/main" val="100467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16200000">
            <a:off x="4255842" y="744611"/>
            <a:ext cx="3861708" cy="6195661"/>
          </a:xfrm>
          <a:prstGeom prst="rect">
            <a:avLst/>
          </a:prstGeom>
          <a:noFill/>
          <a:ln w="101600" cmpd="sng"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8"/>
          <p:cNvCxnSpPr/>
          <p:nvPr/>
        </p:nvCxnSpPr>
        <p:spPr>
          <a:xfrm flipH="1">
            <a:off x="3089117" y="1904075"/>
            <a:ext cx="6209258" cy="3863849"/>
          </a:xfrm>
          <a:prstGeom prst="line">
            <a:avLst/>
          </a:prstGeom>
          <a:ln w="952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3096012" y="1924946"/>
            <a:ext cx="6188852" cy="3829472"/>
          </a:xfrm>
          <a:prstGeom prst="line">
            <a:avLst/>
          </a:prstGeom>
          <a:ln w="952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riangle rectangle 19"/>
          <p:cNvSpPr/>
          <p:nvPr/>
        </p:nvSpPr>
        <p:spPr>
          <a:xfrm rot="20040000">
            <a:off x="4099501" y="2066369"/>
            <a:ext cx="961735" cy="1553671"/>
          </a:xfrm>
          <a:prstGeom prst="rtTriangle">
            <a:avLst/>
          </a:prstGeom>
          <a:noFill/>
          <a:ln>
            <a:solidFill>
              <a:schemeClr val="tx1"/>
            </a:solidFill>
            <a:prstDash val="lgDashDot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riangle rectangle 20"/>
          <p:cNvSpPr/>
          <p:nvPr/>
        </p:nvSpPr>
        <p:spPr>
          <a:xfrm rot="6960000">
            <a:off x="3839389" y="4343138"/>
            <a:ext cx="1533410" cy="953934"/>
          </a:xfrm>
          <a:prstGeom prst="rtTriangle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Triangle rectangle 23"/>
          <p:cNvSpPr/>
          <p:nvPr/>
        </p:nvSpPr>
        <p:spPr>
          <a:xfrm rot="5280000" flipV="1">
            <a:off x="6481617" y="3553745"/>
            <a:ext cx="1077151" cy="1598561"/>
          </a:xfrm>
          <a:prstGeom prst="rtTriangle">
            <a:avLst/>
          </a:prstGeom>
          <a:solidFill>
            <a:srgbClr val="FFFF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Triangle rectangle 42"/>
          <p:cNvSpPr/>
          <p:nvPr/>
        </p:nvSpPr>
        <p:spPr>
          <a:xfrm rot="16080000">
            <a:off x="6513668" y="2548665"/>
            <a:ext cx="933151" cy="1598561"/>
          </a:xfrm>
          <a:prstGeom prst="rtTriangle">
            <a:avLst/>
          </a:prstGeom>
          <a:solidFill>
            <a:srgbClr val="FFFF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Triangle rectangle 22"/>
          <p:cNvSpPr/>
          <p:nvPr/>
        </p:nvSpPr>
        <p:spPr>
          <a:xfrm rot="5400000" flipV="1">
            <a:off x="5758606" y="2075952"/>
            <a:ext cx="1203788" cy="1854039"/>
          </a:xfrm>
          <a:prstGeom prst="rtTriangle">
            <a:avLst/>
          </a:prstGeom>
          <a:noFill/>
          <a:ln w="12700" cmpd="sng">
            <a:solidFill>
              <a:srgbClr val="000000"/>
            </a:solidFill>
            <a:prstDash val="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Triangle rectangle 21"/>
          <p:cNvSpPr/>
          <p:nvPr/>
        </p:nvSpPr>
        <p:spPr>
          <a:xfrm rot="16200000">
            <a:off x="6148240" y="3780143"/>
            <a:ext cx="961735" cy="1553671"/>
          </a:xfrm>
          <a:prstGeom prst="rtTriangle">
            <a:avLst/>
          </a:prstGeom>
          <a:solidFill>
            <a:srgbClr val="FFFFFF"/>
          </a:solidFill>
          <a:ln w="12700" cmpd="sng">
            <a:solidFill>
              <a:srgbClr val="000000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4" name="Connecteur droit 43"/>
          <p:cNvCxnSpPr/>
          <p:nvPr/>
        </p:nvCxnSpPr>
        <p:spPr>
          <a:xfrm flipH="1">
            <a:off x="8231005" y="1904075"/>
            <a:ext cx="1040348" cy="1742787"/>
          </a:xfrm>
          <a:prstGeom prst="line">
            <a:avLst/>
          </a:prstGeom>
          <a:ln w="9525" cmpd="sng">
            <a:solidFill>
              <a:srgbClr val="000000"/>
            </a:solidFill>
            <a:prstDash val="lgDash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 flipH="1" flipV="1">
            <a:off x="8236547" y="3643016"/>
            <a:ext cx="1048319" cy="2124912"/>
          </a:xfrm>
          <a:prstGeom prst="line">
            <a:avLst/>
          </a:prstGeom>
          <a:ln w="952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8" name="Grouper 17"/>
          <p:cNvGrpSpPr/>
          <p:nvPr/>
        </p:nvGrpSpPr>
        <p:grpSpPr>
          <a:xfrm>
            <a:off x="6189318" y="2881370"/>
            <a:ext cx="1630155" cy="2001875"/>
            <a:chOff x="6189318" y="2881370"/>
            <a:chExt cx="1630155" cy="2001875"/>
          </a:xfrm>
        </p:grpSpPr>
        <p:sp>
          <p:nvSpPr>
            <p:cNvPr id="19" name="Triangle rectangle 18"/>
            <p:cNvSpPr/>
            <p:nvPr/>
          </p:nvSpPr>
          <p:spPr>
            <a:xfrm rot="5280000" flipV="1">
              <a:off x="6481617" y="3545389"/>
              <a:ext cx="1077151" cy="1598561"/>
            </a:xfrm>
            <a:prstGeom prst="rtTriangle">
              <a:avLst/>
            </a:prstGeom>
            <a:solidFill>
              <a:srgbClr val="0000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Triangle rectangle 24"/>
            <p:cNvSpPr/>
            <p:nvPr/>
          </p:nvSpPr>
          <p:spPr>
            <a:xfrm rot="16080000">
              <a:off x="6522023" y="2548665"/>
              <a:ext cx="933151" cy="1598561"/>
            </a:xfrm>
            <a:prstGeom prst="rtTriangle">
              <a:avLst/>
            </a:prstGeom>
            <a:solidFill>
              <a:srgbClr val="0000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6" name="Forme libre 25"/>
          <p:cNvSpPr/>
          <p:nvPr/>
        </p:nvSpPr>
        <p:spPr>
          <a:xfrm>
            <a:off x="8261631" y="1988291"/>
            <a:ext cx="987804" cy="3681545"/>
          </a:xfrm>
          <a:custGeom>
            <a:avLst/>
            <a:gdLst>
              <a:gd name="connsiteX0" fmla="*/ 949318 w 987804"/>
              <a:gd name="connsiteY0" fmla="*/ 0 h 3681545"/>
              <a:gd name="connsiteX1" fmla="*/ 0 w 987804"/>
              <a:gd name="connsiteY1" fmla="*/ 1654771 h 3681545"/>
              <a:gd name="connsiteX2" fmla="*/ 987804 w 987804"/>
              <a:gd name="connsiteY2" fmla="*/ 3681545 h 3681545"/>
              <a:gd name="connsiteX3" fmla="*/ 949318 w 987804"/>
              <a:gd name="connsiteY3" fmla="*/ 0 h 3681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7804" h="3681545">
                <a:moveTo>
                  <a:pt x="949318" y="0"/>
                </a:moveTo>
                <a:lnTo>
                  <a:pt x="0" y="1654771"/>
                </a:lnTo>
                <a:lnTo>
                  <a:pt x="987804" y="3681545"/>
                </a:lnTo>
                <a:lnTo>
                  <a:pt x="949318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Forme libre 26"/>
          <p:cNvSpPr/>
          <p:nvPr/>
        </p:nvSpPr>
        <p:spPr>
          <a:xfrm>
            <a:off x="6942986" y="3158482"/>
            <a:ext cx="350909" cy="426144"/>
          </a:xfrm>
          <a:custGeom>
            <a:avLst/>
            <a:gdLst>
              <a:gd name="connsiteX0" fmla="*/ 0 w 350909"/>
              <a:gd name="connsiteY0" fmla="*/ 192183 h 426144"/>
              <a:gd name="connsiteX1" fmla="*/ 342554 w 350909"/>
              <a:gd name="connsiteY1" fmla="*/ 0 h 426144"/>
              <a:gd name="connsiteX2" fmla="*/ 350909 w 350909"/>
              <a:gd name="connsiteY2" fmla="*/ 426144 h 426144"/>
              <a:gd name="connsiteX3" fmla="*/ 0 w 350909"/>
              <a:gd name="connsiteY3" fmla="*/ 192183 h 426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909" h="426144">
                <a:moveTo>
                  <a:pt x="0" y="192183"/>
                </a:moveTo>
                <a:lnTo>
                  <a:pt x="342554" y="0"/>
                </a:lnTo>
                <a:lnTo>
                  <a:pt x="350909" y="426144"/>
                </a:lnTo>
                <a:lnTo>
                  <a:pt x="0" y="192183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Forme libre 27"/>
          <p:cNvSpPr/>
          <p:nvPr/>
        </p:nvSpPr>
        <p:spPr>
          <a:xfrm>
            <a:off x="6993116" y="4077617"/>
            <a:ext cx="417748" cy="492990"/>
          </a:xfrm>
          <a:custGeom>
            <a:avLst/>
            <a:gdLst>
              <a:gd name="connsiteX0" fmla="*/ 0 w 417748"/>
              <a:gd name="connsiteY0" fmla="*/ 250673 h 492990"/>
              <a:gd name="connsiteX1" fmla="*/ 417748 w 417748"/>
              <a:gd name="connsiteY1" fmla="*/ 0 h 492990"/>
              <a:gd name="connsiteX2" fmla="*/ 417748 w 417748"/>
              <a:gd name="connsiteY2" fmla="*/ 492990 h 492990"/>
              <a:gd name="connsiteX3" fmla="*/ 0 w 417748"/>
              <a:gd name="connsiteY3" fmla="*/ 250673 h 492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7748" h="492990">
                <a:moveTo>
                  <a:pt x="0" y="250673"/>
                </a:moveTo>
                <a:lnTo>
                  <a:pt x="417748" y="0"/>
                </a:lnTo>
                <a:lnTo>
                  <a:pt x="417748" y="492990"/>
                </a:lnTo>
                <a:lnTo>
                  <a:pt x="0" y="250673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298491" y="364797"/>
            <a:ext cx="1035257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Combien de triangles dessinés vois-tu dans ce tableau? </a:t>
            </a:r>
          </a:p>
        </p:txBody>
      </p:sp>
    </p:spTree>
    <p:extLst>
      <p:ext uri="{BB962C8B-B14F-4D97-AF65-F5344CB8AC3E}">
        <p14:creationId xmlns:p14="http://schemas.microsoft.com/office/powerpoint/2010/main" val="209242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3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4" dur="indefinite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4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5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7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8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9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9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9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43" grpId="0" animBg="1"/>
      <p:bldP spid="23" grpId="0" animBg="1"/>
      <p:bldP spid="22" grpId="0" animBg="1"/>
      <p:bldP spid="27" grpId="0" animBg="1"/>
      <p:bldP spid="27" grpId="1" animBg="1"/>
      <p:bldP spid="28" grpId="0" animBg="1"/>
      <p:bldP spid="28" grpId="1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3140</TotalTime>
  <Words>468</Words>
  <Application>Microsoft Office PowerPoint</Application>
  <PresentationFormat>Grand écran</PresentationFormat>
  <Paragraphs>100</Paragraphs>
  <Slides>19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2" baseType="lpstr">
      <vt:lpstr>Arial</vt:lpstr>
      <vt:lpstr>Calibri</vt:lpstr>
      <vt:lpstr>Thème Office</vt:lpstr>
      <vt:lpstr>Mardi 23 juin</vt:lpstr>
      <vt:lpstr>Présentation PowerPoint</vt:lpstr>
      <vt:lpstr>Géométrie flash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Grandeurs et Mesures</vt:lpstr>
      <vt:lpstr>Présentation PowerPoint</vt:lpstr>
      <vt:lpstr>Présentation PowerPoint</vt:lpstr>
      <vt:lpstr>Problèmes</vt:lpstr>
      <vt:lpstr>Problème </vt:lpstr>
      <vt:lpstr>Présentation PowerPoint</vt:lpstr>
      <vt:lpstr>Problème </vt:lpstr>
      <vt:lpstr>Présentation PowerPoint</vt:lpstr>
      <vt:lpstr>Problème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Mercredi 06 mai</dc:title>
  <dc:creator>Laure BREMONT</dc:creator>
  <cp:lastModifiedBy>ANNE SZYMCZAK</cp:lastModifiedBy>
  <cp:revision>246</cp:revision>
  <dcterms:created xsi:type="dcterms:W3CDTF">2020-03-25T09:22:14Z</dcterms:created>
  <dcterms:modified xsi:type="dcterms:W3CDTF">2020-06-11T11:06:27Z</dcterms:modified>
</cp:coreProperties>
</file>