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328" r:id="rId4"/>
    <p:sldId id="329" r:id="rId5"/>
    <p:sldId id="315" r:id="rId6"/>
    <p:sldId id="322" r:id="rId7"/>
    <p:sldId id="331" r:id="rId8"/>
    <p:sldId id="317" r:id="rId9"/>
    <p:sldId id="316" r:id="rId10"/>
    <p:sldId id="305" r:id="rId11"/>
    <p:sldId id="326" r:id="rId12"/>
  </p:sldIdLst>
  <p:sldSz cx="12192000" cy="6858000"/>
  <p:notesSz cx="6858000" cy="9144000"/>
  <p:embeddedFontLst>
    <p:embeddedFont>
      <p:font typeface="Cambria Math" panose="02040503050406030204" pitchFamily="18" charset="0"/>
      <p:regular r:id="rId14"/>
    </p:embeddedFont>
    <p:embeddedFont>
      <p:font typeface="French Script MT" panose="03020402040607040605" pitchFamily="66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hW8/XE62Lui1C/+sIofL2AUtD9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3FBF"/>
    <a:srgbClr val="DEC3DC"/>
    <a:srgbClr val="FF0066"/>
    <a:srgbClr val="F781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01" autoAdjust="0"/>
  </p:normalViewPr>
  <p:slideViewPr>
    <p:cSldViewPr snapToGrid="0">
      <p:cViewPr varScale="1">
        <p:scale>
          <a:sx n="59" d="100"/>
          <a:sy n="59" d="100"/>
        </p:scale>
        <p:origin x="107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9" Type="http://customschemas.google.com/relationships/presentationmetadata" Target="metadata"/><Relationship Id="rId3" Type="http://schemas.openxmlformats.org/officeDocument/2006/relationships/slide" Target="slides/slide2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15190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7953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365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4237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5FC5-5019-48E0-9273-487C56217A19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4F42-B3D1-4A84-BB4E-0C69CBF52C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334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dirty="0" smtClean="0"/>
              <a:t>Mercredi 1</a:t>
            </a:r>
            <a:r>
              <a:rPr lang="fr-FR" dirty="0"/>
              <a:t>7</a:t>
            </a:r>
            <a:r>
              <a:rPr lang="fr-FR" dirty="0" smtClean="0"/>
              <a:t> juin</a:t>
            </a:r>
            <a:endParaRPr dirty="0"/>
          </a:p>
        </p:txBody>
      </p:sp>
      <p:sp>
        <p:nvSpPr>
          <p:cNvPr id="89" name="Google Shape;89;p1"/>
          <p:cNvSpPr/>
          <p:nvPr/>
        </p:nvSpPr>
        <p:spPr>
          <a:xfrm>
            <a:off x="701040" y="1524000"/>
            <a:ext cx="10713720" cy="4953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530909"/>
              </p:ext>
            </p:extLst>
          </p:nvPr>
        </p:nvGraphicFramePr>
        <p:xfrm>
          <a:off x="321732" y="626533"/>
          <a:ext cx="11514667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67">
                  <a:extLst>
                    <a:ext uri="{9D8B030D-6E8A-4147-A177-3AD203B41FA5}">
                      <a16:colId xmlns:a16="http://schemas.microsoft.com/office/drawing/2014/main" val="1697270572"/>
                    </a:ext>
                  </a:extLst>
                </a:gridCol>
              </a:tblGrid>
              <a:tr h="1248762">
                <a:tc>
                  <a:txBody>
                    <a:bodyPr/>
                    <a:lstStyle/>
                    <a:p>
                      <a:pPr algn="just"/>
                      <a:r>
                        <a:rPr lang="fr-FR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Dans une</a:t>
                      </a:r>
                      <a:r>
                        <a:rPr lang="fr-FR" sz="3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fr-FR" sz="3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heure, </a:t>
                      </a:r>
                      <a:r>
                        <a:rPr lang="fr-FR" sz="3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il y a soixante minutes</a:t>
                      </a:r>
                      <a:r>
                        <a:rPr lang="fr-FR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. Dans une </a:t>
                      </a:r>
                      <a:r>
                        <a:rPr lang="fr-FR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minute, </a:t>
                      </a:r>
                      <a:endParaRPr lang="fr-FR" sz="3200" b="0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algn="just"/>
                      <a:r>
                        <a:rPr lang="fr-FR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il y</a:t>
                      </a:r>
                      <a:r>
                        <a:rPr lang="fr-FR" sz="3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a soixante secondes.</a:t>
                      </a:r>
                      <a:endParaRPr lang="fr-FR" sz="3200" b="0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algn="just"/>
                      <a:r>
                        <a:rPr lang="fr-FR" sz="3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Combien</a:t>
                      </a:r>
                      <a:r>
                        <a:rPr lang="fr-FR" sz="3200" b="1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de secondes y a-t-il dans une heure</a:t>
                      </a:r>
                      <a:r>
                        <a:rPr lang="fr-FR" sz="3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 ?</a:t>
                      </a:r>
                      <a:endParaRPr lang="fr-FR" sz="3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056404"/>
                  </a:ext>
                </a:extLst>
              </a:tr>
            </a:tbl>
          </a:graphicData>
        </a:graphic>
      </p:graphicFrame>
      <p:pic>
        <p:nvPicPr>
          <p:cNvPr id="3" name="Google Shape;14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1910" y="8910"/>
            <a:ext cx="754489" cy="1379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09;p4"/>
          <p:cNvPicPr preferRelativeResize="0"/>
          <p:nvPr/>
        </p:nvPicPr>
        <p:blipFill rotWithShape="1">
          <a:blip r:embed="rId4">
            <a:alphaModFix/>
          </a:blip>
          <a:srcRect l="9158" t="79760" r="-8289" b="2391"/>
          <a:stretch/>
        </p:blipFill>
        <p:spPr>
          <a:xfrm>
            <a:off x="4352212" y="5260562"/>
            <a:ext cx="8316275" cy="116415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29"/>
          <p:cNvSpPr/>
          <p:nvPr/>
        </p:nvSpPr>
        <p:spPr>
          <a:xfrm>
            <a:off x="5043615" y="5214068"/>
            <a:ext cx="61975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 smtClean="0">
                <a:latin typeface="French Script MT" panose="03020402040607040605" pitchFamily="66" charset="0"/>
              </a:rPr>
              <a:t>Il y a 3600 secondes dans une heure.</a:t>
            </a:r>
            <a:endParaRPr lang="fr-FR" sz="1800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08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731458"/>
              </p:ext>
            </p:extLst>
          </p:nvPr>
        </p:nvGraphicFramePr>
        <p:xfrm>
          <a:off x="321732" y="626533"/>
          <a:ext cx="11514667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67">
                  <a:extLst>
                    <a:ext uri="{9D8B030D-6E8A-4147-A177-3AD203B41FA5}">
                      <a16:colId xmlns:a16="http://schemas.microsoft.com/office/drawing/2014/main" val="1697270572"/>
                    </a:ext>
                  </a:extLst>
                </a:gridCol>
              </a:tblGrid>
              <a:tr h="1248762">
                <a:tc>
                  <a:txBody>
                    <a:bodyPr/>
                    <a:lstStyle/>
                    <a:p>
                      <a:pPr algn="just"/>
                      <a:r>
                        <a:rPr lang="fr-FR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Lola a mis quarante secondes pour faire ses lacets. Mina, sa </a:t>
                      </a:r>
                    </a:p>
                    <a:p>
                      <a:pPr algn="just"/>
                      <a:r>
                        <a:rPr lang="fr-FR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</a:t>
                      </a:r>
                      <a:r>
                        <a:rPr lang="fr-FR" sz="3200" b="0" i="0" u="none" strike="noStrike" cap="none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etite </a:t>
                      </a:r>
                      <a:r>
                        <a:rPr lang="fr-FR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sœur, a mis quatre fois plus de temps pour nouer les siens.</a:t>
                      </a:r>
                    </a:p>
                    <a:p>
                      <a:pPr algn="just"/>
                      <a:r>
                        <a:rPr lang="fr-FR" sz="3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Combien</a:t>
                      </a:r>
                      <a:r>
                        <a:rPr lang="fr-FR" sz="3200" b="1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de temps Mina a-t-elle mis</a:t>
                      </a:r>
                      <a:r>
                        <a:rPr lang="fr-FR" sz="3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 ?</a:t>
                      </a:r>
                      <a:endParaRPr lang="fr-FR" sz="3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056404"/>
                  </a:ext>
                </a:extLst>
              </a:tr>
            </a:tbl>
          </a:graphicData>
        </a:graphic>
      </p:graphicFrame>
      <p:pic>
        <p:nvPicPr>
          <p:cNvPr id="3" name="Google Shape;14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1910" y="8910"/>
            <a:ext cx="754489" cy="1379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09;p4"/>
          <p:cNvPicPr preferRelativeResize="0"/>
          <p:nvPr/>
        </p:nvPicPr>
        <p:blipFill rotWithShape="1">
          <a:blip r:embed="rId4">
            <a:alphaModFix/>
          </a:blip>
          <a:srcRect l="9158" t="79760" r="-8289" b="2391"/>
          <a:stretch/>
        </p:blipFill>
        <p:spPr>
          <a:xfrm>
            <a:off x="4352212" y="5260562"/>
            <a:ext cx="8316275" cy="116415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29"/>
          <p:cNvSpPr/>
          <p:nvPr/>
        </p:nvSpPr>
        <p:spPr>
          <a:xfrm>
            <a:off x="4623136" y="5211575"/>
            <a:ext cx="73404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 smtClean="0">
                <a:latin typeface="French Script MT" panose="03020402040607040605" pitchFamily="66" charset="0"/>
              </a:rPr>
              <a:t>Mina a mis 2min 40s pour nouer ses lacets.</a:t>
            </a:r>
            <a:endParaRPr lang="fr-FR" sz="1800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06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701040" y="1524000"/>
            <a:ext cx="10713720" cy="4953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Mathématiques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CE2</a:t>
            </a:r>
            <a:endParaRPr sz="9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000" b="1" dirty="0" smtClean="0">
                <a:solidFill>
                  <a:srgbClr val="7030A0"/>
                </a:solidFill>
                <a:latin typeface="+mn-lt"/>
                <a:ea typeface="Arial"/>
                <a:cs typeface="Arial"/>
                <a:sym typeface="Arial"/>
              </a:rPr>
              <a:t>Géométrie flash</a:t>
            </a:r>
            <a:endParaRPr lang="fr-FR" sz="80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800" dirty="0"/>
              <a:t>i</a:t>
            </a:r>
            <a:r>
              <a:rPr lang="fr-FR" sz="4800" dirty="0" smtClean="0"/>
              <a:t>dentifier des formes géométriques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9552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440083"/>
              </p:ext>
            </p:extLst>
          </p:nvPr>
        </p:nvGraphicFramePr>
        <p:xfrm>
          <a:off x="6015064" y="2377985"/>
          <a:ext cx="5794644" cy="2962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0034">
                  <a:extLst>
                    <a:ext uri="{9D8B030D-6E8A-4147-A177-3AD203B41FA5}">
                      <a16:colId xmlns:a16="http://schemas.microsoft.com/office/drawing/2014/main" val="4048395123"/>
                    </a:ext>
                  </a:extLst>
                </a:gridCol>
                <a:gridCol w="3564610">
                  <a:extLst>
                    <a:ext uri="{9D8B030D-6E8A-4147-A177-3AD203B41FA5}">
                      <a16:colId xmlns:a16="http://schemas.microsoft.com/office/drawing/2014/main" val="1319798946"/>
                    </a:ext>
                  </a:extLst>
                </a:gridCol>
              </a:tblGrid>
              <a:tr h="672490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Triangles</a:t>
                      </a:r>
                      <a:endParaRPr lang="fr-FR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058765"/>
                  </a:ext>
                </a:extLst>
              </a:tr>
              <a:tr h="672490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Triangles rectangles</a:t>
                      </a:r>
                      <a:endParaRPr lang="fr-FR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414199"/>
                  </a:ext>
                </a:extLst>
              </a:tr>
              <a:tr h="672490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Carrés</a:t>
                      </a:r>
                      <a:endParaRPr lang="fr-FR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15655"/>
                  </a:ext>
                </a:extLst>
              </a:tr>
              <a:tr h="672490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Rectangles</a:t>
                      </a:r>
                      <a:endParaRPr lang="fr-FR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36606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64456" y="595834"/>
            <a:ext cx="1074525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06400" algn="ctr">
              <a:lnSpc>
                <a:spcPct val="90000"/>
              </a:lnSpc>
              <a:spcBef>
                <a:spcPts val="1000"/>
              </a:spcBef>
              <a:buSzPts val="2400"/>
            </a:pPr>
            <a:r>
              <a:rPr lang="fr-FR" sz="3600" dirty="0" smtClean="0">
                <a:solidFill>
                  <a:srgbClr val="C93FBF"/>
                </a:solidFill>
                <a:latin typeface="Calibri"/>
                <a:cs typeface="Calibri"/>
                <a:sym typeface="Calibri"/>
              </a:rPr>
              <a:t>Identifie toutes les figures qui composent le grand carré</a:t>
            </a:r>
            <a:endParaRPr lang="fr-FR" sz="3600" dirty="0">
              <a:solidFill>
                <a:srgbClr val="C93FBF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67" y="1186765"/>
            <a:ext cx="5424406" cy="5550229"/>
          </a:xfrm>
          <a:prstGeom prst="rect">
            <a:avLst/>
          </a:prstGeom>
        </p:spPr>
      </p:pic>
      <p:pic>
        <p:nvPicPr>
          <p:cNvPr id="4" name="Google Shape;14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967" y="201489"/>
            <a:ext cx="754489" cy="13796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2659570" y="2086269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68164" y="2960459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6896" y="3191291"/>
            <a:ext cx="348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91322" y="3731046"/>
            <a:ext cx="456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09090" y="3198168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10445" y="4194944"/>
            <a:ext cx="335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51767" y="4656609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83471" y="5109502"/>
            <a:ext cx="378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24544" y="4560364"/>
            <a:ext cx="377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68164" y="4716322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90336" y="5923248"/>
            <a:ext cx="282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35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>
            <a:spLocks noGrp="1"/>
          </p:cNvSpPr>
          <p:nvPr>
            <p:ph type="ctrTitle"/>
          </p:nvPr>
        </p:nvSpPr>
        <p:spPr>
          <a:xfrm>
            <a:off x="1203701" y="486933"/>
            <a:ext cx="978459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8000"/>
              <a:buFont typeface="Calibri"/>
              <a:buNone/>
            </a:pPr>
            <a:r>
              <a:rPr lang="fr-FR" sz="8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Calcul réfléchi et posé</a:t>
            </a:r>
            <a:endParaRPr sz="8000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 txBox="1">
            <a:spLocks noGrp="1"/>
          </p:cNvSpPr>
          <p:nvPr>
            <p:ph type="subTitle" idx="1"/>
          </p:nvPr>
        </p:nvSpPr>
        <p:spPr>
          <a:xfrm>
            <a:off x="1523999" y="318358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fr-FR" sz="6000" dirty="0"/>
              <a:t>L</a:t>
            </a:r>
            <a:r>
              <a:rPr lang="fr-FR" sz="6000" dirty="0" smtClean="0"/>
              <a:t>a multiplication</a:t>
            </a:r>
            <a:r>
              <a:rPr lang="fr-FR" sz="6000" strike="sngStrike" dirty="0"/>
              <a:t/>
            </a:r>
            <a:br>
              <a:rPr lang="fr-FR" sz="6000" strike="sngStrike" dirty="0"/>
            </a:br>
            <a:endParaRPr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3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05193" y="212250"/>
            <a:ext cx="82141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kern="1200" dirty="0">
                <a:solidFill>
                  <a:srgbClr val="C93FB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Multiplication per gelosia</a:t>
            </a:r>
            <a:endParaRPr lang="fr-FR" sz="4400" dirty="0">
              <a:solidFill>
                <a:srgbClr val="C93FB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5465" y="1462139"/>
            <a:ext cx="759416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C93FB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peu d’histoire des mathématiques…</a:t>
            </a:r>
          </a:p>
          <a:p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multiplication per gelosia est une technique de </a:t>
            </a:r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multiplication aussi 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appelée multiplication par jalousies, par filet ou par grillage, ou encore multiplication italienne ou </a:t>
            </a:r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grecque.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Pour utiliser cette technique, on 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est amené à tracer des tableaux qui rappellent les fenêtres à jalousie (en italien gelosia), fenêtres munies de volets à lamelles orientables </a:t>
            </a:r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permettant 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de voir ce qui se passe dans la rue sans être vu.</a:t>
            </a:r>
            <a:b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Cette méthode serait 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d’origine indienne, puis se serait répandue en Chine, en Perse, dans le reste du monde musulman</a:t>
            </a:r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Elle apparaît en Europe, et notamment en Italie, au XIIe siècle.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597" y="1109420"/>
            <a:ext cx="2398698" cy="537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2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9647" y="1699636"/>
            <a:ext cx="3733800" cy="384361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51268" y="1107419"/>
            <a:ext cx="675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  <a:endParaRPr lang="fr-FR" sz="4000" dirty="0">
              <a:solidFill>
                <a:srgbClr val="00B0F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flipH="1">
            <a:off x="3945890" y="1107419"/>
            <a:ext cx="495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</a:p>
        </p:txBody>
      </p:sp>
      <p:sp>
        <p:nvSpPr>
          <p:cNvPr id="8" name="ZoneTexte 7"/>
          <p:cNvSpPr txBox="1"/>
          <p:nvPr/>
        </p:nvSpPr>
        <p:spPr>
          <a:xfrm flipH="1">
            <a:off x="4891114" y="2169248"/>
            <a:ext cx="468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endParaRPr lang="fr-FR" sz="3600" dirty="0">
              <a:solidFill>
                <a:srgbClr val="00B0F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874900" y="3562350"/>
            <a:ext cx="441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236725" y="2492414"/>
            <a:ext cx="638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endParaRPr lang="fr-FR" sz="4000" dirty="0">
              <a:solidFill>
                <a:srgbClr val="00B0F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551524" y="1832837"/>
            <a:ext cx="642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778439" y="2348427"/>
            <a:ext cx="638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fr-FR" sz="4000" dirty="0">
              <a:solidFill>
                <a:srgbClr val="7030A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205272" y="3828789"/>
            <a:ext cx="638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endParaRPr lang="fr-FR" sz="40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181696" y="1784528"/>
            <a:ext cx="675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541388" y="3265011"/>
            <a:ext cx="638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108827" y="3208407"/>
            <a:ext cx="638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endParaRPr lang="fr-FR" sz="4000" dirty="0">
              <a:solidFill>
                <a:srgbClr val="7030A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801769" y="3769815"/>
            <a:ext cx="638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6905625" y="142042"/>
            <a:ext cx="4905375" cy="1498191"/>
          </a:xfrm>
          <a:prstGeom prst="wedgeRoundRectCallout">
            <a:avLst>
              <a:gd name="adj1" fmla="val -98333"/>
              <a:gd name="adj2" fmla="val 7125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Ici on multiplie  les unités de </a:t>
            </a:r>
            <a:r>
              <a:rPr lang="fr-FR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95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par les dizaines de </a:t>
            </a:r>
            <a:r>
              <a:rPr lang="fr-FR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67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donc on multiplie </a:t>
            </a:r>
            <a:r>
              <a:rPr lang="fr-FR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5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par </a:t>
            </a:r>
            <a:r>
              <a:rPr lang="fr-FR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60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 On obtient </a:t>
            </a:r>
            <a:r>
              <a:rPr lang="fr-FR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300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so</a:t>
            </a:r>
            <a:r>
              <a:rPr lang="fr-FR" dirty="0" smtClean="0"/>
              <a:t>it </a:t>
            </a:r>
          </a:p>
          <a:p>
            <a:pPr algn="ctr"/>
            <a:r>
              <a:rPr lang="fr-FR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30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dizaines. (</a:t>
            </a:r>
            <a:r>
              <a:rPr lang="fr-FR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3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 </a:t>
            </a:r>
            <a:r>
              <a:rPr lang="fr-FR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0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d)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6218244" y="1730553"/>
            <a:ext cx="4905375" cy="1336853"/>
          </a:xfrm>
          <a:prstGeom prst="wedgeRoundRectCallout">
            <a:avLst>
              <a:gd name="adj1" fmla="val -85518"/>
              <a:gd name="adj2" fmla="val 7286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Dans cette case, on multiplie  les unités de </a:t>
            </a:r>
            <a:r>
              <a:rPr lang="fr-FR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67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par les unités de </a:t>
            </a:r>
            <a:r>
              <a:rPr lang="fr-FR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95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donc on multiplie </a:t>
            </a:r>
            <a:r>
              <a:rPr lang="fr-FR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7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par </a:t>
            </a:r>
            <a:r>
              <a:rPr lang="fr-FR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5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 On obtient </a:t>
            </a:r>
            <a:r>
              <a:rPr lang="fr-FR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35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soit </a:t>
            </a:r>
            <a:r>
              <a:rPr lang="fr-FR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3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dizaines isolées et </a:t>
            </a:r>
            <a:r>
              <a:rPr lang="fr-FR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5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unités isolées . 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3326618" y="5407997"/>
            <a:ext cx="4905375" cy="937278"/>
          </a:xfrm>
          <a:prstGeom prst="wedgeRoundRectCallout">
            <a:avLst>
              <a:gd name="adj1" fmla="val -56973"/>
              <a:gd name="adj2" fmla="val -15178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Dans cette case, on multiplie les dizaines de </a:t>
            </a:r>
            <a:r>
              <a:rPr lang="fr-FR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9</a:t>
            </a:r>
            <a:r>
              <a:rPr lang="fr-FR" sz="16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5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par les unités de </a:t>
            </a:r>
            <a:r>
              <a:rPr lang="fr-FR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67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donc on multiplie </a:t>
            </a:r>
            <a:r>
              <a:rPr lang="fr-FR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90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par </a:t>
            </a:r>
            <a:r>
              <a:rPr lang="fr-FR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7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ctr"/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On obtient </a:t>
            </a:r>
            <a:r>
              <a:rPr lang="fr-FR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630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d soit </a:t>
            </a:r>
            <a:r>
              <a:rPr lang="fr-FR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6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 </a:t>
            </a:r>
            <a:r>
              <a:rPr lang="fr-FR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3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201441" y="148974"/>
            <a:ext cx="5582611" cy="744659"/>
          </a:xfrm>
          <a:prstGeom prst="wedgeRoundRectCallout">
            <a:avLst>
              <a:gd name="adj1" fmla="val -12449"/>
              <a:gd name="adj2" fmla="val 18090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Dans cette case, on multiplie  les dizaines de </a:t>
            </a:r>
            <a:r>
              <a:rPr lang="fr-FR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67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 les dizaines de </a:t>
            </a:r>
            <a:r>
              <a:rPr lang="fr-FR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95 </a:t>
            </a:r>
            <a:r>
              <a:rPr lang="fr-FR" sz="1600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donc on multiplie </a:t>
            </a:r>
            <a:r>
              <a:rPr lang="fr-FR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60 x 90. </a:t>
            </a:r>
          </a:p>
          <a:p>
            <a:pPr algn="ctr"/>
            <a:r>
              <a:rPr lang="fr-FR" sz="1600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On obtient </a:t>
            </a:r>
            <a:r>
              <a:rPr lang="fr-FR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5 400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donc </a:t>
            </a:r>
            <a:r>
              <a:rPr lang="fr-FR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54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 soit </a:t>
            </a:r>
            <a:r>
              <a:rPr lang="fr-FR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5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fr-FR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4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 . 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50819" y="3208407"/>
            <a:ext cx="795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6m</a:t>
            </a:r>
            <a:endParaRPr lang="fr-FR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974737" y="4184102"/>
            <a:ext cx="653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3c</a:t>
            </a:r>
            <a:endParaRPr lang="fr-FR" sz="3200" dirty="0">
              <a:solidFill>
                <a:srgbClr val="7030A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557325" y="4976880"/>
            <a:ext cx="660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6d</a:t>
            </a:r>
            <a:endParaRPr lang="fr-FR" sz="3200" dirty="0">
              <a:solidFill>
                <a:srgbClr val="00B0F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627229" y="5352138"/>
            <a:ext cx="763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5u</a:t>
            </a:r>
            <a:endParaRPr lang="fr-FR" sz="32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26" name="Tableau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357164"/>
              </p:ext>
            </p:extLst>
          </p:nvPr>
        </p:nvGraphicFramePr>
        <p:xfrm>
          <a:off x="8283413" y="3401129"/>
          <a:ext cx="3480280" cy="3312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5950">
                  <a:extLst>
                    <a:ext uri="{9D8B030D-6E8A-4147-A177-3AD203B41FA5}">
                      <a16:colId xmlns:a16="http://schemas.microsoft.com/office/drawing/2014/main" val="2716305312"/>
                    </a:ext>
                  </a:extLst>
                </a:gridCol>
                <a:gridCol w="1364330">
                  <a:extLst>
                    <a:ext uri="{9D8B030D-6E8A-4147-A177-3AD203B41FA5}">
                      <a16:colId xmlns:a16="http://schemas.microsoft.com/office/drawing/2014/main" val="450473941"/>
                    </a:ext>
                  </a:extLst>
                </a:gridCol>
              </a:tblGrid>
              <a:tr h="1908313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           </a:t>
                      </a:r>
                      <a:br>
                        <a:rPr lang="fr-FR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60 x 90</a:t>
                      </a:r>
                      <a:br>
                        <a:rPr lang="fr-FR" sz="18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 = 6 x 9 </a:t>
                      </a:r>
                      <a:r>
                        <a:rPr lang="fr-FR" sz="18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x 10</a:t>
                      </a:r>
                      <a:r>
                        <a:rPr lang="fr-FR" sz="1800" baseline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x 10</a:t>
                      </a:r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/>
                      </a:r>
                      <a:br>
                        <a:rPr lang="fr-FR" sz="18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 = 54</a:t>
                      </a:r>
                      <a:r>
                        <a:rPr lang="fr-FR" sz="1800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fr-FR" sz="1800" baseline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x 100</a:t>
                      </a:r>
                      <a:r>
                        <a:rPr lang="fr-FR" sz="1800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/>
                      </a:r>
                      <a:br>
                        <a:rPr lang="fr-FR" sz="1800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r>
                        <a:rPr lang="fr-FR" sz="1800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 = 54 </a:t>
                      </a:r>
                      <a:r>
                        <a:rPr lang="fr-FR" sz="1800" baseline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</a:t>
                      </a:r>
                      <a:endParaRPr lang="fr-FR" sz="18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fr-FR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 x 60</a:t>
                      </a:r>
                      <a:br>
                        <a:rPr lang="fr-FR" sz="18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= 5 x 6 </a:t>
                      </a:r>
                      <a:r>
                        <a:rPr lang="fr-FR" sz="18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x 10</a:t>
                      </a:r>
                      <a:br>
                        <a:rPr lang="fr-FR" sz="18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= 30 </a:t>
                      </a:r>
                      <a:r>
                        <a:rPr lang="fr-FR" sz="18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</a:t>
                      </a:r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/>
                      </a:r>
                      <a:br>
                        <a:rPr lang="fr-FR" sz="18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endParaRPr lang="fr-FR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642475"/>
                  </a:ext>
                </a:extLst>
              </a:tr>
              <a:tr h="140423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                  </a:t>
                      </a:r>
                      <a:br>
                        <a:rPr lang="fr-FR" b="1" dirty="0" smtClean="0"/>
                      </a:br>
                      <a:r>
                        <a:rPr lang="fr-FR" sz="16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fr-FR" sz="18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 x</a:t>
                      </a:r>
                      <a:r>
                        <a:rPr lang="fr-FR" sz="1800" b="1" baseline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9</a:t>
                      </a:r>
                      <a:r>
                        <a:rPr lang="fr-FR" sz="18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 </a:t>
                      </a:r>
                      <a:br>
                        <a:rPr lang="fr-FR" sz="18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r>
                        <a:rPr lang="fr-FR" sz="18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= 7 x 9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x 10</a:t>
                      </a:r>
                      <a:br>
                        <a:rPr lang="fr-FR" sz="1800" b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r>
                        <a:rPr lang="fr-FR" sz="18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= 63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</a:t>
                      </a:r>
                      <a:endParaRPr lang="fr-FR" sz="18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   </a:t>
                      </a:r>
                      <a:br>
                        <a:rPr lang="fr-FR" b="1" dirty="0" smtClean="0"/>
                      </a:br>
                      <a:r>
                        <a:rPr lang="fr-FR" sz="18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 x 5</a:t>
                      </a:r>
                      <a:br>
                        <a:rPr lang="fr-FR" sz="18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r>
                        <a:rPr lang="fr-FR" sz="18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= 35</a:t>
                      </a:r>
                      <a:br>
                        <a:rPr lang="fr-FR" sz="18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r>
                        <a:rPr lang="fr-FR" sz="18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= 35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u</a:t>
                      </a:r>
                      <a:endParaRPr lang="fr-FR" sz="18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160159"/>
                  </a:ext>
                </a:extLst>
              </a:tr>
            </a:tbl>
          </a:graphicData>
        </a:graphic>
      </p:graphicFrame>
      <p:sp>
        <p:nvSpPr>
          <p:cNvPr id="27" name="ZoneTexte 26"/>
          <p:cNvSpPr txBox="1"/>
          <p:nvPr/>
        </p:nvSpPr>
        <p:spPr>
          <a:xfrm>
            <a:off x="9084938" y="3082178"/>
            <a:ext cx="43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  <a:r>
              <a:rPr lang="fr-FR" sz="1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endParaRPr lang="fr-FR" sz="1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0908339" y="3082178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/>
              <a:t>5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1697877" y="4291824"/>
            <a:ext cx="454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/>
              <a:t>6</a:t>
            </a:r>
            <a:r>
              <a:rPr lang="fr-FR" sz="1800" b="1" dirty="0" smtClean="0"/>
              <a:t>0</a:t>
            </a:r>
            <a:endParaRPr lang="fr-FR" sz="1800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11763693" y="5797034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04488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7336" y="538083"/>
            <a:ext cx="9746393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06400" algn="ctr">
              <a:lnSpc>
                <a:spcPct val="90000"/>
              </a:lnSpc>
              <a:spcBef>
                <a:spcPts val="1000"/>
              </a:spcBef>
              <a:buSzPts val="2400"/>
            </a:pPr>
            <a:r>
              <a:rPr lang="fr-FR" sz="4400" dirty="0" smtClean="0">
                <a:solidFill>
                  <a:srgbClr val="C93FBF"/>
                </a:solidFill>
                <a:latin typeface="Calibri"/>
                <a:cs typeface="Calibri"/>
                <a:sym typeface="Calibri"/>
              </a:rPr>
              <a:t>Calcul posé de la multiplication</a:t>
            </a:r>
            <a:endParaRPr lang="fr-FR" sz="4400" dirty="0">
              <a:solidFill>
                <a:srgbClr val="C93FBF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3" name="Google Shape;14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919" y="199138"/>
            <a:ext cx="754489" cy="137962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5758081" y="1243208"/>
                <a:ext cx="198490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7 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×9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081" y="1243208"/>
                <a:ext cx="1984902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droit 5"/>
          <p:cNvCxnSpPr/>
          <p:nvPr/>
        </p:nvCxnSpPr>
        <p:spPr>
          <a:xfrm>
            <a:off x="7742983" y="2503228"/>
            <a:ext cx="0" cy="398306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28" name="Groupe 27"/>
          <p:cNvGrpSpPr/>
          <p:nvPr/>
        </p:nvGrpSpPr>
        <p:grpSpPr>
          <a:xfrm>
            <a:off x="9053514" y="2826394"/>
            <a:ext cx="1567299" cy="1205696"/>
            <a:chOff x="10164917" y="2518617"/>
            <a:chExt cx="1567299" cy="12056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ZoneTexte 7"/>
                <p:cNvSpPr txBox="1"/>
                <p:nvPr/>
              </p:nvSpPr>
              <p:spPr>
                <a:xfrm>
                  <a:off x="10913598" y="2518617"/>
                  <a:ext cx="710131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4000" b="0" i="1" smtClean="0">
                            <a:latin typeface="Cambria Math" panose="02040503050406030204" pitchFamily="18" charset="0"/>
                          </a:rPr>
                          <m:t>57</m:t>
                        </m:r>
                      </m:oMath>
                    </m:oMathPara>
                  </a14:m>
                  <a:endParaRPr lang="fr-FR" sz="4000" dirty="0"/>
                </a:p>
              </p:txBody>
            </p:sp>
          </mc:Choice>
          <mc:Fallback xmlns="">
            <p:sp>
              <p:nvSpPr>
                <p:cNvPr id="8" name="ZoneText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13598" y="2518617"/>
                  <a:ext cx="710131" cy="6155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ZoneTexte 8"/>
                <p:cNvSpPr txBox="1"/>
                <p:nvPr/>
              </p:nvSpPr>
              <p:spPr>
                <a:xfrm>
                  <a:off x="10273406" y="3093261"/>
                  <a:ext cx="1350323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FR" sz="4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fr-FR" sz="4000" b="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 9</a:t>
                  </a:r>
                  <a14:m>
                    <m:oMath xmlns:m="http://schemas.openxmlformats.org/officeDocument/2006/math">
                      <m:r>
                        <a:rPr lang="fr-FR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a14:m>
                  <a:endParaRPr lang="fr-FR" sz="40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ZoneTexte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3406" y="3093261"/>
                  <a:ext cx="1350323" cy="615553"/>
                </a:xfrm>
                <a:prstGeom prst="rect">
                  <a:avLst/>
                </a:prstGeom>
                <a:blipFill>
                  <a:blip r:embed="rId5"/>
                  <a:stretch>
                    <a:fillRect t="-25743" b="-4851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Connecteur droit 10"/>
            <p:cNvCxnSpPr/>
            <p:nvPr/>
          </p:nvCxnSpPr>
          <p:spPr>
            <a:xfrm flipV="1">
              <a:off x="10164917" y="3708814"/>
              <a:ext cx="1567299" cy="1549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ZoneTexte 26"/>
          <p:cNvSpPr txBox="1"/>
          <p:nvPr/>
        </p:nvSpPr>
        <p:spPr>
          <a:xfrm>
            <a:off x="2290210" y="2180063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282553" y="3385648"/>
            <a:ext cx="439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16791" y="2180063"/>
            <a:ext cx="439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  <a:endParaRPr lang="fr-FR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03380" y="4822924"/>
            <a:ext cx="439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endParaRPr lang="fr-FR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1577454" y="2936460"/>
            <a:ext cx="3531163" cy="2758698"/>
            <a:chOff x="2481770" y="2975675"/>
            <a:chExt cx="3261132" cy="2758698"/>
          </a:xfrm>
        </p:grpSpPr>
        <p:sp>
          <p:nvSpPr>
            <p:cNvPr id="21" name="Rectangle 20"/>
            <p:cNvSpPr/>
            <p:nvPr/>
          </p:nvSpPr>
          <p:spPr>
            <a:xfrm>
              <a:off x="2481770" y="2975675"/>
              <a:ext cx="1630566" cy="27586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12336" y="2975675"/>
              <a:ext cx="1630566" cy="27586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5" name="Connecteur droit 24"/>
          <p:cNvCxnSpPr>
            <a:stCxn id="21" idx="1"/>
          </p:cNvCxnSpPr>
          <p:nvPr/>
        </p:nvCxnSpPr>
        <p:spPr>
          <a:xfrm>
            <a:off x="1577454" y="4315809"/>
            <a:ext cx="35177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>
            <a:off x="524651" y="2936461"/>
            <a:ext cx="4583966" cy="3563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57331" y="2944678"/>
            <a:ext cx="3245990" cy="2524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22" idx="3"/>
          </p:cNvCxnSpPr>
          <p:nvPr/>
        </p:nvCxnSpPr>
        <p:spPr>
          <a:xfrm flipH="1">
            <a:off x="1748184" y="4315809"/>
            <a:ext cx="3360434" cy="25637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72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7397" y="2643295"/>
            <a:ext cx="472597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Problèmes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686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327</Words>
  <Application>Microsoft Office PowerPoint</Application>
  <PresentationFormat>Grand écran</PresentationFormat>
  <Paragraphs>76</Paragraphs>
  <Slides>11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Cambria Math</vt:lpstr>
      <vt:lpstr>French Script MT</vt:lpstr>
      <vt:lpstr>Arial</vt:lpstr>
      <vt:lpstr>Calibri</vt:lpstr>
      <vt:lpstr>Thème Office</vt:lpstr>
      <vt:lpstr>Mercredi 17 juin</vt:lpstr>
      <vt:lpstr>Présentation PowerPoint</vt:lpstr>
      <vt:lpstr>Géométrie flash</vt:lpstr>
      <vt:lpstr>Présentation PowerPoint</vt:lpstr>
      <vt:lpstr>Calcul réfléchi et posé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Mercredi 06 mai</dc:title>
  <dc:creator>Laure BREMONT</dc:creator>
  <cp:lastModifiedBy>ANNE SZYMCZAK</cp:lastModifiedBy>
  <cp:revision>230</cp:revision>
  <dcterms:created xsi:type="dcterms:W3CDTF">2020-03-25T09:22:14Z</dcterms:created>
  <dcterms:modified xsi:type="dcterms:W3CDTF">2020-06-04T12:56:46Z</dcterms:modified>
</cp:coreProperties>
</file>