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7" r:id="rId4"/>
    <p:sldId id="338" r:id="rId5"/>
    <p:sldId id="328" r:id="rId6"/>
    <p:sldId id="332" r:id="rId7"/>
    <p:sldId id="314" r:id="rId8"/>
    <p:sldId id="315" r:id="rId9"/>
    <p:sldId id="316" r:id="rId10"/>
    <p:sldId id="282" r:id="rId11"/>
    <p:sldId id="270" r:id="rId12"/>
    <p:sldId id="334" r:id="rId13"/>
    <p:sldId id="329" r:id="rId14"/>
    <p:sldId id="276" r:id="rId15"/>
    <p:sldId id="330" r:id="rId16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W8/XE62Lui1C/+sIofL2AUtD9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19" autoAdjust="0"/>
  </p:normalViewPr>
  <p:slideViewPr>
    <p:cSldViewPr snapToGrid="0">
      <p:cViewPr varScale="1">
        <p:scale>
          <a:sx n="54" d="100"/>
          <a:sy n="54" d="100"/>
        </p:scale>
        <p:origin x="12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19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Partager l’écart entre deux moitiés</a:t>
            </a:r>
            <a:r>
              <a:rPr lang="fr-FR" baseline="0" dirty="0" smtClean="0"/>
              <a:t>  , moitié de 60 , 30</a:t>
            </a:r>
            <a:br>
              <a:rPr lang="fr-FR" baseline="0" dirty="0" smtClean="0"/>
            </a:br>
            <a:r>
              <a:rPr lang="fr-FR" baseline="0" dirty="0" smtClean="0"/>
              <a:t>vérification : 180 -30 = 150  ;  120 + 30 = 150</a:t>
            </a:r>
            <a:br>
              <a:rPr lang="fr-FR" baseline="0" dirty="0" smtClean="0"/>
            </a:br>
            <a:r>
              <a:rPr lang="fr-FR" baseline="0" dirty="0" smtClean="0"/>
              <a:t/>
            </a:r>
            <a:br>
              <a:rPr lang="fr-FR" baseline="0" dirty="0" smtClean="0"/>
            </a:br>
            <a:r>
              <a:rPr lang="fr-FR" baseline="0" dirty="0" smtClean="0"/>
              <a:t>méthode 2:</a:t>
            </a:r>
            <a:br>
              <a:rPr lang="fr-FR" baseline="0" dirty="0" smtClean="0"/>
            </a:br>
            <a:r>
              <a:rPr lang="fr-FR" baseline="0" dirty="0" smtClean="0"/>
              <a:t>somme, moitié chacun, écart entre 180 et 150 et entre 120 et 150 </a:t>
            </a:r>
            <a:endParaRPr dirty="0"/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Partager l’écart entre deux moitiés</a:t>
            </a:r>
            <a:r>
              <a:rPr lang="fr-FR" baseline="0" dirty="0" smtClean="0"/>
              <a:t>  , moitié de 60 , 30</a:t>
            </a:r>
            <a:br>
              <a:rPr lang="fr-FR" baseline="0" dirty="0" smtClean="0"/>
            </a:br>
            <a:r>
              <a:rPr lang="fr-FR" baseline="0" dirty="0" smtClean="0"/>
              <a:t>vérification : 180 -30 = 150  ;  120 + 30 = 150</a:t>
            </a:r>
            <a:br>
              <a:rPr lang="fr-FR" baseline="0" dirty="0" smtClean="0"/>
            </a:br>
            <a:r>
              <a:rPr lang="fr-FR" baseline="0" dirty="0" smtClean="0"/>
              <a:t/>
            </a:r>
            <a:br>
              <a:rPr lang="fr-FR" baseline="0" dirty="0" smtClean="0"/>
            </a:br>
            <a:r>
              <a:rPr lang="fr-FR" baseline="0" dirty="0" smtClean="0"/>
              <a:t>méthode 2:</a:t>
            </a:r>
            <a:br>
              <a:rPr lang="fr-FR" baseline="0" dirty="0" smtClean="0"/>
            </a:br>
            <a:r>
              <a:rPr lang="fr-FR" baseline="0" dirty="0" smtClean="0"/>
              <a:t>somme, moitié chacun, écart entre 180 et 150 et entre 120 et 150 </a:t>
            </a:r>
            <a:endParaRPr dirty="0"/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490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Première</a:t>
            </a:r>
            <a:r>
              <a:rPr lang="fr-FR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stratégie : utiliser les tables</a:t>
            </a:r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Deuxième stratégie</a:t>
            </a:r>
            <a:b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-FR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fois 4 fois c’est 8 fois</a:t>
            </a:r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2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Écriture</a:t>
            </a:r>
            <a:r>
              <a:rPr lang="fr-FR" baseline="0" dirty="0" smtClean="0"/>
              <a:t> multiplicative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63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601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FD304-8138-7F4C-8461-7CE58793808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316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FD304-8138-7F4C-8461-7CE58793808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58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1648 – 489 = 1659 – 500 = 16c59 – 5c =</a:t>
            </a:r>
            <a:r>
              <a:rPr lang="fr-FR" baseline="0" dirty="0" smtClean="0"/>
              <a:t> 11c 59u = 1 159</a:t>
            </a:r>
            <a:br>
              <a:rPr lang="fr-FR" baseline="0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20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 smtClean="0"/>
              <a:t>Mardi 09 juin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ctrTitle"/>
          </p:nvPr>
        </p:nvSpPr>
        <p:spPr>
          <a:xfrm>
            <a:off x="1524000" y="2746360"/>
            <a:ext cx="9144000" cy="136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 dirty="0" smtClean="0">
                <a:solidFill>
                  <a:srgbClr val="7030A0"/>
                </a:solidFill>
              </a:rPr>
              <a:t>Problèmes</a:t>
            </a:r>
            <a:endParaRPr sz="80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2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oral</a:t>
            </a:r>
            <a:endParaRPr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8;p4"/>
          <p:cNvSpPr txBox="1"/>
          <p:nvPr/>
        </p:nvSpPr>
        <p:spPr>
          <a:xfrm>
            <a:off x="524935" y="1089792"/>
            <a:ext cx="11303000" cy="1569620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3200" dirty="0" smtClean="0">
                <a:latin typeface="Calibri"/>
                <a:cs typeface="Calibri"/>
              </a:rPr>
              <a:t>Théo </a:t>
            </a:r>
            <a:r>
              <a:rPr lang="fr-FR" sz="3200" dirty="0">
                <a:latin typeface="Calibri"/>
                <a:cs typeface="Calibri"/>
              </a:rPr>
              <a:t>a 180 timbres. </a:t>
            </a:r>
            <a:r>
              <a:rPr lang="fr-FR" sz="3200" dirty="0" smtClean="0">
                <a:latin typeface="Calibri"/>
                <a:cs typeface="Calibri"/>
              </a:rPr>
              <a:t>Roméo </a:t>
            </a:r>
            <a:r>
              <a:rPr lang="fr-FR" sz="3200" dirty="0">
                <a:latin typeface="Calibri"/>
                <a:cs typeface="Calibri"/>
              </a:rPr>
              <a:t>a 120 timbres. </a:t>
            </a:r>
            <a:r>
              <a:rPr lang="fr-FR" sz="3200" b="1" dirty="0">
                <a:latin typeface="Calibri"/>
                <a:cs typeface="Calibri"/>
              </a:rPr>
              <a:t>Combien de timbres </a:t>
            </a:r>
            <a:r>
              <a:rPr lang="fr-FR" sz="3200" b="1" dirty="0" smtClean="0">
                <a:latin typeface="Calibri"/>
                <a:cs typeface="Calibri"/>
              </a:rPr>
              <a:t>Théo </a:t>
            </a:r>
            <a:r>
              <a:rPr lang="fr-FR" sz="3200" b="1" dirty="0">
                <a:latin typeface="Calibri"/>
                <a:cs typeface="Calibri"/>
              </a:rPr>
              <a:t>doit-il donner à </a:t>
            </a:r>
            <a:r>
              <a:rPr lang="fr-FR" sz="3200" b="1" dirty="0" smtClean="0">
                <a:latin typeface="Calibri"/>
                <a:cs typeface="Calibri"/>
              </a:rPr>
              <a:t>Roméo </a:t>
            </a:r>
            <a:r>
              <a:rPr lang="fr-FR" sz="3200" b="1" dirty="0">
                <a:latin typeface="Calibri"/>
                <a:cs typeface="Calibri"/>
              </a:rPr>
              <a:t>pour qu’ils aient chacun le même nombre de timbres ?  </a:t>
            </a:r>
          </a:p>
        </p:txBody>
      </p:sp>
      <p:sp>
        <p:nvSpPr>
          <p:cNvPr id="7" name="Bulle ronde 6"/>
          <p:cNvSpPr/>
          <p:nvPr/>
        </p:nvSpPr>
        <p:spPr>
          <a:xfrm>
            <a:off x="9763754" y="322492"/>
            <a:ext cx="1586549" cy="706513"/>
          </a:xfrm>
          <a:prstGeom prst="wedgeEllipseCallout">
            <a:avLst>
              <a:gd name="adj1" fmla="val -37385"/>
              <a:gd name="adj2" fmla="val 79597"/>
            </a:avLst>
          </a:prstGeom>
          <a:solidFill>
            <a:srgbClr val="DEC3DC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268" y="2744087"/>
            <a:ext cx="2057400" cy="3009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81224" y="5804860"/>
            <a:ext cx="620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Calibri"/>
                <a:cs typeface="Calibri"/>
              </a:rPr>
              <a:t>Théo doit donner .... timbres à Roméo. </a:t>
            </a:r>
            <a:endParaRPr lang="fr-FR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oral</a:t>
            </a:r>
            <a:endParaRPr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8;p4"/>
          <p:cNvSpPr txBox="1"/>
          <p:nvPr/>
        </p:nvSpPr>
        <p:spPr>
          <a:xfrm>
            <a:off x="524935" y="1089792"/>
            <a:ext cx="11303000" cy="1569620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3200" dirty="0" smtClean="0">
                <a:latin typeface="Calibri"/>
                <a:cs typeface="Calibri"/>
              </a:rPr>
              <a:t>Théo </a:t>
            </a:r>
            <a:r>
              <a:rPr lang="fr-FR" sz="3200" dirty="0">
                <a:latin typeface="Calibri"/>
                <a:cs typeface="Calibri"/>
              </a:rPr>
              <a:t>a 180 timbres. </a:t>
            </a:r>
            <a:r>
              <a:rPr lang="fr-FR" sz="3200" dirty="0" smtClean="0">
                <a:latin typeface="Calibri"/>
                <a:cs typeface="Calibri"/>
              </a:rPr>
              <a:t>Roméo </a:t>
            </a:r>
            <a:r>
              <a:rPr lang="fr-FR" sz="3200" dirty="0">
                <a:latin typeface="Calibri"/>
                <a:cs typeface="Calibri"/>
              </a:rPr>
              <a:t>a 120 timbres. </a:t>
            </a:r>
            <a:r>
              <a:rPr lang="fr-FR" sz="3200" b="1" dirty="0">
                <a:latin typeface="Calibri"/>
                <a:cs typeface="Calibri"/>
              </a:rPr>
              <a:t>Combien de timbres </a:t>
            </a:r>
            <a:r>
              <a:rPr lang="fr-FR" sz="3200" b="1" dirty="0" smtClean="0">
                <a:latin typeface="Calibri"/>
                <a:cs typeface="Calibri"/>
              </a:rPr>
              <a:t>Théo </a:t>
            </a:r>
            <a:r>
              <a:rPr lang="fr-FR" sz="3200" b="1" dirty="0">
                <a:latin typeface="Calibri"/>
                <a:cs typeface="Calibri"/>
              </a:rPr>
              <a:t>doit-il donner à </a:t>
            </a:r>
            <a:r>
              <a:rPr lang="fr-FR" sz="3200" b="1" dirty="0" smtClean="0">
                <a:latin typeface="Calibri"/>
                <a:cs typeface="Calibri"/>
              </a:rPr>
              <a:t>Roméo </a:t>
            </a:r>
            <a:r>
              <a:rPr lang="fr-FR" sz="3200" b="1" dirty="0">
                <a:latin typeface="Calibri"/>
                <a:cs typeface="Calibri"/>
              </a:rPr>
              <a:t>pour qu’ils aient chacun le même nombre de timbres ?  </a:t>
            </a:r>
          </a:p>
        </p:txBody>
      </p:sp>
      <p:sp>
        <p:nvSpPr>
          <p:cNvPr id="7" name="Bulle ronde 6"/>
          <p:cNvSpPr/>
          <p:nvPr/>
        </p:nvSpPr>
        <p:spPr>
          <a:xfrm>
            <a:off x="9763754" y="322492"/>
            <a:ext cx="1586549" cy="706513"/>
          </a:xfrm>
          <a:prstGeom prst="wedgeEllipseCallout">
            <a:avLst>
              <a:gd name="adj1" fmla="val -37385"/>
              <a:gd name="adj2" fmla="val 79597"/>
            </a:avLst>
          </a:prstGeom>
          <a:solidFill>
            <a:srgbClr val="DEC3DC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181224" y="5804860"/>
            <a:ext cx="620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Calibri"/>
                <a:cs typeface="Calibri"/>
              </a:rPr>
              <a:t>Théo doit donner .... timbres à Roméo. </a:t>
            </a:r>
            <a:endParaRPr lang="fr-FR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20492" y="3457542"/>
            <a:ext cx="2283266" cy="907801"/>
            <a:chOff x="524935" y="4290392"/>
            <a:chExt cx="2283266" cy="907801"/>
          </a:xfrm>
        </p:grpSpPr>
        <p:sp>
          <p:nvSpPr>
            <p:cNvPr id="4" name="Rectangle 3"/>
            <p:cNvSpPr/>
            <p:nvPr/>
          </p:nvSpPr>
          <p:spPr>
            <a:xfrm>
              <a:off x="524935" y="4290392"/>
              <a:ext cx="2283266" cy="410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464906" y="4890416"/>
              <a:ext cx="643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</a:t>
              </a:r>
              <a:endParaRPr lang="fr-FR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220895" y="3451571"/>
            <a:ext cx="1487208" cy="897013"/>
            <a:chOff x="4096138" y="4290393"/>
            <a:chExt cx="1487208" cy="873960"/>
          </a:xfrm>
        </p:grpSpPr>
        <p:sp>
          <p:nvSpPr>
            <p:cNvPr id="6" name="Rectangle 5"/>
            <p:cNvSpPr/>
            <p:nvPr/>
          </p:nvSpPr>
          <p:spPr>
            <a:xfrm>
              <a:off x="4096138" y="4290393"/>
              <a:ext cx="1487208" cy="41530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13992" y="4856576"/>
              <a:ext cx="587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</a:t>
              </a:r>
              <a:endParaRPr lang="fr-FR" dirty="0"/>
            </a:p>
          </p:txBody>
        </p:sp>
      </p:grpSp>
      <p:cxnSp>
        <p:nvCxnSpPr>
          <p:cNvPr id="8" name="Connecteur droit 7"/>
          <p:cNvCxnSpPr/>
          <p:nvPr/>
        </p:nvCxnSpPr>
        <p:spPr>
          <a:xfrm>
            <a:off x="2783811" y="3206921"/>
            <a:ext cx="0" cy="8851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1056053" y="175847"/>
            <a:ext cx="9880601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</a:t>
            </a:r>
            <a:r>
              <a:rPr lang="fr-FR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du jour</a:t>
            </a:r>
            <a:endParaRPr dirty="0"/>
          </a:p>
        </p:txBody>
      </p:sp>
      <p:sp>
        <p:nvSpPr>
          <p:cNvPr id="5" name="Google Shape;108;p4"/>
          <p:cNvSpPr txBox="1"/>
          <p:nvPr/>
        </p:nvSpPr>
        <p:spPr>
          <a:xfrm>
            <a:off x="447520" y="1082588"/>
            <a:ext cx="11303000" cy="3049718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fr-FR" sz="3600" dirty="0" err="1">
                <a:latin typeface="Calibri"/>
                <a:ea typeface="Calibri"/>
                <a:cs typeface="Calibri"/>
              </a:rPr>
              <a:t>Louca</a:t>
            </a:r>
            <a:r>
              <a:rPr lang="fr-FR" sz="3600" dirty="0">
                <a:latin typeface="Calibri"/>
                <a:ea typeface="Calibri"/>
                <a:cs typeface="Calibri"/>
              </a:rPr>
              <a:t> a 9 ans et son père, aujourd’hui, est 4 fois plus âgé que lui. Son grand-père est 2 fois plus âgé que son père. Juan, le frère de </a:t>
            </a:r>
            <a:r>
              <a:rPr lang="fr-FR" sz="3600" dirty="0" err="1">
                <a:latin typeface="Calibri"/>
                <a:ea typeface="Calibri"/>
                <a:cs typeface="Calibri"/>
              </a:rPr>
              <a:t>Louca</a:t>
            </a:r>
            <a:r>
              <a:rPr lang="fr-FR" sz="3600" dirty="0">
                <a:latin typeface="Calibri"/>
                <a:ea typeface="Calibri"/>
                <a:cs typeface="Calibri"/>
              </a:rPr>
              <a:t>, est 8 fois moins âgé que son grand-père. </a:t>
            </a:r>
            <a:endParaRPr lang="fr-FR" sz="3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 err="1">
                <a:latin typeface="Calibri"/>
                <a:ea typeface="Calibri"/>
                <a:cs typeface="Calibri"/>
              </a:rPr>
              <a:t>Louca</a:t>
            </a:r>
            <a:r>
              <a:rPr lang="fr-FR" sz="3600" b="1" dirty="0">
                <a:latin typeface="Calibri"/>
                <a:ea typeface="Calibri"/>
                <a:cs typeface="Calibri"/>
              </a:rPr>
              <a:t> et Juan sont frères jumeaux. Vrai ou faux ?</a:t>
            </a:r>
            <a:r>
              <a:rPr lang="fr-FR" sz="3600" dirty="0">
                <a:latin typeface="Calibri"/>
                <a:ea typeface="Calibri"/>
                <a:cs typeface="Calibri"/>
              </a:rPr>
              <a:t> </a:t>
            </a:r>
            <a:endParaRPr lang="fr-FR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209" y="2736969"/>
            <a:ext cx="925088" cy="1556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8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4"/>
          <p:cNvSpPr txBox="1"/>
          <p:nvPr/>
        </p:nvSpPr>
        <p:spPr>
          <a:xfrm>
            <a:off x="427360" y="276357"/>
            <a:ext cx="11303000" cy="1931463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fr-FR" sz="2800" dirty="0" err="1">
                <a:latin typeface="Calibri"/>
                <a:ea typeface="Calibri"/>
                <a:cs typeface="Calibri"/>
              </a:rPr>
              <a:t>Louca</a:t>
            </a:r>
            <a:r>
              <a:rPr lang="fr-FR" sz="2800" dirty="0">
                <a:latin typeface="Calibri"/>
                <a:ea typeface="Calibri"/>
                <a:cs typeface="Calibri"/>
              </a:rPr>
              <a:t> a 9 ans et son père, aujourd’hui, est 4 fois plus âgé que lui. Son grand-père est 2 fois plus âgé que son père. Juan, le frère de </a:t>
            </a:r>
            <a:r>
              <a:rPr lang="fr-FR" sz="2800" dirty="0" err="1">
                <a:latin typeface="Calibri"/>
                <a:ea typeface="Calibri"/>
                <a:cs typeface="Calibri"/>
              </a:rPr>
              <a:t>Louca</a:t>
            </a:r>
            <a:r>
              <a:rPr lang="fr-FR" sz="2800" dirty="0">
                <a:latin typeface="Calibri"/>
                <a:ea typeface="Calibri"/>
                <a:cs typeface="Calibri"/>
              </a:rPr>
              <a:t>, est 8 fois moins âgé que son grand-père. </a:t>
            </a:r>
            <a:endParaRPr lang="fr-FR" sz="28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err="1">
                <a:latin typeface="Calibri"/>
                <a:ea typeface="Calibri"/>
                <a:cs typeface="Calibri"/>
              </a:rPr>
              <a:t>Louca</a:t>
            </a:r>
            <a:r>
              <a:rPr lang="fr-FR" sz="2800" b="1" dirty="0">
                <a:latin typeface="Calibri"/>
                <a:ea typeface="Calibri"/>
                <a:cs typeface="Calibri"/>
              </a:rPr>
              <a:t> et Juan sont frères jumeaux. Vrai ou faux ?</a:t>
            </a:r>
            <a:r>
              <a:rPr lang="fr-FR" sz="2800" dirty="0">
                <a:latin typeface="Calibri"/>
                <a:ea typeface="Calibri"/>
                <a:cs typeface="Calibri"/>
              </a:rPr>
              <a:t> </a:t>
            </a:r>
            <a:endParaRPr lang="fr-FR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71" y="2571148"/>
            <a:ext cx="406400" cy="2921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323" y="3168366"/>
            <a:ext cx="1562100" cy="279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862" y="3793194"/>
            <a:ext cx="1549400" cy="279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214" y="3793194"/>
            <a:ext cx="1549400" cy="2794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109" y="4498645"/>
            <a:ext cx="311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4"/>
          <p:cNvSpPr txBox="1"/>
          <p:nvPr/>
        </p:nvSpPr>
        <p:spPr>
          <a:xfrm>
            <a:off x="427360" y="276357"/>
            <a:ext cx="11303000" cy="1931463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fr-FR" sz="2800" dirty="0" err="1">
                <a:latin typeface="Calibri"/>
                <a:ea typeface="Calibri"/>
                <a:cs typeface="Calibri"/>
              </a:rPr>
              <a:t>Louca</a:t>
            </a:r>
            <a:r>
              <a:rPr lang="fr-FR" sz="2800" dirty="0">
                <a:latin typeface="Calibri"/>
                <a:ea typeface="Calibri"/>
                <a:cs typeface="Calibri"/>
              </a:rPr>
              <a:t> a 9 ans et son père, aujourd’hui, est 4 fois plus âgé que lui. Son grand-père est 2 fois plus âgé que son père. Juan, le frère de </a:t>
            </a:r>
            <a:r>
              <a:rPr lang="fr-FR" sz="2800" dirty="0" err="1">
                <a:latin typeface="Calibri"/>
                <a:ea typeface="Calibri"/>
                <a:cs typeface="Calibri"/>
              </a:rPr>
              <a:t>Louca</a:t>
            </a:r>
            <a:r>
              <a:rPr lang="fr-FR" sz="2800" dirty="0">
                <a:latin typeface="Calibri"/>
                <a:ea typeface="Calibri"/>
                <a:cs typeface="Calibri"/>
              </a:rPr>
              <a:t>, est 8 fois moins âgé que son grand-père. </a:t>
            </a:r>
            <a:endParaRPr lang="fr-FR" sz="28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err="1">
                <a:latin typeface="Calibri"/>
                <a:ea typeface="Calibri"/>
                <a:cs typeface="Calibri"/>
              </a:rPr>
              <a:t>Louca</a:t>
            </a:r>
            <a:r>
              <a:rPr lang="fr-FR" sz="2800" b="1" dirty="0">
                <a:latin typeface="Calibri"/>
                <a:ea typeface="Calibri"/>
                <a:cs typeface="Calibri"/>
              </a:rPr>
              <a:t> et Juan sont frères jumeaux. Vrai ou faux ?</a:t>
            </a:r>
            <a:r>
              <a:rPr lang="fr-FR" sz="2800" dirty="0">
                <a:latin typeface="Calibri"/>
                <a:ea typeface="Calibri"/>
                <a:cs typeface="Calibri"/>
              </a:rPr>
              <a:t> </a:t>
            </a:r>
            <a:endParaRPr lang="fr-FR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71" y="3142555"/>
            <a:ext cx="406400" cy="2921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871" y="3148905"/>
            <a:ext cx="1562100" cy="279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871" y="3148905"/>
            <a:ext cx="311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Mathématiques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CE2</a:t>
            </a:r>
            <a:endParaRPr sz="9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Calcul réfléchi</a:t>
            </a:r>
            <a:endParaRPr sz="8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2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46448" y="2907773"/>
                <a:ext cx="3208884" cy="92333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/>
                  <a:t>Utiliser les multiples : </a:t>
                </a:r>
                <a:br>
                  <a:rPr lang="fr-FR" sz="2000" dirty="0" smtClean="0"/>
                </a:br>
                <a:r>
                  <a:rPr lang="fr-FR" sz="2000" dirty="0" smtClean="0"/>
                  <a:t>« table étendue »</a:t>
                </a:r>
                <a:br>
                  <a:rPr lang="fr-FR" sz="2000" dirty="0" smtClean="0"/>
                </a:br>
                <a:r>
                  <a:rPr lang="fr-FR" i="1" dirty="0" smtClean="0"/>
                  <a:t>exemple :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60 = 5 </m:t>
                    </m:r>
                    <m:r>
                      <a:rPr lang="fr-F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12</m:t>
                    </m:r>
                  </m:oMath>
                </a14:m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48" y="2907773"/>
                <a:ext cx="3208884" cy="923330"/>
              </a:xfrm>
              <a:prstGeom prst="rect">
                <a:avLst/>
              </a:prstGeom>
              <a:blipFill>
                <a:blip r:embed="rId3"/>
                <a:stretch>
                  <a:fillRect t="-3311" b="-59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92438" y="2586454"/>
                <a:ext cx="2560450" cy="1200329"/>
              </a:xfrm>
              <a:prstGeom prst="rect">
                <a:avLst/>
              </a:prstGeom>
              <a:solidFill>
                <a:srgbClr val="ED7D3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/>
                  <a:t>M</a:t>
                </a:r>
                <a:r>
                  <a:rPr lang="fr-FR" sz="2000" dirty="0" smtClean="0"/>
                  <a:t>ultiplier </a:t>
                </a:r>
              </a:p>
              <a:p>
                <a:pPr algn="ctr"/>
                <a:r>
                  <a:rPr lang="fr-FR" sz="2000" dirty="0" smtClean="0"/>
                  <a:t>par </a:t>
                </a:r>
                <a:r>
                  <a:rPr lang="fr-FR" sz="2000" dirty="0"/>
                  <a:t>10, par </a:t>
                </a:r>
                <a:r>
                  <a:rPr lang="fr-FR" sz="2000" dirty="0" smtClean="0"/>
                  <a:t>100</a:t>
                </a:r>
                <a:br>
                  <a:rPr lang="fr-FR" sz="2000" dirty="0" smtClean="0"/>
                </a:br>
                <a:r>
                  <a:rPr lang="fr-FR" i="1" dirty="0">
                    <a:solidFill>
                      <a:schemeClr val="tx1"/>
                    </a:solidFill>
                  </a:rPr>
                  <a:t>exemple :</a:t>
                </a:r>
                <a:endParaRPr lang="fr-FR" dirty="0" smtClean="0">
                  <a:solidFill>
                    <a:srgbClr val="00206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 = 14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= 140</m:t>
                      </m:r>
                    </m:oMath>
                  </m:oMathPara>
                </a14:m>
                <a:endParaRPr lang="fr-F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438" y="2586454"/>
                <a:ext cx="2560450" cy="1200329"/>
              </a:xfrm>
              <a:prstGeom prst="rect">
                <a:avLst/>
              </a:prstGeom>
              <a:blipFill>
                <a:blip r:embed="rId4"/>
                <a:stretch>
                  <a:fillRect t="-2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6448" y="3908067"/>
                <a:ext cx="3197177" cy="14465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/>
                  <a:t>M</a:t>
                </a:r>
                <a:r>
                  <a:rPr lang="fr-FR" sz="2000" dirty="0" smtClean="0"/>
                  <a:t>ultiplier </a:t>
                </a:r>
              </a:p>
              <a:p>
                <a:pPr algn="ctr"/>
                <a:r>
                  <a:rPr lang="fr-FR" sz="2000" dirty="0" smtClean="0"/>
                  <a:t>par </a:t>
                </a:r>
                <a:r>
                  <a:rPr lang="fr-FR" sz="2000" dirty="0"/>
                  <a:t>un multiple de 10, de </a:t>
                </a:r>
                <a:r>
                  <a:rPr lang="fr-FR" sz="2000" dirty="0" smtClean="0"/>
                  <a:t>100</a:t>
                </a:r>
                <a:br>
                  <a:rPr lang="fr-FR" sz="2000" dirty="0" smtClean="0"/>
                </a:br>
                <a:r>
                  <a:rPr lang="fr-FR" i="1" dirty="0" smtClean="0">
                    <a:solidFill>
                      <a:schemeClr val="tx1"/>
                    </a:solidFill>
                  </a:rPr>
                  <a:t>exemple :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fr-FR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30 = 7 </m:t>
                      </m:r>
                      <m:r>
                        <a:rPr lang="fr-F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3 </m:t>
                      </m:r>
                      <m:r>
                        <a:rPr lang="fr-FR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10 = 21 </m:t>
                      </m:r>
                      <m:r>
                        <a:rPr lang="fr-FR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10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48" y="3908067"/>
                <a:ext cx="3197177" cy="1446550"/>
              </a:xfrm>
              <a:prstGeom prst="rect">
                <a:avLst/>
              </a:prstGeom>
              <a:blipFill>
                <a:blip r:embed="rId5"/>
                <a:stretch>
                  <a:fillRect t="-1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7483654" y="424867"/>
            <a:ext cx="4476742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Rendre le calcul plus facile avec des décompositions multiplicatives ou additives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61534" y="1815309"/>
                <a:ext cx="4120981" cy="1508105"/>
              </a:xfrm>
              <a:prstGeom prst="rect">
                <a:avLst/>
              </a:prstGeom>
              <a:solidFill>
                <a:srgbClr val="5B9BD5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/>
                  <a:t>Dans une multiplication, </a:t>
                </a:r>
                <a:endParaRPr lang="fr-FR" sz="2000" dirty="0" smtClean="0"/>
              </a:p>
              <a:p>
                <a:pPr algn="ctr"/>
                <a:r>
                  <a:rPr lang="fr-FR" sz="2000" dirty="0" smtClean="0"/>
                  <a:t>on </a:t>
                </a:r>
                <a:r>
                  <a:rPr lang="fr-FR" sz="2000" dirty="0"/>
                  <a:t>peut échanger l’ordre des </a:t>
                </a:r>
                <a:r>
                  <a:rPr lang="fr-FR" sz="2000" dirty="0" smtClean="0"/>
                  <a:t>nombres</a:t>
                </a:r>
                <a:br>
                  <a:rPr lang="fr-FR" sz="2000" dirty="0" smtClean="0"/>
                </a:br>
                <a:r>
                  <a:rPr lang="fr-FR" i="1" dirty="0" smtClean="0">
                    <a:solidFill>
                      <a:schemeClr val="tx1"/>
                    </a:solidFill>
                  </a:rPr>
                  <a:t>exemple :</a:t>
                </a:r>
                <a:endParaRPr lang="fr-FR" sz="16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7 = 7 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5</m:t>
                      </m:r>
                    </m:oMath>
                  </m:oMathPara>
                </a14:m>
                <a:endParaRPr lang="fr-F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534" y="1815309"/>
                <a:ext cx="4120981" cy="1508105"/>
              </a:xfrm>
              <a:prstGeom prst="rect">
                <a:avLst/>
              </a:prstGeom>
              <a:blipFill>
                <a:blip r:embed="rId6"/>
                <a:stretch>
                  <a:fillRect t="-20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59495" y="3446402"/>
                <a:ext cx="4400901" cy="2616101"/>
              </a:xfrm>
              <a:prstGeom prst="rect">
                <a:avLst/>
              </a:prstGeom>
              <a:solidFill>
                <a:srgbClr val="5B9BD5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/>
                  <a:t>Dans une </a:t>
                </a:r>
                <a:r>
                  <a:rPr lang="fr-FR" sz="2000" dirty="0" smtClean="0"/>
                  <a:t>multiplication à plus de trois nombres, </a:t>
                </a:r>
              </a:p>
              <a:p>
                <a:pPr algn="ctr"/>
                <a:r>
                  <a:rPr lang="fr-FR" sz="2000" dirty="0" smtClean="0"/>
                  <a:t>on </a:t>
                </a:r>
                <a:r>
                  <a:rPr lang="fr-FR" sz="2000" dirty="0"/>
                  <a:t>peut échanger l’ordre des </a:t>
                </a:r>
                <a:r>
                  <a:rPr lang="fr-FR" sz="2000" dirty="0" smtClean="0"/>
                  <a:t>opérations (associer les nombres différemment).</a:t>
                </a:r>
                <a:br>
                  <a:rPr lang="fr-FR" sz="2000" dirty="0" smtClean="0"/>
                </a:br>
                <a:r>
                  <a:rPr lang="fr-FR" i="1" dirty="0">
                    <a:solidFill>
                      <a:schemeClr val="tx1"/>
                    </a:solidFill>
                  </a:rPr>
                  <a:t>exemple :</a:t>
                </a:r>
                <a:r>
                  <a:rPr lang="fr-FR" sz="16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12 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 = (6 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2) 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5</m:t>
                      </m:r>
                    </m:oMath>
                    <m:oMath xmlns:m="http://schemas.openxmlformats.org/officeDocument/2006/math"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(6 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2) 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5 = 6 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(2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5)</m:t>
                      </m:r>
                    </m:oMath>
                    <m:oMath xmlns:m="http://schemas.openxmlformats.org/officeDocument/2006/math"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12 </m:t>
                      </m:r>
                      <m:r>
                        <a:rPr lang="fr-FR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5  = 6 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10</m:t>
                      </m:r>
                    </m:oMath>
                  </m:oMathPara>
                </a14:m>
                <a:endParaRPr lang="fr-F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495" y="3446402"/>
                <a:ext cx="4400901" cy="2616101"/>
              </a:xfrm>
              <a:prstGeom prst="rect">
                <a:avLst/>
              </a:prstGeom>
              <a:blipFill>
                <a:blip r:embed="rId7"/>
                <a:stretch>
                  <a:fillRect t="-9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oogle Shape;139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80023" y="86704"/>
            <a:ext cx="626426" cy="8374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39488" y="245272"/>
            <a:ext cx="6995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Ce que je sais sur </a:t>
            </a:r>
            <a:r>
              <a:rPr lang="fr-FR" sz="3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multiplications</a:t>
            </a:r>
            <a:endParaRPr lang="fr-F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96795" y="1018284"/>
                <a:ext cx="3032449" cy="1261884"/>
              </a:xfrm>
              <a:prstGeom prst="rect">
                <a:avLst/>
              </a:prstGeom>
              <a:solidFill>
                <a:srgbClr val="ED7D3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 smtClean="0"/>
                  <a:t>Utiliser les unités de numération dans les calculs</a:t>
                </a:r>
                <a:br>
                  <a:rPr lang="fr-FR" sz="2000" dirty="0" smtClean="0"/>
                </a:br>
                <a:r>
                  <a:rPr lang="fr-FR" i="1" dirty="0">
                    <a:solidFill>
                      <a:schemeClr val="tx1"/>
                    </a:solidFill>
                  </a:rPr>
                  <a:t>exemple :</a:t>
                </a:r>
                <a:r>
                  <a:rPr lang="fr-FR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fr-FR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 = 14</m:t>
                    </m:r>
                    <m:r>
                      <a:rPr lang="fr-FR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795" y="1018284"/>
                <a:ext cx="3032449" cy="1261884"/>
              </a:xfrm>
              <a:prstGeom prst="rect">
                <a:avLst/>
              </a:prstGeom>
              <a:blipFill>
                <a:blip r:embed="rId9"/>
                <a:stretch>
                  <a:fillRect t="-1932" b="-38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3755198" y="3870191"/>
            <a:ext cx="3614651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Se représenter la multiplication en rectangle et le décomposer pour s’appuyer sur des résultats connus </a:t>
            </a:r>
          </a:p>
          <a:p>
            <a:r>
              <a:rPr lang="fr-FR" i="1" dirty="0">
                <a:solidFill>
                  <a:schemeClr val="tx1"/>
                </a:solidFill>
              </a:rPr>
              <a:t>exemple :</a:t>
            </a:r>
            <a:endParaRPr lang="fr-FR" sz="1600" dirty="0"/>
          </a:p>
          <a:p>
            <a:r>
              <a:rPr lang="fr-FR" sz="1600" dirty="0" smtClean="0">
                <a:solidFill>
                  <a:schemeClr val="bg1"/>
                </a:solidFill>
              </a:rPr>
              <a:t>pour calculer 7 fois un nombre on peut  ajouter 2 fois à 5 fois ce nombre</a:t>
            </a:r>
            <a:endParaRPr lang="fr-FR" sz="1600" dirty="0">
              <a:solidFill>
                <a:schemeClr val="bg1"/>
              </a:solidFill>
            </a:endParaRPr>
          </a:p>
        </p:txBody>
      </p:sp>
      <p:grpSp>
        <p:nvGrpSpPr>
          <p:cNvPr id="16" name="Grouper 15"/>
          <p:cNvGrpSpPr/>
          <p:nvPr/>
        </p:nvGrpSpPr>
        <p:grpSpPr>
          <a:xfrm>
            <a:off x="246448" y="1065220"/>
            <a:ext cx="3290014" cy="1631216"/>
            <a:chOff x="246448" y="1065220"/>
            <a:chExt cx="3290014" cy="1631216"/>
          </a:xfrm>
        </p:grpSpPr>
        <p:sp>
          <p:nvSpPr>
            <p:cNvPr id="4" name="ZoneTexte 3"/>
            <p:cNvSpPr txBox="1"/>
            <p:nvPr/>
          </p:nvSpPr>
          <p:spPr>
            <a:xfrm>
              <a:off x="246448" y="1065220"/>
              <a:ext cx="3290014" cy="163121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Utiliser les résultats des  tables de multiplication</a:t>
              </a:r>
            </a:p>
            <a:p>
              <a:pPr algn="ctr"/>
              <a:r>
                <a:rPr lang="fr-FR" i="1" dirty="0">
                  <a:solidFill>
                    <a:schemeClr val="tx1"/>
                  </a:solidFill>
                </a:rPr>
                <a:t>exemple :</a:t>
              </a:r>
              <a:r>
                <a:rPr lang="fr-FR" sz="2000" dirty="0" smtClean="0"/>
                <a:t> </a:t>
              </a:r>
              <a:r>
                <a:rPr lang="fr-FR" sz="2400" dirty="0" smtClean="0"/>
                <a:t/>
              </a:r>
              <a:br>
                <a:rPr lang="fr-FR" sz="2400" dirty="0" smtClean="0"/>
              </a:br>
              <a:endParaRPr lang="fr-FR" sz="2400" dirty="0" smtClean="0"/>
            </a:p>
            <a:p>
              <a:pPr algn="ctr"/>
              <a:endParaRPr lang="fr-FR" sz="16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66779" y="1997172"/>
              <a:ext cx="1181100" cy="622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60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5933666" y="1283273"/>
            <a:ext cx="53972" cy="51464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188157" y="3708859"/>
            <a:ext cx="11642228" cy="47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76469" y="1136004"/>
                <a:ext cx="138108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69" y="1136004"/>
                <a:ext cx="138108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60995" y="1179678"/>
                <a:ext cx="14981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𝟒𝟎𝟎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995" y="1179678"/>
                <a:ext cx="149810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82936" y="3736269"/>
                <a:ext cx="14981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936" y="3736269"/>
                <a:ext cx="149810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3397" y="-5116"/>
                <a:ext cx="103525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3200" dirty="0" smtClean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Voici quatre produits ; effectue-les sans poser, en utilisant le résultat connu : </a:t>
                </a:r>
                <a14:m>
                  <m:oMath xmlns:m="http://schemas.openxmlformats.org/officeDocument/2006/math">
                    <m:r>
                      <a:rPr lang="fr-FR" sz="32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𝟖</m:t>
                    </m:r>
                    <m:r>
                      <a:rPr lang="fr-FR" sz="32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× </m:t>
                    </m:r>
                    <m:r>
                      <a:rPr lang="fr-FR" sz="32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𝟒</m:t>
                    </m:r>
                    <m:r>
                      <a:rPr lang="fr-FR" sz="32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= </m:t>
                    </m:r>
                  </m:oMath>
                </a14:m>
                <a:endParaRPr lang="fr-FR" sz="3200" dirty="0" smtClean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7" y="-5116"/>
                <a:ext cx="10352576" cy="1077218"/>
              </a:xfrm>
              <a:prstGeom prst="rect">
                <a:avLst/>
              </a:prstGeom>
              <a:blipFill>
                <a:blip r:embed="rId6"/>
                <a:stretch>
                  <a:fillRect l="-1471" t="-7345" r="-647" b="-180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73" y="199569"/>
            <a:ext cx="1027754" cy="1712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434313" y="4049915"/>
                <a:ext cx="22408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313" y="4049915"/>
                <a:ext cx="22408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4840687" y="450286"/>
                <a:ext cx="7889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𝟑𝟐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687" y="450286"/>
                <a:ext cx="78899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1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45823" y="2076445"/>
                <a:ext cx="13378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60 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 7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823" y="2076445"/>
                <a:ext cx="133780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42659" y="3034009"/>
                <a:ext cx="14403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700 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 6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59" y="3034009"/>
                <a:ext cx="144039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45823" y="4179696"/>
                <a:ext cx="150772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60 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 70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823" y="4179696"/>
                <a:ext cx="150772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8491" y="364797"/>
                <a:ext cx="1035257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3200" b="1" dirty="0" smtClean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Activité supplémentaire </a:t>
                </a:r>
              </a:p>
              <a:p>
                <a:pPr lvl="0"/>
                <a:r>
                  <a:rPr lang="fr-FR" sz="3200" dirty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Voici </a:t>
                </a:r>
                <a:r>
                  <a:rPr lang="fr-FR" sz="3200" dirty="0" smtClean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cinq produits ; effectue-les </a:t>
                </a:r>
                <a:r>
                  <a:rPr lang="fr-FR" sz="3200" dirty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sans </a:t>
                </a:r>
                <a:r>
                  <a:rPr lang="fr-FR" sz="3200" dirty="0" smtClean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poser, </a:t>
                </a:r>
                <a:r>
                  <a:rPr lang="fr-FR" sz="3200" dirty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utilisant le résultat connu : </a:t>
                </a:r>
                <a14:m>
                  <m:oMath xmlns:m="http://schemas.openxmlformats.org/officeDocument/2006/math">
                    <m:r>
                      <a:rPr lang="fr-FR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𝟔</m:t>
                    </m:r>
                    <m:r>
                      <a:rPr lang="fr-FR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× </m:t>
                    </m:r>
                    <m:r>
                      <a:rPr lang="fr-FR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𝟕</m:t>
                    </m:r>
                    <m:r>
                      <a:rPr lang="fr-FR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=</m:t>
                    </m:r>
                  </m:oMath>
                </a14:m>
                <a:endParaRPr lang="fr-FR" sz="3200" dirty="0" smtClean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91" y="364797"/>
                <a:ext cx="10352576" cy="1569660"/>
              </a:xfrm>
              <a:prstGeom prst="rect">
                <a:avLst/>
              </a:prstGeom>
              <a:blipFill>
                <a:blip r:embed="rId6"/>
                <a:stretch>
                  <a:fillRect l="-1531" t="-5058" b="-124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73" y="199569"/>
            <a:ext cx="1027754" cy="1712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07737" y="3566176"/>
                <a:ext cx="23386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 30 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 700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737" y="3566176"/>
                <a:ext cx="233865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607735" y="2518077"/>
                <a:ext cx="16103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 1400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735" y="2518077"/>
                <a:ext cx="161031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761231" y="6090495"/>
            <a:ext cx="6072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Solutions dans la fiche d’accompagnement </a:t>
            </a:r>
            <a:r>
              <a:rPr lang="fr-FR" sz="2000" b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sur Lumni.fr</a:t>
            </a:r>
            <a:endParaRPr lang="fr-FR" sz="2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4685780" y="1321206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𝟒𝟐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80" y="1321206"/>
                <a:ext cx="78899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5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1886" y="989353"/>
            <a:ext cx="6160008" cy="5563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Ce défi calcul va se dérouler en </a:t>
            </a:r>
            <a:r>
              <a:rPr lang="fr-FR" dirty="0" smtClean="0"/>
              <a:t>trois </a:t>
            </a:r>
            <a:r>
              <a:rPr lang="fr-FR" dirty="0"/>
              <a:t>temps :</a:t>
            </a:r>
          </a:p>
          <a:p>
            <a:pPr marL="0" indent="0">
              <a:buNone/>
            </a:pPr>
            <a:r>
              <a:rPr lang="fr-FR" sz="1000" dirty="0"/>
              <a:t/>
            </a:r>
            <a:br>
              <a:rPr lang="fr-FR" sz="1000" dirty="0"/>
            </a:br>
            <a:r>
              <a:rPr lang="fr-FR" dirty="0" smtClean="0"/>
              <a:t>1 – Recopie les calculs.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2 – Observe bien chaque calcul pour choisir </a:t>
            </a:r>
            <a:r>
              <a:rPr lang="fr-FR" dirty="0"/>
              <a:t>t</a:t>
            </a:r>
            <a:r>
              <a:rPr lang="fr-FR" dirty="0" smtClean="0"/>
              <a:t>on </a:t>
            </a:r>
            <a:r>
              <a:rPr lang="fr-FR" dirty="0"/>
              <a:t>mode de calcul.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3 - Puis</a:t>
            </a:r>
            <a:r>
              <a:rPr lang="fr-FR" dirty="0"/>
              <a:t>, à mon signal, </a:t>
            </a:r>
            <a:r>
              <a:rPr lang="fr-FR" dirty="0" smtClean="0"/>
              <a:t>à toi </a:t>
            </a:r>
            <a:r>
              <a:rPr lang="fr-FR" dirty="0"/>
              <a:t>de calculer.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6934200" y="3706786"/>
            <a:ext cx="5003800" cy="16561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15000"/>
              </a:lnSpc>
              <a:spcBef>
                <a:spcPts val="600"/>
              </a:spcBef>
            </a:pPr>
            <a:r>
              <a:rPr lang="fr-FR" b="1" dirty="0" smtClean="0">
                <a:solidFill>
                  <a:srgbClr val="000000"/>
                </a:solidFill>
                <a:ea typeface="Calibri"/>
                <a:cs typeface="Times New Roman"/>
              </a:rPr>
              <a:t>Le barème</a:t>
            </a:r>
          </a:p>
          <a:p>
            <a:pPr marL="457200">
              <a:lnSpc>
                <a:spcPct val="115000"/>
              </a:lnSpc>
              <a:spcBef>
                <a:spcPts val="600"/>
              </a:spcBef>
            </a:pPr>
            <a:r>
              <a:rPr lang="fr-FR" b="1" dirty="0" smtClean="0">
                <a:solidFill>
                  <a:srgbClr val="000000"/>
                </a:solidFill>
                <a:ea typeface="Calibri"/>
                <a:cs typeface="Times New Roman"/>
              </a:rPr>
              <a:t>5 points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pour un </a:t>
            </a:r>
            <a:r>
              <a:rPr lang="fr-FR" dirty="0" smtClean="0">
                <a:solidFill>
                  <a:srgbClr val="000000"/>
                </a:solidFill>
                <a:ea typeface="Calibri"/>
                <a:cs typeface="Times New Roman"/>
              </a:rPr>
              <a:t>calcul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mental juste, </a:t>
            </a:r>
          </a:p>
          <a:p>
            <a:pPr marL="457200">
              <a:lnSpc>
                <a:spcPct val="115000"/>
              </a:lnSpc>
              <a:spcBef>
                <a:spcPts val="600"/>
              </a:spcBef>
            </a:pP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3 </a:t>
            </a:r>
            <a:r>
              <a:rPr lang="fr-FR" b="1" dirty="0" smtClean="0">
                <a:solidFill>
                  <a:srgbClr val="000000"/>
                </a:solidFill>
                <a:ea typeface="Calibri"/>
                <a:cs typeface="Times New Roman"/>
              </a:rPr>
              <a:t>points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pour </a:t>
            </a:r>
            <a:r>
              <a:rPr lang="fr-FR" dirty="0" smtClean="0">
                <a:solidFill>
                  <a:srgbClr val="000000"/>
                </a:solidFill>
                <a:ea typeface="Calibri"/>
                <a:cs typeface="Times New Roman"/>
              </a:rPr>
              <a:t>un calcul en ligne juste</a:t>
            </a:r>
            <a:endParaRPr lang="fr-FR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Bef>
                <a:spcPts val="600"/>
              </a:spcBef>
            </a:pP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1 </a:t>
            </a:r>
            <a:r>
              <a:rPr lang="fr-FR" b="1" dirty="0" smtClean="0">
                <a:solidFill>
                  <a:srgbClr val="000000"/>
                </a:solidFill>
                <a:ea typeface="Calibri"/>
                <a:cs typeface="Times New Roman"/>
              </a:rPr>
              <a:t>point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pour </a:t>
            </a:r>
            <a:r>
              <a:rPr lang="fr-FR" dirty="0" smtClean="0">
                <a:solidFill>
                  <a:srgbClr val="000000"/>
                </a:solidFill>
                <a:ea typeface="Calibri"/>
                <a:cs typeface="Times New Roman"/>
              </a:rPr>
              <a:t>calcul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posé juste </a:t>
            </a:r>
          </a:p>
          <a:p>
            <a:pPr marL="457200">
              <a:lnSpc>
                <a:spcPct val="115000"/>
              </a:lnSpc>
              <a:spcBef>
                <a:spcPts val="600"/>
              </a:spcBef>
            </a:pP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0 </a:t>
            </a:r>
            <a:r>
              <a:rPr lang="fr-FR" b="1" dirty="0" smtClean="0">
                <a:solidFill>
                  <a:srgbClr val="000000"/>
                </a:solidFill>
                <a:ea typeface="Calibri"/>
                <a:cs typeface="Times New Roman"/>
              </a:rPr>
              <a:t>point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pour un résultat faux </a:t>
            </a:r>
            <a:r>
              <a:rPr lang="fr-FR" dirty="0" smtClean="0">
                <a:solidFill>
                  <a:srgbClr val="000000"/>
                </a:solidFill>
                <a:ea typeface="Calibri"/>
                <a:cs typeface="Times New Roman"/>
              </a:rPr>
              <a:t>ou pas de réponse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891928" y="1094885"/>
            <a:ext cx="5040592" cy="16561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15000"/>
              </a:lnSpc>
              <a:spcBef>
                <a:spcPts val="600"/>
              </a:spcBef>
            </a:pPr>
            <a:r>
              <a:rPr lang="fr-FR" b="1" dirty="0" smtClean="0">
                <a:solidFill>
                  <a:srgbClr val="000000"/>
                </a:solidFill>
                <a:ea typeface="Calibri"/>
                <a:cs typeface="Times New Roman"/>
              </a:rPr>
              <a:t>Les modes de calculs</a:t>
            </a:r>
          </a:p>
          <a:p>
            <a:pPr marL="457200">
              <a:lnSpc>
                <a:spcPct val="115000"/>
              </a:lnSpc>
              <a:spcBef>
                <a:spcPts val="600"/>
              </a:spcBef>
            </a:pPr>
            <a:r>
              <a:rPr lang="fr-FR" b="1" dirty="0" smtClean="0">
                <a:solidFill>
                  <a:srgbClr val="000000"/>
                </a:solidFill>
                <a:ea typeface="Calibri"/>
                <a:cs typeface="Times New Roman"/>
              </a:rPr>
              <a:t>M </a:t>
            </a:r>
            <a:r>
              <a:rPr lang="fr-FR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calcul mental</a:t>
            </a:r>
            <a:b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L</a:t>
            </a:r>
            <a:r>
              <a:rPr lang="fr-FR" b="1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fr-FR" dirty="0" smtClean="0">
                <a:solidFill>
                  <a:srgbClr val="000000"/>
                </a:solidFill>
                <a:ea typeface="Calibri"/>
                <a:cs typeface="Times New Roman"/>
              </a:rPr>
              <a:t> 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calcul </a:t>
            </a:r>
            <a:r>
              <a:rPr lang="fr-FR" dirty="0" smtClean="0">
                <a:solidFill>
                  <a:srgbClr val="000000"/>
                </a:solidFill>
                <a:ea typeface="Calibri"/>
                <a:cs typeface="Times New Roman"/>
              </a:rPr>
              <a:t>en ligne </a:t>
            </a:r>
          </a:p>
          <a:p>
            <a:pPr marL="457200">
              <a:lnSpc>
                <a:spcPct val="115000"/>
              </a:lnSpc>
              <a:spcBef>
                <a:spcPts val="600"/>
              </a:spcBef>
            </a:pPr>
            <a:r>
              <a:rPr lang="fr-FR" b="1" dirty="0" smtClean="0">
                <a:solidFill>
                  <a:srgbClr val="000000"/>
                </a:solidFill>
                <a:ea typeface="Calibri"/>
                <a:cs typeface="Times New Roman"/>
              </a:rPr>
              <a:t>P </a:t>
            </a:r>
            <a:r>
              <a:rPr lang="fr-FR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calcul posé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5958" y="263197"/>
            <a:ext cx="23092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Défi Calcul</a:t>
            </a:r>
          </a:p>
        </p:txBody>
      </p:sp>
    </p:spTree>
    <p:extLst>
      <p:ext uri="{BB962C8B-B14F-4D97-AF65-F5344CB8AC3E}">
        <p14:creationId xmlns:p14="http://schemas.microsoft.com/office/powerpoint/2010/main" val="31646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5253" y="4618337"/>
            <a:ext cx="2571880" cy="1325563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+mn-lt"/>
              </a:rPr>
              <a:t>Calcule</a:t>
            </a:r>
            <a:endParaRPr lang="fr-FR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40" y="139101"/>
            <a:ext cx="1445416" cy="2409027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7681772" y="2808537"/>
            <a:ext cx="4364736" cy="16561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15000"/>
              </a:lnSpc>
              <a:spcBef>
                <a:spcPts val="600"/>
              </a:spcBef>
            </a:pP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M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 calcul mental</a:t>
            </a:r>
            <a:b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R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  calcul  réfléchi avec étapes écrites</a:t>
            </a:r>
          </a:p>
          <a:p>
            <a:pPr marL="457200">
              <a:lnSpc>
                <a:spcPct val="115000"/>
              </a:lnSpc>
              <a:spcBef>
                <a:spcPts val="600"/>
              </a:spcBef>
            </a:pPr>
            <a:r>
              <a:rPr lang="fr-FR" b="1" dirty="0">
                <a:solidFill>
                  <a:srgbClr val="000000"/>
                </a:solidFill>
                <a:ea typeface="Calibri"/>
                <a:cs typeface="Times New Roman"/>
              </a:rPr>
              <a:t>P </a:t>
            </a:r>
            <a:r>
              <a:rPr lang="fr-FR" dirty="0">
                <a:solidFill>
                  <a:srgbClr val="000000"/>
                </a:solidFill>
                <a:ea typeface="Calibri"/>
                <a:cs typeface="Times New Roman"/>
              </a:rPr>
              <a:t> calcul posé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63420" y="2396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7030A0"/>
                </a:solidFill>
                <a:latin typeface="+mn-lt"/>
              </a:rPr>
              <a:t>Choisis ta méthode de calcul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63600" y="1190879"/>
                <a:ext cx="6096000" cy="40318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57 − 18 </m:t>
                      </m:r>
                    </m:oMath>
                  </m:oMathPara>
                </a14:m>
                <a:endParaRPr lang="fr-FR" sz="3200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1370 + 500 </m:t>
                      </m:r>
                    </m:oMath>
                  </m:oMathPara>
                </a14:m>
                <a:endParaRPr lang="fr-FR" sz="3200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1321 + 1331 + 1341 </m:t>
                      </m:r>
                    </m:oMath>
                  </m:oMathPara>
                </a14:m>
                <a:endParaRPr lang="fr-FR" sz="3200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1648 – 489 </m:t>
                      </m:r>
                    </m:oMath>
                  </m:oMathPara>
                </a14:m>
                <a:endParaRPr lang="fr-FR" sz="3200" dirty="0" smtClean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1190879"/>
                <a:ext cx="6096000" cy="4031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18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5873185" y="376264"/>
            <a:ext cx="33811" cy="61340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188157" y="3245277"/>
            <a:ext cx="11642228" cy="47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0268" y="410397"/>
                <a:ext cx="151733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57 − 18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8" y="410397"/>
                <a:ext cx="15173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10247" y="433914"/>
                <a:ext cx="20270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1370 + 500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247" y="433914"/>
                <a:ext cx="202709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7539" y="3232376"/>
                <a:ext cx="331007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latin typeface="Cambria Math" panose="02040503050406030204" pitchFamily="18" charset="0"/>
                        </a:rPr>
                        <m:t>1321 + 1331 + 1341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39" y="3232376"/>
                <a:ext cx="331007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07179" y="3557292"/>
                <a:ext cx="18662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s-IS" sz="2400" i="1" dirty="0" smtClean="0">
                          <a:latin typeface="Cambria Math" panose="02040503050406030204" pitchFamily="18" charset="0"/>
                        </a:rPr>
                        <m:t>1648 – 489 </m:t>
                      </m:r>
                    </m:oMath>
                  </m:oMathPara>
                </a14:m>
                <a:endParaRPr lang="is-I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179" y="3557292"/>
                <a:ext cx="186621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7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602</Words>
  <Application>Microsoft Office PowerPoint</Application>
  <PresentationFormat>Grand écran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Cambria Math</vt:lpstr>
      <vt:lpstr>Times New Roman</vt:lpstr>
      <vt:lpstr>Arial</vt:lpstr>
      <vt:lpstr>Calibri</vt:lpstr>
      <vt:lpstr>Thème Office</vt:lpstr>
      <vt:lpstr>Mardi 09 juin</vt:lpstr>
      <vt:lpstr>Présentation PowerPoint</vt:lpstr>
      <vt:lpstr>Calcul réfléchi</vt:lpstr>
      <vt:lpstr>Présentation PowerPoint</vt:lpstr>
      <vt:lpstr>Présentation PowerPoint</vt:lpstr>
      <vt:lpstr>Présentation PowerPoint</vt:lpstr>
      <vt:lpstr>Présentation PowerPoint</vt:lpstr>
      <vt:lpstr>Calcule</vt:lpstr>
      <vt:lpstr>Présentation PowerPoint</vt:lpstr>
      <vt:lpstr>Problèmes</vt:lpstr>
      <vt:lpstr> Problème oral</vt:lpstr>
      <vt:lpstr> Problème oral</vt:lpstr>
      <vt:lpstr>Problème du jour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Mercredi 06 mai</dc:title>
  <dc:creator>Laure BREMONT</dc:creator>
  <cp:lastModifiedBy>ANNE SZYMCZAK</cp:lastModifiedBy>
  <cp:revision>191</cp:revision>
  <dcterms:created xsi:type="dcterms:W3CDTF">2020-03-25T09:22:14Z</dcterms:created>
  <dcterms:modified xsi:type="dcterms:W3CDTF">2020-05-28T18:20:33Z</dcterms:modified>
</cp:coreProperties>
</file>