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7" r:id="rId4"/>
    <p:sldId id="311" r:id="rId5"/>
    <p:sldId id="291" r:id="rId6"/>
    <p:sldId id="312" r:id="rId7"/>
    <p:sldId id="306" r:id="rId8"/>
    <p:sldId id="307" r:id="rId9"/>
    <p:sldId id="303" r:id="rId10"/>
    <p:sldId id="282" r:id="rId11"/>
    <p:sldId id="270" r:id="rId12"/>
    <p:sldId id="283" r:id="rId13"/>
    <p:sldId id="309" r:id="rId14"/>
    <p:sldId id="304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French Script MT" panose="03020402040607040605" pitchFamily="66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41" autoAdjust="0"/>
  </p:normalViewPr>
  <p:slideViewPr>
    <p:cSldViewPr snapToGrid="0">
      <p:cViewPr varScale="1">
        <p:scale>
          <a:sx n="63" d="100"/>
          <a:sy n="63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rajouter les euros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99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99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21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21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78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Lundi 25 </a:t>
            </a:r>
            <a:r>
              <a:rPr lang="fr-FR" dirty="0"/>
              <a:t>mai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</a:rPr>
              <a:t>Problèmes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Correction du problème de la séance précédente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9;p4"/>
          <p:cNvPicPr preferRelativeResize="0"/>
          <p:nvPr/>
        </p:nvPicPr>
        <p:blipFill rotWithShape="1">
          <a:blip r:embed="rId3">
            <a:alphaModFix/>
          </a:blip>
          <a:srcRect l="9158" t="79760" r="20397" b="9555"/>
          <a:stretch/>
        </p:blipFill>
        <p:spPr>
          <a:xfrm>
            <a:off x="2017590" y="5478097"/>
            <a:ext cx="10174410" cy="95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97203" y="5520502"/>
            <a:ext cx="7383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latin typeface="French Script MT" panose="03020402040607040605" pitchFamily="66" charset="0"/>
              </a:rPr>
              <a:t>Il y a en tout 468 </a:t>
            </a:r>
            <a:r>
              <a:rPr lang="fr-FR" sz="5400" dirty="0" err="1" smtClean="0">
                <a:latin typeface="French Script MT" panose="03020402040607040605" pitchFamily="66" charset="0"/>
              </a:rPr>
              <a:t>oeufs</a:t>
            </a:r>
            <a:r>
              <a:rPr lang="fr-FR" sz="5400" dirty="0" smtClean="0">
                <a:latin typeface="French Script MT" panose="03020402040607040605" pitchFamily="66" charset="0"/>
              </a:rPr>
              <a:t>.</a:t>
            </a:r>
            <a:endParaRPr lang="fr-FR" sz="5400" dirty="0">
              <a:latin typeface="French Script MT" panose="03020402040607040605" pitchFamily="66" charset="0"/>
            </a:endParaRPr>
          </a:p>
        </p:txBody>
      </p:sp>
      <p:sp>
        <p:nvSpPr>
          <p:cNvPr id="12" name="Google Shape;108;p4"/>
          <p:cNvSpPr txBox="1"/>
          <p:nvPr/>
        </p:nvSpPr>
        <p:spPr>
          <a:xfrm>
            <a:off x="524935" y="1251038"/>
            <a:ext cx="11303000" cy="1323399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Combien y </a:t>
            </a:r>
            <a:r>
              <a:rPr lang="fr-F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a-t-il</a:t>
            </a: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 d’œufs en tout dans 60 boîtes de 6 œufs et 9 </a:t>
            </a:r>
            <a:r>
              <a:rPr lang="fr-F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boîtes </a:t>
            </a: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de 12 œufs ?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79606" y="4799987"/>
            <a:ext cx="705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(6 x 60) + (12 x 9) =  360 + 108 = 468</a:t>
            </a:r>
            <a:endParaRPr lang="fr-F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n°1</a:t>
            </a:r>
            <a:endParaRPr sz="44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208859" y="972457"/>
            <a:ext cx="11746523" cy="156962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sa caisse, une commerçante a 3 billets de 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€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billets de 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€, </a:t>
            </a:r>
            <a:r>
              <a:rPr lang="fr-FR" sz="3200" dirty="0">
                <a:latin typeface="Calibri"/>
                <a:ea typeface="Calibri"/>
                <a:cs typeface="Calibri"/>
              </a:rPr>
              <a:t>4 billets de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20 € </a:t>
            </a:r>
            <a:r>
              <a:rPr lang="fr-FR" sz="3200" dirty="0">
                <a:latin typeface="Calibri"/>
                <a:ea typeface="Calibri"/>
                <a:cs typeface="Calibri"/>
              </a:rPr>
              <a:t>et 27 billets de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10 €</a:t>
            </a:r>
            <a:r>
              <a:rPr lang="fr-FR" sz="3200" dirty="0">
                <a:latin typeface="Calibri"/>
                <a:ea typeface="Calibri"/>
                <a:cs typeface="Calibri"/>
              </a:rPr>
              <a:t>. </a:t>
            </a:r>
            <a:endParaRPr lang="fr-FR" sz="3200" dirty="0" smtClean="0">
              <a:latin typeface="Calibri"/>
              <a:ea typeface="Calibri"/>
              <a:cs typeface="Calibri"/>
            </a:endParaRPr>
          </a:p>
          <a:p>
            <a:r>
              <a:rPr lang="fr-FR" sz="3200" b="1" dirty="0" smtClean="0">
                <a:latin typeface="Calibri"/>
                <a:ea typeface="Calibri"/>
                <a:cs typeface="Calibri"/>
              </a:rPr>
              <a:t>Combien </a:t>
            </a:r>
            <a:r>
              <a:rPr lang="fr-FR" sz="3200" b="1" dirty="0">
                <a:latin typeface="Calibri"/>
                <a:ea typeface="Calibri"/>
                <a:cs typeface="Calibri"/>
              </a:rPr>
              <a:t>y a-t-il d’argent dans la caisse de cette commerçante ?</a:t>
            </a:r>
            <a:endParaRPr lang="fr-FR" sz="3200" b="1" dirty="0"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0800" y="-118533"/>
            <a:ext cx="1217859" cy="2065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n°1</a:t>
            </a:r>
            <a:endParaRPr sz="44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208859" y="972457"/>
            <a:ext cx="11746523" cy="156962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sa caisse, une commerçante a 3 billets de 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€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billets de 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€, </a:t>
            </a:r>
            <a:r>
              <a:rPr lang="fr-FR" sz="3200" dirty="0">
                <a:latin typeface="Calibri"/>
                <a:ea typeface="Calibri"/>
                <a:cs typeface="Calibri"/>
              </a:rPr>
              <a:t>4 billets de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20 € </a:t>
            </a:r>
            <a:r>
              <a:rPr lang="fr-FR" sz="3200" dirty="0">
                <a:latin typeface="Calibri"/>
                <a:ea typeface="Calibri"/>
                <a:cs typeface="Calibri"/>
              </a:rPr>
              <a:t>et 27 billets de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10 €</a:t>
            </a:r>
            <a:r>
              <a:rPr lang="fr-FR" sz="3200" dirty="0">
                <a:latin typeface="Calibri"/>
                <a:ea typeface="Calibri"/>
                <a:cs typeface="Calibri"/>
              </a:rPr>
              <a:t>. </a:t>
            </a:r>
            <a:endParaRPr lang="fr-FR" sz="3200" dirty="0" smtClean="0">
              <a:latin typeface="Calibri"/>
              <a:ea typeface="Calibri"/>
              <a:cs typeface="Calibri"/>
            </a:endParaRPr>
          </a:p>
          <a:p>
            <a:r>
              <a:rPr lang="fr-FR" sz="3200" b="1" dirty="0" smtClean="0">
                <a:latin typeface="Calibri"/>
                <a:ea typeface="Calibri"/>
                <a:cs typeface="Calibri"/>
              </a:rPr>
              <a:t>Combien </a:t>
            </a:r>
            <a:r>
              <a:rPr lang="fr-FR" sz="3200" b="1" dirty="0">
                <a:latin typeface="Calibri"/>
                <a:ea typeface="Calibri"/>
                <a:cs typeface="Calibri"/>
              </a:rPr>
              <a:t>y a-t-il d’argent dans la caisse de cette commerçante ?</a:t>
            </a:r>
            <a:endParaRPr lang="fr-FR" sz="3200" b="1" dirty="0"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l="9158" t="79760" r="20397" b="2391"/>
          <a:stretch/>
        </p:blipFill>
        <p:spPr>
          <a:xfrm>
            <a:off x="1747106" y="4343401"/>
            <a:ext cx="1017441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0800" y="-118533"/>
            <a:ext cx="1217859" cy="20658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413315" y="4299374"/>
            <a:ext cx="96802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 smtClean="0">
                <a:latin typeface="French Script MT" panose="03020402040607040605" pitchFamily="66" charset="0"/>
              </a:rPr>
              <a:t>Il y a 1000 € dans la caisse.</a:t>
            </a:r>
            <a:endParaRPr lang="fr-FR" sz="6000" dirty="0">
              <a:latin typeface="French Script MT" panose="03020402040607040605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8024" y="3308979"/>
            <a:ext cx="961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ambria Math"/>
                <a:ea typeface="Calibri"/>
                <a:cs typeface="Cambria Math"/>
              </a:rPr>
              <a:t> (3 </a:t>
            </a:r>
            <a:r>
              <a:rPr lang="fr-FR" sz="2800" dirty="0">
                <a:latin typeface="Cambria Math"/>
                <a:ea typeface="Calibri"/>
                <a:cs typeface="Cambria Math"/>
              </a:rPr>
              <a:t>×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Cambria Math"/>
                <a:ea typeface="Calibri"/>
                <a:cs typeface="Cambria Math"/>
              </a:rPr>
              <a:t>100 €) </a:t>
            </a:r>
            <a:r>
              <a:rPr lang="fr-FR" sz="2800" dirty="0">
                <a:latin typeface="Cambria Math"/>
                <a:ea typeface="Calibri"/>
                <a:cs typeface="Cambria Math"/>
              </a:rPr>
              <a:t>+ (7 × </a:t>
            </a:r>
            <a:r>
              <a:rPr lang="fr-FR" sz="2800" dirty="0" smtClean="0">
                <a:latin typeface="Cambria Math"/>
                <a:ea typeface="Calibri"/>
                <a:cs typeface="Cambria Math"/>
              </a:rPr>
              <a:t>50 €) </a:t>
            </a:r>
            <a:r>
              <a:rPr lang="fr-FR" sz="2800" dirty="0">
                <a:latin typeface="Cambria Math"/>
                <a:ea typeface="Calibri"/>
                <a:cs typeface="Cambria Math"/>
              </a:rPr>
              <a:t>+ (4 × </a:t>
            </a:r>
            <a:r>
              <a:rPr lang="fr-FR" sz="2800" dirty="0" smtClean="0">
                <a:latin typeface="Cambria Math"/>
                <a:ea typeface="Calibri"/>
                <a:cs typeface="Cambria Math"/>
              </a:rPr>
              <a:t>20 €) </a:t>
            </a:r>
            <a:r>
              <a:rPr lang="fr-FR" sz="2800" dirty="0">
                <a:latin typeface="Cambria Math"/>
                <a:ea typeface="Calibri"/>
                <a:cs typeface="Cambria Math"/>
              </a:rPr>
              <a:t>+ (27 × </a:t>
            </a:r>
            <a:r>
              <a:rPr lang="fr-FR" sz="2800" dirty="0" smtClean="0">
                <a:latin typeface="Cambria Math"/>
                <a:ea typeface="Calibri"/>
                <a:cs typeface="Cambria Math"/>
              </a:rPr>
              <a:t>10 €) </a:t>
            </a:r>
            <a:r>
              <a:rPr lang="fr-FR" sz="2800" dirty="0">
                <a:latin typeface="Cambria Math"/>
                <a:ea typeface="Calibri"/>
                <a:cs typeface="Cambria Math"/>
              </a:rPr>
              <a:t>= </a:t>
            </a:r>
            <a:r>
              <a:rPr lang="fr-FR" sz="2800" dirty="0" smtClean="0">
                <a:latin typeface="Cambria Math"/>
                <a:ea typeface="Calibri"/>
                <a:cs typeface="Cambria Math"/>
              </a:rPr>
              <a:t>1000 €</a:t>
            </a:r>
            <a:endParaRPr lang="fr-FR" sz="2800" dirty="0">
              <a:solidFill>
                <a:schemeClr val="dk1"/>
              </a:solidFill>
              <a:latin typeface="Cambria Math"/>
              <a:ea typeface="Calibri"/>
              <a:cs typeface="Cambria Math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</a:t>
            </a:r>
            <a:r>
              <a:rPr lang="fr-FR" sz="44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n°2</a:t>
            </a:r>
            <a:endParaRPr sz="44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8;p4"/>
          <p:cNvSpPr txBox="1"/>
          <p:nvPr/>
        </p:nvSpPr>
        <p:spPr>
          <a:xfrm>
            <a:off x="208859" y="972457"/>
            <a:ext cx="11983141" cy="156962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sa caisse, une commerçante a 6 billets de 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fr-FR" sz="3200" dirty="0" smtClean="0">
                <a:latin typeface="Calibri"/>
                <a:ea typeface="Calibri"/>
                <a:cs typeface="Calibri"/>
              </a:rPr>
              <a:t>€</a:t>
            </a:r>
            <a:r>
              <a:rPr lang="fr-F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fr-FR" sz="3200" dirty="0">
                <a:latin typeface="Calibri"/>
                <a:ea typeface="Calibri"/>
                <a:cs typeface="Calibri"/>
              </a:rPr>
              <a:t>29 billets de </a:t>
            </a:r>
            <a:endParaRPr lang="fr-FR" sz="3200" dirty="0" smtClean="0">
              <a:latin typeface="Calibri"/>
              <a:ea typeface="Calibri"/>
              <a:cs typeface="Calibri"/>
            </a:endParaRPr>
          </a:p>
          <a:p>
            <a:r>
              <a:rPr lang="fr-FR" sz="3200" dirty="0" smtClean="0">
                <a:latin typeface="Calibri"/>
                <a:ea typeface="Calibri"/>
                <a:cs typeface="Calibri"/>
              </a:rPr>
              <a:t>10 € </a:t>
            </a:r>
            <a:r>
              <a:rPr lang="fr-FR" sz="3200" dirty="0">
                <a:latin typeface="Calibri"/>
                <a:ea typeface="Calibri"/>
                <a:cs typeface="Calibri"/>
              </a:rPr>
              <a:t>et 34 pièces de 1€. </a:t>
            </a:r>
            <a:endParaRPr lang="fr-FR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3200" b="1" dirty="0" smtClean="0">
                <a:latin typeface="Calibri"/>
                <a:ea typeface="Calibri"/>
                <a:cs typeface="Calibri"/>
              </a:rPr>
              <a:t>Combien </a:t>
            </a:r>
            <a:r>
              <a:rPr lang="fr-FR" sz="3200" b="1" dirty="0">
                <a:latin typeface="Calibri"/>
                <a:ea typeface="Calibri"/>
                <a:cs typeface="Calibri"/>
              </a:rPr>
              <a:t>y a-t-il d’argent dans la caisse de cette commerçante ?</a:t>
            </a:r>
            <a:endParaRPr lang="fr-FR" sz="3200" b="1" dirty="0"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1751" y="-31060"/>
            <a:ext cx="1008886" cy="119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20397" b="2391"/>
          <a:stretch/>
        </p:blipFill>
        <p:spPr>
          <a:xfrm>
            <a:off x="3199652" y="5553223"/>
            <a:ext cx="8755730" cy="1199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666043" y="5521999"/>
            <a:ext cx="6834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French Script MT" panose="03020402040607040605" pitchFamily="66" charset="0"/>
              </a:rPr>
              <a:t>Il </a:t>
            </a:r>
            <a:r>
              <a:rPr lang="fr-FR" sz="4400" dirty="0" smtClean="0">
                <a:latin typeface="French Script MT" panose="03020402040607040605" pitchFamily="66" charset="0"/>
              </a:rPr>
              <a:t>y a 924 € dans la caisse.</a:t>
            </a:r>
            <a:endParaRPr lang="fr-FR" sz="44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</a:t>
            </a:r>
            <a:endParaRPr sz="8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2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1326" y="294217"/>
            <a:ext cx="1351917" cy="1662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01396" y="400044"/>
            <a:ext cx="3379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LES MULTIPLES</a:t>
            </a:r>
            <a:endParaRPr lang="fr-FR"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758" y="1042129"/>
            <a:ext cx="10352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Un nombre est multiple d’un autre s’il est dans la table étendue de ce nombre.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4786" y="2184400"/>
            <a:ext cx="511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est multiple ....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12388" y="2878668"/>
            <a:ext cx="478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et  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car      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 = 4 × 5</a:t>
            </a:r>
            <a:endParaRPr lang="fr-FR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11840" y="3674533"/>
            <a:ext cx="521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et  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car     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 = 2 </a:t>
            </a:r>
            <a:r>
              <a:rPr lang="fr-F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</a:t>
            </a:r>
            <a:endParaRPr lang="fr-FR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1840" y="4351867"/>
            <a:ext cx="526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et  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car     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 = 1 </a:t>
            </a:r>
            <a:r>
              <a:rPr lang="fr-F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</a:t>
            </a:r>
            <a:endParaRPr lang="fr-FR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7345" y="5012267"/>
            <a:ext cx="5386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multiple 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FR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FR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FR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FR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fr-FR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5825067" y="2319867"/>
            <a:ext cx="16934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346120" y="2167467"/>
            <a:ext cx="511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108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 multiple ....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629400" y="2878667"/>
            <a:ext cx="522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et  de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12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car     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108 = 9 </a:t>
            </a:r>
            <a:r>
              <a:rPr lang="fr-F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12</a:t>
            </a:r>
            <a:endParaRPr lang="fr-FR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-1737" t="-8288" r="44556" b="1"/>
          <a:stretch/>
        </p:blipFill>
        <p:spPr>
          <a:xfrm>
            <a:off x="5994401" y="3589866"/>
            <a:ext cx="3623734" cy="24892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387319" y="3945467"/>
            <a:ext cx="2606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12 </a:t>
            </a:r>
            <a:r>
              <a:rPr lang="fr-F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 = 108</a:t>
            </a:r>
          </a:p>
          <a:p>
            <a:endParaRPr lang="fr-FR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10 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 = 90 </a:t>
            </a:r>
          </a:p>
          <a:p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 = 18</a:t>
            </a:r>
          </a:p>
          <a:p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90 + 18 = 108</a:t>
            </a:r>
            <a:endParaRPr lang="fr-FR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2444" y="4961388"/>
            <a:ext cx="976037" cy="162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24537" t="12757" r="25925"/>
          <a:stretch/>
        </p:blipFill>
        <p:spPr>
          <a:xfrm>
            <a:off x="8005166" y="270730"/>
            <a:ext cx="4056230" cy="40183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0758" y="364796"/>
            <a:ext cx="7694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Trouve 2 décompositions multiplicatives des nombres suivants</a:t>
            </a:r>
            <a:r>
              <a:rPr lang="fr-FR" sz="3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424" y="2701597"/>
            <a:ext cx="666709" cy="584776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3423" y="3937729"/>
            <a:ext cx="666709" cy="584776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424" y="1600931"/>
            <a:ext cx="666709" cy="584776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5824" y="1567064"/>
            <a:ext cx="2021376" cy="5847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FR" sz="3200" dirty="0" smtClean="0">
                <a:latin typeface="Calibri"/>
                <a:ea typeface="Calibri"/>
                <a:cs typeface="Calibri"/>
                <a:sym typeface="Calibri"/>
              </a:rPr>
              <a:t>12 = 2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fr-FR" sz="3200" dirty="0" smtClean="0">
                <a:latin typeface="Calibri"/>
                <a:ea typeface="Calibri"/>
                <a:cs typeface="Calibri"/>
                <a:sym typeface="Calibri"/>
              </a:rPr>
              <a:t> 6 </a:t>
            </a:r>
            <a:endParaRPr lang="fr-FR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1025" y="1567065"/>
            <a:ext cx="2021376" cy="58477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3200" dirty="0" smtClean="0">
                <a:latin typeface="Calibri"/>
                <a:ea typeface="Calibri"/>
                <a:cs typeface="Calibri"/>
                <a:sym typeface="Calibri"/>
              </a:rPr>
              <a:t>12 = 4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fr-FR" sz="3200" dirty="0" smtClean="0">
                <a:latin typeface="Calibri"/>
                <a:ea typeface="Calibri"/>
                <a:cs typeface="Calibri"/>
                <a:sym typeface="Calibri"/>
              </a:rPr>
              <a:t> 3 </a:t>
            </a:r>
            <a:endParaRPr lang="fr-FR"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35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2444" y="4961388"/>
            <a:ext cx="976037" cy="162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24537" t="12757" r="25925"/>
          <a:stretch/>
        </p:blipFill>
        <p:spPr>
          <a:xfrm>
            <a:off x="8005166" y="270730"/>
            <a:ext cx="4056230" cy="40183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6358" y="1804130"/>
            <a:ext cx="666709" cy="584776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624" y="3649862"/>
            <a:ext cx="954576" cy="584776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758" y="364796"/>
            <a:ext cx="7694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Trouve 2 décompositions multiplicatives des nombres suivants</a:t>
            </a:r>
            <a:r>
              <a:rPr lang="fr-FR" sz="3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5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91" y="364797"/>
            <a:ext cx="1035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Multiple ou non ? </a:t>
            </a:r>
          </a:p>
          <a:p>
            <a:pPr lvl="0"/>
            <a:r>
              <a:rPr lang="fr-FR" sz="32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Parmi ces nombres, repère ceux qui sont </a:t>
            </a:r>
          </a:p>
          <a:p>
            <a:pPr lvl="0"/>
            <a:r>
              <a:rPr lang="fr-FR" sz="32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multiples de 6.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4537" t="12757" r="25925"/>
          <a:stretch/>
        </p:blipFill>
        <p:spPr>
          <a:xfrm>
            <a:off x="7802505" y="137042"/>
            <a:ext cx="4056230" cy="4018321"/>
          </a:xfrm>
          <a:prstGeom prst="rect">
            <a:avLst/>
          </a:prstGeom>
        </p:spPr>
      </p:pic>
      <p:pic>
        <p:nvPicPr>
          <p:cNvPr id="5" name="Google Shape;1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4177" y="4469866"/>
            <a:ext cx="976037" cy="1626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1270001" y="242654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24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779348" y="244178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26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581401" y="4064000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38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05202" y="2429933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47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295401" y="4050453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54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57334" y="4069080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60</a:t>
            </a:r>
            <a:endParaRPr lang="fr-FR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4537" t="12757" r="25925"/>
          <a:stretch/>
        </p:blipFill>
        <p:spPr>
          <a:xfrm>
            <a:off x="7802505" y="137042"/>
            <a:ext cx="4056230" cy="4018321"/>
          </a:xfrm>
          <a:prstGeom prst="rect">
            <a:avLst/>
          </a:prstGeom>
        </p:spPr>
      </p:pic>
      <p:pic>
        <p:nvPicPr>
          <p:cNvPr id="5" name="Google Shape;1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4177" y="4469866"/>
            <a:ext cx="976037" cy="1626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643468" y="234526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33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445001" y="2336801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23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04468" y="234526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39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48468" y="371686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15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53468" y="371686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18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573868" y="234526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17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43468" y="371686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29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104468" y="3716867"/>
            <a:ext cx="1371599" cy="728133"/>
          </a:xfrm>
          <a:prstGeom prst="roundRect">
            <a:avLst/>
          </a:prstGeom>
          <a:solidFill>
            <a:schemeClr val="tx2"/>
          </a:solidFill>
          <a:ln w="127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660066"/>
                </a:solidFill>
              </a:rPr>
              <a:t>30</a:t>
            </a: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491" y="364797"/>
            <a:ext cx="1035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Multiple ou non ? </a:t>
            </a:r>
          </a:p>
          <a:p>
            <a:pPr lvl="0"/>
            <a:r>
              <a:rPr lang="fr-FR" sz="32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Parmi ces nombres, repère ceux qui sont </a:t>
            </a:r>
          </a:p>
          <a:p>
            <a:pPr lvl="0"/>
            <a:r>
              <a:rPr lang="fr-FR" sz="32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multiples de 3.</a:t>
            </a:r>
          </a:p>
        </p:txBody>
      </p:sp>
    </p:spTree>
    <p:extLst>
      <p:ext uri="{BB962C8B-B14F-4D97-AF65-F5344CB8AC3E}">
        <p14:creationId xmlns:p14="http://schemas.microsoft.com/office/powerpoint/2010/main" val="35550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815926" y="428643"/>
            <a:ext cx="55792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Entraîne-toi à présent !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24" y="0"/>
            <a:ext cx="976037" cy="1626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r 4"/>
          <p:cNvGrpSpPr/>
          <p:nvPr/>
        </p:nvGrpSpPr>
        <p:grpSpPr>
          <a:xfrm>
            <a:off x="3812230" y="4146855"/>
            <a:ext cx="7767754" cy="2465126"/>
            <a:chOff x="3812230" y="4146855"/>
            <a:chExt cx="7767754" cy="2465126"/>
          </a:xfrm>
        </p:grpSpPr>
        <p:grpSp>
          <p:nvGrpSpPr>
            <p:cNvPr id="2" name="Grouper 1"/>
            <p:cNvGrpSpPr/>
            <p:nvPr/>
          </p:nvGrpSpPr>
          <p:grpSpPr>
            <a:xfrm>
              <a:off x="4213171" y="4146855"/>
              <a:ext cx="7366813" cy="2465126"/>
              <a:chOff x="4213171" y="4146855"/>
              <a:chExt cx="7366813" cy="2465126"/>
            </a:xfrm>
          </p:grpSpPr>
          <p:pic>
            <p:nvPicPr>
              <p:cNvPr id="10" name="Google Shape;139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52474" y="4351372"/>
                <a:ext cx="1027510" cy="129751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" name="Groupe 12"/>
              <p:cNvGrpSpPr/>
              <p:nvPr/>
            </p:nvGrpSpPr>
            <p:grpSpPr>
              <a:xfrm>
                <a:off x="4213171" y="5490028"/>
                <a:ext cx="2881389" cy="1121953"/>
                <a:chOff x="1154229" y="2226359"/>
                <a:chExt cx="2881389" cy="1121953"/>
              </a:xfrm>
            </p:grpSpPr>
            <p:pic>
              <p:nvPicPr>
                <p:cNvPr id="17" name="Google Shape;173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3759608" y="2226359"/>
                  <a:ext cx="276010" cy="111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Google Shape;173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3331874" y="2226359"/>
                  <a:ext cx="276010" cy="111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Google Shape;173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2892147" y="2226359"/>
                  <a:ext cx="276010" cy="111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Google Shape;173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2456919" y="2232312"/>
                  <a:ext cx="276010" cy="111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Google Shape;173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2021691" y="2226359"/>
                  <a:ext cx="276010" cy="111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Google Shape;173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1577765" y="2226359"/>
                  <a:ext cx="276010" cy="111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Google Shape;173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10800000">
                  <a:off x="1154229" y="2226359"/>
                  <a:ext cx="276010" cy="1116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ZoneTexte 13"/>
                  <p:cNvSpPr txBox="1"/>
                  <p:nvPr/>
                </p:nvSpPr>
                <p:spPr>
                  <a:xfrm>
                    <a:off x="7677536" y="5296588"/>
                    <a:ext cx="2091637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FR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7 </m:t>
                        </m:r>
                      </m:oMath>
                    </a14:m>
                    <a:r>
                      <a:rPr lang="fr-FR" sz="36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dizaines</a:t>
                    </a:r>
                    <a:endParaRPr lang="fr-FR" sz="36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ZoneTexte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7536" y="5296588"/>
                    <a:ext cx="209163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5094" r="-5523" b="-3490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ZoneTexte 14"/>
                  <p:cNvSpPr txBox="1"/>
                  <p:nvPr/>
                </p:nvSpPr>
                <p:spPr>
                  <a:xfrm>
                    <a:off x="7496720" y="6013584"/>
                    <a:ext cx="2539157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10=70</m:t>
                          </m:r>
                        </m:oMath>
                      </m:oMathPara>
                    </a14:m>
                    <a:endParaRPr lang="fr-FR" sz="3600" dirty="0"/>
                  </a:p>
                </p:txBody>
              </p:sp>
            </mc:Choice>
            <mc:Fallback xmlns="">
              <p:sp>
                <p:nvSpPr>
                  <p:cNvPr id="15" name="ZoneTexte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6720" y="6013584"/>
                    <a:ext cx="2539157" cy="553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ZoneTexte 15"/>
              <p:cNvSpPr txBox="1"/>
              <p:nvPr/>
            </p:nvSpPr>
            <p:spPr>
              <a:xfrm>
                <a:off x="7496720" y="4146855"/>
                <a:ext cx="260168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781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À l’aide de </a:t>
                </a:r>
                <a:br>
                  <a:rPr lang="fr-FR" sz="2400" b="1" dirty="0" smtClean="0">
                    <a:solidFill>
                      <a:srgbClr val="F781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fr-FR" sz="2400" b="1" dirty="0" smtClean="0">
                    <a:solidFill>
                      <a:srgbClr val="F7811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 numération !</a:t>
                </a:r>
                <a:endParaRPr lang="fr-FR" sz="2400" b="1" dirty="0">
                  <a:solidFill>
                    <a:srgbClr val="F7811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812230" y="4747020"/>
              <a:ext cx="31981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2400" b="1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2400" b="1" dirty="0" smtClean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MULTIPLES DE 10</a:t>
              </a:r>
              <a:endPara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795867" y="1320801"/>
            <a:ext cx="216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/>
                <a:cs typeface="Calibri"/>
              </a:rPr>
              <a:t>60 x 8</a:t>
            </a:r>
            <a:endParaRPr lang="fr-FR" sz="3600" dirty="0">
              <a:latin typeface="Calibri"/>
              <a:cs typeface="Calibri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39734" y="1320801"/>
            <a:ext cx="216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/>
                <a:cs typeface="Calibri"/>
              </a:rPr>
              <a:t>9 x 400</a:t>
            </a:r>
            <a:endParaRPr lang="fr-FR" sz="3600" dirty="0">
              <a:latin typeface="Calibri"/>
              <a:cs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97334" y="1320801"/>
            <a:ext cx="216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/>
                <a:cs typeface="Calibri"/>
              </a:rPr>
              <a:t>120 x 3</a:t>
            </a:r>
            <a:endParaRPr lang="fr-FR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9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452</Words>
  <Application>Microsoft Office PowerPoint</Application>
  <PresentationFormat>Grand écran</PresentationFormat>
  <Paragraphs>88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Cambria Math</vt:lpstr>
      <vt:lpstr>French Script MT</vt:lpstr>
      <vt:lpstr>Arial</vt:lpstr>
      <vt:lpstr>Calibri</vt:lpstr>
      <vt:lpstr>Thème Office</vt:lpstr>
      <vt:lpstr>Lundi 25 mai</vt:lpstr>
      <vt:lpstr>Présentation PowerPoint</vt:lpstr>
      <vt:lpstr>Calcul réfléchi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 Correction du problème de la séance précédente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149</cp:revision>
  <dcterms:created xsi:type="dcterms:W3CDTF">2020-03-25T09:22:14Z</dcterms:created>
  <dcterms:modified xsi:type="dcterms:W3CDTF">2020-05-14T20:07:35Z</dcterms:modified>
</cp:coreProperties>
</file>