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0" r:id="rId6"/>
    <p:sldId id="271" r:id="rId7"/>
    <p:sldId id="262" r:id="rId8"/>
    <p:sldId id="274" r:id="rId9"/>
    <p:sldId id="264" r:id="rId10"/>
    <p:sldId id="269" r:id="rId11"/>
    <p:sldId id="267" r:id="rId12"/>
    <p:sldId id="275" r:id="rId13"/>
    <p:sldId id="276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French Script MT" panose="03020402040607040605" pitchFamily="66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730" autoAdjust="0"/>
  </p:normalViewPr>
  <p:slideViewPr>
    <p:cSldViewPr snapToGrid="0">
      <p:cViewPr varScale="1">
        <p:scale>
          <a:sx n="33" d="100"/>
          <a:sy n="33" d="100"/>
        </p:scale>
        <p:origin x="20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30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fr-FR" sz="120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veux une collection de 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7231cubes </a:t>
            </a:r>
            <a:r>
              <a:rPr lang="fr-FR" sz="120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tout. Attention, je n’ai 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</a:t>
            </a:r>
            <a:r>
              <a:rPr lang="fr-FR" sz="120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plaques</a:t>
            </a:r>
            <a:r>
              <a:rPr lang="fr-FR" sz="1200" u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centaines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r-FR" sz="120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peux-tu me proposer 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veux une collection de 6502 cubes en tout. Attention, je n’ai toujours plus de plaques de 100. Que peux-tu me proposer 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veux une collection de 5360 cubes. Attention, je n’ai plus de plaques de 100, ni de 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barres </a:t>
            </a: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10 à présent. Que peux-tu me proposer 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fr-FR" sz="120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Entourer 10 étages : écrire 6 x 10 (sur le côté).  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Entourer encore 10 étages : écrire 6 x 10 sur le côté.                                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Puis entourer 4 étages : écrire 6 x 4 (sur le côté).                                            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peut écrire ceci en utilisant des parenthèses :                     6 x 24 = (6 x 10) + (6 x 10) + (6 x 4)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 connais déjà les tables de 10 et de 4.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 x 10 = 10 x 6 = 60           6 x 4 = 4 x 6 = 24                                 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 x 24 = (6 x 10) + (6 x 10) + (6 x 4)  = 60 + 60 + 24  = 6 x 24 = 144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Sur la façade, il y a 144 fenêtres en tout.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30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mtClean="0"/>
              <a:t>Lundi 11 mai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Problèmes de numération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9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Google Shape;169;p12"/>
              <p:cNvSpPr/>
              <p:nvPr/>
            </p:nvSpPr>
            <p:spPr>
              <a:xfrm>
                <a:off x="332990" y="2226772"/>
                <a:ext cx="677198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2540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3200" dirty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Je veux une collection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Cambria Math"/>
                        <a:sym typeface="Cambria Math"/>
                      </a:rPr>
                      <m:t>7231</m:t>
                    </m:r>
                  </m:oMath>
                </a14:m>
                <a:r>
                  <a:rPr lang="fr-FR" sz="3200" dirty="0" smtClean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fr-FR" sz="3200" dirty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cubes.</a:t>
                </a:r>
                <a:endParaRPr sz="3200" dirty="0">
                  <a:solidFill>
                    <a:srgbClr val="7030A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 xmlns="">
          <p:sp>
            <p:nvSpPr>
              <p:cNvPr id="169" name="Google Shape;169;p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0" y="2226772"/>
                <a:ext cx="6771982" cy="584775"/>
              </a:xfrm>
              <a:prstGeom prst="rect">
                <a:avLst/>
              </a:prstGeom>
              <a:blipFill>
                <a:blip r:embed="rId3"/>
                <a:stretch>
                  <a:fillRect l="-2340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990" y="98479"/>
            <a:ext cx="967272" cy="161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2297" y="3324695"/>
            <a:ext cx="431999" cy="23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7673" y="1749214"/>
            <a:ext cx="1206091" cy="95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0738125" y="2885160"/>
            <a:ext cx="27601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50846" y="302157"/>
            <a:ext cx="1538309" cy="120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/>
          <p:nvPr/>
        </p:nvSpPr>
        <p:spPr>
          <a:xfrm>
            <a:off x="332990" y="3578134"/>
            <a:ext cx="67719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 veux une collection de </a:t>
            </a:r>
            <a:r>
              <a:rPr lang="fr-FR" sz="3200" dirty="0" smtClean="0">
                <a:solidFill>
                  <a:srgbClr val="7030A0"/>
                </a:solidFill>
                <a:latin typeface="Cambria Math"/>
                <a:ea typeface="Cambria Math"/>
                <a:cs typeface="Cambria Math"/>
                <a:sym typeface="Cambria Math"/>
              </a:rPr>
              <a:t>6502</a:t>
            </a:r>
            <a:r>
              <a:rPr lang="fr-FR" sz="32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cubes.</a:t>
            </a:r>
            <a:endParaRPr sz="3200" dirty="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332990" y="4929496"/>
            <a:ext cx="67719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 veux une collection </a:t>
            </a:r>
            <a:r>
              <a:rPr lang="fr-FR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3200" smtClean="0">
                <a:solidFill>
                  <a:srgbClr val="7030A0"/>
                </a:solidFill>
                <a:latin typeface="Cambria Math"/>
                <a:ea typeface="Cambria Math"/>
                <a:cs typeface="Cambria Math"/>
                <a:sym typeface="Cambria Math"/>
              </a:rPr>
              <a:t>5360</a:t>
            </a:r>
            <a:r>
              <a:rPr lang="fr-FR" sz="320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cubes.</a:t>
            </a:r>
            <a:endParaRPr sz="3200" dirty="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3077063" y="512403"/>
            <a:ext cx="61748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Que peux-tu me proposer ?</a:t>
            </a:r>
            <a:endParaRPr sz="400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5" grpId="0"/>
      <p:bldP spid="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056053" y="175846"/>
            <a:ext cx="9880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pour la prochaine fois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8;p4"/>
              <p:cNvSpPr txBox="1"/>
              <p:nvPr/>
            </p:nvSpPr>
            <p:spPr>
              <a:xfrm>
                <a:off x="1146362" y="1159824"/>
                <a:ext cx="9907891" cy="2062063"/>
              </a:xfrm>
              <a:prstGeom prst="rect">
                <a:avLst/>
              </a:prstGeom>
              <a:solidFill>
                <a:srgbClr val="DEC3DC"/>
              </a:solid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fr-FR" sz="3200" dirty="0">
                    <a:latin typeface="Calibri"/>
                    <a:cs typeface="Calibri"/>
                  </a:rPr>
                  <a:t>Dans le jardin de Corinne, il y a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  <a:cs typeface="Calibri"/>
                      </a:rPr>
                      <m:t>6</m:t>
                    </m:r>
                  </m:oMath>
                </a14:m>
                <a:r>
                  <a:rPr lang="fr-FR" sz="3200" dirty="0">
                    <a:latin typeface="Calibri"/>
                    <a:cs typeface="Calibri"/>
                  </a:rPr>
                  <a:t> rangées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  <a:cs typeface="Calibri"/>
                      </a:rPr>
                      <m:t>8</m:t>
                    </m:r>
                  </m:oMath>
                </a14:m>
                <a:r>
                  <a:rPr lang="fr-FR" sz="3200" dirty="0">
                    <a:latin typeface="Calibri"/>
                    <a:cs typeface="Calibri"/>
                  </a:rPr>
                  <a:t> tulipes </a:t>
                </a:r>
                <a:endParaRPr lang="fr-FR" sz="3200" dirty="0" smtClean="0">
                  <a:latin typeface="Calibri"/>
                  <a:cs typeface="Calibri"/>
                </a:endParaRPr>
              </a:p>
              <a:p>
                <a:r>
                  <a:rPr lang="fr-FR" sz="3200" dirty="0" smtClean="0">
                    <a:latin typeface="Calibri"/>
                    <a:cs typeface="Calibri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  <a:cs typeface="Calibri"/>
                      </a:rPr>
                      <m:t>6</m:t>
                    </m:r>
                  </m:oMath>
                </a14:m>
                <a:r>
                  <a:rPr lang="fr-FR" sz="3200" dirty="0">
                    <a:latin typeface="Calibri"/>
                    <a:cs typeface="Calibri"/>
                  </a:rPr>
                  <a:t> rangées de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  <a:cs typeface="Calibri"/>
                      </a:rPr>
                      <m:t>7</m:t>
                    </m:r>
                  </m:oMath>
                </a14:m>
                <a:r>
                  <a:rPr lang="fr-FR" sz="3200" dirty="0">
                    <a:latin typeface="Calibri"/>
                    <a:cs typeface="Calibri"/>
                  </a:rPr>
                  <a:t> roses.</a:t>
                </a:r>
              </a:p>
              <a:p>
                <a:r>
                  <a:rPr lang="fr-FR" sz="3200" b="1" dirty="0">
                    <a:latin typeface="Calibri"/>
                    <a:cs typeface="Calibri"/>
                  </a:rPr>
                  <a:t>Combien y a-t-il de fleurs en tout dans le jardin de Corinne ? </a:t>
                </a:r>
              </a:p>
            </p:txBody>
          </p:sp>
        </mc:Choice>
        <mc:Fallback xmlns="">
          <p:sp>
            <p:nvSpPr>
              <p:cNvPr id="4" name="Google Shape;108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62" y="1159824"/>
                <a:ext cx="9907891" cy="2062063"/>
              </a:xfrm>
              <a:prstGeom prst="rect">
                <a:avLst/>
              </a:prstGeom>
              <a:blipFill>
                <a:blip r:embed="rId3"/>
                <a:stretch>
                  <a:fillRect l="-1475" t="-3226" b="-8211"/>
                </a:stretch>
              </a:blipFill>
              <a:ln w="12700" cap="flat" cmpd="sng">
                <a:solidFill>
                  <a:srgbClr val="DEC3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2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8;p4"/>
          <p:cNvSpPr txBox="1"/>
          <p:nvPr/>
        </p:nvSpPr>
        <p:spPr>
          <a:xfrm>
            <a:off x="1136395" y="1326829"/>
            <a:ext cx="9907891" cy="156966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L’immeuble </a:t>
            </a:r>
            <a:r>
              <a:rPr lang="fr-F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d’Anne a </a:t>
            </a:r>
            <a:r>
              <a:rPr lang="fr-FR" sz="3200" dirty="0" smtClean="0">
                <a:solidFill>
                  <a:schemeClr val="dk1"/>
                </a:solidFill>
                <a:latin typeface="Cambria Math"/>
                <a:ea typeface="Cambria Math"/>
                <a:cs typeface="Calibri"/>
                <a:sym typeface="Cambria Math"/>
              </a:rPr>
              <a:t>24</a:t>
            </a:r>
            <a:r>
              <a:rPr lang="fr-F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étages.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y a </a:t>
            </a:r>
            <a:r>
              <a:rPr lang="fr-FR" sz="3200" dirty="0">
                <a:solidFill>
                  <a:schemeClr val="dk1"/>
                </a:solidFill>
                <a:latin typeface="Cambria Math"/>
                <a:ea typeface="Cambria Math"/>
                <a:cs typeface="Calibri"/>
                <a:sym typeface="Cambria Math"/>
              </a:rPr>
              <a:t>6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fenêtres à chaque étage sur la façade.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fenêtres y </a:t>
            </a:r>
            <a:r>
              <a:rPr lang="fr-FR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a-t-il</a:t>
            </a: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tout sur la façade ?</a:t>
            </a:r>
            <a:endParaRPr dirty="0"/>
          </a:p>
        </p:txBody>
      </p:sp>
      <p:pic>
        <p:nvPicPr>
          <p:cNvPr id="10" name="Google Shape;109;p4"/>
          <p:cNvPicPr preferRelativeResize="0"/>
          <p:nvPr/>
        </p:nvPicPr>
        <p:blipFill rotWithShape="1">
          <a:blip r:embed="rId3">
            <a:alphaModFix/>
          </a:blip>
          <a:srcRect l="9158" t="79760" r="20397" b="2391"/>
          <a:stretch/>
        </p:blipFill>
        <p:spPr>
          <a:xfrm>
            <a:off x="1087791" y="3640015"/>
            <a:ext cx="10174410" cy="16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79531"/>
          <a:stretch/>
        </p:blipFill>
        <p:spPr>
          <a:xfrm>
            <a:off x="9665343" y="401342"/>
            <a:ext cx="1808216" cy="64566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5384" y="354275"/>
            <a:ext cx="8647815" cy="196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Calibri"/>
                <a:cs typeface="Calibri"/>
              </a:rPr>
              <a:t>Rappel </a:t>
            </a:r>
          </a:p>
          <a:p>
            <a:pPr lvl="0"/>
            <a:endParaRPr lang="fr-FR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peux calculer une multiplication, que je ne sais pas faire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1800" b="1" dirty="0" smtClean="0">
                <a:latin typeface="Calibri"/>
                <a:cs typeface="Calibri"/>
              </a:rPr>
              <a:t> </a:t>
            </a:r>
          </a:p>
          <a:p>
            <a:pPr lvl="0"/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 connais pas par cœur, en plusieurs étapes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lang="fr-F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peux décomposer un des deux nombres et m’appuyer sur des résultats que je connais.</a:t>
            </a:r>
          </a:p>
          <a:p>
            <a:pPr lvl="0"/>
            <a:endParaRPr lang="fr-FR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4737" y="461482"/>
            <a:ext cx="1001868" cy="122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l="29533" t="68910" r="9622" b="5657"/>
          <a:stretch/>
        </p:blipFill>
        <p:spPr>
          <a:xfrm>
            <a:off x="4328160" y="4793397"/>
            <a:ext cx="6842760" cy="16612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053555" y="3031926"/>
                <a:ext cx="46113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 × 24 = 144</m:t>
                      </m:r>
                    </m:oMath>
                  </m:oMathPara>
                </a14:m>
                <a:endParaRPr lang="fr-FR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55" y="3031926"/>
                <a:ext cx="4611315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617720" y="5425440"/>
            <a:ext cx="729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rench Script MT" panose="03020402040607040605" pitchFamily="66" charset="0"/>
              </a:rPr>
              <a:t>Il y a 144 fenêtres. </a:t>
            </a:r>
            <a:endParaRPr lang="fr-FR" sz="4800" dirty="0">
              <a:latin typeface="French Script MT" panose="03020402040607040605" pitchFamily="66" charset="0"/>
            </a:endParaRPr>
          </a:p>
        </p:txBody>
      </p:sp>
      <p:sp>
        <p:nvSpPr>
          <p:cNvPr id="9" name="Google Shape;108;p4"/>
          <p:cNvSpPr txBox="1"/>
          <p:nvPr/>
        </p:nvSpPr>
        <p:spPr>
          <a:xfrm>
            <a:off x="985710" y="1154639"/>
            <a:ext cx="9907891" cy="156966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L’immeuble </a:t>
            </a:r>
            <a:r>
              <a:rPr lang="fr-F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d’Anne a </a:t>
            </a:r>
            <a:r>
              <a:rPr lang="fr-FR" sz="3200" dirty="0" smtClean="0">
                <a:solidFill>
                  <a:schemeClr val="dk1"/>
                </a:solidFill>
                <a:latin typeface="Cambria Math"/>
                <a:ea typeface="Cambria Math"/>
                <a:cs typeface="Calibri"/>
                <a:sym typeface="Cambria Math"/>
              </a:rPr>
              <a:t>24</a:t>
            </a:r>
            <a:r>
              <a:rPr lang="fr-F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étages.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y a </a:t>
            </a:r>
            <a:r>
              <a:rPr lang="fr-FR" sz="3200" dirty="0">
                <a:solidFill>
                  <a:schemeClr val="dk1"/>
                </a:solidFill>
                <a:latin typeface="Cambria Math"/>
                <a:ea typeface="Cambria Math"/>
                <a:cs typeface="Calibri"/>
                <a:sym typeface="Cambria Math"/>
              </a:rPr>
              <a:t>6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fenêtres à chaque étage sur la façade.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fenêtres y </a:t>
            </a:r>
            <a:r>
              <a:rPr lang="fr-FR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a-t-il</a:t>
            </a: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tout sur la façade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/>
              <a:t>La table de Pythagore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733" y="294217"/>
            <a:ext cx="1027510" cy="129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81325" b="13699"/>
          <a:stretch/>
        </p:blipFill>
        <p:spPr>
          <a:xfrm rot="1924045">
            <a:off x="8259731" y="1003798"/>
            <a:ext cx="1456066" cy="986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24009" t="10463" r="23443"/>
          <a:stretch/>
        </p:blipFill>
        <p:spPr>
          <a:xfrm>
            <a:off x="805537" y="612949"/>
            <a:ext cx="6406669" cy="61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1001985" y="1115575"/>
            <a:ext cx="55792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Entraîne-toi à présent !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254" y="258288"/>
            <a:ext cx="976037" cy="16267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236133" y="2201333"/>
                <a:ext cx="305877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6 =</m:t>
                      </m:r>
                    </m:oMath>
                  </m:oMathPara>
                </a14:m>
                <a:endParaRPr lang="fr-FR" sz="36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8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2 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</m:oMath>
                  </m:oMathPara>
                </a14:m>
                <a:endParaRPr lang="fr-FR" sz="36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8 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</m:oMath>
                  </m:oMathPara>
                </a14:m>
                <a:endParaRPr lang="fr-FR" sz="36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6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7 </m:t>
                      </m:r>
                      <m:r>
                        <a:rPr lang="fr-FR" sz="3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133" y="2201333"/>
                <a:ext cx="3058776" cy="3416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84618" y="2201333"/>
                <a:ext cx="6096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5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8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=</m:t>
                      </m:r>
                    </m:oMath>
                  </m:oMathPara>
                </a14:m>
                <a:endParaRPr lang="fr-FR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6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6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=</m:t>
                      </m:r>
                    </m:oMath>
                  </m:oMathPara>
                </a14:m>
                <a:endParaRPr lang="fr-FR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8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7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=</m:t>
                      </m:r>
                    </m:oMath>
                  </m:oMathPara>
                </a14:m>
                <a:endParaRPr lang="fr-FR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8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×</m:t>
                      </m:r>
                      <m:r>
                        <a:rPr lang="fr-FR" sz="36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4</m:t>
                      </m:r>
                      <m:r>
                        <a:rPr lang="fr-FR" sz="3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=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18" y="2201333"/>
                <a:ext cx="6096000" cy="3416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266</Words>
  <Application>Microsoft Office PowerPoint</Application>
  <PresentationFormat>Grand écran</PresentationFormat>
  <Paragraphs>63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Cambria Math</vt:lpstr>
      <vt:lpstr>French Script MT</vt:lpstr>
      <vt:lpstr>Cambria</vt:lpstr>
      <vt:lpstr>Arial</vt:lpstr>
      <vt:lpstr>Calibri</vt:lpstr>
      <vt:lpstr>Thème Office</vt:lpstr>
      <vt:lpstr>Lundi 11 mai</vt:lpstr>
      <vt:lpstr>Présentation PowerPoint</vt:lpstr>
      <vt:lpstr>Problème</vt:lpstr>
      <vt:lpstr> Correction du problème de la séance précédente</vt:lpstr>
      <vt:lpstr>Présentation PowerPoint</vt:lpstr>
      <vt:lpstr> Correction du problème de la séance précédente</vt:lpstr>
      <vt:lpstr>Calcul réfléchi</vt:lpstr>
      <vt:lpstr>Présentation PowerPoint</vt:lpstr>
      <vt:lpstr>Présentation PowerPoint</vt:lpstr>
      <vt:lpstr>Problèmes de numération</vt:lpstr>
      <vt:lpstr>Présentation PowerPoint</vt:lpstr>
      <vt:lpstr>Problèmes</vt:lpstr>
      <vt:lpstr>Problème pour la prochaine fois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27</cp:revision>
  <dcterms:created xsi:type="dcterms:W3CDTF">2020-03-25T09:22:14Z</dcterms:created>
  <dcterms:modified xsi:type="dcterms:W3CDTF">2020-04-30T14:25:03Z</dcterms:modified>
</cp:coreProperties>
</file>