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French Script MT" panose="03020402040607040605" pitchFamily="66" charset="0"/>
      <p:regular r:id="rId21"/>
    </p:embeddedFont>
    <p:embeddedFont>
      <p:font typeface="Cambria" panose="02040503050406030204"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7" roundtripDataSignature="AMtx7mhW8/XE62Lui1C/+sIofL2AUtD9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1">
                <a:solidFill>
                  <a:schemeClr val="dk1"/>
                </a:solidFill>
                <a:latin typeface="Calibri"/>
                <a:ea typeface="Calibri"/>
                <a:cs typeface="Calibri"/>
                <a:sym typeface="Calibri"/>
              </a:rPr>
              <a:t>206 équipes de 2 boulistes participent à un tournoi de pétanque. Combien de boulistes participent à ce tournoi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L’immeuble d’Anne a 24 étages. Il y a 6 fenêtres à chaque étage sur la façade. Combien de fenêtres y </a:t>
            </a:r>
            <a:r>
              <a:rPr lang="fr-FR" sz="1200" dirty="0" err="1">
                <a:solidFill>
                  <a:schemeClr val="dk1"/>
                </a:solidFill>
                <a:latin typeface="Calibri"/>
                <a:ea typeface="Calibri"/>
                <a:cs typeface="Calibri"/>
                <a:sym typeface="Calibri"/>
              </a:rPr>
              <a:t>a-t-il</a:t>
            </a:r>
            <a:r>
              <a:rPr lang="fr-FR" sz="1200" dirty="0">
                <a:solidFill>
                  <a:schemeClr val="dk1"/>
                </a:solidFill>
                <a:latin typeface="Calibri"/>
                <a:ea typeface="Calibri"/>
                <a:cs typeface="Calibri"/>
                <a:sym typeface="Calibri"/>
              </a:rPr>
              <a:t> en tout sur la façade ?</a:t>
            </a:r>
            <a:endParaRPr dirty="0"/>
          </a:p>
          <a:p>
            <a:pPr marL="0" lvl="0" indent="0" algn="l" rtl="0">
              <a:spcBef>
                <a:spcPts val="0"/>
              </a:spcBef>
              <a:spcAft>
                <a:spcPts val="0"/>
              </a:spcAft>
              <a:buNone/>
            </a:pPr>
            <a:endParaRPr dirty="0"/>
          </a:p>
        </p:txBody>
      </p:sp>
      <p:sp>
        <p:nvSpPr>
          <p:cNvPr id="181" name="Google Shape;1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46130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Je veux une collection de 2604 cubes. Que peux-tu me proposer ?</a:t>
            </a:r>
            <a:endParaRPr/>
          </a:p>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Je veux une collection de 4127cubes en tout. Attention, je n’ai toujours plus de gros cubes de milliers. Que peux-tu me proposer ?</a:t>
            </a:r>
            <a:endParaRPr/>
          </a:p>
          <a:p>
            <a:pPr marL="0" marR="0" lvl="0" indent="0" algn="l" rtl="0">
              <a:lnSpc>
                <a:spcPct val="100000"/>
              </a:lnSpc>
              <a:spcBef>
                <a:spcPts val="0"/>
              </a:spcBef>
              <a:spcAft>
                <a:spcPts val="0"/>
              </a:spcAft>
              <a:buClr>
                <a:schemeClr val="dk1"/>
              </a:buClr>
              <a:buSzPts val="1200"/>
              <a:buFont typeface="Calibri"/>
              <a:buNone/>
            </a:pPr>
            <a:r>
              <a:rPr lang="fr-FR" sz="1200" u="none">
                <a:solidFill>
                  <a:schemeClr val="dk1"/>
                </a:solidFill>
                <a:latin typeface="Calibri"/>
                <a:ea typeface="Calibri"/>
                <a:cs typeface="Calibri"/>
                <a:sym typeface="Calibri"/>
              </a:rPr>
              <a:t>Je veux une collection de 3008 cubes. </a:t>
            </a:r>
            <a:r>
              <a:rPr lang="fr-FR" sz="1200" b="1" u="none">
                <a:solidFill>
                  <a:schemeClr val="dk1"/>
                </a:solidFill>
                <a:latin typeface="Calibri"/>
                <a:ea typeface="Calibri"/>
                <a:cs typeface="Calibri"/>
                <a:sym typeface="Calibri"/>
              </a:rPr>
              <a:t>Attention, je n’ai plus de gros cubes de mille, ni de barre de 10 à présent.</a:t>
            </a:r>
            <a:r>
              <a:rPr lang="fr-FR" sz="1200" u="none">
                <a:solidFill>
                  <a:schemeClr val="dk1"/>
                </a:solidFill>
                <a:latin typeface="Calibri"/>
                <a:ea typeface="Calibri"/>
                <a:cs typeface="Calibri"/>
                <a:sym typeface="Calibri"/>
              </a:rPr>
              <a:t> Que peux-tu me proposer ?</a:t>
            </a:r>
            <a:endParaRPr/>
          </a:p>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7" name="Google Shape;1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Voici le problème : L’immeuble d’Agnès a 13 étages. Il y a 8 fenêtres à chaque étage. Combien de fenêtres y a-t-il en tout sur la façade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1" dirty="0">
                <a:solidFill>
                  <a:schemeClr val="dk1"/>
                </a:solidFill>
                <a:latin typeface="Calibri"/>
                <a:ea typeface="Calibri"/>
                <a:cs typeface="Calibri"/>
                <a:sym typeface="Calibri"/>
              </a:rPr>
              <a:t>Je peux calculer une multiplication, que je ne sais pas faire, que je ne connais pas par cœur en plusieurs étapes. Je peux décomposer un des deux nombres et m’appuyer sur des résultats que je connais.                                                                                   3 x 8 = (2 x 8) + 8                                                                                                                         8 x 13 = (10 x 8) + (3 x 8)   =&gt; Illustrer avec le quadrillage de 8 x 13 annoté.</a:t>
            </a:r>
            <a:endParaRPr dirty="0"/>
          </a:p>
        </p:txBody>
      </p:sp>
      <p:sp>
        <p:nvSpPr>
          <p:cNvPr id="119" name="Google Shape;1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a:solidFill>
                  <a:schemeClr val="dk1"/>
                </a:solidFill>
                <a:latin typeface="Calibri"/>
                <a:ea typeface="Calibri"/>
                <a:cs typeface="Calibri"/>
                <a:sym typeface="Calibri"/>
              </a:rPr>
              <a:t>9 x 4 =… 8 x 1 =… 9 x 3 =… 3 x 7 =… 5 x 9 =… 5 x 5 =… 6 x 3 8 x 4 =	... 6 x 10 =</a:t>
            </a:r>
            <a:endParaRPr/>
          </a:p>
        </p:txBody>
      </p:sp>
      <p:sp>
        <p:nvSpPr>
          <p:cNvPr id="143" name="Google Shape;1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0"/>
        <p:cNvGrpSpPr/>
        <p:nvPr/>
      </p:nvGrpSpPr>
      <p:grpSpPr>
        <a:xfrm>
          <a:off x="0" y="0"/>
          <a:ext cx="0" cy="0"/>
          <a:chOff x="0" y="0"/>
          <a:chExt cx="0" cy="0"/>
        </a:xfrm>
      </p:grpSpPr>
      <p:sp>
        <p:nvSpPr>
          <p:cNvPr id="21" name="Google Shape;2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2"/>
        <p:cNvGrpSpPr/>
        <p:nvPr/>
      </p:nvGrpSpPr>
      <p:grpSpPr>
        <a:xfrm>
          <a:off x="0" y="0"/>
          <a:ext cx="0" cy="0"/>
          <a:chOff x="0" y="0"/>
          <a:chExt cx="0" cy="0"/>
        </a:xfrm>
      </p:grpSpPr>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701040" y="1524000"/>
            <a:ext cx="10713720" cy="49530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600" b="0" i="0" u="none" strike="noStrike" cap="none">
                <a:solidFill>
                  <a:schemeClr val="lt1"/>
                </a:solidFill>
                <a:latin typeface="Calibri"/>
                <a:ea typeface="Calibri"/>
                <a:cs typeface="Calibri"/>
                <a:sym typeface="Calibri"/>
              </a:rPr>
              <a:t>Mathématiques</a:t>
            </a:r>
            <a:endParaRPr/>
          </a:p>
          <a:p>
            <a:pPr marL="0" marR="0" lvl="0" indent="0" algn="ctr" rtl="0">
              <a:spcBef>
                <a:spcPts val="0"/>
              </a:spcBef>
              <a:spcAft>
                <a:spcPts val="0"/>
              </a:spcAft>
              <a:buNone/>
            </a:pPr>
            <a:r>
              <a:rPr lang="fr-FR" sz="9600" b="0" i="0" u="none" strike="noStrike" cap="none">
                <a:solidFill>
                  <a:schemeClr val="lt1"/>
                </a:solidFill>
                <a:latin typeface="Calibri"/>
                <a:ea typeface="Calibri"/>
                <a:cs typeface="Calibri"/>
                <a:sym typeface="Calibri"/>
              </a:rPr>
              <a:t>CE2</a:t>
            </a:r>
            <a:endParaRPr sz="96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title"/>
          </p:nvPr>
        </p:nvSpPr>
        <p:spPr>
          <a:xfrm>
            <a:off x="0" y="0"/>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400"/>
              <a:buFont typeface="Calibri"/>
              <a:buNone/>
            </a:pPr>
            <a:r>
              <a:rPr lang="fr-FR" b="1">
                <a:solidFill>
                  <a:srgbClr val="7030A0"/>
                </a:solidFill>
                <a:latin typeface="Calibri"/>
                <a:ea typeface="Calibri"/>
                <a:cs typeface="Calibri"/>
                <a:sym typeface="Calibri"/>
              </a:rPr>
              <a:t> Correction du problème de la séance précédente</a:t>
            </a:r>
            <a:endParaRPr b="1">
              <a:solidFill>
                <a:srgbClr val="7030A0"/>
              </a:solidFill>
              <a:latin typeface="Calibri"/>
              <a:ea typeface="Calibri"/>
              <a:cs typeface="Calibri"/>
              <a:sym typeface="Calibri"/>
            </a:endParaRPr>
          </a:p>
        </p:txBody>
      </p:sp>
      <p:sp>
        <p:nvSpPr>
          <p:cNvPr id="161" name="Google Shape;161;p11"/>
          <p:cNvSpPr txBox="1"/>
          <p:nvPr/>
        </p:nvSpPr>
        <p:spPr>
          <a:xfrm>
            <a:off x="1053555" y="1141253"/>
            <a:ext cx="9639846" cy="1384995"/>
          </a:xfrm>
          <a:prstGeom prst="rect">
            <a:avLst/>
          </a:prstGeom>
          <a:solidFill>
            <a:srgbClr val="DEC3DC"/>
          </a:solidFill>
          <a:ln w="12700" cap="flat" cmpd="sng">
            <a:solidFill>
              <a:srgbClr val="DEC3D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800" dirty="0">
                <a:solidFill>
                  <a:schemeClr val="dk1"/>
                </a:solidFill>
                <a:latin typeface="Cambria Math"/>
                <a:ea typeface="Cambria Math"/>
                <a:cs typeface="Cambria Math"/>
                <a:sym typeface="Cambria Math"/>
              </a:rPr>
              <a:t>206</a:t>
            </a:r>
            <a:r>
              <a:rPr lang="fr-FR" sz="2800" dirty="0">
                <a:solidFill>
                  <a:schemeClr val="dk1"/>
                </a:solidFill>
                <a:latin typeface="Calibri"/>
                <a:ea typeface="Calibri"/>
                <a:cs typeface="Calibri"/>
                <a:sym typeface="Calibri"/>
              </a:rPr>
              <a:t> équipes de </a:t>
            </a:r>
            <a:r>
              <a:rPr lang="fr-FR" sz="2800" dirty="0">
                <a:solidFill>
                  <a:schemeClr val="dk1"/>
                </a:solidFill>
                <a:latin typeface="Cambria Math"/>
                <a:ea typeface="Cambria Math"/>
                <a:cs typeface="Cambria Math"/>
                <a:sym typeface="Cambria Math"/>
              </a:rPr>
              <a:t>2</a:t>
            </a:r>
            <a:r>
              <a:rPr lang="fr-FR" sz="2800" dirty="0">
                <a:solidFill>
                  <a:schemeClr val="dk1"/>
                </a:solidFill>
                <a:latin typeface="Calibri"/>
                <a:ea typeface="Calibri"/>
                <a:cs typeface="Calibri"/>
                <a:sym typeface="Calibri"/>
              </a:rPr>
              <a:t> boulistes participent à un tournoi de pétanque.</a:t>
            </a:r>
            <a:endParaRPr dirty="0"/>
          </a:p>
          <a:p>
            <a:pPr marL="0" marR="0" lvl="0" indent="0" algn="just"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fr-FR" sz="2800" b="1" dirty="0">
                <a:solidFill>
                  <a:schemeClr val="dk1"/>
                </a:solidFill>
                <a:latin typeface="Calibri"/>
                <a:ea typeface="Calibri"/>
                <a:cs typeface="Calibri"/>
                <a:sym typeface="Calibri"/>
              </a:rPr>
              <a:t>Combien de boulistes participent à ce tournoi?</a:t>
            </a:r>
            <a:r>
              <a:rPr lang="fr-FR" sz="2800" dirty="0">
                <a:solidFill>
                  <a:schemeClr val="dk1"/>
                </a:solidFill>
                <a:latin typeface="Calibri"/>
                <a:ea typeface="Calibri"/>
                <a:cs typeface="Calibri"/>
                <a:sym typeface="Calibri"/>
              </a:rPr>
              <a:t> </a:t>
            </a:r>
            <a:endParaRPr dirty="0"/>
          </a:p>
        </p:txBody>
      </p:sp>
      <p:pic>
        <p:nvPicPr>
          <p:cNvPr id="162" name="Google Shape;162;p11"/>
          <p:cNvPicPr preferRelativeResize="0"/>
          <p:nvPr/>
        </p:nvPicPr>
        <p:blipFill rotWithShape="1">
          <a:blip r:embed="rId3">
            <a:alphaModFix/>
          </a:blip>
          <a:srcRect l="29533" t="68910" r="9622" b="5657"/>
          <a:stretch/>
        </p:blipFill>
        <p:spPr>
          <a:xfrm>
            <a:off x="4328160" y="4793397"/>
            <a:ext cx="6842760" cy="1661274"/>
          </a:xfrm>
          <a:prstGeom prst="rect">
            <a:avLst/>
          </a:prstGeom>
          <a:noFill/>
          <a:ln>
            <a:noFill/>
          </a:ln>
        </p:spPr>
      </p:pic>
      <p:sp>
        <p:nvSpPr>
          <p:cNvPr id="7" name="ZoneTexte 6"/>
          <p:cNvSpPr txBox="1"/>
          <p:nvPr/>
        </p:nvSpPr>
        <p:spPr>
          <a:xfrm>
            <a:off x="1053555" y="3031926"/>
            <a:ext cx="4611315" cy="1384995"/>
          </a:xfrm>
          <a:prstGeom prst="rect">
            <a:avLst/>
          </a:prstGeom>
          <a:noFill/>
        </p:spPr>
        <p:txBody>
          <a:bodyPr wrap="square" rtlCol="0">
            <a:spAutoFit/>
          </a:bodyPr>
          <a:lstStyle/>
          <a:p>
            <a:r>
              <a:rPr lang="fr-FR" sz="2800" dirty="0">
                <a:latin typeface="Cambria Math" panose="02040503050406030204" pitchFamily="18" charset="0"/>
                <a:ea typeface="Cambria Math" panose="02040503050406030204" pitchFamily="18" charset="0"/>
              </a:rPr>
              <a:t>206 × 2 = 206 + 206</a:t>
            </a:r>
          </a:p>
          <a:p>
            <a:endParaRPr lang="fr-FR" sz="2800" dirty="0">
              <a:latin typeface="Cambria Math" panose="02040503050406030204" pitchFamily="18" charset="0"/>
              <a:ea typeface="Cambria Math" panose="02040503050406030204" pitchFamily="18" charset="0"/>
            </a:endParaRPr>
          </a:p>
          <a:p>
            <a:r>
              <a:rPr lang="fr-FR" sz="2800" dirty="0">
                <a:latin typeface="Cambria Math" panose="02040503050406030204" pitchFamily="18" charset="0"/>
                <a:ea typeface="Cambria Math" panose="02040503050406030204" pitchFamily="18" charset="0"/>
              </a:rPr>
              <a:t>206 + 206 = 412 </a:t>
            </a:r>
          </a:p>
        </p:txBody>
      </p:sp>
      <p:sp>
        <p:nvSpPr>
          <p:cNvPr id="3" name="ZoneTexte 2"/>
          <p:cNvSpPr txBox="1"/>
          <p:nvPr/>
        </p:nvSpPr>
        <p:spPr>
          <a:xfrm>
            <a:off x="4617720" y="5425440"/>
            <a:ext cx="7299960" cy="830997"/>
          </a:xfrm>
          <a:prstGeom prst="rect">
            <a:avLst/>
          </a:prstGeom>
          <a:noFill/>
        </p:spPr>
        <p:txBody>
          <a:bodyPr wrap="square" rtlCol="0">
            <a:spAutoFit/>
          </a:bodyPr>
          <a:lstStyle/>
          <a:p>
            <a:r>
              <a:rPr lang="fr-FR" sz="4800" dirty="0">
                <a:latin typeface="French Script MT" panose="03020402040607040605" pitchFamily="66" charset="0"/>
              </a:rPr>
              <a:t>412 boulistes participent au tournoi.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3"/>
          <p:cNvSpPr txBox="1">
            <a:spLocks noGrp="1"/>
          </p:cNvSpPr>
          <p:nvPr>
            <p:ph type="title"/>
          </p:nvPr>
        </p:nvSpPr>
        <p:spPr>
          <a:xfrm>
            <a:off x="1056053" y="175846"/>
            <a:ext cx="988060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400"/>
              <a:buFont typeface="Calibri"/>
              <a:buNone/>
            </a:pPr>
            <a:r>
              <a:rPr lang="fr-FR" b="1">
                <a:solidFill>
                  <a:srgbClr val="7030A0"/>
                </a:solidFill>
                <a:latin typeface="Calibri"/>
                <a:ea typeface="Calibri"/>
                <a:cs typeface="Calibri"/>
                <a:sym typeface="Calibri"/>
              </a:rPr>
              <a:t>Problème pour la prochaine fois</a:t>
            </a:r>
            <a:endParaRPr/>
          </a:p>
        </p:txBody>
      </p:sp>
      <p:sp>
        <p:nvSpPr>
          <p:cNvPr id="5" name="Google Shape;108;p4"/>
          <p:cNvSpPr txBox="1"/>
          <p:nvPr/>
        </p:nvSpPr>
        <p:spPr>
          <a:xfrm>
            <a:off x="1028763" y="1606638"/>
            <a:ext cx="9907891" cy="1569660"/>
          </a:xfrm>
          <a:prstGeom prst="rect">
            <a:avLst/>
          </a:prstGeom>
          <a:solidFill>
            <a:srgbClr val="DEC3DC"/>
          </a:solidFill>
          <a:ln w="12700" cap="flat" cmpd="sng">
            <a:solidFill>
              <a:srgbClr val="DEC3DC"/>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fr-FR" sz="3200" b="0" i="0" u="none" strike="noStrike" cap="none" dirty="0">
                <a:solidFill>
                  <a:schemeClr val="dk1"/>
                </a:solidFill>
                <a:latin typeface="Calibri"/>
                <a:ea typeface="Calibri"/>
                <a:cs typeface="Calibri"/>
                <a:sym typeface="Calibri"/>
              </a:rPr>
              <a:t>L’immeuble d’Anne a </a:t>
            </a:r>
            <a:r>
              <a:rPr lang="fr-FR" sz="3200" dirty="0">
                <a:solidFill>
                  <a:schemeClr val="dk1"/>
                </a:solidFill>
                <a:latin typeface="Cambria Math"/>
                <a:ea typeface="Cambria Math"/>
                <a:cs typeface="Calibri"/>
                <a:sym typeface="Cambria Math"/>
              </a:rPr>
              <a:t>24</a:t>
            </a:r>
            <a:r>
              <a:rPr lang="fr-FR" sz="3200" b="0" i="0" u="none" strike="noStrike" cap="none" dirty="0">
                <a:solidFill>
                  <a:schemeClr val="dk1"/>
                </a:solidFill>
                <a:latin typeface="Calibri"/>
                <a:ea typeface="Calibri"/>
                <a:cs typeface="Calibri"/>
                <a:sym typeface="Calibri"/>
              </a:rPr>
              <a:t> étages.</a:t>
            </a:r>
            <a:endParaRPr dirty="0"/>
          </a:p>
          <a:p>
            <a:pPr marL="0" marR="0" lvl="0" indent="0" rtl="0">
              <a:spcBef>
                <a:spcPts val="0"/>
              </a:spcBef>
              <a:spcAft>
                <a:spcPts val="0"/>
              </a:spcAft>
              <a:buNone/>
            </a:pPr>
            <a:r>
              <a:rPr lang="fr-FR" sz="3200" dirty="0">
                <a:solidFill>
                  <a:schemeClr val="dk1"/>
                </a:solidFill>
                <a:latin typeface="Calibri"/>
                <a:ea typeface="Calibri"/>
                <a:cs typeface="Calibri"/>
                <a:sym typeface="Calibri"/>
              </a:rPr>
              <a:t>Il y a </a:t>
            </a:r>
            <a:r>
              <a:rPr lang="fr-FR" sz="3200" dirty="0">
                <a:solidFill>
                  <a:schemeClr val="dk1"/>
                </a:solidFill>
                <a:latin typeface="Cambria Math"/>
                <a:ea typeface="Cambria Math"/>
                <a:cs typeface="Calibri"/>
                <a:sym typeface="Cambria Math"/>
              </a:rPr>
              <a:t>6</a:t>
            </a:r>
            <a:r>
              <a:rPr lang="fr-FR" sz="3200" dirty="0">
                <a:solidFill>
                  <a:schemeClr val="dk1"/>
                </a:solidFill>
                <a:latin typeface="Calibri"/>
                <a:ea typeface="Calibri"/>
                <a:cs typeface="Calibri"/>
                <a:sym typeface="Calibri"/>
              </a:rPr>
              <a:t> fenêtres à chaque étage sur la façade.</a:t>
            </a:r>
            <a:endParaRPr sz="3200" dirty="0">
              <a:solidFill>
                <a:schemeClr val="dk1"/>
              </a:solidFill>
              <a:latin typeface="Calibri"/>
              <a:ea typeface="Calibri"/>
              <a:cs typeface="Calibri"/>
              <a:sym typeface="Calibri"/>
            </a:endParaRPr>
          </a:p>
          <a:p>
            <a:pPr marL="0" marR="0" lvl="0" indent="0" rtl="0">
              <a:spcBef>
                <a:spcPts val="0"/>
              </a:spcBef>
              <a:spcAft>
                <a:spcPts val="0"/>
              </a:spcAft>
              <a:buNone/>
            </a:pPr>
            <a:r>
              <a:rPr lang="fr-FR" sz="3200" b="1" dirty="0">
                <a:solidFill>
                  <a:schemeClr val="dk1"/>
                </a:solidFill>
                <a:latin typeface="Calibri"/>
                <a:ea typeface="Calibri"/>
                <a:cs typeface="Calibri"/>
                <a:sym typeface="Calibri"/>
              </a:rPr>
              <a:t>Combien de fenêtres y </a:t>
            </a:r>
            <a:r>
              <a:rPr lang="fr-FR" sz="3200" b="1" dirty="0" err="1">
                <a:solidFill>
                  <a:schemeClr val="dk1"/>
                </a:solidFill>
                <a:latin typeface="Calibri"/>
                <a:ea typeface="Calibri"/>
                <a:cs typeface="Calibri"/>
                <a:sym typeface="Calibri"/>
              </a:rPr>
              <a:t>a-t-il</a:t>
            </a:r>
            <a:r>
              <a:rPr lang="fr-FR" sz="3200" b="1" dirty="0">
                <a:solidFill>
                  <a:schemeClr val="dk1"/>
                </a:solidFill>
                <a:latin typeface="Calibri"/>
                <a:ea typeface="Calibri"/>
                <a:cs typeface="Calibri"/>
                <a:sym typeface="Calibri"/>
              </a:rPr>
              <a:t> en tout sur la façade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ctrTitle"/>
          </p:nvPr>
        </p:nvSpPr>
        <p:spPr>
          <a:xfrm>
            <a:off x="1524000" y="2746360"/>
            <a:ext cx="9144000" cy="136527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030A0"/>
              </a:buClr>
              <a:buSzPts val="8000"/>
              <a:buFont typeface="Calibri"/>
              <a:buNone/>
            </a:pPr>
            <a:r>
              <a:rPr lang="fr-FR" sz="8000" b="1" dirty="0">
                <a:solidFill>
                  <a:srgbClr val="7030A0"/>
                </a:solidFill>
              </a:rPr>
              <a:t>Problèmes de numération</a:t>
            </a:r>
            <a:endParaRPr sz="8000" dirty="0">
              <a:solidFill>
                <a:srgbClr val="7030A0"/>
              </a:solidFill>
              <a:latin typeface="Calibri"/>
              <a:ea typeface="Calibri"/>
              <a:cs typeface="Calibri"/>
              <a:sym typeface="Calibri"/>
            </a:endParaRPr>
          </a:p>
        </p:txBody>
      </p:sp>
    </p:spTree>
    <p:extLst>
      <p:ext uri="{BB962C8B-B14F-4D97-AF65-F5344CB8AC3E}">
        <p14:creationId xmlns:p14="http://schemas.microsoft.com/office/powerpoint/2010/main" val="345292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p:nvPr/>
        </p:nvSpPr>
        <p:spPr>
          <a:xfrm>
            <a:off x="332990" y="2226772"/>
            <a:ext cx="6771982" cy="584775"/>
          </a:xfrm>
          <a:prstGeom prst="rect">
            <a:avLst/>
          </a:prstGeom>
          <a:noFill/>
          <a:ln>
            <a:noFill/>
          </a:ln>
        </p:spPr>
        <p:txBody>
          <a:bodyPr spcFirstLastPara="1" wrap="square" lIns="91425" tIns="45700" rIns="91425" bIns="45700" anchor="t" anchorCtr="0">
            <a:spAutoFit/>
          </a:bodyPr>
          <a:lstStyle/>
          <a:p>
            <a:pPr marL="0" marR="254000" lvl="0" indent="0" algn="l" rtl="0">
              <a:spcBef>
                <a:spcPts val="0"/>
              </a:spcBef>
              <a:spcAft>
                <a:spcPts val="0"/>
              </a:spcAft>
              <a:buNone/>
            </a:pPr>
            <a:r>
              <a:rPr lang="fr-FR" sz="3200" dirty="0">
                <a:solidFill>
                  <a:srgbClr val="7030A0"/>
                </a:solidFill>
                <a:latin typeface="Calibri"/>
                <a:ea typeface="Calibri"/>
                <a:cs typeface="Calibri"/>
                <a:sym typeface="Calibri"/>
              </a:rPr>
              <a:t>Je veux une collection de </a:t>
            </a:r>
            <a:r>
              <a:rPr lang="fr-FR" sz="3200" dirty="0">
                <a:solidFill>
                  <a:srgbClr val="7030A0"/>
                </a:solidFill>
                <a:latin typeface="Cambria Math"/>
                <a:ea typeface="Cambria Math"/>
                <a:cs typeface="Cambria Math"/>
                <a:sym typeface="Cambria Math"/>
              </a:rPr>
              <a:t>2604</a:t>
            </a:r>
            <a:r>
              <a:rPr lang="fr-FR" sz="3200" dirty="0">
                <a:solidFill>
                  <a:srgbClr val="7030A0"/>
                </a:solidFill>
                <a:latin typeface="Calibri"/>
                <a:ea typeface="Calibri"/>
                <a:cs typeface="Calibri"/>
                <a:sym typeface="Calibri"/>
              </a:rPr>
              <a:t> cubes.</a:t>
            </a:r>
            <a:endParaRPr sz="3200" dirty="0">
              <a:solidFill>
                <a:srgbClr val="7030A0"/>
              </a:solidFill>
              <a:latin typeface="Cambria"/>
              <a:ea typeface="Cambria"/>
              <a:cs typeface="Cambria"/>
              <a:sym typeface="Cambria"/>
            </a:endParaRPr>
          </a:p>
        </p:txBody>
      </p:sp>
      <p:pic>
        <p:nvPicPr>
          <p:cNvPr id="170" name="Google Shape;170;p12"/>
          <p:cNvPicPr preferRelativeResize="0"/>
          <p:nvPr/>
        </p:nvPicPr>
        <p:blipFill rotWithShape="1">
          <a:blip r:embed="rId3">
            <a:alphaModFix/>
          </a:blip>
          <a:srcRect/>
          <a:stretch/>
        </p:blipFill>
        <p:spPr>
          <a:xfrm>
            <a:off x="332990" y="98479"/>
            <a:ext cx="967272" cy="1612120"/>
          </a:xfrm>
          <a:prstGeom prst="rect">
            <a:avLst/>
          </a:prstGeom>
          <a:noFill/>
          <a:ln>
            <a:noFill/>
          </a:ln>
        </p:spPr>
      </p:pic>
      <p:pic>
        <p:nvPicPr>
          <p:cNvPr id="171" name="Google Shape;171;p12"/>
          <p:cNvPicPr preferRelativeResize="0"/>
          <p:nvPr/>
        </p:nvPicPr>
        <p:blipFill rotWithShape="1">
          <a:blip r:embed="rId4">
            <a:alphaModFix/>
          </a:blip>
          <a:srcRect/>
          <a:stretch/>
        </p:blipFill>
        <p:spPr>
          <a:xfrm>
            <a:off x="11242297" y="3324695"/>
            <a:ext cx="431999" cy="236927"/>
          </a:xfrm>
          <a:prstGeom prst="rect">
            <a:avLst/>
          </a:prstGeom>
          <a:noFill/>
          <a:ln>
            <a:noFill/>
          </a:ln>
        </p:spPr>
      </p:pic>
      <p:pic>
        <p:nvPicPr>
          <p:cNvPr id="172" name="Google Shape;172;p12"/>
          <p:cNvPicPr preferRelativeResize="0"/>
          <p:nvPr/>
        </p:nvPicPr>
        <p:blipFill rotWithShape="1">
          <a:blip r:embed="rId5">
            <a:alphaModFix/>
          </a:blip>
          <a:srcRect/>
          <a:stretch/>
        </p:blipFill>
        <p:spPr>
          <a:xfrm>
            <a:off x="10597673" y="1749214"/>
            <a:ext cx="1206091" cy="955116"/>
          </a:xfrm>
          <a:prstGeom prst="rect">
            <a:avLst/>
          </a:prstGeom>
          <a:noFill/>
          <a:ln>
            <a:noFill/>
          </a:ln>
        </p:spPr>
      </p:pic>
      <p:pic>
        <p:nvPicPr>
          <p:cNvPr id="173" name="Google Shape;173;p12"/>
          <p:cNvPicPr preferRelativeResize="0"/>
          <p:nvPr/>
        </p:nvPicPr>
        <p:blipFill rotWithShape="1">
          <a:blip r:embed="rId6">
            <a:alphaModFix/>
          </a:blip>
          <a:srcRect/>
          <a:stretch/>
        </p:blipFill>
        <p:spPr>
          <a:xfrm rot="10800000">
            <a:off x="10738125" y="2885160"/>
            <a:ext cx="276010" cy="1116000"/>
          </a:xfrm>
          <a:prstGeom prst="rect">
            <a:avLst/>
          </a:prstGeom>
          <a:noFill/>
          <a:ln>
            <a:noFill/>
          </a:ln>
        </p:spPr>
      </p:pic>
      <p:pic>
        <p:nvPicPr>
          <p:cNvPr id="174" name="Google Shape;174;p12"/>
          <p:cNvPicPr preferRelativeResize="0"/>
          <p:nvPr/>
        </p:nvPicPr>
        <p:blipFill rotWithShape="1">
          <a:blip r:embed="rId7">
            <a:alphaModFix/>
          </a:blip>
          <a:srcRect/>
          <a:stretch/>
        </p:blipFill>
        <p:spPr>
          <a:xfrm>
            <a:off x="10450846" y="302157"/>
            <a:ext cx="1538309" cy="1204765"/>
          </a:xfrm>
          <a:prstGeom prst="rect">
            <a:avLst/>
          </a:prstGeom>
          <a:noFill/>
          <a:ln>
            <a:noFill/>
          </a:ln>
        </p:spPr>
      </p:pic>
      <p:sp>
        <p:nvSpPr>
          <p:cNvPr id="175" name="Google Shape;175;p12"/>
          <p:cNvSpPr/>
          <p:nvPr/>
        </p:nvSpPr>
        <p:spPr>
          <a:xfrm>
            <a:off x="332990" y="3578134"/>
            <a:ext cx="6771982" cy="584775"/>
          </a:xfrm>
          <a:prstGeom prst="rect">
            <a:avLst/>
          </a:prstGeom>
          <a:noFill/>
          <a:ln>
            <a:noFill/>
          </a:ln>
        </p:spPr>
        <p:txBody>
          <a:bodyPr spcFirstLastPara="1" wrap="square" lIns="91425" tIns="45700" rIns="91425" bIns="45700" anchor="t" anchorCtr="0">
            <a:spAutoFit/>
          </a:bodyPr>
          <a:lstStyle/>
          <a:p>
            <a:pPr marL="0" marR="254000" lvl="0" indent="0" algn="l" rtl="0">
              <a:spcBef>
                <a:spcPts val="0"/>
              </a:spcBef>
              <a:spcAft>
                <a:spcPts val="0"/>
              </a:spcAft>
              <a:buNone/>
            </a:pPr>
            <a:r>
              <a:rPr lang="fr-FR" sz="3200" dirty="0">
                <a:solidFill>
                  <a:srgbClr val="7030A0"/>
                </a:solidFill>
                <a:latin typeface="Calibri"/>
                <a:ea typeface="Calibri"/>
                <a:cs typeface="Calibri"/>
                <a:sym typeface="Calibri"/>
              </a:rPr>
              <a:t>Je veux une collection de </a:t>
            </a:r>
            <a:r>
              <a:rPr lang="fr-FR" sz="3200" dirty="0">
                <a:solidFill>
                  <a:srgbClr val="7030A0"/>
                </a:solidFill>
                <a:latin typeface="Cambria Math"/>
                <a:ea typeface="Cambria Math"/>
                <a:cs typeface="Cambria Math"/>
                <a:sym typeface="Cambria Math"/>
              </a:rPr>
              <a:t>4127</a:t>
            </a:r>
            <a:r>
              <a:rPr lang="fr-FR" sz="3200" dirty="0">
                <a:solidFill>
                  <a:srgbClr val="7030A0"/>
                </a:solidFill>
                <a:latin typeface="Calibri"/>
                <a:ea typeface="Calibri"/>
                <a:cs typeface="Calibri"/>
                <a:sym typeface="Calibri"/>
              </a:rPr>
              <a:t> cubes.</a:t>
            </a:r>
            <a:endParaRPr sz="3200" dirty="0">
              <a:solidFill>
                <a:srgbClr val="7030A0"/>
              </a:solidFill>
              <a:latin typeface="Cambria"/>
              <a:ea typeface="Cambria"/>
              <a:cs typeface="Cambria"/>
              <a:sym typeface="Cambria"/>
            </a:endParaRPr>
          </a:p>
        </p:txBody>
      </p:sp>
      <p:sp>
        <p:nvSpPr>
          <p:cNvPr id="176" name="Google Shape;176;p12"/>
          <p:cNvSpPr/>
          <p:nvPr/>
        </p:nvSpPr>
        <p:spPr>
          <a:xfrm>
            <a:off x="332990" y="4929496"/>
            <a:ext cx="6771982" cy="584775"/>
          </a:xfrm>
          <a:prstGeom prst="rect">
            <a:avLst/>
          </a:prstGeom>
          <a:noFill/>
          <a:ln>
            <a:noFill/>
          </a:ln>
        </p:spPr>
        <p:txBody>
          <a:bodyPr spcFirstLastPara="1" wrap="square" lIns="91425" tIns="45700" rIns="91425" bIns="45700" anchor="t" anchorCtr="0">
            <a:spAutoFit/>
          </a:bodyPr>
          <a:lstStyle/>
          <a:p>
            <a:pPr marL="0" marR="254000" lvl="0" indent="0" algn="l" rtl="0">
              <a:spcBef>
                <a:spcPts val="0"/>
              </a:spcBef>
              <a:spcAft>
                <a:spcPts val="0"/>
              </a:spcAft>
              <a:buNone/>
            </a:pPr>
            <a:r>
              <a:rPr lang="fr-FR" sz="3200" dirty="0">
                <a:solidFill>
                  <a:srgbClr val="7030A0"/>
                </a:solidFill>
                <a:latin typeface="Calibri"/>
                <a:ea typeface="Calibri"/>
                <a:cs typeface="Calibri"/>
                <a:sym typeface="Calibri"/>
              </a:rPr>
              <a:t>Je veux une collection de </a:t>
            </a:r>
            <a:r>
              <a:rPr lang="fr-FR" sz="3200" dirty="0">
                <a:solidFill>
                  <a:srgbClr val="7030A0"/>
                </a:solidFill>
                <a:latin typeface="Cambria Math"/>
                <a:ea typeface="Cambria Math"/>
                <a:cs typeface="Cambria Math"/>
                <a:sym typeface="Cambria Math"/>
              </a:rPr>
              <a:t>3008</a:t>
            </a:r>
            <a:r>
              <a:rPr lang="fr-FR" sz="3200" dirty="0">
                <a:solidFill>
                  <a:srgbClr val="7030A0"/>
                </a:solidFill>
                <a:latin typeface="Calibri"/>
                <a:ea typeface="Calibri"/>
                <a:cs typeface="Calibri"/>
                <a:sym typeface="Calibri"/>
              </a:rPr>
              <a:t> cubes.</a:t>
            </a:r>
            <a:endParaRPr sz="3200" dirty="0">
              <a:solidFill>
                <a:srgbClr val="7030A0"/>
              </a:solidFill>
              <a:latin typeface="Cambria"/>
              <a:ea typeface="Cambria"/>
              <a:cs typeface="Cambria"/>
              <a:sym typeface="Cambria"/>
            </a:endParaRPr>
          </a:p>
        </p:txBody>
      </p:sp>
      <p:sp>
        <p:nvSpPr>
          <p:cNvPr id="177" name="Google Shape;177;p12"/>
          <p:cNvSpPr/>
          <p:nvPr/>
        </p:nvSpPr>
        <p:spPr>
          <a:xfrm>
            <a:off x="3077063" y="512403"/>
            <a:ext cx="6174832" cy="707886"/>
          </a:xfrm>
          <a:prstGeom prst="rect">
            <a:avLst/>
          </a:prstGeom>
          <a:noFill/>
          <a:ln>
            <a:noFill/>
          </a:ln>
        </p:spPr>
        <p:txBody>
          <a:bodyPr spcFirstLastPara="1" wrap="square" lIns="91425" tIns="45700" rIns="91425" bIns="45700" anchor="t" anchorCtr="0">
            <a:spAutoFit/>
          </a:bodyPr>
          <a:lstStyle/>
          <a:p>
            <a:pPr marL="0" marR="254000" lvl="0" indent="0" algn="l" rtl="0">
              <a:spcBef>
                <a:spcPts val="0"/>
              </a:spcBef>
              <a:spcAft>
                <a:spcPts val="0"/>
              </a:spcAft>
              <a:buNone/>
            </a:pPr>
            <a:r>
              <a:rPr lang="fr-FR" sz="4000">
                <a:solidFill>
                  <a:srgbClr val="7030A0"/>
                </a:solidFill>
                <a:latin typeface="Calibri"/>
                <a:ea typeface="Calibri"/>
                <a:cs typeface="Calibri"/>
                <a:sym typeface="Calibri"/>
              </a:rPr>
              <a:t>Que peux-tu me proposer ?</a:t>
            </a:r>
            <a:endParaRPr sz="4000">
              <a:solidFill>
                <a:srgbClr val="7030A0"/>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5" grpId="0"/>
      <p:bldP spid="1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ctrTitle"/>
          </p:nvPr>
        </p:nvSpPr>
        <p:spPr>
          <a:xfrm>
            <a:off x="1524000" y="2746360"/>
            <a:ext cx="9144000" cy="13652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030A0"/>
              </a:buClr>
              <a:buSzPts val="8000"/>
              <a:buFont typeface="Calibri"/>
              <a:buNone/>
            </a:pPr>
            <a:r>
              <a:rPr lang="fr-FR" sz="8000" b="1">
                <a:solidFill>
                  <a:srgbClr val="7030A0"/>
                </a:solidFill>
                <a:latin typeface="Calibri"/>
                <a:ea typeface="Calibri"/>
                <a:cs typeface="Calibri"/>
                <a:sym typeface="Calibri"/>
              </a:rPr>
              <a:t>Problème</a:t>
            </a:r>
            <a:endParaRPr sz="8000">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3452665" y="-159675"/>
            <a:ext cx="5247409"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7030A0"/>
              </a:buClr>
              <a:buSzPts val="4400"/>
              <a:buFont typeface="Calibri"/>
              <a:buNone/>
            </a:pPr>
            <a:r>
              <a:rPr lang="fr-FR" sz="4400" b="1" i="0" u="none" strike="noStrike" cap="none">
                <a:solidFill>
                  <a:srgbClr val="7030A0"/>
                </a:solidFill>
                <a:latin typeface="Calibri"/>
                <a:ea typeface="Calibri"/>
                <a:cs typeface="Calibri"/>
                <a:sym typeface="Calibri"/>
              </a:rPr>
              <a:t>Problème n°1</a:t>
            </a:r>
            <a:endParaRPr sz="4400" b="1" i="0" u="none" strike="noStrike" cap="none">
              <a:solidFill>
                <a:srgbClr val="7030A0"/>
              </a:solidFill>
              <a:latin typeface="Calibri"/>
              <a:ea typeface="Calibri"/>
              <a:cs typeface="Calibri"/>
              <a:sym typeface="Calibri"/>
            </a:endParaRPr>
          </a:p>
        </p:txBody>
      </p:sp>
      <p:sp>
        <p:nvSpPr>
          <p:cNvPr id="108" name="Google Shape;108;p4"/>
          <p:cNvSpPr txBox="1"/>
          <p:nvPr/>
        </p:nvSpPr>
        <p:spPr>
          <a:xfrm>
            <a:off x="208859" y="972457"/>
            <a:ext cx="11746523" cy="1569660"/>
          </a:xfrm>
          <a:prstGeom prst="rect">
            <a:avLst/>
          </a:prstGeom>
          <a:solidFill>
            <a:srgbClr val="DEC3DC"/>
          </a:solidFill>
          <a:ln w="12700" cap="flat" cmpd="sng">
            <a:solidFill>
              <a:srgbClr val="DEC3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0" i="0" u="none" strike="noStrike" cap="none" dirty="0">
                <a:solidFill>
                  <a:schemeClr val="dk1"/>
                </a:solidFill>
                <a:latin typeface="Calibri"/>
                <a:ea typeface="Calibri"/>
                <a:cs typeface="Calibri"/>
                <a:sym typeface="Calibri"/>
              </a:rPr>
              <a:t>L’immeuble d’Agnès a </a:t>
            </a:r>
            <a:r>
              <a:rPr lang="fr-FR" sz="3200" b="0" i="0" u="none" strike="noStrike" cap="none" dirty="0">
                <a:solidFill>
                  <a:schemeClr val="dk1"/>
                </a:solidFill>
                <a:latin typeface="Cambria Math"/>
                <a:ea typeface="Cambria Math"/>
                <a:cs typeface="Cambria Math"/>
                <a:sym typeface="Cambria Math"/>
              </a:rPr>
              <a:t>13</a:t>
            </a:r>
            <a:r>
              <a:rPr lang="fr-FR" sz="3200" b="0" i="0" u="none" strike="noStrike" cap="none" dirty="0">
                <a:solidFill>
                  <a:schemeClr val="dk1"/>
                </a:solidFill>
                <a:latin typeface="Calibri"/>
                <a:ea typeface="Calibri"/>
                <a:cs typeface="Calibri"/>
                <a:sym typeface="Calibri"/>
              </a:rPr>
              <a:t> étages.</a:t>
            </a:r>
            <a:endParaRPr dirty="0"/>
          </a:p>
          <a:p>
            <a:pPr marL="0" marR="0" lvl="0" indent="0" algn="l" rtl="0">
              <a:spcBef>
                <a:spcPts val="0"/>
              </a:spcBef>
              <a:spcAft>
                <a:spcPts val="0"/>
              </a:spcAft>
              <a:buNone/>
            </a:pPr>
            <a:r>
              <a:rPr lang="fr-FR" sz="3200" dirty="0">
                <a:solidFill>
                  <a:schemeClr val="dk1"/>
                </a:solidFill>
                <a:latin typeface="Calibri"/>
                <a:ea typeface="Calibri"/>
                <a:cs typeface="Calibri"/>
                <a:sym typeface="Calibri"/>
              </a:rPr>
              <a:t>Il y a </a:t>
            </a:r>
            <a:r>
              <a:rPr lang="fr-FR" sz="3200" dirty="0">
                <a:solidFill>
                  <a:schemeClr val="dk1"/>
                </a:solidFill>
                <a:latin typeface="Cambria Math"/>
                <a:ea typeface="Cambria Math"/>
                <a:cs typeface="Cambria Math"/>
                <a:sym typeface="Cambria Math"/>
              </a:rPr>
              <a:t>8</a:t>
            </a:r>
            <a:r>
              <a:rPr lang="fr-FR" sz="3200" dirty="0">
                <a:solidFill>
                  <a:schemeClr val="dk1"/>
                </a:solidFill>
                <a:latin typeface="Calibri"/>
                <a:ea typeface="Calibri"/>
                <a:cs typeface="Calibri"/>
                <a:sym typeface="Calibri"/>
              </a:rPr>
              <a:t> fenêtres à chaque étage sur la façade.</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3200" b="1" dirty="0">
                <a:solidFill>
                  <a:schemeClr val="dk1"/>
                </a:solidFill>
                <a:latin typeface="Calibri"/>
                <a:ea typeface="Calibri"/>
                <a:cs typeface="Calibri"/>
                <a:sym typeface="Calibri"/>
              </a:rPr>
              <a:t>Combien de fenêtres y </a:t>
            </a:r>
            <a:r>
              <a:rPr lang="fr-FR" sz="3200" b="1" dirty="0" err="1">
                <a:solidFill>
                  <a:schemeClr val="dk1"/>
                </a:solidFill>
                <a:latin typeface="Calibri"/>
                <a:ea typeface="Calibri"/>
                <a:cs typeface="Calibri"/>
                <a:sym typeface="Calibri"/>
              </a:rPr>
              <a:t>a-t-il</a:t>
            </a:r>
            <a:r>
              <a:rPr lang="fr-FR" sz="3200" b="1" dirty="0">
                <a:solidFill>
                  <a:schemeClr val="dk1"/>
                </a:solidFill>
                <a:latin typeface="Calibri"/>
                <a:ea typeface="Calibri"/>
                <a:cs typeface="Calibri"/>
                <a:sym typeface="Calibri"/>
              </a:rPr>
              <a:t> en tout sur la façade ?</a:t>
            </a:r>
            <a:endParaRPr dirty="0"/>
          </a:p>
        </p:txBody>
      </p:sp>
      <p:pic>
        <p:nvPicPr>
          <p:cNvPr id="109" name="Google Shape;109;p4"/>
          <p:cNvPicPr preferRelativeResize="0"/>
          <p:nvPr/>
        </p:nvPicPr>
        <p:blipFill rotWithShape="1">
          <a:blip r:embed="rId3">
            <a:alphaModFix/>
          </a:blip>
          <a:srcRect l="9158" t="79760" r="20397" b="2391"/>
          <a:stretch/>
        </p:blipFill>
        <p:spPr>
          <a:xfrm>
            <a:off x="1346107" y="3640015"/>
            <a:ext cx="10174410" cy="1600199"/>
          </a:xfrm>
          <a:prstGeom prst="rect">
            <a:avLst/>
          </a:prstGeom>
          <a:noFill/>
          <a:ln>
            <a:noFill/>
          </a:ln>
        </p:spPr>
      </p:pic>
      <p:pic>
        <p:nvPicPr>
          <p:cNvPr id="110" name="Google Shape;110;p4"/>
          <p:cNvPicPr preferRelativeResize="0"/>
          <p:nvPr/>
        </p:nvPicPr>
        <p:blipFill rotWithShape="1">
          <a:blip r:embed="rId4">
            <a:alphaModFix/>
          </a:blip>
          <a:srcRect/>
          <a:stretch/>
        </p:blipFill>
        <p:spPr>
          <a:xfrm>
            <a:off x="9145890" y="367002"/>
            <a:ext cx="1473530" cy="24558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a:off x="7999941" y="278341"/>
            <a:ext cx="3565525" cy="62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3013523" y="529225"/>
            <a:ext cx="5479200" cy="70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72DA3"/>
              </a:buClr>
              <a:buSzPts val="5400"/>
              <a:buFont typeface="Calibri"/>
              <a:buNone/>
            </a:pPr>
            <a:r>
              <a:rPr lang="fr-FR" sz="5400" b="1">
                <a:solidFill>
                  <a:srgbClr val="872DA3"/>
                </a:solidFill>
              </a:rPr>
              <a:t>La multiplication</a:t>
            </a:r>
            <a:endParaRPr sz="5400" b="1">
              <a:solidFill>
                <a:srgbClr val="872DA3"/>
              </a:solidFill>
            </a:endParaRPr>
          </a:p>
        </p:txBody>
      </p:sp>
      <p:pic>
        <p:nvPicPr>
          <p:cNvPr id="122" name="Google Shape;122;p6"/>
          <p:cNvPicPr preferRelativeResize="0"/>
          <p:nvPr/>
        </p:nvPicPr>
        <p:blipFill rotWithShape="1">
          <a:blip r:embed="rId3">
            <a:alphaModFix/>
          </a:blip>
          <a:srcRect/>
          <a:stretch/>
        </p:blipFill>
        <p:spPr>
          <a:xfrm>
            <a:off x="10625909" y="272767"/>
            <a:ext cx="1001868" cy="1221212"/>
          </a:xfrm>
          <a:prstGeom prst="rect">
            <a:avLst/>
          </a:prstGeom>
          <a:noFill/>
          <a:ln>
            <a:noFill/>
          </a:ln>
        </p:spPr>
      </p:pic>
      <p:sp>
        <p:nvSpPr>
          <p:cNvPr id="123" name="Google Shape;123;p6"/>
          <p:cNvSpPr/>
          <p:nvPr/>
        </p:nvSpPr>
        <p:spPr>
          <a:xfrm>
            <a:off x="550436" y="1493979"/>
            <a:ext cx="1021080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dirty="0">
                <a:solidFill>
                  <a:schemeClr val="dk1"/>
                </a:solidFill>
                <a:latin typeface="Calibri"/>
                <a:ea typeface="Calibri"/>
                <a:cs typeface="Calibri"/>
                <a:sym typeface="Calibri"/>
              </a:rPr>
              <a:t>Je peux calculer une multiplication, que je ne sais pas faire,</a:t>
            </a:r>
            <a:endParaRPr dirty="0"/>
          </a:p>
          <a:p>
            <a:pPr marL="0" marR="0" lvl="0" indent="0" algn="l" rtl="0">
              <a:spcBef>
                <a:spcPts val="0"/>
              </a:spcBef>
              <a:spcAft>
                <a:spcPts val="0"/>
              </a:spcAft>
              <a:buNone/>
            </a:pPr>
            <a:r>
              <a:rPr lang="fr-FR" sz="3200" b="1" dirty="0">
                <a:solidFill>
                  <a:schemeClr val="dk1"/>
                </a:solidFill>
                <a:latin typeface="Calibri"/>
                <a:ea typeface="Calibri"/>
                <a:cs typeface="Calibri"/>
                <a:sym typeface="Calibri"/>
              </a:rPr>
              <a:t>que je ne connais pas par cœur, en plusieurs étapes.</a:t>
            </a:r>
            <a:endParaRPr sz="3200" dirty="0">
              <a:solidFill>
                <a:schemeClr val="dk1"/>
              </a:solidFill>
              <a:latin typeface="Calibri"/>
              <a:ea typeface="Calibri"/>
              <a:cs typeface="Calibri"/>
              <a:sym typeface="Calibri"/>
            </a:endParaRPr>
          </a:p>
        </p:txBody>
      </p:sp>
      <p:sp>
        <p:nvSpPr>
          <p:cNvPr id="124" name="Google Shape;124;p6"/>
          <p:cNvSpPr/>
          <p:nvPr/>
        </p:nvSpPr>
        <p:spPr>
          <a:xfrm>
            <a:off x="550436" y="2807985"/>
            <a:ext cx="817098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dirty="0">
                <a:solidFill>
                  <a:schemeClr val="dk1"/>
                </a:solidFill>
                <a:latin typeface="Calibri"/>
                <a:ea typeface="Calibri"/>
                <a:cs typeface="Calibri"/>
                <a:sym typeface="Calibri"/>
              </a:rPr>
              <a:t>Je peux décomposer un des deux nombres et m’appuyer sur des résultats que je connais.</a:t>
            </a:r>
            <a:endParaRPr sz="3200" dirty="0">
              <a:solidFill>
                <a:schemeClr val="dk1"/>
              </a:solidFill>
              <a:latin typeface="Calibri"/>
              <a:ea typeface="Calibri"/>
              <a:cs typeface="Calibri"/>
              <a:sym typeface="Calibri"/>
            </a:endParaRPr>
          </a:p>
        </p:txBody>
      </p:sp>
      <p:pic>
        <p:nvPicPr>
          <p:cNvPr id="127" name="Google Shape;127;p6"/>
          <p:cNvPicPr preferRelativeResize="0"/>
          <p:nvPr/>
        </p:nvPicPr>
        <p:blipFill rotWithShape="1">
          <a:blip r:embed="rId4">
            <a:alphaModFix/>
          </a:blip>
          <a:srcRect/>
          <a:stretch/>
        </p:blipFill>
        <p:spPr>
          <a:xfrm>
            <a:off x="9316647" y="3006196"/>
            <a:ext cx="2045177" cy="3276071"/>
          </a:xfrm>
          <a:prstGeom prst="rect">
            <a:avLst/>
          </a:prstGeom>
          <a:noFill/>
          <a:ln>
            <a:noFill/>
          </a:ln>
        </p:spPr>
      </p:pic>
      <p:sp>
        <p:nvSpPr>
          <p:cNvPr id="3" name="ZoneTexte 2"/>
          <p:cNvSpPr txBox="1"/>
          <p:nvPr/>
        </p:nvSpPr>
        <p:spPr>
          <a:xfrm>
            <a:off x="2580967" y="5133945"/>
            <a:ext cx="4611315" cy="523220"/>
          </a:xfrm>
          <a:prstGeom prst="rect">
            <a:avLst/>
          </a:prstGeom>
          <a:noFill/>
        </p:spPr>
        <p:txBody>
          <a:bodyPr wrap="square" rtlCol="0">
            <a:spAutoFit/>
          </a:bodyPr>
          <a:lstStyle/>
          <a:p>
            <a:r>
              <a:rPr lang="fr-FR" sz="2800" dirty="0">
                <a:latin typeface="Cambria Math" panose="02040503050406030204" pitchFamily="18" charset="0"/>
                <a:ea typeface="Cambria Math" panose="02040503050406030204" pitchFamily="18" charset="0"/>
              </a:rPr>
              <a:t>13 × 8 = (10 × 8) + (3 × 8) </a:t>
            </a:r>
          </a:p>
        </p:txBody>
      </p:sp>
      <p:sp>
        <p:nvSpPr>
          <p:cNvPr id="11" name="ZoneTexte 10"/>
          <p:cNvSpPr txBox="1"/>
          <p:nvPr/>
        </p:nvSpPr>
        <p:spPr>
          <a:xfrm>
            <a:off x="2787445" y="4247964"/>
            <a:ext cx="4611315" cy="523220"/>
          </a:xfrm>
          <a:prstGeom prst="rect">
            <a:avLst/>
          </a:prstGeom>
          <a:noFill/>
        </p:spPr>
        <p:txBody>
          <a:bodyPr wrap="square" rtlCol="0">
            <a:spAutoFit/>
          </a:bodyPr>
          <a:lstStyle/>
          <a:p>
            <a:r>
              <a:rPr lang="fr-FR" sz="2800" dirty="0">
                <a:latin typeface="Cambria Math" panose="02040503050406030204" pitchFamily="18" charset="0"/>
                <a:ea typeface="Cambria Math" panose="02040503050406030204" pitchFamily="18" charset="0"/>
              </a:rPr>
              <a:t>3 × 8 = (2 × 8) + (1 ×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030A0"/>
              </a:buClr>
              <a:buSzPts val="8000"/>
              <a:buFont typeface="Calibri"/>
              <a:buNone/>
            </a:pPr>
            <a:r>
              <a:rPr lang="fr-FR" sz="8000" b="1">
                <a:solidFill>
                  <a:srgbClr val="7030A0"/>
                </a:solidFill>
                <a:latin typeface="Calibri"/>
                <a:ea typeface="Calibri"/>
                <a:cs typeface="Calibri"/>
                <a:sym typeface="Calibri"/>
              </a:rPr>
              <a:t>Calcul réfléchi</a:t>
            </a:r>
            <a:endParaRPr sz="8000">
              <a:solidFill>
                <a:srgbClr val="7030A0"/>
              </a:solidFill>
              <a:latin typeface="Calibri"/>
              <a:ea typeface="Calibri"/>
              <a:cs typeface="Calibri"/>
              <a:sym typeface="Calibri"/>
            </a:endParaRPr>
          </a:p>
        </p:txBody>
      </p:sp>
      <p:sp>
        <p:nvSpPr>
          <p:cNvPr id="133" name="Google Shape;13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None/>
            </a:pPr>
            <a:r>
              <a:rPr lang="fr-FR" sz="6000"/>
              <a:t>La table de Pythagore</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a:stretch/>
        </p:blipFill>
        <p:spPr>
          <a:xfrm>
            <a:off x="2909888" y="361950"/>
            <a:ext cx="6372225" cy="6134100"/>
          </a:xfrm>
          <a:prstGeom prst="rect">
            <a:avLst/>
          </a:prstGeom>
          <a:noFill/>
          <a:ln>
            <a:noFill/>
          </a:ln>
        </p:spPr>
      </p:pic>
      <p:pic>
        <p:nvPicPr>
          <p:cNvPr id="139" name="Google Shape;139;p8"/>
          <p:cNvPicPr preferRelativeResize="0"/>
          <p:nvPr/>
        </p:nvPicPr>
        <p:blipFill rotWithShape="1">
          <a:blip r:embed="rId4">
            <a:alphaModFix/>
          </a:blip>
          <a:srcRect/>
          <a:stretch/>
        </p:blipFill>
        <p:spPr>
          <a:xfrm>
            <a:off x="10041467" y="361950"/>
            <a:ext cx="1586310" cy="19336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p:nvPr/>
        </p:nvSpPr>
        <p:spPr>
          <a:xfrm>
            <a:off x="1001985" y="1115575"/>
            <a:ext cx="557928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a:solidFill>
                  <a:srgbClr val="7030A0"/>
                </a:solidFill>
                <a:latin typeface="Calibri"/>
                <a:ea typeface="Calibri"/>
                <a:cs typeface="Calibri"/>
                <a:sym typeface="Calibri"/>
              </a:rPr>
              <a:t>Entraîne-toi à présent !</a:t>
            </a:r>
            <a:endParaRPr sz="4400" b="1">
              <a:solidFill>
                <a:schemeClr val="dk1"/>
              </a:solidFill>
              <a:latin typeface="Calibri"/>
              <a:ea typeface="Calibri"/>
              <a:cs typeface="Calibri"/>
              <a:sym typeface="Calibri"/>
            </a:endParaRPr>
          </a:p>
        </p:txBody>
      </p:sp>
      <p:pic>
        <p:nvPicPr>
          <p:cNvPr id="146" name="Google Shape;146;p9"/>
          <p:cNvPicPr preferRelativeResize="0"/>
          <p:nvPr/>
        </p:nvPicPr>
        <p:blipFill rotWithShape="1">
          <a:blip r:embed="rId3">
            <a:alphaModFix/>
          </a:blip>
          <a:srcRect/>
          <a:stretch/>
        </p:blipFill>
        <p:spPr>
          <a:xfrm>
            <a:off x="10584254" y="258288"/>
            <a:ext cx="976037" cy="1626728"/>
          </a:xfrm>
          <a:prstGeom prst="rect">
            <a:avLst/>
          </a:prstGeom>
          <a:noFill/>
          <a:ln>
            <a:noFill/>
          </a:ln>
        </p:spPr>
      </p:pic>
      <p:sp>
        <p:nvSpPr>
          <p:cNvPr id="147" name="Google Shape;147;p9"/>
          <p:cNvSpPr/>
          <p:nvPr/>
        </p:nvSpPr>
        <p:spPr>
          <a:xfrm>
            <a:off x="881086" y="2522156"/>
            <a:ext cx="2166362" cy="2800767"/>
          </a:xfrm>
          <a:prstGeom prst="rect">
            <a:avLst/>
          </a:prstGeom>
          <a:blipFill rotWithShape="1">
            <a:blip r:embed="rId4">
              <a:alphaModFix/>
            </a:blip>
            <a:stretch>
              <a:fillRect l="-7605" r="-7041" b="-95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latin typeface="Calibri"/>
                <a:ea typeface="Calibri"/>
                <a:cs typeface="Calibri"/>
                <a:sym typeface="Calibri"/>
              </a:rPr>
              <a:t> </a:t>
            </a:r>
            <a:endParaRPr/>
          </a:p>
        </p:txBody>
      </p:sp>
      <p:sp>
        <p:nvSpPr>
          <p:cNvPr id="148" name="Google Shape;148;p9"/>
          <p:cNvSpPr/>
          <p:nvPr/>
        </p:nvSpPr>
        <p:spPr>
          <a:xfrm>
            <a:off x="4488254" y="2522156"/>
            <a:ext cx="6096000" cy="2800767"/>
          </a:xfrm>
          <a:prstGeom prst="rect">
            <a:avLst/>
          </a:prstGeom>
          <a:blipFill rotWithShape="1">
            <a:blip r:embed="rId5">
              <a:alphaModFix/>
            </a:blip>
            <a:stretch>
              <a:fillRect b="-95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ctrTitle"/>
          </p:nvPr>
        </p:nvSpPr>
        <p:spPr>
          <a:xfrm>
            <a:off x="1524000" y="2746360"/>
            <a:ext cx="9144000" cy="13652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030A0"/>
              </a:buClr>
              <a:buSzPts val="8000"/>
              <a:buFont typeface="Calibri"/>
              <a:buNone/>
            </a:pPr>
            <a:r>
              <a:rPr lang="fr-FR" sz="8000" b="1">
                <a:solidFill>
                  <a:srgbClr val="7030A0"/>
                </a:solidFill>
                <a:latin typeface="Calibri"/>
                <a:ea typeface="Calibri"/>
                <a:cs typeface="Calibri"/>
                <a:sym typeface="Calibri"/>
              </a:rPr>
              <a:t>Problèmes</a:t>
            </a:r>
            <a:endParaRPr sz="8000">
              <a:solidFill>
                <a:srgbClr val="7030A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410</Words>
  <Application>Microsoft Office PowerPoint</Application>
  <PresentationFormat>Grand écran</PresentationFormat>
  <Paragraphs>54</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Cambria Math</vt:lpstr>
      <vt:lpstr>French Script MT</vt:lpstr>
      <vt:lpstr>Cambria</vt:lpstr>
      <vt:lpstr>Thème Office</vt:lpstr>
      <vt:lpstr>Présentation PowerPoint</vt:lpstr>
      <vt:lpstr>Problème</vt:lpstr>
      <vt:lpstr>Présentation PowerPoint</vt:lpstr>
      <vt:lpstr>Présentation PowerPoint</vt:lpstr>
      <vt:lpstr>La multiplication</vt:lpstr>
      <vt:lpstr>Calcul réfléchi</vt:lpstr>
      <vt:lpstr>Présentation PowerPoint</vt:lpstr>
      <vt:lpstr>Présentation PowerPoint</vt:lpstr>
      <vt:lpstr>Problèmes</vt:lpstr>
      <vt:lpstr> Correction du problème de la séance précédente</vt:lpstr>
      <vt:lpstr>Problème pour la prochaine fois</vt:lpstr>
      <vt:lpstr>Problèmes de numération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Mercredi 06 mai</dc:title>
  <dc:creator>Laure BREMONT</dc:creator>
  <cp:lastModifiedBy>ANNE SZYMCZAK</cp:lastModifiedBy>
  <cp:revision>5</cp:revision>
  <dcterms:created xsi:type="dcterms:W3CDTF">2020-03-25T09:22:14Z</dcterms:created>
  <dcterms:modified xsi:type="dcterms:W3CDTF">2020-04-24T14:40:15Z</dcterms:modified>
</cp:coreProperties>
</file>