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602" r:id="rId2"/>
    <p:sldId id="636" r:id="rId3"/>
    <p:sldId id="611" r:id="rId4"/>
    <p:sldId id="628" r:id="rId5"/>
    <p:sldId id="629" r:id="rId6"/>
    <p:sldId id="631" r:id="rId7"/>
    <p:sldId id="632" r:id="rId8"/>
    <p:sldId id="633" r:id="rId9"/>
    <p:sldId id="612" r:id="rId10"/>
    <p:sldId id="630" r:id="rId11"/>
    <p:sldId id="634" r:id="rId12"/>
    <p:sldId id="63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3DC"/>
    <a:srgbClr val="A0FEED"/>
    <a:srgbClr val="F5FFBB"/>
    <a:srgbClr val="87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78650" autoAdjust="0"/>
  </p:normalViewPr>
  <p:slideViewPr>
    <p:cSldViewPr snapToGrid="0" snapToObjects="1">
      <p:cViewPr varScale="1">
        <p:scale>
          <a:sx n="54" d="100"/>
          <a:sy n="54" d="100"/>
        </p:scale>
        <p:origin x="12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5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899A-59FA-4E4F-821B-C0C5C78CA170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C7C3-056B-DF46-BFA3-A8A4123AC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0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62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206 équipes de 2 boulistes participent à un tournoi de pétanque. Combien de boulistes participent à ce tournoi 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71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gros cubes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 barres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petits cubes</a:t>
            </a:r>
            <a:r>
              <a:rPr lang="fr-FR" dirty="0">
                <a:effectLst/>
              </a:rPr>
              <a:t>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76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03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5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y a … bouquets de … tulipes.  On écrit … x … = … ou … x … = …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y a … boites de … crayons.  On écrit … x … = … ou … x … = …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y a … trousseaux de … clés. On écrit … x … = … ou … x … = …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8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Répondre à ma question en écrivant une des deux multiplications possibles et son résultat. Tu es prêt ?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Faisons le premier ensemble : 15 équipes de 2 enfants c’est… 2 x 15 ou 15 x 2 = c’est donc 15 + 15 = 30 ; 30 enfants en tout.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toi maintenant :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paquets de 4 gâteaux c’est…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sacs de 4 citrons c’est…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carnets de 10 timbres c’est…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67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paquets de 4 gâteaux c’est…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sacs de 4 citrons c’est…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carnets de 10 timbres c’est…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37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Table de Pythagore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49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x 2 =	… 6 x 2 = … 9 x 2 = …	 4 x 2 = … 4 x 5 = … 7 x 5 = … 1 x 5 = …         5 x 5 = … 5 x 10 = … 8 x 10 = … 2 x 10 = … 6 x 10 =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23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17D3A-3FA4-2942-9B5E-4A6FF43CE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7CBA47-7B44-4A47-BB84-0DA4D509E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C69C8-E12D-9D4F-BEA0-5757F3C0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53581B-1FD9-2E46-BD82-6D6C4D19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1C2C00-899C-CD42-A36E-BA8A6E98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3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2FF4F-CB21-3E43-A5D8-77EB1C54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82BAAC-FF8D-B644-ADF7-B33186256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1B30E5-49AF-7F40-8B49-0004A51A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C9643F-6B9A-DB45-A30A-94008C2C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00BFDA-0363-D845-B33C-0E4F627E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27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6AAC6D-7448-AA4B-9746-32D0EF951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F1432A-6E8B-8841-A0A4-1DFB01C42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335941-F446-F64E-914E-15D9B82E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726831-F4E7-3141-8F53-8A459C3E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CF815D-F662-AE49-97D6-C89AA394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3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A45D7-F675-604A-8C49-CEF839C8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C6668-3D2B-954B-92CB-567EB0EA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B7B100-DE91-344A-B98E-5FFD8295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43648-8AC7-9E44-AB70-39A63E5D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9545B-EEA9-814B-A0D4-D94C4AA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83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D20EA-0C4D-3344-B36B-8B68CD97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11D71E-535D-E34E-8E0E-21EE05523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E67770-D353-8D41-8265-8F9ADD52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3BECEC-F0E7-EA45-BA59-501B554F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BD3DC-DFB5-5849-B523-8A237824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45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D7C32-E13D-A641-98D8-06778226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335DF1-15F9-1E46-84FC-AB9DB4047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2E6F38-8771-0A4B-A963-E58DCEE04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190162-CD25-094A-8D50-2F53D85A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8E029C-4255-614E-BEBF-45BA6F4B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ACD554-6DE0-F047-A089-5DB0AF86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82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E0841C-A475-814D-8838-B60EE20F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8429D8-01DC-1D4E-8020-D916EAEF2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6C783B-BF82-7748-BC71-B707D06E4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13D2CF-BFFF-9640-A4E8-DB09F6935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792FB5-B1E0-CE40-89C4-288F579F3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76511D-7898-A84E-A1E1-4EDC0A60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22A604-7787-324E-8AC8-8F224D74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BA0FC1-DB0E-004E-828B-03D9CB32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72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0F10D-6B23-7E4A-8CAD-B86AEC46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CC7EFE-B74E-844C-B1C7-36212776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E3DDB-C46E-1E4B-9207-EDF01800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FF394E-9A4A-064A-9040-39BBE062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38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FC8321-9EE4-C846-B964-BE5BC1AC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48429C-223C-4445-B0DE-9164B9B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A6CD58-C55F-E348-9D39-E54F1878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71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1E967-7FE2-9A49-901D-9E903708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461F4A-E675-1A44-B6A6-0E411A57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22AD18-2342-904F-B111-387E477E6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5813CF-3E7A-5C43-B8B9-FA283A0B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7A4765-EC98-9046-9971-86330EB8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D63479-655C-4D4E-A6E2-138B7111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78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E778D-D8CE-E94C-8830-6A02E49A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E1B14D-1FCE-9444-BC97-875CAC440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A4F0E9-CA38-E84A-B168-96B61DF0D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BE0786-CA07-CF44-A20D-ACDB1215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C5BB3B-BDDC-8940-93ED-CF093FA2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9D8FAA-8E49-0940-8766-ABC6C75F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33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2AF8A6-D621-3E4A-B06F-FB5209E9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FD24AB-C6C7-2A44-A3FF-443B3379C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9FA560-82D6-DA41-81B9-141399FD0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648EE-5760-0C4C-BC95-76F3C403C667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70814E-FE27-1646-9F58-9AEDD7A73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1157F-796B-7E40-B2B1-47EF36F5B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/>
              <a:t>Mathématiques</a:t>
            </a:r>
          </a:p>
          <a:p>
            <a:pPr algn="ctr"/>
            <a:r>
              <a:rPr lang="fr-FR" sz="9600" dirty="0"/>
              <a:t>CE2</a:t>
            </a:r>
          </a:p>
        </p:txBody>
      </p:sp>
    </p:spTree>
    <p:extLst>
      <p:ext uri="{BB962C8B-B14F-4D97-AF65-F5344CB8AC3E}">
        <p14:creationId xmlns:p14="http://schemas.microsoft.com/office/powerpoint/2010/main" val="227054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6ECEBC-FAC3-4219-9513-EEE650131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467" y="330200"/>
            <a:ext cx="1586310" cy="19336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85762"/>
            <a:ext cx="62865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6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985" y="1115575"/>
            <a:ext cx="5579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7030A0"/>
                </a:solidFill>
              </a:rPr>
              <a:t>Entraîne-toi à présent !</a:t>
            </a:r>
            <a:endParaRPr lang="fr-FR" sz="4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54" y="258288"/>
            <a:ext cx="976037" cy="1626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7939" y="2522156"/>
                <a:ext cx="2212657" cy="2800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SzPts val="6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3×</m:t>
                      </m:r>
                      <m:r>
                        <a:rPr lang="fr-FR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2</m:t>
                      </m:r>
                      <m:r>
                        <a:rPr lang="fr-FR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fr-FR" sz="440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algn="ctr">
                  <a:buSzPts val="6000"/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×</m:t>
                    </m:r>
                  </m:oMath>
                </a14:m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 2 =</a:t>
                </a:r>
                <a14:m>
                  <m:oMath xmlns:m="http://schemas.openxmlformats.org/officeDocument/2006/math">
                    <m:r>
                      <a:rPr lang="fr-FR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 </m:t>
                    </m:r>
                  </m:oMath>
                </a14:m>
                <a:endParaRPr lang="fr-FR" sz="4400" b="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algn="ctr">
                  <a:buSzPts val="6000"/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9 </a:t>
                </a:r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×</m:t>
                    </m:r>
                  </m:oMath>
                </a14:m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 2 =</a:t>
                </a:r>
              </a:p>
              <a:p>
                <a:pPr algn="ctr">
                  <a:buSzPts val="6000"/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4 </a:t>
                </a:r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×</m:t>
                    </m:r>
                  </m:oMath>
                </a14:m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 2 =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39" y="2522156"/>
                <a:ext cx="2212657" cy="2800767"/>
              </a:xfrm>
              <a:prstGeom prst="rect">
                <a:avLst/>
              </a:prstGeom>
              <a:blipFill>
                <a:blip r:embed="rId4"/>
                <a:stretch>
                  <a:fillRect l="-9091" r="-5785" b="-95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20326" y="2522155"/>
                <a:ext cx="5547941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SzPts val="6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4×</m:t>
                      </m:r>
                      <m:r>
                        <a:rPr lang="fr-FR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5=</m:t>
                      </m:r>
                    </m:oMath>
                  </m:oMathPara>
                </a14:m>
                <a:endParaRPr lang="fr-FR" sz="440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algn="ctr">
                  <a:buSzPts val="6000"/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×</m:t>
                    </m:r>
                  </m:oMath>
                </a14:m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 5 =</a:t>
                </a:r>
              </a:p>
              <a:p>
                <a:pPr algn="ctr">
                  <a:buSzPts val="6000"/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×</m:t>
                    </m:r>
                  </m:oMath>
                </a14:m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 5 =</a:t>
                </a:r>
              </a:p>
              <a:p>
                <a:pPr algn="ctr">
                  <a:buSzPts val="6000"/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×</m:t>
                    </m:r>
                  </m:oMath>
                </a14:m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 5 =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326" y="2522155"/>
                <a:ext cx="5547941" cy="2800767"/>
              </a:xfrm>
              <a:prstGeom prst="rect">
                <a:avLst/>
              </a:prstGeom>
              <a:blipFill>
                <a:blip r:embed="rId5"/>
                <a:stretch>
                  <a:fillRect b="-95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2266" y="2522156"/>
                <a:ext cx="6096000" cy="28007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buSzPts val="6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5×</m:t>
                      </m:r>
                      <m:r>
                        <a:rPr lang="fr-FR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10=</m:t>
                      </m:r>
                    </m:oMath>
                  </m:oMathPara>
                </a14:m>
                <a:endParaRPr lang="fr-FR" sz="440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algn="ctr">
                  <a:buSzPts val="6000"/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8 </a:t>
                </a:r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×</m:t>
                    </m:r>
                  </m:oMath>
                </a14:m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 10 =</a:t>
                </a:r>
              </a:p>
              <a:p>
                <a:pPr algn="ctr">
                  <a:buSzPts val="6000"/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10 </a:t>
                </a:r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×</m:t>
                    </m:r>
                  </m:oMath>
                </a14:m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 2 =</a:t>
                </a:r>
              </a:p>
              <a:p>
                <a:pPr algn="ctr">
                  <a:buSzPts val="6000"/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10 </a:t>
                </a:r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×</m:t>
                    </m:r>
                  </m:oMath>
                </a14:m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Arial"/>
                  </a:rPr>
                  <a:t> 6 =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66" y="2522156"/>
                <a:ext cx="6096000" cy="2800767"/>
              </a:xfrm>
              <a:prstGeom prst="rect">
                <a:avLst/>
              </a:prstGeom>
              <a:blipFill>
                <a:blip r:embed="rId6"/>
                <a:stretch>
                  <a:fillRect b="-95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0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53" y="175846"/>
            <a:ext cx="9880601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7030A0"/>
                </a:solidFill>
                <a:latin typeface="+mn-lt"/>
                <a:ea typeface="Clensey Medium" panose="02000603000000000000" pitchFamily="2" charset="0"/>
              </a:rPr>
              <a:t>Problème pour la prochaine fois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79D1D2-EEE6-2641-AF19-BD74D8F6926D}"/>
              </a:ext>
            </a:extLst>
          </p:cNvPr>
          <p:cNvSpPr txBox="1"/>
          <p:nvPr/>
        </p:nvSpPr>
        <p:spPr>
          <a:xfrm>
            <a:off x="597877" y="1325563"/>
            <a:ext cx="10796954" cy="1938992"/>
          </a:xfrm>
          <a:prstGeom prst="rect">
            <a:avLst/>
          </a:prstGeom>
          <a:solidFill>
            <a:srgbClr val="DEC3DC"/>
          </a:solidFill>
          <a:ln w="12700" cmpd="sng">
            <a:solidFill>
              <a:srgbClr val="DEC3D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206</a:t>
            </a:r>
            <a:r>
              <a:rPr lang="fr-FR" sz="4000" dirty="0"/>
              <a:t> équipes de </a:t>
            </a:r>
            <a:r>
              <a:rPr lang="fr-FR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4000" dirty="0"/>
              <a:t> boulistes participent à un tournoi de pétanque. </a:t>
            </a:r>
          </a:p>
          <a:p>
            <a:pPr algn="just"/>
            <a:r>
              <a:rPr lang="fr-FR" sz="4000" b="1" dirty="0"/>
              <a:t>Combien de boulistes participent à ce tournoi ?</a:t>
            </a:r>
          </a:p>
        </p:txBody>
      </p:sp>
    </p:spTree>
    <p:extLst>
      <p:ext uri="{BB962C8B-B14F-4D97-AF65-F5344CB8AC3E}">
        <p14:creationId xmlns:p14="http://schemas.microsoft.com/office/powerpoint/2010/main" val="183337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41" y="458126"/>
            <a:ext cx="51072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0">
              <a:spcAft>
                <a:spcPts val="0"/>
              </a:spcAft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Combien de petits cubes?</a:t>
            </a:r>
          </a:p>
          <a:p>
            <a:pPr marR="254000">
              <a:spcAft>
                <a:spcPts val="0"/>
              </a:spcAft>
            </a:pP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Trouver le plus de manières possibles d’écrire le nombre total de petits cubes</a:t>
            </a:r>
            <a:endParaRPr lang="fr-FR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2813864"/>
            <a:ext cx="1282125" cy="2136875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6028857" y="186764"/>
            <a:ext cx="5416585" cy="6438971"/>
            <a:chOff x="6300555" y="226609"/>
            <a:chExt cx="5416585" cy="6438971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89991" y="539519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89991" y="4928334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55" y="226609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8579" y="1859195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81201" y="531758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89991" y="5213334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89991" y="567120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5141" y="2611662"/>
              <a:ext cx="431999" cy="236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5141" y="3577081"/>
              <a:ext cx="431999" cy="236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5141" y="3165643"/>
              <a:ext cx="431999" cy="236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367830" y="531758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805191" y="531758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050" y="226609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991" y="1859195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4403" y="3600333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991" y="3577081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89991" y="5969575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638870" y="531758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932282" y="5351339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736576" y="5355496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017556" y="535134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293566" y="5351340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14095" y="5348329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7470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 txBox="1">
            <a:spLocks/>
          </p:cNvSpPr>
          <p:nvPr/>
        </p:nvSpPr>
        <p:spPr>
          <a:xfrm>
            <a:off x="2419327" y="3333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rgbClr val="7030A0"/>
              </a:solidFill>
              <a:latin typeface="Clensey Medium" panose="02000603000000000000" pitchFamily="2" charset="0"/>
              <a:ea typeface="Clensey Medium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11542" y="308799"/>
                <a:ext cx="885017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b="1" dirty="0">
                    <a:solidFill>
                      <a:srgbClr val="7030A0"/>
                    </a:solidFill>
                  </a:rPr>
                  <a:t>Dessine </a:t>
                </a:r>
                <a14:m>
                  <m:oMath xmlns:m="http://schemas.openxmlformats.org/officeDocument/2006/math">
                    <m:r>
                      <a:rPr lang="fr-FR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r-FR" sz="3600" b="1" dirty="0">
                    <a:solidFill>
                      <a:srgbClr val="7030A0"/>
                    </a:solidFill>
                  </a:rPr>
                  <a:t> paquets de </a:t>
                </a:r>
                <a:r>
                  <a:rPr lang="fr-FR" sz="36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 sz="3600" b="1" dirty="0">
                    <a:solidFill>
                      <a:srgbClr val="7030A0"/>
                    </a:solidFill>
                  </a:rPr>
                  <a:t> billes.</a:t>
                </a:r>
                <a:endParaRPr lang="fr-FR" sz="36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42" y="308799"/>
                <a:ext cx="8850178" cy="646331"/>
              </a:xfrm>
              <a:prstGeom prst="rect">
                <a:avLst/>
              </a:prstGeom>
              <a:blipFill>
                <a:blip r:embed="rId3"/>
                <a:stretch>
                  <a:fillRect l="-2135" t="-16981" b="-358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11542" y="2510857"/>
            <a:ext cx="5819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</a:rPr>
              <a:t>Dessine </a:t>
            </a:r>
            <a:r>
              <a:rPr lang="fr-FR" sz="36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3600" b="1" dirty="0">
                <a:solidFill>
                  <a:srgbClr val="7030A0"/>
                </a:solidFill>
              </a:rPr>
              <a:t> paquets de </a:t>
            </a:r>
            <a:r>
              <a:rPr lang="fr-FR" sz="36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fr-FR" sz="3600" b="1" dirty="0">
                <a:solidFill>
                  <a:srgbClr val="7030A0"/>
                </a:solidFill>
              </a:rPr>
              <a:t> billes.</a:t>
            </a:r>
            <a:endParaRPr lang="fr-FR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011542" y="4712915"/>
            <a:ext cx="5988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</a:rPr>
              <a:t>Dessine </a:t>
            </a:r>
            <a:r>
              <a:rPr lang="fr-FR" sz="36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fr-FR" sz="3600" b="1" dirty="0">
                <a:solidFill>
                  <a:srgbClr val="7030A0"/>
                </a:solidFill>
              </a:rPr>
              <a:t> colonnes de </a:t>
            </a:r>
            <a:r>
              <a:rPr lang="fr-FR" sz="36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3600" b="1" dirty="0">
                <a:solidFill>
                  <a:srgbClr val="7030A0"/>
                </a:solidFill>
              </a:rPr>
              <a:t> billes.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385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7354" y="529225"/>
            <a:ext cx="4735482" cy="708296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rgbClr val="872DA3"/>
                </a:solidFill>
              </a:rPr>
              <a:t>La multiplication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6ECEBC-FAC3-4219-9513-EEE650131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09" y="272767"/>
            <a:ext cx="1001868" cy="12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6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767" y="584261"/>
            <a:ext cx="4391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</a:t>
            </a:r>
            <a:r>
              <a:rPr lang="fr-FR" sz="3600" b="1" dirty="0">
                <a:solidFill>
                  <a:srgbClr val="7030A0"/>
                </a:solidFill>
              </a:rPr>
              <a:t> paquets de </a:t>
            </a:r>
            <a:r>
              <a:rPr lang="fr-FR" sz="36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fr-FR" sz="3600" b="1" dirty="0">
                <a:solidFill>
                  <a:srgbClr val="7030A0"/>
                </a:solidFill>
              </a:rPr>
              <a:t> billes</a:t>
            </a:r>
            <a:endParaRPr lang="fr-FR" sz="36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54" y="584261"/>
            <a:ext cx="1358320" cy="22638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1767" y="2187719"/>
            <a:ext cx="8516178" cy="18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 txBox="1">
            <a:spLocks/>
          </p:cNvSpPr>
          <p:nvPr/>
        </p:nvSpPr>
        <p:spPr>
          <a:xfrm>
            <a:off x="2419327" y="3333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rgbClr val="7030A0"/>
              </a:solidFill>
              <a:latin typeface="Clensey Medium" panose="02000603000000000000" pitchFamily="2" charset="0"/>
              <a:ea typeface="Clensey Medium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2416" y="1223215"/>
                <a:ext cx="11430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400" b="1" dirty="0">
                    <a:solidFill>
                      <a:srgbClr val="7030A0"/>
                    </a:solidFill>
                  </a:rPr>
                  <a:t>Il y a … bouquets de … tulipes. On écrit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… = … </m:t>
                    </m:r>
                  </m:oMath>
                </a14:m>
                <a:r>
                  <a:rPr lang="fr-FR" sz="3400" b="1" dirty="0">
                    <a:solidFill>
                      <a:srgbClr val="7030A0"/>
                    </a:solidFill>
                  </a:rPr>
                  <a:t>ou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… = …</m:t>
                    </m:r>
                  </m:oMath>
                </a14:m>
                <a:endParaRPr lang="fr-FR" sz="3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6" y="1223215"/>
                <a:ext cx="11430000" cy="615553"/>
              </a:xfrm>
              <a:prstGeom prst="rect">
                <a:avLst/>
              </a:prstGeom>
              <a:blipFill>
                <a:blip r:embed="rId3"/>
                <a:stretch>
                  <a:fillRect l="-1493" t="-14851" b="-336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2416" y="4369897"/>
                <a:ext cx="108502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400" b="1" dirty="0">
                    <a:solidFill>
                      <a:srgbClr val="7030A0"/>
                    </a:solidFill>
                  </a:rPr>
                  <a:t>Il y a … boîtes de … feutres. On écrit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… = … </m:t>
                    </m:r>
                  </m:oMath>
                </a14:m>
                <a:r>
                  <a:rPr lang="fr-FR" sz="3400" b="1" dirty="0">
                    <a:solidFill>
                      <a:srgbClr val="7030A0"/>
                    </a:solidFill>
                  </a:rPr>
                  <a:t>ou</a:t>
                </a:r>
                <a:r>
                  <a:rPr lang="fr-FR" sz="36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… = … </m:t>
                    </m:r>
                  </m:oMath>
                </a14:m>
                <a:endParaRPr lang="fr-FR" sz="3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6" y="4369897"/>
                <a:ext cx="10850214" cy="646331"/>
              </a:xfrm>
              <a:prstGeom prst="rect">
                <a:avLst/>
              </a:prstGeom>
              <a:blipFill>
                <a:blip r:embed="rId4"/>
                <a:stretch>
                  <a:fillRect l="-1573" t="-9434" b="-311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8349" y="6049915"/>
                <a:ext cx="114226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400" b="1" dirty="0">
                    <a:solidFill>
                      <a:srgbClr val="7030A0"/>
                    </a:solidFill>
                  </a:rPr>
                  <a:t>Il y a … trousseaux de … clés. On écrit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… = … </m:t>
                    </m:r>
                  </m:oMath>
                </a14:m>
                <a:r>
                  <a:rPr lang="fr-FR" sz="3400" b="1" dirty="0">
                    <a:solidFill>
                      <a:srgbClr val="7030A0"/>
                    </a:solidFill>
                  </a:rPr>
                  <a:t>ou</a:t>
                </a:r>
                <a:r>
                  <a:rPr lang="fr-FR" sz="36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… = … </m:t>
                    </m:r>
                  </m:oMath>
                </a14:m>
                <a:endParaRPr lang="fr-FR" sz="3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49" y="6049915"/>
                <a:ext cx="11422614" cy="646331"/>
              </a:xfrm>
              <a:prstGeom prst="rect">
                <a:avLst/>
              </a:prstGeom>
              <a:blipFill>
                <a:blip r:embed="rId5"/>
                <a:stretch>
                  <a:fillRect l="-1494" t="-9434" b="-32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821" y="70671"/>
            <a:ext cx="1037696" cy="12406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51" y="64324"/>
            <a:ext cx="1037696" cy="12406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8" y="44934"/>
            <a:ext cx="1037696" cy="12406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0" y="65008"/>
            <a:ext cx="1037696" cy="124062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05" y="132820"/>
            <a:ext cx="1037696" cy="1240623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300253" y="2082589"/>
            <a:ext cx="11232766" cy="2227925"/>
            <a:chOff x="300253" y="2082589"/>
            <a:chExt cx="11232766" cy="222792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9" y="2082589"/>
              <a:ext cx="919956" cy="1167303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145" y="2082589"/>
              <a:ext cx="919956" cy="1167303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972" y="2082589"/>
              <a:ext cx="919956" cy="1167303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818" y="2082589"/>
              <a:ext cx="919956" cy="1167303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409" y="2082589"/>
              <a:ext cx="919956" cy="1167303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8236" y="2082589"/>
              <a:ext cx="919956" cy="1167303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614" y="2082589"/>
              <a:ext cx="919956" cy="1167303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063" y="2082589"/>
              <a:ext cx="919956" cy="1167303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3" y="3143211"/>
              <a:ext cx="919956" cy="1167303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533" y="2082589"/>
              <a:ext cx="919956" cy="1167303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234" y="2082589"/>
              <a:ext cx="919956" cy="1167303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582" y="2082589"/>
              <a:ext cx="919956" cy="116730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755" y="2082589"/>
              <a:ext cx="919956" cy="1167303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305" y="3143211"/>
              <a:ext cx="919956" cy="1167303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234" y="3143211"/>
              <a:ext cx="919956" cy="1167303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100" y="3143211"/>
              <a:ext cx="919956" cy="1167303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933" y="3143211"/>
              <a:ext cx="919956" cy="116730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799" y="3143211"/>
              <a:ext cx="919956" cy="1167303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24" y="3143211"/>
              <a:ext cx="919956" cy="1167303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1246466" y="4982301"/>
            <a:ext cx="8807948" cy="1063833"/>
            <a:chOff x="1246466" y="4982301"/>
            <a:chExt cx="8807948" cy="106383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466" y="4982301"/>
              <a:ext cx="1194330" cy="1063833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330" y="4982301"/>
              <a:ext cx="1194330" cy="1063833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073" y="4982301"/>
              <a:ext cx="1194330" cy="1063833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160" y="4982301"/>
              <a:ext cx="1194330" cy="1063833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522" y="4982301"/>
              <a:ext cx="1194330" cy="1063833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0084" y="4982301"/>
              <a:ext cx="1194330" cy="1063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 txBox="1">
            <a:spLocks/>
          </p:cNvSpPr>
          <p:nvPr/>
        </p:nvSpPr>
        <p:spPr>
          <a:xfrm>
            <a:off x="2419327" y="3333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rgbClr val="7030A0"/>
              </a:solidFill>
              <a:latin typeface="Clensey Medium" panose="02000603000000000000" pitchFamily="2" charset="0"/>
              <a:ea typeface="Clensey Medium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513" y="237043"/>
            <a:ext cx="102834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dirty="0">
                <a:solidFill>
                  <a:srgbClr val="7030A0"/>
                </a:solidFill>
              </a:rPr>
              <a:t>Écris une des deux multiplications possibles et son résultat.</a:t>
            </a:r>
            <a:endParaRPr lang="fr-FR" sz="3800" b="1" dirty="0"/>
          </a:p>
        </p:txBody>
      </p:sp>
      <p:sp>
        <p:nvSpPr>
          <p:cNvPr id="2" name="Rectangle 1"/>
          <p:cNvSpPr/>
          <p:nvPr/>
        </p:nvSpPr>
        <p:spPr>
          <a:xfrm>
            <a:off x="2359838" y="1629695"/>
            <a:ext cx="7444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</a:t>
            </a:r>
            <a:r>
              <a:rPr lang="fr-FR" sz="4400" b="1" dirty="0">
                <a:solidFill>
                  <a:srgbClr val="7030A0"/>
                </a:solidFill>
              </a:rPr>
              <a:t> équipes de </a:t>
            </a:r>
            <a:r>
              <a:rPr lang="fr-FR" sz="4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4400" b="1" dirty="0">
                <a:solidFill>
                  <a:srgbClr val="7030A0"/>
                </a:solidFill>
              </a:rPr>
              <a:t> enfants, c’est…</a:t>
            </a:r>
            <a:endParaRPr lang="fr-FR" sz="4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67" y="2978357"/>
            <a:ext cx="690670" cy="3365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66736" y="4276141"/>
                <a:ext cx="20994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4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fr-FR" sz="4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736" y="4276141"/>
                <a:ext cx="209942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17299" y="3017755"/>
                <a:ext cx="2099421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fr-FR" sz="4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4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 x 2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99" y="3017755"/>
                <a:ext cx="2099421" cy="1446550"/>
              </a:xfrm>
              <a:prstGeom prst="rect">
                <a:avLst/>
              </a:prstGeom>
              <a:blipFill>
                <a:blip r:embed="rId5"/>
                <a:stretch>
                  <a:fillRect l="-11919" b="-19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4503" y="2532793"/>
            <a:ext cx="690670" cy="33650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88" y="91105"/>
            <a:ext cx="729282" cy="1215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16557" y="5573926"/>
                <a:ext cx="67013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/>
                  <a:t>C’est aussi :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fr-FR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fr-FR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a:rPr lang="fr-FR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</m:oMath>
                </a14:m>
                <a:endParaRPr lang="fr-FR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557" y="5573926"/>
                <a:ext cx="6701386" cy="769441"/>
              </a:xfrm>
              <a:prstGeom prst="rect">
                <a:avLst/>
              </a:prstGeom>
              <a:blipFill>
                <a:blip r:embed="rId7"/>
                <a:stretch>
                  <a:fillRect l="-3731" t="-14961" b="-370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7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 txBox="1">
            <a:spLocks/>
          </p:cNvSpPr>
          <p:nvPr/>
        </p:nvSpPr>
        <p:spPr>
          <a:xfrm>
            <a:off x="2419327" y="3333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rgbClr val="7030A0"/>
              </a:solidFill>
              <a:latin typeface="Clensey Medium" panose="02000603000000000000" pitchFamily="2" charset="0"/>
              <a:ea typeface="Clensey Medium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22181"/>
            <a:ext cx="103950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dirty="0">
                <a:solidFill>
                  <a:srgbClr val="7030A0"/>
                </a:solidFill>
              </a:rPr>
              <a:t>Ecris une des deux multiplications possibles et son résultat</a:t>
            </a:r>
            <a:endParaRPr lang="fr-FR" sz="3800" b="1" dirty="0"/>
          </a:p>
        </p:txBody>
      </p:sp>
      <p:sp>
        <p:nvSpPr>
          <p:cNvPr id="2" name="Rectangle 1"/>
          <p:cNvSpPr/>
          <p:nvPr/>
        </p:nvSpPr>
        <p:spPr>
          <a:xfrm>
            <a:off x="1285322" y="2037321"/>
            <a:ext cx="7718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fr-FR" sz="4400" b="1" dirty="0">
                <a:solidFill>
                  <a:srgbClr val="7030A0"/>
                </a:solidFill>
              </a:rPr>
              <a:t> paquets de </a:t>
            </a:r>
            <a:r>
              <a:rPr lang="fr-FR" sz="4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fr-FR" sz="4400" b="1" dirty="0">
                <a:solidFill>
                  <a:srgbClr val="7030A0"/>
                </a:solidFill>
              </a:rPr>
              <a:t> gâteaux, c’est…</a:t>
            </a:r>
            <a:endParaRPr lang="fr-FR" sz="44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88" y="91105"/>
            <a:ext cx="729282" cy="1215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322" y="3381908"/>
            <a:ext cx="6412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</a:t>
            </a:r>
            <a:r>
              <a:rPr lang="fr-FR" sz="4400" b="1" dirty="0">
                <a:solidFill>
                  <a:srgbClr val="7030A0"/>
                </a:solidFill>
              </a:rPr>
              <a:t> sacs de </a:t>
            </a:r>
            <a:r>
              <a:rPr lang="fr-FR" sz="4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fr-FR" sz="4400" b="1" dirty="0">
                <a:solidFill>
                  <a:srgbClr val="7030A0"/>
                </a:solidFill>
              </a:rPr>
              <a:t> citrons, c’est…</a:t>
            </a:r>
            <a:endParaRPr lang="fr-FR" sz="4400" b="1" dirty="0"/>
          </a:p>
        </p:txBody>
      </p:sp>
      <p:sp>
        <p:nvSpPr>
          <p:cNvPr id="12" name="Rectangle 11"/>
          <p:cNvSpPr/>
          <p:nvPr/>
        </p:nvSpPr>
        <p:spPr>
          <a:xfrm>
            <a:off x="1285322" y="4601473"/>
            <a:ext cx="7736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32</a:t>
            </a:r>
            <a:r>
              <a:rPr lang="fr-FR" sz="4400" b="1" dirty="0">
                <a:solidFill>
                  <a:srgbClr val="7030A0"/>
                </a:solidFill>
              </a:rPr>
              <a:t> carnets de </a:t>
            </a:r>
            <a:r>
              <a:rPr lang="fr-FR" sz="4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fr-FR" sz="4400" b="1" dirty="0">
                <a:solidFill>
                  <a:srgbClr val="7030A0"/>
                </a:solidFill>
              </a:rPr>
              <a:t> timbres, c’est…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31897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>
                <a:solidFill>
                  <a:srgbClr val="7030A0"/>
                </a:solidFill>
                <a:latin typeface="+mn-lt"/>
                <a:ea typeface="Arial"/>
                <a:cs typeface="Arial"/>
                <a:sym typeface="Arial"/>
              </a:rPr>
              <a:t>Calcul réfléchi</a:t>
            </a:r>
            <a:endParaRPr lang="fr-FR" sz="8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La table de Pythagore</a:t>
            </a:r>
          </a:p>
        </p:txBody>
      </p:sp>
    </p:spTree>
    <p:extLst>
      <p:ext uri="{BB962C8B-B14F-4D97-AF65-F5344CB8AC3E}">
        <p14:creationId xmlns:p14="http://schemas.microsoft.com/office/powerpoint/2010/main" val="30046381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410</Words>
  <Application>Microsoft Office PowerPoint</Application>
  <PresentationFormat>Grand écran</PresentationFormat>
  <Paragraphs>68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Clensey Medium</vt:lpstr>
      <vt:lpstr>Thème Office</vt:lpstr>
      <vt:lpstr>Présentation PowerPoint</vt:lpstr>
      <vt:lpstr>Présentation PowerPoint</vt:lpstr>
      <vt:lpstr>Présentation PowerPoint</vt:lpstr>
      <vt:lpstr>La multiplication</vt:lpstr>
      <vt:lpstr>Présentation PowerPoint</vt:lpstr>
      <vt:lpstr>Présentation PowerPoint</vt:lpstr>
      <vt:lpstr>Présentation PowerPoint</vt:lpstr>
      <vt:lpstr>Présentation PowerPoint</vt:lpstr>
      <vt:lpstr>Calcul réfléchi</vt:lpstr>
      <vt:lpstr>Présentation PowerPoint</vt:lpstr>
      <vt:lpstr>Présentation PowerPoint</vt:lpstr>
      <vt:lpstr>Problème pour la prochaine fois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25 mars</dc:title>
  <dc:creator>Laure BREMONT</dc:creator>
  <cp:lastModifiedBy>ANNE SZYMCZAK</cp:lastModifiedBy>
  <cp:revision>184</cp:revision>
  <dcterms:created xsi:type="dcterms:W3CDTF">2020-03-25T09:22:14Z</dcterms:created>
  <dcterms:modified xsi:type="dcterms:W3CDTF">2020-04-24T14:39:29Z</dcterms:modified>
</cp:coreProperties>
</file>