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612" r:id="rId2"/>
    <p:sldId id="613" r:id="rId3"/>
    <p:sldId id="294" r:id="rId4"/>
    <p:sldId id="600" r:id="rId5"/>
    <p:sldId id="440" r:id="rId6"/>
    <p:sldId id="605" r:id="rId7"/>
    <p:sldId id="607" r:id="rId8"/>
    <p:sldId id="608" r:id="rId9"/>
    <p:sldId id="609" r:id="rId10"/>
    <p:sldId id="610" r:id="rId11"/>
    <p:sldId id="611" r:id="rId12"/>
    <p:sldId id="494" r:id="rId13"/>
    <p:sldId id="597" r:id="rId14"/>
    <p:sldId id="575" r:id="rId15"/>
    <p:sldId id="604" r:id="rId16"/>
    <p:sldId id="614" r:id="rId17"/>
    <p:sldId id="499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C3DC"/>
    <a:srgbClr val="A0FEED"/>
    <a:srgbClr val="F5FFBB"/>
    <a:srgbClr val="87E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/>
    <p:restoredTop sz="75467" autoAdjust="0"/>
  </p:normalViewPr>
  <p:slideViewPr>
    <p:cSldViewPr snapToGrid="0" snapToObjects="1">
      <p:cViewPr varScale="1">
        <p:scale>
          <a:sx n="55" d="100"/>
          <a:sy n="55" d="100"/>
        </p:scale>
        <p:origin x="13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2945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 smtClean="0"/>
            <a:t>4592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2495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</dgm:pt>
    <dgm:pt modelId="{4FB186BB-6ABD-4324-8700-9E74934D0084}" type="sibTrans" cxnId="{EF031909-CEEB-4E15-933D-AAD1C0B648A5}">
      <dgm:prSet/>
      <dgm:spPr/>
    </dgm:pt>
    <dgm:pt modelId="{9A8FFB7C-426F-4745-AC04-9F2A7932CFBD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2459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</dgm:pt>
    <dgm:pt modelId="{5C52CCD0-DE56-4F07-9312-C39E1F816939}" type="parTrans" cxnId="{865DE9B5-B102-441C-914F-F996B5D5AE34}">
      <dgm:prSet/>
      <dgm:spPr/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2945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 smtClean="0"/>
            <a:t>4592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2495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</dgm:pt>
    <dgm:pt modelId="{4FB186BB-6ABD-4324-8700-9E74934D0084}" type="sibTrans" cxnId="{EF031909-CEEB-4E15-933D-AAD1C0B648A5}">
      <dgm:prSet/>
      <dgm:spPr/>
    </dgm:pt>
    <dgm:pt modelId="{9A8FFB7C-426F-4745-AC04-9F2A7932CFBD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2459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</dgm:pt>
    <dgm:pt modelId="{5C52CCD0-DE56-4F07-9312-C39E1F816939}" type="parTrans" cxnId="{865DE9B5-B102-441C-914F-F996B5D5AE34}">
      <dgm:prSet/>
      <dgm:spPr/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3453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3534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4533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  <dgm:t>
        <a:bodyPr/>
        <a:lstStyle/>
        <a:p>
          <a:endParaRPr lang="fr-FR"/>
        </a:p>
      </dgm:t>
    </dgm:pt>
    <dgm:pt modelId="{4FB186BB-6ABD-4324-8700-9E74934D0084}" type="sibTrans" cxnId="{EF031909-CEEB-4E15-933D-AAD1C0B648A5}">
      <dgm:prSet/>
      <dgm:spPr/>
      <dgm:t>
        <a:bodyPr/>
        <a:lstStyle/>
        <a:p>
          <a:endParaRPr lang="fr-FR"/>
        </a:p>
      </dgm:t>
    </dgm:pt>
    <dgm:pt modelId="{9A8FFB7C-426F-4745-AC04-9F2A7932CFBD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4353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  <dgm:t>
        <a:bodyPr/>
        <a:lstStyle/>
        <a:p>
          <a:endParaRPr lang="fr-FR"/>
        </a:p>
      </dgm:t>
    </dgm:pt>
    <dgm:pt modelId="{5C52CCD0-DE56-4F07-9312-C39E1F816939}" type="parTrans" cxnId="{865DE9B5-B102-441C-914F-F996B5D5AE34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3453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3534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4533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  <dgm:t>
        <a:bodyPr/>
        <a:lstStyle/>
        <a:p>
          <a:endParaRPr lang="fr-FR"/>
        </a:p>
      </dgm:t>
    </dgm:pt>
    <dgm:pt modelId="{4FB186BB-6ABD-4324-8700-9E74934D0084}" type="sibTrans" cxnId="{EF031909-CEEB-4E15-933D-AAD1C0B648A5}">
      <dgm:prSet/>
      <dgm:spPr/>
      <dgm:t>
        <a:bodyPr/>
        <a:lstStyle/>
        <a:p>
          <a:endParaRPr lang="fr-FR"/>
        </a:p>
      </dgm:t>
    </dgm:pt>
    <dgm:pt modelId="{9A8FFB7C-426F-4745-AC04-9F2A7932CFBD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4353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  <dgm:t>
        <a:bodyPr/>
        <a:lstStyle/>
        <a:p>
          <a:endParaRPr lang="fr-FR"/>
        </a:p>
      </dgm:t>
    </dgm:pt>
    <dgm:pt modelId="{5C52CCD0-DE56-4F07-9312-C39E1F816939}" type="parTrans" cxnId="{865DE9B5-B102-441C-914F-F996B5D5AE34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62314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23146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6244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  <dgm:t>
        <a:bodyPr/>
        <a:lstStyle/>
        <a:p>
          <a:endParaRPr lang="fr-FR"/>
        </a:p>
      </dgm:t>
    </dgm:pt>
    <dgm:pt modelId="{4FB186BB-6ABD-4324-8700-9E74934D0084}" type="sibTrans" cxnId="{EF031909-CEEB-4E15-933D-AAD1C0B648A5}">
      <dgm:prSet/>
      <dgm:spPr/>
      <dgm:t>
        <a:bodyPr/>
        <a:lstStyle/>
        <a:p>
          <a:endParaRPr lang="fr-FR"/>
        </a:p>
      </dgm:t>
    </dgm:pt>
    <dgm:pt modelId="{9A8FFB7C-426F-4745-AC04-9F2A7932CFBD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6234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  <dgm:t>
        <a:bodyPr/>
        <a:lstStyle/>
        <a:p>
          <a:endParaRPr lang="fr-FR"/>
        </a:p>
      </dgm:t>
    </dgm:pt>
    <dgm:pt modelId="{5C52CCD0-DE56-4F07-9312-C39E1F816939}" type="parTrans" cxnId="{865DE9B5-B102-441C-914F-F996B5D5AE34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62314</a:t>
          </a:r>
          <a:endParaRPr lang="fr-FR" b="1" dirty="0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23146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6244</a:t>
          </a:r>
          <a:endParaRPr lang="fr-FR" b="1" dirty="0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C54464AB-364F-464A-A916-F7BF49763509}">
      <dgm:prSet phldrT="[Texte]"/>
      <dgm:spPr/>
      <dgm:t>
        <a:bodyPr/>
        <a:lstStyle/>
        <a:p>
          <a:pPr algn="ctr">
            <a:buNone/>
          </a:pPr>
          <a:r>
            <a:rPr lang="fr-FR" b="0" dirty="0" smtClean="0"/>
            <a:t>d</a:t>
          </a:r>
          <a:endParaRPr lang="fr-FR" b="0" dirty="0"/>
        </a:p>
      </dgm:t>
    </dgm:pt>
    <dgm:pt modelId="{F127F8B9-0DC1-4890-ABA6-05027C612128}" type="parTrans" cxnId="{EF031909-CEEB-4E15-933D-AAD1C0B648A5}">
      <dgm:prSet/>
      <dgm:spPr/>
      <dgm:t>
        <a:bodyPr/>
        <a:lstStyle/>
        <a:p>
          <a:endParaRPr lang="fr-FR"/>
        </a:p>
      </dgm:t>
    </dgm:pt>
    <dgm:pt modelId="{4FB186BB-6ABD-4324-8700-9E74934D0084}" type="sibTrans" cxnId="{EF031909-CEEB-4E15-933D-AAD1C0B648A5}">
      <dgm:prSet/>
      <dgm:spPr/>
      <dgm:t>
        <a:bodyPr/>
        <a:lstStyle/>
        <a:p>
          <a:endParaRPr lang="fr-FR"/>
        </a:p>
      </dgm:t>
    </dgm:pt>
    <dgm:pt modelId="{9A8FFB7C-426F-4745-AC04-9F2A7932CFBD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6234</a:t>
          </a:r>
          <a:endParaRPr lang="fr-FR" b="1" dirty="0"/>
        </a:p>
      </dgm:t>
    </dgm:pt>
    <dgm:pt modelId="{86E96AB7-C933-4C56-8F0D-196263785971}" type="sibTrans" cxnId="{865DE9B5-B102-441C-914F-F996B5D5AE34}">
      <dgm:prSet/>
      <dgm:spPr/>
      <dgm:t>
        <a:bodyPr/>
        <a:lstStyle/>
        <a:p>
          <a:endParaRPr lang="fr-FR"/>
        </a:p>
      </dgm:t>
    </dgm:pt>
    <dgm:pt modelId="{5C52CCD0-DE56-4F07-9312-C39E1F816939}" type="parTrans" cxnId="{865DE9B5-B102-441C-914F-F996B5D5AE34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712A74-9864-4815-8AA0-3588BF7CB9A2}" type="pres">
      <dgm:prSet presAssocID="{675274CD-34E5-B949-B313-38064B3EA771}" presName="sp" presStyleCnt="0"/>
      <dgm:spPr/>
    </dgm:pt>
    <dgm:pt modelId="{1289E1A5-DF3F-4F94-9A5B-66EBEECE92D1}" type="pres">
      <dgm:prSet presAssocID="{C54464AB-364F-464A-A916-F7BF49763509}" presName="linNode" presStyleCnt="0"/>
      <dgm:spPr/>
    </dgm:pt>
    <dgm:pt modelId="{77C9E408-72FE-4281-ACDE-0AF0F5E33C7C}" type="pres">
      <dgm:prSet presAssocID="{C54464AB-364F-464A-A916-F7BF49763509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7803F-9796-4E0A-B081-F9B9258BDB13}" type="pres">
      <dgm:prSet presAssocID="{C54464AB-364F-464A-A916-F7BF49763509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5DE9B5-B102-441C-914F-F996B5D5AE34}" srcId="{C54464AB-364F-464A-A916-F7BF49763509}" destId="{9A8FFB7C-426F-4745-AC04-9F2A7932CFBD}" srcOrd="0" destOrd="0" parTransId="{5C52CCD0-DE56-4F07-9312-C39E1F816939}" sibTransId="{86E96AB7-C933-4C56-8F0D-1962637859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9F7192C-7625-43FF-A1C7-72C0C6AD00D1}" type="presOf" srcId="{9A8FFB7C-426F-4745-AC04-9F2A7932CFBD}" destId="{58D7803F-9796-4E0A-B081-F9B9258BDB13}" srcOrd="0" destOrd="0" presId="urn:microsoft.com/office/officeart/2005/8/layout/vList5"/>
    <dgm:cxn modelId="{90C2480D-7385-4E7F-96E4-8B8B2F2F3425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5F32AF5-CF6E-4D37-89E1-CC672C61D137}" type="presOf" srcId="{39104730-2024-374C-98E0-3A4CE7ED9881}" destId="{82B71E07-46A9-1F4C-9980-576B2FA3ADD8}" srcOrd="0" destOrd="0" presId="urn:microsoft.com/office/officeart/2005/8/layout/vList5"/>
    <dgm:cxn modelId="{C15C0BEA-FF0D-4835-A9E9-6A22E9C9116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ED07588D-DC4D-4768-9C6A-BAF34A6460FB}" type="presOf" srcId="{C54464AB-364F-464A-A916-F7BF49763509}" destId="{77C9E408-72FE-4281-ACDE-0AF0F5E33C7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608EA734-DD12-4C04-825C-016FFD5CDDB5}" type="presOf" srcId="{2C8EC395-066D-984E-8F48-1D03BBA365D6}" destId="{FBE9ED35-B856-174C-8737-A32D2C924CA6}" srcOrd="0" destOrd="0" presId="urn:microsoft.com/office/officeart/2005/8/layout/vList5"/>
    <dgm:cxn modelId="{FC59C6F2-37C2-4691-AA74-A9D1343B9C16}" type="presOf" srcId="{D865DF60-6A8A-1346-86CF-ADC5241F7441}" destId="{C3381103-080C-D746-8B27-46B2DEE4028C}" srcOrd="0" destOrd="0" presId="urn:microsoft.com/office/officeart/2005/8/layout/vList5"/>
    <dgm:cxn modelId="{EF031909-CEEB-4E15-933D-AAD1C0B648A5}" srcId="{39104730-2024-374C-98E0-3A4CE7ED9881}" destId="{C54464AB-364F-464A-A916-F7BF49763509}" srcOrd="3" destOrd="0" parTransId="{F127F8B9-0DC1-4890-ABA6-05027C612128}" sibTransId="{4FB186BB-6ABD-4324-8700-9E74934D0084}"/>
    <dgm:cxn modelId="{E923C280-9801-4E6E-89F1-D1E61D584243}" type="presOf" srcId="{DD6BBC1B-D149-744A-A30E-EFE273F02222}" destId="{B2E2EFB5-3D81-DA40-B0AB-7277103CCFA5}" srcOrd="0" destOrd="0" presId="urn:microsoft.com/office/officeart/2005/8/layout/vList5"/>
    <dgm:cxn modelId="{ABFD0D24-5D99-46CF-9194-76E2323DDC6A}" type="presOf" srcId="{31427C3A-E33A-4C40-B6A8-DF440F9FA9C2}" destId="{09F84ED2-5430-D348-8351-1C588DA968EF}" srcOrd="0" destOrd="0" presId="urn:microsoft.com/office/officeart/2005/8/layout/vList5"/>
    <dgm:cxn modelId="{2C20E685-447C-45BB-A654-D2DEC19C764C}" type="presParOf" srcId="{82B71E07-46A9-1F4C-9980-576B2FA3ADD8}" destId="{A3A8D8DA-067B-EC42-9EAF-7E4FD8AA6489}" srcOrd="0" destOrd="0" presId="urn:microsoft.com/office/officeart/2005/8/layout/vList5"/>
    <dgm:cxn modelId="{CC0B7493-953E-4712-85E2-E29B7684C5DB}" type="presParOf" srcId="{A3A8D8DA-067B-EC42-9EAF-7E4FD8AA6489}" destId="{5131D196-118F-ED4B-8F8C-9F861CEE6268}" srcOrd="0" destOrd="0" presId="urn:microsoft.com/office/officeart/2005/8/layout/vList5"/>
    <dgm:cxn modelId="{5B8F25BF-EE03-4B67-889E-DE6E843D084E}" type="presParOf" srcId="{A3A8D8DA-067B-EC42-9EAF-7E4FD8AA6489}" destId="{B2E2EFB5-3D81-DA40-B0AB-7277103CCFA5}" srcOrd="1" destOrd="0" presId="urn:microsoft.com/office/officeart/2005/8/layout/vList5"/>
    <dgm:cxn modelId="{E087FD72-8B5E-41BD-9F36-062F6626F885}" type="presParOf" srcId="{82B71E07-46A9-1F4C-9980-576B2FA3ADD8}" destId="{86757E5C-20F4-E745-A720-B10E686939A4}" srcOrd="1" destOrd="0" presId="urn:microsoft.com/office/officeart/2005/8/layout/vList5"/>
    <dgm:cxn modelId="{F453DF89-5B8C-480F-AA81-1E327BAFFAC0}" type="presParOf" srcId="{82B71E07-46A9-1F4C-9980-576B2FA3ADD8}" destId="{0760AE06-7B56-494A-A0E8-36B594643D8E}" srcOrd="2" destOrd="0" presId="urn:microsoft.com/office/officeart/2005/8/layout/vList5"/>
    <dgm:cxn modelId="{6FC31446-30FB-4B07-83D5-D279539754D6}" type="presParOf" srcId="{0760AE06-7B56-494A-A0E8-36B594643D8E}" destId="{C3381103-080C-D746-8B27-46B2DEE4028C}" srcOrd="0" destOrd="0" presId="urn:microsoft.com/office/officeart/2005/8/layout/vList5"/>
    <dgm:cxn modelId="{FB6B5567-CE7C-4847-BBE2-8615CB826EBC}" type="presParOf" srcId="{0760AE06-7B56-494A-A0E8-36B594643D8E}" destId="{FBE9ED35-B856-174C-8737-A32D2C924CA6}" srcOrd="1" destOrd="0" presId="urn:microsoft.com/office/officeart/2005/8/layout/vList5"/>
    <dgm:cxn modelId="{723F5F1E-8EC8-4396-B73D-58FBD4B81794}" type="presParOf" srcId="{82B71E07-46A9-1F4C-9980-576B2FA3ADD8}" destId="{42D27948-8160-FF47-9116-9786F5E669CE}" srcOrd="3" destOrd="0" presId="urn:microsoft.com/office/officeart/2005/8/layout/vList5"/>
    <dgm:cxn modelId="{A7F8CA0E-5F75-4E53-AD23-72494D59838C}" type="presParOf" srcId="{82B71E07-46A9-1F4C-9980-576B2FA3ADD8}" destId="{39BBA486-03BD-2144-ABBF-AE369E5400B7}" srcOrd="4" destOrd="0" presId="urn:microsoft.com/office/officeart/2005/8/layout/vList5"/>
    <dgm:cxn modelId="{D556F4E0-A742-4F24-B42E-6337CD241E87}" type="presParOf" srcId="{39BBA486-03BD-2144-ABBF-AE369E5400B7}" destId="{70B8D9E0-4A6D-2F44-B595-4E51FB1CC510}" srcOrd="0" destOrd="0" presId="urn:microsoft.com/office/officeart/2005/8/layout/vList5"/>
    <dgm:cxn modelId="{B5861AEB-CD3F-409E-A787-F783AC547BC6}" type="presParOf" srcId="{39BBA486-03BD-2144-ABBF-AE369E5400B7}" destId="{09F84ED2-5430-D348-8351-1C588DA968EF}" srcOrd="1" destOrd="0" presId="urn:microsoft.com/office/officeart/2005/8/layout/vList5"/>
    <dgm:cxn modelId="{2A7607B8-6583-4A68-998E-13A87BCE0D3D}" type="presParOf" srcId="{82B71E07-46A9-1F4C-9980-576B2FA3ADD8}" destId="{74712A74-9864-4815-8AA0-3588BF7CB9A2}" srcOrd="5" destOrd="0" presId="urn:microsoft.com/office/officeart/2005/8/layout/vList5"/>
    <dgm:cxn modelId="{0401F031-7AC6-4341-901E-EE911C3AE76B}" type="presParOf" srcId="{82B71E07-46A9-1F4C-9980-576B2FA3ADD8}" destId="{1289E1A5-DF3F-4F94-9A5B-66EBEECE92D1}" srcOrd="6" destOrd="0" presId="urn:microsoft.com/office/officeart/2005/8/layout/vList5"/>
    <dgm:cxn modelId="{52746D00-5E93-4884-994E-AA16FD41B936}" type="presParOf" srcId="{1289E1A5-DF3F-4F94-9A5B-66EBEECE92D1}" destId="{77C9E408-72FE-4281-ACDE-0AF0F5E33C7C}" srcOrd="0" destOrd="0" presId="urn:microsoft.com/office/officeart/2005/8/layout/vList5"/>
    <dgm:cxn modelId="{568C6778-3C1A-4628-B1EC-2A0264B53528}" type="presParOf" srcId="{1289E1A5-DF3F-4F94-9A5B-66EBEECE92D1}" destId="{58D7803F-9796-4E0A-B081-F9B9258BDB1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</a:t>
          </a:r>
          <a:r>
            <a:rPr lang="fr-FR" sz="3600" b="1" kern="1200" dirty="0" smtClean="0"/>
            <a:t>4592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2495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2945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2459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/>
            <a:t> </a:t>
          </a:r>
          <a:r>
            <a:rPr lang="fr-FR" sz="3600" b="1" kern="1200" dirty="0" smtClean="0"/>
            <a:t>4592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2495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2945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2459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3534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4533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3453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4353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3534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4533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3453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4353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23146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6244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62314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6234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2912405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23146</a:t>
          </a:r>
          <a:endParaRPr lang="fr-FR" sz="3600" b="1" kern="1200" dirty="0"/>
        </a:p>
      </dsp:txBody>
      <dsp:txXfrm rot="-5400000">
        <a:off x="3785616" y="127220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6244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62314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58D7803F-9796-4E0A-B081-F9B9258BDB13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6234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77C9E408-72FE-4281-ACDE-0AF0F5E33C7C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b="0" kern="1200" dirty="0" smtClean="0"/>
            <a:t>d</a:t>
          </a:r>
          <a:endParaRPr lang="fr-FR" sz="4500" b="0" kern="1200" dirty="0"/>
        </a:p>
      </dsp:txBody>
      <dsp:txXfrm>
        <a:off x="44004" y="2885364"/>
        <a:ext cx="3697608" cy="81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6899A-59FA-4E4F-821B-C0C5C78CA170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C7C3-056B-DF46-BFA3-A8A4123AC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036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618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Combien de capuchons manque-t-il si on a 163 feutres et 140 capuchons ?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Afficher la correction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163 – 140 = 23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manque 23 capuchons.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358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la famille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Marboeuf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Elisabeth a 5 ans de plus que Nicolas.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Juliette a 28 ans de moins que Nicolas.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Juliette a 7 ans.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Quel âge Elisabeth a-t-elle 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437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la famille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Marboeuf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Elisabeth a 5 ans de plus que Nicolas.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Juliette a 28 ans de moins que Nicolas.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Juliette a 7 ans.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Quel âge Elisabeth a-t-elle 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206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 enfants et 3 adultes sont montés dans un autocar de 50 places. Combien reste-t-il de places libres 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358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750 + 250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 + 7 + 52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130 + 150 + 170 + 150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607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27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005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20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401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965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45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46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017D3A-3FA4-2942-9B5E-4A6FF43CE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7CBA47-7B44-4A47-BB84-0DA4D509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4C69C8-E12D-9D4F-BEA0-5757F3C0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53581B-1FD9-2E46-BD82-6D6C4D19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1C2C00-899C-CD42-A36E-BA8A6E98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13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72FF4F-CB21-3E43-A5D8-77EB1C54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82BAAC-FF8D-B644-ADF7-B33186256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1B30E5-49AF-7F40-8B49-0004A51A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C9643F-6B9A-DB45-A30A-94008C2C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00BFDA-0363-D845-B33C-0E4F627E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27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6AAC6D-7448-AA4B-9746-32D0EF951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F1432A-6E8B-8841-A0A4-1DFB01C42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335941-F446-F64E-914E-15D9B82EE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726831-F4E7-3141-8F53-8A459C3E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CF815D-F662-AE49-97D6-C89AA394D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32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A45D7-F675-604A-8C49-CEF839C8A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2C6668-3D2B-954B-92CB-567EB0EA6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B7B100-DE91-344A-B98E-5FFD8295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43648-8AC7-9E44-AB70-39A63E5D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9545B-EEA9-814B-A0D4-D94C4AAE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83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ED20EA-0C4D-3344-B36B-8B68CD97B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11D71E-535D-E34E-8E0E-21EE05523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E67770-D353-8D41-8265-8F9ADD52C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3BECEC-F0E7-EA45-BA59-501B554F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8BD3DC-DFB5-5849-B523-8A237824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445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2D7C32-E13D-A641-98D8-06778226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335DF1-15F9-1E46-84FC-AB9DB4047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2E6F38-8771-0A4B-A963-E58DCEE04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190162-CD25-094A-8D50-2F53D85A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8E029C-4255-614E-BEBF-45BA6F4B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ACD554-6DE0-F047-A089-5DB0AF86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0841C-A475-814D-8838-B60EE20FD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8429D8-01DC-1D4E-8020-D916EAEF2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6C783B-BF82-7748-BC71-B707D06E4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13D2CF-BFFF-9640-A4E8-DB09F6935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792FB5-B1E0-CE40-89C4-288F579F3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76511D-7898-A84E-A1E1-4EDC0A60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22A604-7787-324E-8AC8-8F224D74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BA0FC1-DB0E-004E-828B-03D9CB32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72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0F10D-6B23-7E4A-8CAD-B86AEC46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CC7EFE-B74E-844C-B1C7-36212776E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CE3DDB-C46E-1E4B-9207-EDF01800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FF394E-9A4A-064A-9040-39BBE062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38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FC8321-9EE4-C846-B964-BE5BC1AC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48429C-223C-4445-B0DE-9164B9B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A6CD58-C55F-E348-9D39-E54F1878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71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1E967-7FE2-9A49-901D-9E9037087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61F4A-E675-1A44-B6A6-0E411A57E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22AD18-2342-904F-B111-387E477E6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5813CF-3E7A-5C43-B8B9-FA283A0B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7A4765-EC98-9046-9971-86330EB8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D63479-655C-4D4E-A6E2-138B7111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78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E778D-D8CE-E94C-8830-6A02E49A1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E1B14D-1FCE-9444-BC97-875CAC440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A4F0E9-CA38-E84A-B168-96B61DF0D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BE0786-CA07-CF44-A20D-ACDB1215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C5BB3B-BDDC-8940-93ED-CF093FA2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9D8FAA-8E49-0940-8766-ABC6C75F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33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42AF8A6-D621-3E4A-B06F-FB5209E95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FD24AB-C6C7-2A44-A3FF-443B3379C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9FA560-82D6-DA41-81B9-141399FD0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48EE-5760-0C4C-BC95-76F3C403C667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70814E-FE27-1646-9F58-9AEDD7A73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91157F-796B-7E40-B2B1-47EF36F5B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6279D-97E2-AE4E-B36C-AD7BD35229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81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Mercredi 22 </a:t>
            </a:r>
            <a:r>
              <a:rPr lang="fr-FR" dirty="0"/>
              <a:t>avril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973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13227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/>
          <p:cNvSpPr/>
          <p:nvPr/>
        </p:nvSpPr>
        <p:spPr>
          <a:xfrm>
            <a:off x="726269" y="1519070"/>
            <a:ext cx="6032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Écris ce nombre en chiffres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32764" y="1505305"/>
                <a:ext cx="304532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14</m:t>
                      </m:r>
                      <m:r>
                        <a:rPr lang="fr-FR" sz="3600" i="1" dirty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6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764" y="1505305"/>
                <a:ext cx="304532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47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1797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95246" y="1505305"/>
                <a:ext cx="304532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14</m:t>
                      </m:r>
                      <m:r>
                        <a:rPr lang="fr-FR" sz="3600" i="1" dirty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6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246" y="1505305"/>
                <a:ext cx="304532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86303" y="1505304"/>
            <a:ext cx="3794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 s’écrit en chiffres :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20456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46360"/>
            <a:ext cx="9144000" cy="1365279"/>
          </a:xfrm>
        </p:spPr>
        <p:txBody>
          <a:bodyPr>
            <a:normAutofit/>
          </a:bodyPr>
          <a:lstStyle/>
          <a:p>
            <a:r>
              <a:rPr lang="fr-FR" sz="8000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Problèmes</a:t>
            </a:r>
            <a:endParaRPr lang="fr-FR" sz="8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3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 Problème de la séance précédente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1846386" y="1156283"/>
            <a:ext cx="9020906" cy="1815882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fr-FR" sz="2800" dirty="0" smtClean="0"/>
          </a:p>
          <a:p>
            <a:pPr lvl="0">
              <a:defRPr/>
            </a:pPr>
            <a:r>
              <a:rPr lang="fr-FR" sz="2800" b="1" dirty="0" smtClean="0"/>
              <a:t>Combien de feutres vont sécher sachant que j’ai 163 feutres et 140 capuchons ?</a:t>
            </a:r>
          </a:p>
          <a:p>
            <a:pPr lvl="0">
              <a:defRPr/>
            </a:pPr>
            <a:endParaRPr lang="fr-FR" sz="2800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7" t="70022" r="13452" b="4546"/>
          <a:stretch/>
        </p:blipFill>
        <p:spPr>
          <a:xfrm>
            <a:off x="3042139" y="4708932"/>
            <a:ext cx="8106508" cy="166127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2604476" y="3551087"/>
                <a:ext cx="963984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163 – 140 = 23</m:t>
                      </m:r>
                    </m:oMath>
                  </m:oMathPara>
                </a14:m>
                <a:endParaRPr lang="fr-FR" sz="3200" dirty="0" smtClean="0"/>
              </a:p>
              <a:p>
                <a:r>
                  <a:rPr lang="fr-FR" sz="3200" dirty="0" smtClean="0"/>
                  <a:t>Il manque 23 capuchons.</a:t>
                </a:r>
              </a:p>
              <a:p>
                <a:endParaRPr lang="fr-FR" sz="3200" b="1" dirty="0" smtClean="0"/>
              </a:p>
              <a:p>
                <a:r>
                  <a:rPr lang="fr-FR" sz="6600" dirty="0" smtClean="0">
                    <a:latin typeface="French Script MT" panose="03020402040607040605" pitchFamily="66" charset="0"/>
                  </a:rPr>
                  <a:t>       </a:t>
                </a:r>
                <a:r>
                  <a:rPr lang="fr-FR" sz="6600" dirty="0" smtClean="0">
                    <a:latin typeface="French Script MT" panose="03020402040607040605" pitchFamily="66" charset="0"/>
                  </a:rPr>
                  <a:t>23 </a:t>
                </a:r>
                <a:r>
                  <a:rPr lang="fr-FR" sz="6600" dirty="0" smtClean="0">
                    <a:latin typeface="French Script MT" panose="03020402040607040605" pitchFamily="66" charset="0"/>
                  </a:rPr>
                  <a:t>feutres vont sécher. </a:t>
                </a:r>
                <a:endParaRPr lang="fr-FR" sz="6600" dirty="0">
                  <a:latin typeface="French Script MT" panose="03020402040607040605" pitchFamily="66" charset="0"/>
                </a:endParaRPr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476" y="3551087"/>
                <a:ext cx="9639846" cy="2585323"/>
              </a:xfrm>
              <a:prstGeom prst="rect">
                <a:avLst/>
              </a:prstGeom>
              <a:blipFill>
                <a:blip r:embed="rId4"/>
                <a:stretch>
                  <a:fillRect l="-1580" b="-169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1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418" y="16171"/>
            <a:ext cx="5247409" cy="1325563"/>
          </a:xfrm>
        </p:spPr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Problème n°1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7531375" y="477059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703983"/>
              <a:ext cx="337679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/>
                <a:t>Problème énoncé à l’oral</a:t>
              </a:r>
              <a:endParaRPr lang="fr-FR" sz="2400" b="1" dirty="0"/>
            </a:p>
          </p:txBody>
        </p: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51202" y="4774697"/>
            <a:ext cx="10461840" cy="166127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60" y="1203331"/>
            <a:ext cx="1716163" cy="286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8417" y="-353106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dirty="0" smtClean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Problème n°2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208859" y="1033644"/>
                <a:ext cx="11746523" cy="2062103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 smtClean="0"/>
                  <a:t>Dans la famille </a:t>
                </a:r>
                <a:r>
                  <a:rPr lang="fr-FR" sz="3200" dirty="0" err="1" smtClean="0"/>
                  <a:t>Marboeuf</a:t>
                </a:r>
                <a:r>
                  <a:rPr lang="fr-FR" sz="3200" dirty="0" smtClean="0"/>
                  <a:t>, </a:t>
                </a:r>
                <a:r>
                  <a:rPr lang="fr-FR" sz="3200" dirty="0"/>
                  <a:t>Juliette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fr-FR" sz="3200" dirty="0"/>
                  <a:t> </a:t>
                </a:r>
                <a:r>
                  <a:rPr lang="fr-FR" sz="3200" dirty="0" smtClean="0"/>
                  <a:t>ans.</a:t>
                </a:r>
              </a:p>
              <a:p>
                <a:r>
                  <a:rPr lang="fr-FR" sz="3200" dirty="0"/>
                  <a:t>Juliette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r>
                  <a:rPr lang="fr-FR" sz="3200" dirty="0"/>
                  <a:t> ans de moins que Nicolas</a:t>
                </a:r>
                <a:r>
                  <a:rPr lang="fr-FR" sz="3200" dirty="0" smtClean="0"/>
                  <a:t>.</a:t>
                </a:r>
              </a:p>
              <a:p>
                <a:r>
                  <a:rPr lang="fr-FR" sz="3200" dirty="0"/>
                  <a:t>É</a:t>
                </a:r>
                <a:r>
                  <a:rPr lang="fr-FR" sz="3200" dirty="0" smtClean="0"/>
                  <a:t>lisabeth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200" dirty="0" smtClean="0"/>
                  <a:t> ans de plus que Nicolas.</a:t>
                </a:r>
              </a:p>
              <a:p>
                <a:r>
                  <a:rPr lang="fr-FR" sz="3200" b="1" dirty="0" smtClean="0"/>
                  <a:t>Quel âge Élisabeth a-t-elle ?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9" y="1033644"/>
                <a:ext cx="11746523" cy="2062103"/>
              </a:xfrm>
              <a:prstGeom prst="rect">
                <a:avLst/>
              </a:prstGeom>
              <a:blipFill>
                <a:blip r:embed="rId3"/>
                <a:stretch>
                  <a:fillRect l="-1244" t="-3235" b="-8529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8" t="79760" r="20397" b="2392"/>
          <a:stretch/>
        </p:blipFill>
        <p:spPr>
          <a:xfrm>
            <a:off x="2004584" y="3815862"/>
            <a:ext cx="9950798" cy="156503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65408E1-DBF1-4BF2-A4F6-B0542CB02C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928" y="1033644"/>
            <a:ext cx="1068315" cy="178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8417" y="-353106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dirty="0" smtClean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Problème n°2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208859" y="1033644"/>
                <a:ext cx="11746523" cy="1569660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3200" dirty="0" smtClean="0"/>
                  <a:t>Dans la famille </a:t>
                </a:r>
                <a:r>
                  <a:rPr lang="fr-FR" sz="3200" dirty="0" err="1" smtClean="0"/>
                  <a:t>Marboeuf</a:t>
                </a:r>
                <a:r>
                  <a:rPr lang="fr-FR" sz="3200" dirty="0" smtClean="0"/>
                  <a:t>, </a:t>
                </a:r>
                <a:r>
                  <a:rPr lang="fr-FR" sz="3200" dirty="0"/>
                  <a:t>Juliette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fr-FR" sz="3200" dirty="0"/>
                  <a:t> </a:t>
                </a:r>
                <a:r>
                  <a:rPr lang="fr-FR" sz="3200" dirty="0" smtClean="0"/>
                  <a:t>ans. Juliette </a:t>
                </a:r>
                <a:r>
                  <a:rPr lang="fr-FR" sz="3200" dirty="0"/>
                  <a:t>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r>
                  <a:rPr lang="fr-FR" sz="3200" dirty="0"/>
                  <a:t> ans de moins que </a:t>
                </a:r>
                <a:r>
                  <a:rPr lang="fr-FR" sz="3200" dirty="0" smtClean="0"/>
                  <a:t>Nicolas. Élisabeth a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200" dirty="0" smtClean="0"/>
                  <a:t> ans de plus que Nicolas. </a:t>
                </a:r>
                <a:r>
                  <a:rPr lang="fr-FR" sz="3200" b="1" dirty="0" smtClean="0"/>
                  <a:t>Quel âge Élisabeth a-t-elle ?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9" y="1033644"/>
                <a:ext cx="11746523" cy="1569660"/>
              </a:xfrm>
              <a:prstGeom prst="rect">
                <a:avLst/>
              </a:prstGeom>
              <a:blipFill>
                <a:blip r:embed="rId3"/>
                <a:stretch>
                  <a:fillRect l="-1244" t="-4247" r="-1244" b="-11583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4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0"/>
            <a:ext cx="9880601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Problème pour la prochaine fois</a:t>
            </a:r>
            <a:endParaRPr lang="fr-FR" b="1" dirty="0">
              <a:solidFill>
                <a:srgbClr val="7030A0"/>
              </a:solidFill>
              <a:latin typeface="Clensey Medium" panose="02000603000000000000" pitchFamily="2" charset="0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597877" y="1325563"/>
                <a:ext cx="10796954" cy="3785652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fr-FR" sz="4800" dirty="0" smtClean="0"/>
              </a:p>
              <a:p>
                <a:pPr algn="just"/>
                <a14:m>
                  <m:oMath xmlns:m="http://schemas.openxmlformats.org/officeDocument/2006/math">
                    <m:r>
                      <a:rPr lang="fr-FR" sz="4800" i="1" dirty="0" smtClean="0">
                        <a:latin typeface="Cambria Math" panose="02040503050406030204" pitchFamily="18" charset="0"/>
                      </a:rPr>
                      <m:t>26</m:t>
                    </m:r>
                  </m:oMath>
                </a14:m>
                <a:r>
                  <a:rPr lang="fr-FR" sz="4800" dirty="0" smtClean="0"/>
                  <a:t> </a:t>
                </a:r>
                <a:r>
                  <a:rPr lang="fr-FR" sz="4800" dirty="0"/>
                  <a:t>enfants et </a:t>
                </a:r>
                <a14:m>
                  <m:oMath xmlns:m="http://schemas.openxmlformats.org/officeDocument/2006/math">
                    <m:r>
                      <a:rPr lang="fr-FR" sz="48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sz="4800" dirty="0"/>
                  <a:t> adultes sont montés dans un autocar de </a:t>
                </a:r>
                <a14:m>
                  <m:oMath xmlns:m="http://schemas.openxmlformats.org/officeDocument/2006/math">
                    <m:r>
                      <a:rPr lang="fr-FR" sz="4800" i="1" dirty="0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fr-FR" sz="4800" dirty="0"/>
                  <a:t> places. </a:t>
                </a:r>
                <a:endParaRPr lang="fr-FR" sz="4800" dirty="0" smtClean="0"/>
              </a:p>
              <a:p>
                <a:r>
                  <a:rPr lang="fr-FR" sz="4800" b="1" dirty="0" smtClean="0"/>
                  <a:t>Combien </a:t>
                </a:r>
                <a:r>
                  <a:rPr lang="fr-FR" sz="4800" b="1" dirty="0"/>
                  <a:t>reste-t-il de places libres </a:t>
                </a:r>
                <a:r>
                  <a:rPr lang="fr-FR" sz="4800" b="1" dirty="0" smtClean="0"/>
                  <a:t>?</a:t>
                </a:r>
              </a:p>
              <a:p>
                <a:endParaRPr lang="fr-FR" sz="48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77" y="1325563"/>
                <a:ext cx="10796954" cy="3785652"/>
              </a:xfrm>
              <a:prstGeom prst="rect">
                <a:avLst/>
              </a:prstGeom>
              <a:blipFill>
                <a:blip r:embed="rId3"/>
                <a:stretch>
                  <a:fillRect l="-2482" r="-253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41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CE2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415258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Calcul réfléchi</a:t>
            </a:r>
            <a:endParaRPr lang="fr-FR" sz="8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Additions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93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122734" y="320207"/>
                <a:ext cx="413238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4400" i="1" dirty="0" smtClean="0">
                          <a:latin typeface="Cambria Math" panose="02040503050406030204" pitchFamily="18" charset="0"/>
                        </a:rPr>
                        <m:t>28+7+52</m:t>
                      </m:r>
                    </m:oMath>
                  </m:oMathPara>
                </a14:m>
                <a:endParaRPr lang="fr-FR" sz="48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734" y="320207"/>
                <a:ext cx="4132385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-7326" y="320207"/>
                <a:ext cx="297179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dirty="0" smtClean="0">
                          <a:latin typeface="Cambria Math" panose="02040503050406030204" pitchFamily="18" charset="0"/>
                        </a:rPr>
                        <m:t>750</m:t>
                      </m:r>
                      <m:r>
                        <a:rPr lang="fr-FR" sz="4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4400" i="1" dirty="0" smtClean="0">
                          <a:latin typeface="Cambria Math" panose="02040503050406030204" pitchFamily="18" charset="0"/>
                        </a:rPr>
                        <m:t>250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326" y="320207"/>
                <a:ext cx="2971799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011006" y="320207"/>
                <a:ext cx="661474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dirty="0" smtClean="0">
                          <a:latin typeface="Cambria Math" panose="02040503050406030204" pitchFamily="18" charset="0"/>
                        </a:rPr>
                        <m:t>130+150+170</m:t>
                      </m:r>
                      <m:r>
                        <a:rPr lang="fr-FR" sz="4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4000" i="1" dirty="0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006" y="320207"/>
                <a:ext cx="6614747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17"/>
          <p:cNvCxnSpPr/>
          <p:nvPr/>
        </p:nvCxnSpPr>
        <p:spPr>
          <a:xfrm>
            <a:off x="2848708" y="175604"/>
            <a:ext cx="17584" cy="65241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260122" y="175604"/>
            <a:ext cx="0" cy="65241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46360"/>
            <a:ext cx="9144000" cy="1365279"/>
          </a:xfrm>
        </p:spPr>
        <p:txBody>
          <a:bodyPr>
            <a:normAutofit/>
          </a:bodyPr>
          <a:lstStyle/>
          <a:p>
            <a:r>
              <a:rPr lang="fr-FR" sz="8000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Numération</a:t>
            </a:r>
            <a:endParaRPr lang="fr-FR" sz="8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26979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/>
          <p:cNvSpPr/>
          <p:nvPr/>
        </p:nvSpPr>
        <p:spPr>
          <a:xfrm>
            <a:off x="726269" y="1519070"/>
            <a:ext cx="6032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Écris ce nombre en chiffres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60203" y="1505305"/>
                <a:ext cx="279044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600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 9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3600" b="0" i="0" dirty="0" smtClean="0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203" y="1505305"/>
                <a:ext cx="279044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85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416210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/>
          <p:cNvSpPr/>
          <p:nvPr/>
        </p:nvSpPr>
        <p:spPr>
          <a:xfrm>
            <a:off x="5186303" y="1505304"/>
            <a:ext cx="3794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 s’écrit en chiffres : 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148040" y="1505305"/>
                <a:ext cx="279044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600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 9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fr-FR" sz="3600" b="0" i="0" dirty="0" smtClean="0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040" y="1505305"/>
                <a:ext cx="279044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169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668597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/>
          <p:cNvSpPr/>
          <p:nvPr/>
        </p:nvSpPr>
        <p:spPr>
          <a:xfrm>
            <a:off x="726269" y="1519070"/>
            <a:ext cx="6032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/>
              <a:t>Écris ce nombre en chiffres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23836" y="1505305"/>
                <a:ext cx="246317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53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836" y="1505305"/>
                <a:ext cx="246317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 7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31885"/>
            <a:ext cx="1068315" cy="178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8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955" y="263523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450884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08832" y="1473578"/>
                <a:ext cx="246317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 53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fr-FR" sz="36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36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832" y="1473578"/>
                <a:ext cx="246317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589569" y="1473577"/>
            <a:ext cx="3794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/>
              <a:t> s’écrit en chiffres :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2483387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464</Words>
  <Application>Microsoft Office PowerPoint</Application>
  <PresentationFormat>Grand écran</PresentationFormat>
  <Paragraphs>133</Paragraphs>
  <Slides>17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Century Gothic</vt:lpstr>
      <vt:lpstr>Clensey Medium</vt:lpstr>
      <vt:lpstr>Comic Sans MS</vt:lpstr>
      <vt:lpstr>French Script MT</vt:lpstr>
      <vt:lpstr>Thème Office</vt:lpstr>
      <vt:lpstr>Mercredi 22 avril</vt:lpstr>
      <vt:lpstr>Présentation PowerPoint</vt:lpstr>
      <vt:lpstr>Calcul réfléchi</vt:lpstr>
      <vt:lpstr>Présentation PowerPoint</vt:lpstr>
      <vt:lpstr>Numération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Problèmes</vt:lpstr>
      <vt:lpstr> Problème de la séance précédente</vt:lpstr>
      <vt:lpstr>Problème n°1</vt:lpstr>
      <vt:lpstr>Présentation PowerPoint</vt:lpstr>
      <vt:lpstr>Présentation PowerPoint</vt:lpstr>
      <vt:lpstr>Problème pour la prochaine fois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25 mars</dc:title>
  <dc:creator>Laure BREMONT</dc:creator>
  <cp:lastModifiedBy>IEN Pantin</cp:lastModifiedBy>
  <cp:revision>119</cp:revision>
  <dcterms:created xsi:type="dcterms:W3CDTF">2020-03-25T09:22:14Z</dcterms:created>
  <dcterms:modified xsi:type="dcterms:W3CDTF">2020-04-16T12:08:53Z</dcterms:modified>
</cp:coreProperties>
</file>