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029" r:id="rId2"/>
    <p:sldId id="2033" r:id="rId3"/>
    <p:sldId id="2063" r:id="rId4"/>
    <p:sldId id="2060" r:id="rId5"/>
    <p:sldId id="2064" r:id="rId6"/>
    <p:sldId id="2065" r:id="rId7"/>
    <p:sldId id="2066" r:id="rId8"/>
    <p:sldId id="2067" r:id="rId9"/>
    <p:sldId id="2068" r:id="rId10"/>
    <p:sldId id="2069" r:id="rId11"/>
    <p:sldId id="2070" r:id="rId12"/>
    <p:sldId id="2071" r:id="rId13"/>
    <p:sldId id="1922" r:id="rId14"/>
    <p:sldId id="1909" r:id="rId15"/>
    <p:sldId id="1901" r:id="rId16"/>
    <p:sldId id="1914" r:id="rId17"/>
    <p:sldId id="206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7A5"/>
    <a:srgbClr val="E3E3E3"/>
    <a:srgbClr val="FF6600"/>
    <a:srgbClr val="F47816"/>
    <a:srgbClr val="F4D3F1"/>
    <a:srgbClr val="E8E8E8"/>
    <a:srgbClr val="EA5D7B"/>
    <a:srgbClr val="B14AFF"/>
    <a:srgbClr val="7CA8EA"/>
    <a:srgbClr val="EA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7"/>
    <p:restoredTop sz="94627"/>
  </p:normalViewPr>
  <p:slideViewPr>
    <p:cSldViewPr snapToGrid="0" snapToObjects="1">
      <p:cViewPr varScale="1">
        <p:scale>
          <a:sx n="73" d="100"/>
          <a:sy n="73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88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54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94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J5 juillet SEANCE 2 CE2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890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461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665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648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1385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520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escargot parcourt une distance de 18 cm. Il fait une pause puis repart. Il parcourt en tout 55 cm.</a:t>
            </a:r>
          </a:p>
          <a:p>
            <a:r>
              <a:rPr lang="fr-FR" sz="3200" dirty="0"/>
              <a:t>Quelle distance a-t-il parcouru après la pause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Escargot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1A29A7-2155-6D42-A805-BA7210C78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124" y="91073"/>
            <a:ext cx="2523213" cy="12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287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son anniversaire, Célia voudrait s’acheter des rollers d’une valeur de 125 €. Son oncle lui a donné 55 € et sa grand-mère 40 €. Célia a déjà 20 € dans sa tirelire.</a:t>
            </a:r>
          </a:p>
          <a:p>
            <a:r>
              <a:rPr lang="fr-FR" sz="3200" dirty="0"/>
              <a:t>Combien lui manque-t-il encore pour s’acheter les rollers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Les rollers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4FCBA5-9F21-9C49-9E59-8BC7A1EF5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287" y="0"/>
            <a:ext cx="1481687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D4853A7-0E68-B34E-97E1-447829229B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214" y="3741026"/>
            <a:ext cx="4730395" cy="18423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2D93AFE-C77D-4348-A560-D5985AF425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31096" y="3655240"/>
            <a:ext cx="505786" cy="4082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0B94332-E684-1142-8EB7-FB23A9056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992" y="3334585"/>
            <a:ext cx="817395" cy="8133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0F965D-3E74-904A-A6C9-AA73BB12B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477" y="3329609"/>
            <a:ext cx="817395" cy="8133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62831" y="1274653"/>
            <a:ext cx="10785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Chaque kiwi pèse 110 g et chaque banane pèse 150 g.</a:t>
            </a:r>
          </a:p>
          <a:p>
            <a:r>
              <a:rPr lang="fr-FR" sz="3200" dirty="0"/>
              <a:t>Les melons ont la même masse.</a:t>
            </a:r>
          </a:p>
          <a:p>
            <a:r>
              <a:rPr lang="fr-FR" sz="3200" dirty="0"/>
              <a:t>Combien pèse un melon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Melons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BDBDB30-402F-A044-8E88-A24A12CA4EB6}"/>
              </a:ext>
            </a:extLst>
          </p:cNvPr>
          <p:cNvCxnSpPr>
            <a:cxnSpLocks/>
          </p:cNvCxnSpPr>
          <p:nvPr/>
        </p:nvCxnSpPr>
        <p:spPr>
          <a:xfrm>
            <a:off x="3211147" y="4147931"/>
            <a:ext cx="223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465C0E-E012-BD48-9AED-04E832472E83}"/>
              </a:ext>
            </a:extLst>
          </p:cNvPr>
          <p:cNvCxnSpPr>
            <a:cxnSpLocks/>
          </p:cNvCxnSpPr>
          <p:nvPr/>
        </p:nvCxnSpPr>
        <p:spPr>
          <a:xfrm>
            <a:off x="6488967" y="4134679"/>
            <a:ext cx="223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6148DC80-0B6F-7F41-A4CF-243F0D4D0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65" y="3570785"/>
            <a:ext cx="994207" cy="5613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F7FAD6C-6834-E449-908D-6AA8C56B7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39331" y="3656768"/>
            <a:ext cx="505786" cy="40823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5599446-890E-0D46-AD1A-3369C3ACF9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45764" y="3162059"/>
            <a:ext cx="505786" cy="4082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DC748CB-AE50-4940-8464-2576396AF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113" y="3578701"/>
            <a:ext cx="994207" cy="5613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3735EF7-D100-7E46-8E61-2A57C083A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60703" y="3165750"/>
            <a:ext cx="505786" cy="4082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8FF4ED-99D2-8949-B0F5-4ACFFCE713BC}"/>
              </a:ext>
            </a:extLst>
          </p:cNvPr>
          <p:cNvSpPr/>
          <p:nvPr/>
        </p:nvSpPr>
        <p:spPr>
          <a:xfrm>
            <a:off x="6780628" y="3342672"/>
            <a:ext cx="1716258" cy="7826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E1C89A-22D0-2741-8A65-1A83C6998F02}"/>
              </a:ext>
            </a:extLst>
          </p:cNvPr>
          <p:cNvSpPr txBox="1"/>
          <p:nvPr/>
        </p:nvSpPr>
        <p:spPr>
          <a:xfrm>
            <a:off x="6812549" y="3490468"/>
            <a:ext cx="178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 kg 800 g</a:t>
            </a:r>
          </a:p>
        </p:txBody>
      </p:sp>
    </p:spTree>
    <p:extLst>
      <p:ext uri="{BB962C8B-B14F-4D97-AF65-F5344CB8AC3E}">
        <p14:creationId xmlns:p14="http://schemas.microsoft.com/office/powerpoint/2010/main" val="36140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Programmer un déplacement</a:t>
            </a:r>
          </a:p>
        </p:txBody>
      </p:sp>
    </p:spTree>
    <p:extLst>
      <p:ext uri="{BB962C8B-B14F-4D97-AF65-F5344CB8AC3E}">
        <p14:creationId xmlns:p14="http://schemas.microsoft.com/office/powerpoint/2010/main" val="41038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8D7C5E8-90C3-DB40-A69E-4EFF331915C6}"/>
              </a:ext>
            </a:extLst>
          </p:cNvPr>
          <p:cNvGrpSpPr>
            <a:grpSpLocks noChangeAspect="1"/>
          </p:cNvGrpSpPr>
          <p:nvPr/>
        </p:nvGrpSpPr>
        <p:grpSpPr>
          <a:xfrm>
            <a:off x="4713875" y="1397012"/>
            <a:ext cx="2523051" cy="2031988"/>
            <a:chOff x="4818380" y="1397012"/>
            <a:chExt cx="1791876" cy="144312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5F77512-75E1-B544-936D-74D20BBE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8380" y="1397012"/>
              <a:ext cx="1791876" cy="14431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8354A3-687F-D047-A6C4-4F06179F88DC}"/>
                </a:ext>
              </a:extLst>
            </p:cNvPr>
            <p:cNvSpPr/>
            <p:nvPr/>
          </p:nvSpPr>
          <p:spPr>
            <a:xfrm>
              <a:off x="4873111" y="1473689"/>
              <a:ext cx="1682414" cy="1045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E8AE34A6-485A-A94C-AF5A-430268C5DC3D}"/>
              </a:ext>
            </a:extLst>
          </p:cNvPr>
          <p:cNvSpPr txBox="1">
            <a:spLocks/>
          </p:cNvSpPr>
          <p:nvPr/>
        </p:nvSpPr>
        <p:spPr>
          <a:xfrm>
            <a:off x="1658320" y="251179"/>
            <a:ext cx="8198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Utiliser un logiciel de programmation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817919-109D-7A4E-A2A0-588D5364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100" y="1745434"/>
            <a:ext cx="990600" cy="990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3699956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5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9BD9C-4075-2B44-984A-BA66A7455704}"/>
              </a:ext>
            </a:extLst>
          </p:cNvPr>
          <p:cNvSpPr>
            <a:spLocks noChangeAspect="1"/>
          </p:cNvSpPr>
          <p:nvPr/>
        </p:nvSpPr>
        <p:spPr>
          <a:xfrm>
            <a:off x="1570803" y="2309351"/>
            <a:ext cx="3396343" cy="27780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en L 8">
            <a:extLst>
              <a:ext uri="{FF2B5EF4-FFF2-40B4-BE49-F238E27FC236}">
                <a16:creationId xmlns:a16="http://schemas.microsoft.com/office/drawing/2014/main" id="{4125B804-DE8B-8E48-89AE-91DFA172EB2C}"/>
              </a:ext>
            </a:extLst>
          </p:cNvPr>
          <p:cNvSpPr>
            <a:spLocks noChangeAspect="1"/>
          </p:cNvSpPr>
          <p:nvPr/>
        </p:nvSpPr>
        <p:spPr>
          <a:xfrm rot="16200000">
            <a:off x="1606607" y="2337928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Forme en L 9">
            <a:extLst>
              <a:ext uri="{FF2B5EF4-FFF2-40B4-BE49-F238E27FC236}">
                <a16:creationId xmlns:a16="http://schemas.microsoft.com/office/drawing/2014/main" id="{3A2E1383-E0BD-0141-BBF5-89F30E0FA40B}"/>
              </a:ext>
            </a:extLst>
          </p:cNvPr>
          <p:cNvSpPr>
            <a:spLocks noChangeAspect="1"/>
          </p:cNvSpPr>
          <p:nvPr/>
        </p:nvSpPr>
        <p:spPr>
          <a:xfrm>
            <a:off x="4786567" y="2335421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Forme en L 10">
            <a:extLst>
              <a:ext uri="{FF2B5EF4-FFF2-40B4-BE49-F238E27FC236}">
                <a16:creationId xmlns:a16="http://schemas.microsoft.com/office/drawing/2014/main" id="{021F8F4A-275D-1843-AC21-57C977065C99}"/>
              </a:ext>
            </a:extLst>
          </p:cNvPr>
          <p:cNvSpPr>
            <a:spLocks noChangeAspect="1"/>
          </p:cNvSpPr>
          <p:nvPr/>
        </p:nvSpPr>
        <p:spPr>
          <a:xfrm rot="10800000">
            <a:off x="1600173" y="4894363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id="{CCD494CF-2495-804E-878E-87289BACF038}"/>
              </a:ext>
            </a:extLst>
          </p:cNvPr>
          <p:cNvSpPr>
            <a:spLocks noChangeAspect="1"/>
          </p:cNvSpPr>
          <p:nvPr/>
        </p:nvSpPr>
        <p:spPr>
          <a:xfrm rot="5400000">
            <a:off x="4777713" y="4899880"/>
            <a:ext cx="156444" cy="162792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9129140-3CE6-4744-907E-9CA35C999109}"/>
              </a:ext>
            </a:extLst>
          </p:cNvPr>
          <p:cNvSpPr txBox="1">
            <a:spLocks/>
          </p:cNvSpPr>
          <p:nvPr/>
        </p:nvSpPr>
        <p:spPr>
          <a:xfrm>
            <a:off x="2703859" y="355114"/>
            <a:ext cx="6345382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Le rectangle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A072F1A-D6B0-8F4A-9FAA-D9D22BD7D751}"/>
              </a:ext>
            </a:extLst>
          </p:cNvPr>
          <p:cNvGrpSpPr/>
          <p:nvPr/>
        </p:nvGrpSpPr>
        <p:grpSpPr>
          <a:xfrm>
            <a:off x="6096000" y="3183968"/>
            <a:ext cx="5047083" cy="1688046"/>
            <a:chOff x="5810830" y="4137556"/>
            <a:chExt cx="5047083" cy="168804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54EC469-3F50-4B43-97F8-C4C7BF71D2DA}"/>
                </a:ext>
              </a:extLst>
            </p:cNvPr>
            <p:cNvSpPr txBox="1"/>
            <p:nvPr/>
          </p:nvSpPr>
          <p:spPr>
            <a:xfrm>
              <a:off x="6596306" y="4440607"/>
              <a:ext cx="4261607" cy="13849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Un rectangle est un </a:t>
              </a:r>
              <a:r>
                <a:rPr lang="fr-FR" sz="2800" dirty="0">
                  <a:solidFill>
                    <a:srgbClr val="C00000"/>
                  </a:solidFill>
                </a:rPr>
                <a:t>quadrilatère qui a</a:t>
              </a:r>
            </a:p>
            <a:p>
              <a:pPr algn="ctr"/>
              <a:r>
                <a:rPr lang="fr-FR" sz="2800" dirty="0">
                  <a:solidFill>
                    <a:srgbClr val="C00000"/>
                  </a:solidFill>
                </a:rPr>
                <a:t>4 angles droits.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C2EC7A16-02EF-844B-991E-808A2568552B}"/>
                </a:ext>
              </a:extLst>
            </p:cNvPr>
            <p:cNvGrpSpPr/>
            <p:nvPr/>
          </p:nvGrpSpPr>
          <p:grpSpPr>
            <a:xfrm rot="20409358">
              <a:off x="5810830" y="4137556"/>
              <a:ext cx="1543995" cy="435789"/>
              <a:chOff x="9901535" y="3066607"/>
              <a:chExt cx="1674416" cy="514299"/>
            </a:xfrm>
            <a:noFill/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9563001-1BBD-6441-A5A8-4CD91E6E0B7F}"/>
                  </a:ext>
                </a:extLst>
              </p:cNvPr>
              <p:cNvSpPr txBox="1"/>
              <p:nvPr/>
            </p:nvSpPr>
            <p:spPr>
              <a:xfrm>
                <a:off x="9901535" y="3104053"/>
                <a:ext cx="1674416" cy="472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  <a:latin typeface="Impact" panose="020B0806030902050204" pitchFamily="34" charset="0"/>
                    <a:cs typeface="Phosphate Inline" panose="02000506050000020004" pitchFamily="2" charset="77"/>
                  </a:rPr>
                  <a:t>DÉFINITION</a:t>
                </a:r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CE470F96-CA29-114D-ACFC-FBB471FB2E21}"/>
                  </a:ext>
                </a:extLst>
              </p:cNvPr>
              <p:cNvSpPr/>
              <p:nvPr/>
            </p:nvSpPr>
            <p:spPr>
              <a:xfrm>
                <a:off x="10023202" y="3066607"/>
                <a:ext cx="1427931" cy="514299"/>
              </a:xfrm>
              <a:prstGeom prst="round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38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955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8799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8479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1889" y="6318465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341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286</Words>
  <Application>Microsoft Office PowerPoint</Application>
  <PresentationFormat>Grand écran</PresentationFormat>
  <Paragraphs>37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Impact</vt:lpstr>
      <vt:lpstr>Phosphate Inline</vt:lpstr>
      <vt:lpstr>Times New Roman</vt:lpstr>
      <vt:lpstr>Thème Office</vt:lpstr>
      <vt:lpstr>Présentation PowerPoint</vt:lpstr>
      <vt:lpstr>Programmation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CE2 Mathématiques, juillet 2020 (J5)</dc:subject>
  <dc:creator>Marie-France BOULET, CPD et Xavier SORBE, IG</dc:creator>
  <cp:keywords>programmation, problèmes numériques</cp:keywords>
  <cp:lastModifiedBy>Xavier SORBE</cp:lastModifiedBy>
  <cp:revision>323</cp:revision>
  <dcterms:created xsi:type="dcterms:W3CDTF">2020-05-08T16:03:50Z</dcterms:created>
  <dcterms:modified xsi:type="dcterms:W3CDTF">2020-07-02T12:53:53Z</dcterms:modified>
</cp:coreProperties>
</file>