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626" r:id="rId2"/>
    <p:sldId id="627" r:id="rId3"/>
    <p:sldId id="680" r:id="rId4"/>
    <p:sldId id="747" r:id="rId5"/>
    <p:sldId id="740" r:id="rId6"/>
    <p:sldId id="741" r:id="rId7"/>
    <p:sldId id="601" r:id="rId8"/>
    <p:sldId id="658" r:id="rId9"/>
    <p:sldId id="713" r:id="rId10"/>
    <p:sldId id="715" r:id="rId11"/>
    <p:sldId id="602" r:id="rId12"/>
    <p:sldId id="688" r:id="rId13"/>
    <p:sldId id="746" r:id="rId14"/>
    <p:sldId id="729" r:id="rId15"/>
    <p:sldId id="695" r:id="rId16"/>
    <p:sldId id="732" r:id="rId17"/>
    <p:sldId id="733" r:id="rId18"/>
  </p:sldIdLst>
  <p:sldSz cx="12192000" cy="6858000"/>
  <p:notesSz cx="6888163" cy="100187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53"/>
    <p:restoredTop sz="93850" autoAdjust="0"/>
  </p:normalViewPr>
  <p:slideViewPr>
    <p:cSldViewPr snapToGrid="0" snapToObjects="1">
      <p:cViewPr varScale="1">
        <p:scale>
          <a:sx n="65" d="100"/>
          <a:sy n="65" d="100"/>
        </p:scale>
        <p:origin x="82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7C18DD02-E5FF-264B-8EB3-6B86560ACCFC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8D9FD304-8138-7F4C-8461-7CE5879380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4697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7969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Tracer les dizaines, …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0513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2056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9427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885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0478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A517F4-F26D-B74E-A048-B2FD348CE5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72C18CF-53EE-BC44-A422-CF8D886E96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639A74-2B62-964A-A35B-38DF401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93CECF-7A41-1F43-9C01-7D2DC9260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0C56CC-A9A7-1445-9A15-AE187C9C3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9428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078FF9-A973-004D-A1CF-1C8A6D93A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915F20E-F470-3041-8C56-38EDE38C17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2651FA-A622-7842-ABAA-C7EBF4846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DB440-A910-E047-BA14-3E370AA44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58A891-E45B-6C46-B05A-FEA3E2031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3556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659DDE4-5F56-C143-82AA-02AB0D9406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5BC7678-EF1E-E74A-A94B-58D31F28E5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6F8AB7-6764-4041-B630-5E7E5A2DD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8DA9E8-51AE-2A47-8055-2B0DF9C7C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09A009-4BED-D74B-9AFA-FAA03BF1A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0517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AB83C4-D2BD-AA4B-88DE-B152F1D64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A3A689-12F8-5A47-88FB-EED85B259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694CF1-DCC9-E94D-8E49-D9AB5EC8D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F01537-B12D-9247-9E0D-39EF2E9D5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4D797D-510A-F14B-89EC-6B605AFE3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792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6EBEFA-DEB6-BD4F-977C-47F8A5AE3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8D782EF-37B3-7C4E-816B-570D0D009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0C0D8B-8B3B-3A45-ADE3-AC9E7E724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90BCB5-0FFC-F840-AA91-55BEE3CE8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A23E92-E29D-8B44-A220-EF12DECB3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048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E5D16F-514C-F048-B808-993495BA6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CAE751-6084-5D43-9347-716EC7D33A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EBCACFF-47C5-5B4C-97EF-52E8FFBDAA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A5DCB0E-5374-DD4A-A1EA-1C536164B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A14FE43-1953-DB49-B94A-A48E6289C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DDAF0AA-D6E1-B442-9C2D-3873AA7FB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8714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A5C992-7E88-5A41-8625-72BE55DEC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3F31EA8-DB6E-0B4A-85B9-DDC154A14C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09D683C-C167-6047-BEE7-F148679679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2AF52C1-6346-FC49-8D82-8448292ECE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E84B932-677B-6A47-92EC-C09D19A463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4ABC338-7A89-1943-B143-30BB2FF8B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DAD9C66-8763-DD4A-91FA-0E24EC6AD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A0558C3-C08D-A047-AC86-24D94B00C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0156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20502A-D6CF-0E42-95F0-572F01F3A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AE9147-7554-B546-BD52-74E24E3B5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1124627-28B2-8349-869A-4A20007A4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5769E86-542A-954E-ABCB-E51B7D923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8215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D30AC58-8373-D247-9452-AE4123EC1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384AE93-57BA-8B47-8C86-24950275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6D41C84-8F8A-D74B-971E-818C9FFD0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941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C1F036-69B2-F04C-9FBA-FC2763FA9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DC921A-8F59-6341-9779-A5B2BD6E5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A96EBD9-D1D8-134A-8E72-58C0D2332F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148383E-A952-8B43-A720-47EE792B8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5EFEF5A-01E9-004D-BFC4-2EB2E9035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A894AE4-5FA6-D547-B142-53822E809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2654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4D8A58-49CF-F041-AC4F-2CCAA406F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3642EFB-B5D5-2C48-A0AE-24C5A604C9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4768CD9-5512-6140-975C-6462E59E08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CC2C826-2913-BB49-8B28-FD20C46BC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81831D9-5663-1546-8F9E-09CA33F5C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AFD68C4-2057-5D47-BA0F-0702C9E1F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510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60C0989-D162-4243-AB33-EBB4A6E78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AE383E-4DD6-EF4B-BF8D-87C3C28F7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80840D-D131-844C-A88D-8EB810EA45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20C5C-F561-2444-8D59-714D4DE57938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C46487-109C-6149-901A-09224F8969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E9F3FD-264A-EF4B-8E59-99EF6C08CB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0571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gif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FD31B9-7166-D642-A3AE-1BD996153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Vendredi 26 juin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701040" y="1524000"/>
            <a:ext cx="10713720" cy="495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148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0195" y="428333"/>
            <a:ext cx="97568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 smtClean="0">
                <a:solidFill>
                  <a:srgbClr val="7030A0"/>
                </a:solidFill>
              </a:rPr>
              <a:t>Trouve la valeur de la zone quand elle n’est pas indiquée</a:t>
            </a:r>
          </a:p>
        </p:txBody>
      </p:sp>
      <p:grpSp>
        <p:nvGrpSpPr>
          <p:cNvPr id="8" name="Groupe 7"/>
          <p:cNvGrpSpPr/>
          <p:nvPr/>
        </p:nvGrpSpPr>
        <p:grpSpPr>
          <a:xfrm>
            <a:off x="597877" y="1714027"/>
            <a:ext cx="10757861" cy="3932209"/>
            <a:chOff x="597877" y="1118109"/>
            <a:chExt cx="10757861" cy="3932209"/>
          </a:xfrm>
        </p:grpSpPr>
        <p:grpSp>
          <p:nvGrpSpPr>
            <p:cNvPr id="24" name="Groupe 23"/>
            <p:cNvGrpSpPr/>
            <p:nvPr/>
          </p:nvGrpSpPr>
          <p:grpSpPr>
            <a:xfrm>
              <a:off x="4284969" y="1118110"/>
              <a:ext cx="3373263" cy="3907916"/>
              <a:chOff x="4481042" y="1681247"/>
              <a:chExt cx="3373263" cy="3907916"/>
            </a:xfrm>
          </p:grpSpPr>
          <p:pic>
            <p:nvPicPr>
              <p:cNvPr id="11" name="Imag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481042" y="1681247"/>
                <a:ext cx="3373263" cy="3276884"/>
              </a:xfrm>
              <a:prstGeom prst="rect">
                <a:avLst/>
              </a:prstGeom>
            </p:spPr>
          </p:pic>
          <p:sp>
            <p:nvSpPr>
              <p:cNvPr id="12" name="Rectangle 11"/>
              <p:cNvSpPr/>
              <p:nvPr/>
            </p:nvSpPr>
            <p:spPr>
              <a:xfrm>
                <a:off x="5003148" y="5004388"/>
                <a:ext cx="204235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3200" b="1" dirty="0" smtClean="0">
                    <a:solidFill>
                      <a:srgbClr val="7030A0"/>
                    </a:solidFill>
                  </a:rPr>
                  <a:t>Score : 100</a:t>
                </a:r>
                <a:endParaRPr lang="fr-FR" sz="3200" dirty="0"/>
              </a:p>
            </p:txBody>
          </p:sp>
          <p:sp>
            <p:nvSpPr>
              <p:cNvPr id="13" name="Ellipse 12"/>
              <p:cNvSpPr/>
              <p:nvPr/>
            </p:nvSpPr>
            <p:spPr>
              <a:xfrm>
                <a:off x="5277787" y="4243269"/>
                <a:ext cx="216338" cy="2160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" name="Ellipse 13"/>
              <p:cNvSpPr/>
              <p:nvPr/>
            </p:nvSpPr>
            <p:spPr>
              <a:xfrm>
                <a:off x="5365068" y="3393872"/>
                <a:ext cx="216338" cy="2160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5" name="Ellipse 14"/>
              <p:cNvSpPr/>
              <p:nvPr/>
            </p:nvSpPr>
            <p:spPr>
              <a:xfrm>
                <a:off x="6075112" y="3124893"/>
                <a:ext cx="216338" cy="2160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" name="Ellipse 17"/>
              <p:cNvSpPr/>
              <p:nvPr/>
            </p:nvSpPr>
            <p:spPr>
              <a:xfrm>
                <a:off x="6643218" y="4351269"/>
                <a:ext cx="216338" cy="2160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5" name="Groupe 4"/>
            <p:cNvGrpSpPr/>
            <p:nvPr/>
          </p:nvGrpSpPr>
          <p:grpSpPr>
            <a:xfrm>
              <a:off x="8108143" y="1118109"/>
              <a:ext cx="3247595" cy="3907917"/>
              <a:chOff x="8344266" y="1770029"/>
              <a:chExt cx="3163256" cy="3821058"/>
            </a:xfrm>
          </p:grpSpPr>
          <p:pic>
            <p:nvPicPr>
              <p:cNvPr id="19" name="Image 18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44266" y="1770029"/>
                <a:ext cx="3163256" cy="3106937"/>
              </a:xfrm>
              <a:prstGeom prst="rect">
                <a:avLst/>
              </a:prstGeom>
            </p:spPr>
          </p:pic>
          <p:sp>
            <p:nvSpPr>
              <p:cNvPr id="20" name="Rectangle 19"/>
              <p:cNvSpPr/>
              <p:nvPr/>
            </p:nvSpPr>
            <p:spPr>
              <a:xfrm>
                <a:off x="8913450" y="5006312"/>
                <a:ext cx="204235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3200" b="1" dirty="0" smtClean="0">
                    <a:solidFill>
                      <a:srgbClr val="7030A0"/>
                    </a:solidFill>
                  </a:rPr>
                  <a:t>Score : 100</a:t>
                </a:r>
                <a:endParaRPr lang="fr-FR" sz="3200" dirty="0"/>
              </a:p>
            </p:txBody>
          </p:sp>
          <p:sp>
            <p:nvSpPr>
              <p:cNvPr id="25" name="Ellipse 24"/>
              <p:cNvSpPr/>
              <p:nvPr/>
            </p:nvSpPr>
            <p:spPr>
              <a:xfrm>
                <a:off x="9810951" y="3130293"/>
                <a:ext cx="204327" cy="2052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" name="Ellipse 25"/>
              <p:cNvSpPr/>
              <p:nvPr/>
            </p:nvSpPr>
            <p:spPr>
              <a:xfrm>
                <a:off x="10372544" y="3156600"/>
                <a:ext cx="204327" cy="2052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7" name="Ellipse 26"/>
              <p:cNvSpPr/>
              <p:nvPr/>
            </p:nvSpPr>
            <p:spPr>
              <a:xfrm>
                <a:off x="8997112" y="4101897"/>
                <a:ext cx="204327" cy="2052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6" name="Groupe 5"/>
            <p:cNvGrpSpPr/>
            <p:nvPr/>
          </p:nvGrpSpPr>
          <p:grpSpPr>
            <a:xfrm>
              <a:off x="597877" y="1153285"/>
              <a:ext cx="3320301" cy="3897033"/>
              <a:chOff x="597877" y="1153285"/>
              <a:chExt cx="3320301" cy="3897033"/>
            </a:xfrm>
          </p:grpSpPr>
          <p:grpSp>
            <p:nvGrpSpPr>
              <p:cNvPr id="23" name="Groupe 22"/>
              <p:cNvGrpSpPr/>
              <p:nvPr/>
            </p:nvGrpSpPr>
            <p:grpSpPr>
              <a:xfrm>
                <a:off x="597877" y="1153285"/>
                <a:ext cx="3320301" cy="3897033"/>
                <a:chOff x="802500" y="1692129"/>
                <a:chExt cx="3320301" cy="3897033"/>
              </a:xfrm>
            </p:grpSpPr>
            <p:pic>
              <p:nvPicPr>
                <p:cNvPr id="2" name="Image 1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802500" y="1692129"/>
                  <a:ext cx="3320301" cy="3232924"/>
                </a:xfrm>
                <a:prstGeom prst="rect">
                  <a:avLst/>
                </a:prstGeom>
              </p:spPr>
            </p:pic>
            <p:sp>
              <p:nvSpPr>
                <p:cNvPr id="7" name="Rectangle 6"/>
                <p:cNvSpPr/>
                <p:nvPr/>
              </p:nvSpPr>
              <p:spPr>
                <a:xfrm>
                  <a:off x="1470399" y="5004387"/>
                  <a:ext cx="1833964" cy="58477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fr-FR" sz="3200" b="1" dirty="0" smtClean="0">
                      <a:solidFill>
                        <a:srgbClr val="7030A0"/>
                      </a:solidFill>
                    </a:rPr>
                    <a:t>Score : 60</a:t>
                  </a:r>
                  <a:endParaRPr lang="fr-FR" sz="3200" dirty="0"/>
                </a:p>
              </p:txBody>
            </p:sp>
          </p:grpSp>
          <p:sp>
            <p:nvSpPr>
              <p:cNvPr id="28" name="Ellipse 27"/>
              <p:cNvSpPr/>
              <p:nvPr/>
            </p:nvSpPr>
            <p:spPr>
              <a:xfrm>
                <a:off x="2182758" y="2564547"/>
                <a:ext cx="204327" cy="2052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" name="Ellipse 28"/>
              <p:cNvSpPr/>
              <p:nvPr/>
            </p:nvSpPr>
            <p:spPr>
              <a:xfrm>
                <a:off x="1677140" y="3210251"/>
                <a:ext cx="204327" cy="2052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" name="Ellipse 29"/>
              <p:cNvSpPr/>
              <p:nvPr/>
            </p:nvSpPr>
            <p:spPr>
              <a:xfrm>
                <a:off x="2854955" y="3771340"/>
                <a:ext cx="204327" cy="2052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pic>
        <p:nvPicPr>
          <p:cNvPr id="4" name="Image 3">
            <a:extLst>
              <a:ext uri="{FF2B5EF4-FFF2-40B4-BE49-F238E27FC236}">
                <a16:creationId xmlns:a16="http://schemas.microsoft.com/office/drawing/2014/main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8353" y="134823"/>
            <a:ext cx="1005094" cy="1675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52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Problèmes</a:t>
            </a:r>
            <a:endParaRPr lang="fr-FR" sz="8000" b="1" dirty="0">
              <a:solidFill>
                <a:srgbClr val="7030A0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47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6382" y="537727"/>
            <a:ext cx="5247409" cy="553916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Problème n</a:t>
            </a:r>
            <a:r>
              <a:rPr lang="fr-FR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° 1</a:t>
            </a:r>
            <a:endParaRPr lang="fr-FR" b="1" dirty="0">
              <a:solidFill>
                <a:srgbClr val="7030A0"/>
              </a:solidFill>
              <a:latin typeface="+mn-lt"/>
              <a:ea typeface="Clensey Medium" panose="02000603000000000000" pitchFamily="2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179D1D2-EEE6-2641-AF19-BD74D8F6926D}"/>
              </a:ext>
            </a:extLst>
          </p:cNvPr>
          <p:cNvSpPr txBox="1"/>
          <p:nvPr/>
        </p:nvSpPr>
        <p:spPr>
          <a:xfrm>
            <a:off x="661654" y="1459173"/>
            <a:ext cx="10821465" cy="2062103"/>
          </a:xfrm>
          <a:prstGeom prst="rect">
            <a:avLst/>
          </a:prstGeom>
          <a:solidFill>
            <a:srgbClr val="DEC3DC"/>
          </a:solidFill>
          <a:ln w="12700" cmpd="sng">
            <a:solidFill>
              <a:srgbClr val="DEC3DC"/>
            </a:solidFill>
          </a:ln>
        </p:spPr>
        <p:txBody>
          <a:bodyPr wrap="square" rtlCol="0">
            <a:spAutoFit/>
          </a:bodyPr>
          <a:lstStyle/>
          <a:p>
            <a:r>
              <a:rPr lang="fr-FR" sz="3200" dirty="0"/>
              <a:t>Une école organise une journée de slalom sur patins à roulettes.</a:t>
            </a:r>
          </a:p>
          <a:p>
            <a:r>
              <a:rPr lang="fr-FR" sz="3200" dirty="0"/>
              <a:t>Des plots sont placés sur </a:t>
            </a:r>
            <a:r>
              <a:rPr lang="fr-FR" sz="3200" dirty="0" smtClean="0"/>
              <a:t>un parcours de 30 mètres. </a:t>
            </a:r>
            <a:endParaRPr lang="fr-FR" sz="3200" dirty="0"/>
          </a:p>
          <a:p>
            <a:r>
              <a:rPr lang="fr-FR" sz="3200" dirty="0"/>
              <a:t>Ils sont espacés de 2 mètres.</a:t>
            </a:r>
          </a:p>
          <a:p>
            <a:r>
              <a:rPr lang="fr-FR" sz="3200" b="1" dirty="0"/>
              <a:t>Combien de plots faut-il ajouter pour former le parcours ?</a:t>
            </a:r>
            <a:endParaRPr lang="fr-FR" sz="3200" dirty="0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0ED7BAB0-8155-4104-A81E-CE27CFC09B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0768" y="6372"/>
            <a:ext cx="1044702" cy="1594933"/>
          </a:xfrm>
          <a:prstGeom prst="rect">
            <a:avLst/>
          </a:prstGeom>
        </p:spPr>
      </p:pic>
      <p:grpSp>
        <p:nvGrpSpPr>
          <p:cNvPr id="6" name="Groupe 5"/>
          <p:cNvGrpSpPr/>
          <p:nvPr/>
        </p:nvGrpSpPr>
        <p:grpSpPr>
          <a:xfrm>
            <a:off x="1224569" y="4224041"/>
            <a:ext cx="9423040" cy="1288371"/>
            <a:chOff x="1425784" y="2530708"/>
            <a:chExt cx="9423040" cy="1288371"/>
          </a:xfrm>
        </p:grpSpPr>
        <p:sp>
          <p:nvSpPr>
            <p:cNvPr id="8" name="Triangle isocèle 7"/>
            <p:cNvSpPr/>
            <p:nvPr/>
          </p:nvSpPr>
          <p:spPr>
            <a:xfrm>
              <a:off x="1559669" y="2530708"/>
              <a:ext cx="750306" cy="551222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9" name="Triangle isocèle 8"/>
            <p:cNvSpPr/>
            <p:nvPr/>
          </p:nvSpPr>
          <p:spPr>
            <a:xfrm>
              <a:off x="9938224" y="2533479"/>
              <a:ext cx="750306" cy="551222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0" name="Connecteur droit avec flèche 9"/>
            <p:cNvCxnSpPr>
              <a:endCxn id="9" idx="2"/>
            </p:cNvCxnSpPr>
            <p:nvPr/>
          </p:nvCxnSpPr>
          <p:spPr>
            <a:xfrm>
              <a:off x="2306962" y="3081930"/>
              <a:ext cx="7631262" cy="2771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1425784" y="3073955"/>
              <a:ext cx="92044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2000" b="1" dirty="0" smtClean="0"/>
                <a:t>Départ</a:t>
              </a:r>
              <a:endParaRPr lang="fr-FR" sz="20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9884265" y="3018859"/>
              <a:ext cx="96455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2000" b="1" dirty="0" smtClean="0"/>
                <a:t>Arrivée</a:t>
              </a:r>
              <a:endParaRPr lang="fr-FR" sz="200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256515" y="3418969"/>
              <a:ext cx="124764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2000" b="1" dirty="0" smtClean="0"/>
                <a:t>30 mètres</a:t>
              </a:r>
              <a:endParaRPr lang="fr-FR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799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e 65">
            <a:extLst>
              <a:ext uri="{FF2B5EF4-FFF2-40B4-BE49-F238E27FC236}">
                <a16:creationId xmlns:a16="http://schemas.microsoft.com/office/drawing/2014/main" id="{3CCA369D-1587-0141-8E2A-52047F25F5DE}"/>
              </a:ext>
            </a:extLst>
          </p:cNvPr>
          <p:cNvGrpSpPr/>
          <p:nvPr/>
        </p:nvGrpSpPr>
        <p:grpSpPr>
          <a:xfrm>
            <a:off x="982016" y="2878058"/>
            <a:ext cx="6255328" cy="2809702"/>
            <a:chOff x="2276301" y="1825625"/>
            <a:chExt cx="6255328" cy="3561022"/>
          </a:xfrm>
        </p:grpSpPr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BE1CCCBA-FC7E-854D-A1EB-1641BCEC8C4A}"/>
                </a:ext>
              </a:extLst>
            </p:cNvPr>
            <p:cNvGrpSpPr/>
            <p:nvPr/>
          </p:nvGrpSpPr>
          <p:grpSpPr>
            <a:xfrm>
              <a:off x="2277687" y="1825625"/>
              <a:ext cx="6253942" cy="760816"/>
              <a:chOff x="2277687" y="1825625"/>
              <a:chExt cx="6253942" cy="760816"/>
            </a:xfrm>
          </p:grpSpPr>
          <p:cxnSp>
            <p:nvCxnSpPr>
              <p:cNvPr id="6" name="Connecteur droit 5">
                <a:extLst>
                  <a:ext uri="{FF2B5EF4-FFF2-40B4-BE49-F238E27FC236}">
                    <a16:creationId xmlns:a16="http://schemas.microsoft.com/office/drawing/2014/main" id="{5C9CA78B-7EEB-8241-AB02-608C66A7B349}"/>
                  </a:ext>
                </a:extLst>
              </p:cNvPr>
              <p:cNvCxnSpPr/>
              <p:nvPr/>
            </p:nvCxnSpPr>
            <p:spPr>
              <a:xfrm>
                <a:off x="227768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4F958E48-C546-244C-B4E3-A751CAD8693C}"/>
                  </a:ext>
                </a:extLst>
              </p:cNvPr>
              <p:cNvCxnSpPr/>
              <p:nvPr/>
            </p:nvCxnSpPr>
            <p:spPr>
              <a:xfrm>
                <a:off x="2762596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Connecteur droit 7">
                <a:extLst>
                  <a:ext uri="{FF2B5EF4-FFF2-40B4-BE49-F238E27FC236}">
                    <a16:creationId xmlns:a16="http://schemas.microsoft.com/office/drawing/2014/main" id="{A1CBBC15-F876-3E43-9991-8E6446650852}"/>
                  </a:ext>
                </a:extLst>
              </p:cNvPr>
              <p:cNvCxnSpPr/>
              <p:nvPr/>
            </p:nvCxnSpPr>
            <p:spPr>
              <a:xfrm>
                <a:off x="322810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necteur droit 8">
                <a:extLst>
                  <a:ext uri="{FF2B5EF4-FFF2-40B4-BE49-F238E27FC236}">
                    <a16:creationId xmlns:a16="http://schemas.microsoft.com/office/drawing/2014/main" id="{01AF318D-E9E7-EC46-A3D7-4B924F59E1A4}"/>
                  </a:ext>
                </a:extLst>
              </p:cNvPr>
              <p:cNvCxnSpPr/>
              <p:nvPr/>
            </p:nvCxnSpPr>
            <p:spPr>
              <a:xfrm>
                <a:off x="371024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necteur droit 9">
                <a:extLst>
                  <a:ext uri="{FF2B5EF4-FFF2-40B4-BE49-F238E27FC236}">
                    <a16:creationId xmlns:a16="http://schemas.microsoft.com/office/drawing/2014/main" id="{0EE5276E-9BE1-F344-A9C0-12A5DA933910}"/>
                  </a:ext>
                </a:extLst>
              </p:cNvPr>
              <p:cNvCxnSpPr/>
              <p:nvPr/>
            </p:nvCxnSpPr>
            <p:spPr>
              <a:xfrm>
                <a:off x="4192385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necteur droit 10">
                <a:extLst>
                  <a:ext uri="{FF2B5EF4-FFF2-40B4-BE49-F238E27FC236}">
                    <a16:creationId xmlns:a16="http://schemas.microsoft.com/office/drawing/2014/main" id="{40C1D6BC-0C5C-E34B-879A-EE23CD0B32DD}"/>
                  </a:ext>
                </a:extLst>
              </p:cNvPr>
              <p:cNvCxnSpPr/>
              <p:nvPr/>
            </p:nvCxnSpPr>
            <p:spPr>
              <a:xfrm>
                <a:off x="465789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11">
                <a:extLst>
                  <a:ext uri="{FF2B5EF4-FFF2-40B4-BE49-F238E27FC236}">
                    <a16:creationId xmlns:a16="http://schemas.microsoft.com/office/drawing/2014/main" id="{82D3F36C-E23A-7840-84D6-CC49B111B5D1}"/>
                  </a:ext>
                </a:extLst>
              </p:cNvPr>
              <p:cNvCxnSpPr/>
              <p:nvPr/>
            </p:nvCxnSpPr>
            <p:spPr>
              <a:xfrm>
                <a:off x="514003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necteur droit 12">
                <a:extLst>
                  <a:ext uri="{FF2B5EF4-FFF2-40B4-BE49-F238E27FC236}">
                    <a16:creationId xmlns:a16="http://schemas.microsoft.com/office/drawing/2014/main" id="{17F0754B-659F-DA4B-BA53-67A4F7BDE5AF}"/>
                  </a:ext>
                </a:extLst>
              </p:cNvPr>
              <p:cNvCxnSpPr/>
              <p:nvPr/>
            </p:nvCxnSpPr>
            <p:spPr>
              <a:xfrm>
                <a:off x="560554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necteur droit 13">
                <a:extLst>
                  <a:ext uri="{FF2B5EF4-FFF2-40B4-BE49-F238E27FC236}">
                    <a16:creationId xmlns:a16="http://schemas.microsoft.com/office/drawing/2014/main" id="{48EC4D74-63EA-774A-886A-2C362E9E5DE0}"/>
                  </a:ext>
                </a:extLst>
              </p:cNvPr>
              <p:cNvCxnSpPr/>
              <p:nvPr/>
            </p:nvCxnSpPr>
            <p:spPr>
              <a:xfrm>
                <a:off x="609599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14">
                <a:extLst>
                  <a:ext uri="{FF2B5EF4-FFF2-40B4-BE49-F238E27FC236}">
                    <a16:creationId xmlns:a16="http://schemas.microsoft.com/office/drawing/2014/main" id="{B86A047D-C34D-FC4F-88A4-BC790307B82E}"/>
                  </a:ext>
                </a:extLst>
              </p:cNvPr>
              <p:cNvCxnSpPr/>
              <p:nvPr/>
            </p:nvCxnSpPr>
            <p:spPr>
              <a:xfrm>
                <a:off x="6619702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Connecteur droit 15">
                <a:extLst>
                  <a:ext uri="{FF2B5EF4-FFF2-40B4-BE49-F238E27FC236}">
                    <a16:creationId xmlns:a16="http://schemas.microsoft.com/office/drawing/2014/main" id="{FAE31793-5253-A742-9732-5EACFF666385}"/>
                  </a:ext>
                </a:extLst>
              </p:cNvPr>
              <p:cNvCxnSpPr/>
              <p:nvPr/>
            </p:nvCxnSpPr>
            <p:spPr>
              <a:xfrm>
                <a:off x="7101840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16">
                <a:extLst>
                  <a:ext uri="{FF2B5EF4-FFF2-40B4-BE49-F238E27FC236}">
                    <a16:creationId xmlns:a16="http://schemas.microsoft.com/office/drawing/2014/main" id="{DD8D44A7-CC79-CB43-92FC-A59FB7CA812C}"/>
                  </a:ext>
                </a:extLst>
              </p:cNvPr>
              <p:cNvCxnSpPr/>
              <p:nvPr/>
            </p:nvCxnSpPr>
            <p:spPr>
              <a:xfrm>
                <a:off x="758397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>
                <a:extLst>
                  <a:ext uri="{FF2B5EF4-FFF2-40B4-BE49-F238E27FC236}">
                    <a16:creationId xmlns:a16="http://schemas.microsoft.com/office/drawing/2014/main" id="{F5C23DDE-5A12-174E-A22B-D92E8EC6C6E3}"/>
                  </a:ext>
                </a:extLst>
              </p:cNvPr>
              <p:cNvCxnSpPr/>
              <p:nvPr/>
            </p:nvCxnSpPr>
            <p:spPr>
              <a:xfrm>
                <a:off x="806611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Connecteur droit 18">
                <a:extLst>
                  <a:ext uri="{FF2B5EF4-FFF2-40B4-BE49-F238E27FC236}">
                    <a16:creationId xmlns:a16="http://schemas.microsoft.com/office/drawing/2014/main" id="{909E6631-2E2A-0241-8DCC-212C65407BC8}"/>
                  </a:ext>
                </a:extLst>
              </p:cNvPr>
              <p:cNvCxnSpPr/>
              <p:nvPr/>
            </p:nvCxnSpPr>
            <p:spPr>
              <a:xfrm>
                <a:off x="853162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e 20">
              <a:extLst>
                <a:ext uri="{FF2B5EF4-FFF2-40B4-BE49-F238E27FC236}">
                  <a16:creationId xmlns:a16="http://schemas.microsoft.com/office/drawing/2014/main" id="{7D64AB73-2194-B14E-BD72-4088F05B18CA}"/>
                </a:ext>
              </a:extLst>
            </p:cNvPr>
            <p:cNvGrpSpPr/>
            <p:nvPr/>
          </p:nvGrpSpPr>
          <p:grpSpPr>
            <a:xfrm>
              <a:off x="2276301" y="4625831"/>
              <a:ext cx="6253942" cy="760816"/>
              <a:chOff x="2277687" y="1825625"/>
              <a:chExt cx="6253942" cy="760816"/>
            </a:xfrm>
          </p:grpSpPr>
          <p:cxnSp>
            <p:nvCxnSpPr>
              <p:cNvPr id="22" name="Connecteur droit 21">
                <a:extLst>
                  <a:ext uri="{FF2B5EF4-FFF2-40B4-BE49-F238E27FC236}">
                    <a16:creationId xmlns:a16="http://schemas.microsoft.com/office/drawing/2014/main" id="{7A73190C-277E-F24D-9B45-780A037D0FEB}"/>
                  </a:ext>
                </a:extLst>
              </p:cNvPr>
              <p:cNvCxnSpPr/>
              <p:nvPr/>
            </p:nvCxnSpPr>
            <p:spPr>
              <a:xfrm>
                <a:off x="227768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necteur droit 22">
                <a:extLst>
                  <a:ext uri="{FF2B5EF4-FFF2-40B4-BE49-F238E27FC236}">
                    <a16:creationId xmlns:a16="http://schemas.microsoft.com/office/drawing/2014/main" id="{2BC4E8AC-DF16-2F44-A5D5-C675FA2AA422}"/>
                  </a:ext>
                </a:extLst>
              </p:cNvPr>
              <p:cNvCxnSpPr/>
              <p:nvPr/>
            </p:nvCxnSpPr>
            <p:spPr>
              <a:xfrm>
                <a:off x="2762596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23">
                <a:extLst>
                  <a:ext uri="{FF2B5EF4-FFF2-40B4-BE49-F238E27FC236}">
                    <a16:creationId xmlns:a16="http://schemas.microsoft.com/office/drawing/2014/main" id="{B691775A-419D-5F4E-B2A5-77032A9A4327}"/>
                  </a:ext>
                </a:extLst>
              </p:cNvPr>
              <p:cNvCxnSpPr/>
              <p:nvPr/>
            </p:nvCxnSpPr>
            <p:spPr>
              <a:xfrm>
                <a:off x="322810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necteur droit 24">
                <a:extLst>
                  <a:ext uri="{FF2B5EF4-FFF2-40B4-BE49-F238E27FC236}">
                    <a16:creationId xmlns:a16="http://schemas.microsoft.com/office/drawing/2014/main" id="{B672DA8C-7B36-B54D-8AE6-47C2FEE29B6B}"/>
                  </a:ext>
                </a:extLst>
              </p:cNvPr>
              <p:cNvCxnSpPr/>
              <p:nvPr/>
            </p:nvCxnSpPr>
            <p:spPr>
              <a:xfrm>
                <a:off x="371024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cteur droit 25">
                <a:extLst>
                  <a:ext uri="{FF2B5EF4-FFF2-40B4-BE49-F238E27FC236}">
                    <a16:creationId xmlns:a16="http://schemas.microsoft.com/office/drawing/2014/main" id="{FFCF5157-37CC-B542-945F-C06AA077839F}"/>
                  </a:ext>
                </a:extLst>
              </p:cNvPr>
              <p:cNvCxnSpPr/>
              <p:nvPr/>
            </p:nvCxnSpPr>
            <p:spPr>
              <a:xfrm>
                <a:off x="4192385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necteur droit 26">
                <a:extLst>
                  <a:ext uri="{FF2B5EF4-FFF2-40B4-BE49-F238E27FC236}">
                    <a16:creationId xmlns:a16="http://schemas.microsoft.com/office/drawing/2014/main" id="{CA3D6BFB-9D88-7047-B5B7-142E89D4A859}"/>
                  </a:ext>
                </a:extLst>
              </p:cNvPr>
              <p:cNvCxnSpPr/>
              <p:nvPr/>
            </p:nvCxnSpPr>
            <p:spPr>
              <a:xfrm>
                <a:off x="465789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>
                <a:extLst>
                  <a:ext uri="{FF2B5EF4-FFF2-40B4-BE49-F238E27FC236}">
                    <a16:creationId xmlns:a16="http://schemas.microsoft.com/office/drawing/2014/main" id="{28256871-2B70-8B47-9A76-6A3FE2D2120A}"/>
                  </a:ext>
                </a:extLst>
              </p:cNvPr>
              <p:cNvCxnSpPr/>
              <p:nvPr/>
            </p:nvCxnSpPr>
            <p:spPr>
              <a:xfrm>
                <a:off x="514003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cteur droit 28">
                <a:extLst>
                  <a:ext uri="{FF2B5EF4-FFF2-40B4-BE49-F238E27FC236}">
                    <a16:creationId xmlns:a16="http://schemas.microsoft.com/office/drawing/2014/main" id="{C679319F-3734-874B-942A-529E588315E6}"/>
                  </a:ext>
                </a:extLst>
              </p:cNvPr>
              <p:cNvCxnSpPr/>
              <p:nvPr/>
            </p:nvCxnSpPr>
            <p:spPr>
              <a:xfrm>
                <a:off x="560554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necteur droit 29">
                <a:extLst>
                  <a:ext uri="{FF2B5EF4-FFF2-40B4-BE49-F238E27FC236}">
                    <a16:creationId xmlns:a16="http://schemas.microsoft.com/office/drawing/2014/main" id="{EF0C309A-B9A3-8848-B47F-B0E8DE750ABB}"/>
                  </a:ext>
                </a:extLst>
              </p:cNvPr>
              <p:cNvCxnSpPr/>
              <p:nvPr/>
            </p:nvCxnSpPr>
            <p:spPr>
              <a:xfrm>
                <a:off x="609599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necteur droit 30">
                <a:extLst>
                  <a:ext uri="{FF2B5EF4-FFF2-40B4-BE49-F238E27FC236}">
                    <a16:creationId xmlns:a16="http://schemas.microsoft.com/office/drawing/2014/main" id="{135590EB-6C4E-8F40-B515-2B358D493B81}"/>
                  </a:ext>
                </a:extLst>
              </p:cNvPr>
              <p:cNvCxnSpPr/>
              <p:nvPr/>
            </p:nvCxnSpPr>
            <p:spPr>
              <a:xfrm>
                <a:off x="6619702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necteur droit 31">
                <a:extLst>
                  <a:ext uri="{FF2B5EF4-FFF2-40B4-BE49-F238E27FC236}">
                    <a16:creationId xmlns:a16="http://schemas.microsoft.com/office/drawing/2014/main" id="{47DAB7CB-0096-8041-A565-CBEF01660311}"/>
                  </a:ext>
                </a:extLst>
              </p:cNvPr>
              <p:cNvCxnSpPr/>
              <p:nvPr/>
            </p:nvCxnSpPr>
            <p:spPr>
              <a:xfrm>
                <a:off x="7101840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necteur droit 32">
                <a:extLst>
                  <a:ext uri="{FF2B5EF4-FFF2-40B4-BE49-F238E27FC236}">
                    <a16:creationId xmlns:a16="http://schemas.microsoft.com/office/drawing/2014/main" id="{8E2E5C4B-87DF-B145-8FE0-4C766A92D83A}"/>
                  </a:ext>
                </a:extLst>
              </p:cNvPr>
              <p:cNvCxnSpPr/>
              <p:nvPr/>
            </p:nvCxnSpPr>
            <p:spPr>
              <a:xfrm>
                <a:off x="758397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necteur droit 33">
                <a:extLst>
                  <a:ext uri="{FF2B5EF4-FFF2-40B4-BE49-F238E27FC236}">
                    <a16:creationId xmlns:a16="http://schemas.microsoft.com/office/drawing/2014/main" id="{3AE865F0-1337-2841-837B-EEF4CB0F137E}"/>
                  </a:ext>
                </a:extLst>
              </p:cNvPr>
              <p:cNvCxnSpPr/>
              <p:nvPr/>
            </p:nvCxnSpPr>
            <p:spPr>
              <a:xfrm>
                <a:off x="806611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necteur droit 34">
                <a:extLst>
                  <a:ext uri="{FF2B5EF4-FFF2-40B4-BE49-F238E27FC236}">
                    <a16:creationId xmlns:a16="http://schemas.microsoft.com/office/drawing/2014/main" id="{B5828392-6452-B94E-A143-E93B70F416BA}"/>
                  </a:ext>
                </a:extLst>
              </p:cNvPr>
              <p:cNvCxnSpPr/>
              <p:nvPr/>
            </p:nvCxnSpPr>
            <p:spPr>
              <a:xfrm>
                <a:off x="853162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e 50">
              <a:extLst>
                <a:ext uri="{FF2B5EF4-FFF2-40B4-BE49-F238E27FC236}">
                  <a16:creationId xmlns:a16="http://schemas.microsoft.com/office/drawing/2014/main" id="{4EF8A2C7-BACD-1847-BDAB-45F1F028A340}"/>
                </a:ext>
              </a:extLst>
            </p:cNvPr>
            <p:cNvGrpSpPr/>
            <p:nvPr/>
          </p:nvGrpSpPr>
          <p:grpSpPr>
            <a:xfrm>
              <a:off x="2276301" y="3230476"/>
              <a:ext cx="6253942" cy="760816"/>
              <a:chOff x="2277687" y="1825625"/>
              <a:chExt cx="6253942" cy="760816"/>
            </a:xfrm>
          </p:grpSpPr>
          <p:cxnSp>
            <p:nvCxnSpPr>
              <p:cNvPr id="52" name="Connecteur droit 51">
                <a:extLst>
                  <a:ext uri="{FF2B5EF4-FFF2-40B4-BE49-F238E27FC236}">
                    <a16:creationId xmlns:a16="http://schemas.microsoft.com/office/drawing/2014/main" id="{DD2D4867-0CA0-6440-9765-8BCB8B5F21BC}"/>
                  </a:ext>
                </a:extLst>
              </p:cNvPr>
              <p:cNvCxnSpPr/>
              <p:nvPr/>
            </p:nvCxnSpPr>
            <p:spPr>
              <a:xfrm>
                <a:off x="227768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Connecteur droit 52">
                <a:extLst>
                  <a:ext uri="{FF2B5EF4-FFF2-40B4-BE49-F238E27FC236}">
                    <a16:creationId xmlns:a16="http://schemas.microsoft.com/office/drawing/2014/main" id="{BDBC6506-4CE8-8141-920F-EF40647B9450}"/>
                  </a:ext>
                </a:extLst>
              </p:cNvPr>
              <p:cNvCxnSpPr/>
              <p:nvPr/>
            </p:nvCxnSpPr>
            <p:spPr>
              <a:xfrm>
                <a:off x="2762596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onnecteur droit 53">
                <a:extLst>
                  <a:ext uri="{FF2B5EF4-FFF2-40B4-BE49-F238E27FC236}">
                    <a16:creationId xmlns:a16="http://schemas.microsoft.com/office/drawing/2014/main" id="{177DDAAC-FB63-F64A-BE20-EA03A1E935A2}"/>
                  </a:ext>
                </a:extLst>
              </p:cNvPr>
              <p:cNvCxnSpPr/>
              <p:nvPr/>
            </p:nvCxnSpPr>
            <p:spPr>
              <a:xfrm>
                <a:off x="322810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Connecteur droit 54">
                <a:extLst>
                  <a:ext uri="{FF2B5EF4-FFF2-40B4-BE49-F238E27FC236}">
                    <a16:creationId xmlns:a16="http://schemas.microsoft.com/office/drawing/2014/main" id="{64A020EE-52AC-164F-843A-1AD850F37B90}"/>
                  </a:ext>
                </a:extLst>
              </p:cNvPr>
              <p:cNvCxnSpPr/>
              <p:nvPr/>
            </p:nvCxnSpPr>
            <p:spPr>
              <a:xfrm>
                <a:off x="371024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Connecteur droit 55">
                <a:extLst>
                  <a:ext uri="{FF2B5EF4-FFF2-40B4-BE49-F238E27FC236}">
                    <a16:creationId xmlns:a16="http://schemas.microsoft.com/office/drawing/2014/main" id="{9CAE4222-16CD-F645-96AA-7A858CD351F1}"/>
                  </a:ext>
                </a:extLst>
              </p:cNvPr>
              <p:cNvCxnSpPr/>
              <p:nvPr/>
            </p:nvCxnSpPr>
            <p:spPr>
              <a:xfrm>
                <a:off x="4192385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Connecteur droit 56">
                <a:extLst>
                  <a:ext uri="{FF2B5EF4-FFF2-40B4-BE49-F238E27FC236}">
                    <a16:creationId xmlns:a16="http://schemas.microsoft.com/office/drawing/2014/main" id="{894B3FDB-D929-E447-A2BE-3556D2FCBC58}"/>
                  </a:ext>
                </a:extLst>
              </p:cNvPr>
              <p:cNvCxnSpPr/>
              <p:nvPr/>
            </p:nvCxnSpPr>
            <p:spPr>
              <a:xfrm>
                <a:off x="465789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Connecteur droit 57">
                <a:extLst>
                  <a:ext uri="{FF2B5EF4-FFF2-40B4-BE49-F238E27FC236}">
                    <a16:creationId xmlns:a16="http://schemas.microsoft.com/office/drawing/2014/main" id="{B9188BCB-1F16-2C49-8598-4EE5CAA7741B}"/>
                  </a:ext>
                </a:extLst>
              </p:cNvPr>
              <p:cNvCxnSpPr/>
              <p:nvPr/>
            </p:nvCxnSpPr>
            <p:spPr>
              <a:xfrm>
                <a:off x="514003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Connecteur droit 58">
                <a:extLst>
                  <a:ext uri="{FF2B5EF4-FFF2-40B4-BE49-F238E27FC236}">
                    <a16:creationId xmlns:a16="http://schemas.microsoft.com/office/drawing/2014/main" id="{94489F13-3218-D348-9A9E-0EFB4410505E}"/>
                  </a:ext>
                </a:extLst>
              </p:cNvPr>
              <p:cNvCxnSpPr/>
              <p:nvPr/>
            </p:nvCxnSpPr>
            <p:spPr>
              <a:xfrm>
                <a:off x="560554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Connecteur droit 59">
                <a:extLst>
                  <a:ext uri="{FF2B5EF4-FFF2-40B4-BE49-F238E27FC236}">
                    <a16:creationId xmlns:a16="http://schemas.microsoft.com/office/drawing/2014/main" id="{04A96268-CAC9-AC4B-904D-A9C91F667C23}"/>
                  </a:ext>
                </a:extLst>
              </p:cNvPr>
              <p:cNvCxnSpPr/>
              <p:nvPr/>
            </p:nvCxnSpPr>
            <p:spPr>
              <a:xfrm>
                <a:off x="609599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Connecteur droit 60">
                <a:extLst>
                  <a:ext uri="{FF2B5EF4-FFF2-40B4-BE49-F238E27FC236}">
                    <a16:creationId xmlns:a16="http://schemas.microsoft.com/office/drawing/2014/main" id="{4260C079-A5FA-434F-B1CA-91D4A5F6F043}"/>
                  </a:ext>
                </a:extLst>
              </p:cNvPr>
              <p:cNvCxnSpPr/>
              <p:nvPr/>
            </p:nvCxnSpPr>
            <p:spPr>
              <a:xfrm>
                <a:off x="6619702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Connecteur droit 61">
                <a:extLst>
                  <a:ext uri="{FF2B5EF4-FFF2-40B4-BE49-F238E27FC236}">
                    <a16:creationId xmlns:a16="http://schemas.microsoft.com/office/drawing/2014/main" id="{4FC6708C-514D-3549-960B-6EE5833EB374}"/>
                  </a:ext>
                </a:extLst>
              </p:cNvPr>
              <p:cNvCxnSpPr/>
              <p:nvPr/>
            </p:nvCxnSpPr>
            <p:spPr>
              <a:xfrm>
                <a:off x="7101840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Connecteur droit 62">
                <a:extLst>
                  <a:ext uri="{FF2B5EF4-FFF2-40B4-BE49-F238E27FC236}">
                    <a16:creationId xmlns:a16="http://schemas.microsoft.com/office/drawing/2014/main" id="{346AFF5F-A6BB-9641-8881-E99943EBD10E}"/>
                  </a:ext>
                </a:extLst>
              </p:cNvPr>
              <p:cNvCxnSpPr/>
              <p:nvPr/>
            </p:nvCxnSpPr>
            <p:spPr>
              <a:xfrm>
                <a:off x="758397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Connecteur droit 63">
                <a:extLst>
                  <a:ext uri="{FF2B5EF4-FFF2-40B4-BE49-F238E27FC236}">
                    <a16:creationId xmlns:a16="http://schemas.microsoft.com/office/drawing/2014/main" id="{DC832578-31CD-E349-8C34-E4ED7BFBEF81}"/>
                  </a:ext>
                </a:extLst>
              </p:cNvPr>
              <p:cNvCxnSpPr/>
              <p:nvPr/>
            </p:nvCxnSpPr>
            <p:spPr>
              <a:xfrm>
                <a:off x="806611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Connecteur droit 64">
                <a:extLst>
                  <a:ext uri="{FF2B5EF4-FFF2-40B4-BE49-F238E27FC236}">
                    <a16:creationId xmlns:a16="http://schemas.microsoft.com/office/drawing/2014/main" id="{452BCDD2-54C5-C448-B50B-8D8305951E3C}"/>
                  </a:ext>
                </a:extLst>
              </p:cNvPr>
              <p:cNvCxnSpPr/>
              <p:nvPr/>
            </p:nvCxnSpPr>
            <p:spPr>
              <a:xfrm>
                <a:off x="853162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8" name="ZoneTexte 67">
            <a:extLst>
              <a:ext uri="{FF2B5EF4-FFF2-40B4-BE49-F238E27FC236}">
                <a16:creationId xmlns:a16="http://schemas.microsoft.com/office/drawing/2014/main" id="{6179D1D2-EEE6-2641-AF19-BD74D8F6926D}"/>
              </a:ext>
            </a:extLst>
          </p:cNvPr>
          <p:cNvSpPr txBox="1"/>
          <p:nvPr/>
        </p:nvSpPr>
        <p:spPr>
          <a:xfrm>
            <a:off x="1288167" y="386420"/>
            <a:ext cx="9932321" cy="1815882"/>
          </a:xfrm>
          <a:prstGeom prst="rect">
            <a:avLst/>
          </a:prstGeom>
          <a:solidFill>
            <a:srgbClr val="DEC3DC"/>
          </a:solidFill>
          <a:ln w="12700" cmpd="sng">
            <a:solidFill>
              <a:srgbClr val="DEC3DC"/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Une </a:t>
            </a:r>
            <a:r>
              <a:rPr lang="fr-FR" sz="2800" dirty="0"/>
              <a:t>école organise une journée de slalom sur patins à roulettes.</a:t>
            </a:r>
          </a:p>
          <a:p>
            <a:r>
              <a:rPr lang="fr-FR" sz="2800" dirty="0"/>
              <a:t>Des plots sont placés sur </a:t>
            </a:r>
            <a:r>
              <a:rPr lang="fr-FR" sz="2800" dirty="0" smtClean="0"/>
              <a:t>un parcours de 30 mètres. </a:t>
            </a:r>
            <a:endParaRPr lang="fr-FR" sz="2800" dirty="0"/>
          </a:p>
          <a:p>
            <a:r>
              <a:rPr lang="fr-FR" sz="2800" dirty="0"/>
              <a:t>Ils sont espacés de 2 mètres</a:t>
            </a:r>
            <a:r>
              <a:rPr lang="fr-FR" sz="2800" dirty="0" smtClean="0"/>
              <a:t>.</a:t>
            </a:r>
          </a:p>
          <a:p>
            <a:r>
              <a:rPr lang="fr-FR" sz="2800" b="1" dirty="0" smtClean="0"/>
              <a:t>Combien </a:t>
            </a:r>
            <a:r>
              <a:rPr lang="fr-FR" sz="2800" b="1" dirty="0"/>
              <a:t>de plots faut-il ajouter pour former le parcours </a:t>
            </a:r>
            <a:r>
              <a:rPr lang="fr-FR" sz="2800" b="1" dirty="0" smtClean="0"/>
              <a:t>?</a:t>
            </a:r>
            <a:endParaRPr lang="fr-FR" sz="2800" dirty="0"/>
          </a:p>
        </p:txBody>
      </p:sp>
      <p:pic>
        <p:nvPicPr>
          <p:cNvPr id="69" name="Image 68">
            <a:extLst>
              <a:ext uri="{FF2B5EF4-FFF2-40B4-BE49-F238E27FC236}">
                <a16:creationId xmlns:a16="http://schemas.microsoft.com/office/drawing/2014/main" id="{AB748835-774C-3C4C-B092-415F4A7F715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3" t="84781" r="17917" b="-8809"/>
          <a:stretch/>
        </p:blipFill>
        <p:spPr>
          <a:xfrm>
            <a:off x="6517264" y="5363308"/>
            <a:ext cx="5314195" cy="1887053"/>
          </a:xfrm>
          <a:prstGeom prst="rect">
            <a:avLst/>
          </a:prstGeom>
        </p:spPr>
      </p:pic>
      <p:sp>
        <p:nvSpPr>
          <p:cNvPr id="70" name="ZoneTexte 69"/>
          <p:cNvSpPr txBox="1"/>
          <p:nvPr/>
        </p:nvSpPr>
        <p:spPr>
          <a:xfrm>
            <a:off x="6762132" y="5438370"/>
            <a:ext cx="4623259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900"/>
              </a:lnSpc>
            </a:pPr>
            <a:r>
              <a:rPr lang="fr-FR" sz="4400" dirty="0" smtClean="0">
                <a:latin typeface="French Script MT" panose="03020402040607040605" pitchFamily="66" charset="0"/>
              </a:rPr>
              <a:t>Il faut ajouter </a:t>
            </a:r>
            <a:r>
              <a:rPr lang="fr-FR" sz="4400" dirty="0" smtClean="0">
                <a:latin typeface="French Script MT" panose="03020402040607040605" pitchFamily="66" charset="0"/>
              </a:rPr>
              <a:t>14 </a:t>
            </a:r>
            <a:r>
              <a:rPr lang="fr-FR" sz="4400" dirty="0" smtClean="0">
                <a:latin typeface="French Script MT" panose="03020402040607040605" pitchFamily="66" charset="0"/>
              </a:rPr>
              <a:t>plots.</a:t>
            </a:r>
            <a:endParaRPr lang="fr-FR" sz="4400" dirty="0">
              <a:latin typeface="French Script MT" panose="03020402040607040605" pitchFamily="66" charset="0"/>
            </a:endParaRPr>
          </a:p>
        </p:txBody>
      </p:sp>
      <p:grpSp>
        <p:nvGrpSpPr>
          <p:cNvPr id="103" name="Groupe 102"/>
          <p:cNvGrpSpPr/>
          <p:nvPr/>
        </p:nvGrpSpPr>
        <p:grpSpPr>
          <a:xfrm>
            <a:off x="1419127" y="4130122"/>
            <a:ext cx="10725246" cy="1090699"/>
            <a:chOff x="1353586" y="4157073"/>
            <a:chExt cx="10833717" cy="1090699"/>
          </a:xfrm>
        </p:grpSpPr>
        <p:sp>
          <p:nvSpPr>
            <p:cNvPr id="71" name="Rectangle 70"/>
            <p:cNvSpPr/>
            <p:nvPr/>
          </p:nvSpPr>
          <p:spPr>
            <a:xfrm>
              <a:off x="1353586" y="4447553"/>
              <a:ext cx="10833717" cy="8002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fr-FR" sz="2800" dirty="0" smtClean="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</a:rPr>
                <a:t>     </a:t>
              </a:r>
              <a:r>
                <a:rPr lang="fr-FR" sz="800" dirty="0" smtClean="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</a:rPr>
                <a:t>     </a:t>
              </a:r>
              <a:r>
                <a:rPr lang="fr-FR" sz="2400" dirty="0" smtClean="0">
                  <a:solidFill>
                    <a:srgbClr val="FF0000"/>
                  </a:solidFill>
                  <a:latin typeface="Calibri" panose="020F0502020204030204" pitchFamily="34" charset="0"/>
                  <a:ea typeface="Times New Roman" panose="02020603050405020304" pitchFamily="18" charset="0"/>
                </a:rPr>
                <a:t>0     </a:t>
              </a:r>
              <a:r>
                <a:rPr lang="fr-FR" sz="800" dirty="0" smtClean="0">
                  <a:solidFill>
                    <a:srgbClr val="FF0000"/>
                  </a:solidFill>
                  <a:latin typeface="Calibri" panose="020F0502020204030204" pitchFamily="34" charset="0"/>
                  <a:ea typeface="Times New Roman" panose="02020603050405020304" pitchFamily="18" charset="0"/>
                </a:rPr>
                <a:t> </a:t>
              </a:r>
              <a:r>
                <a:rPr lang="fr-FR" sz="2400" dirty="0" smtClean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</a:rPr>
                <a:t>2</a:t>
              </a:r>
              <a:r>
                <a:rPr lang="fr-FR" sz="2400" kern="1200" dirty="0" smtClean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     4     </a:t>
              </a:r>
              <a:r>
                <a:rPr lang="fr-FR" sz="800" kern="1200" dirty="0" smtClean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 </a:t>
              </a:r>
              <a:r>
                <a:rPr lang="fr-FR" sz="2400" kern="1200" dirty="0" smtClean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6     </a:t>
              </a:r>
              <a:r>
                <a:rPr lang="fr-FR" sz="800" kern="1200" dirty="0" smtClean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 </a:t>
              </a:r>
              <a:r>
                <a:rPr lang="fr-FR" sz="2400" kern="1200" dirty="0" smtClean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8    10  </a:t>
              </a:r>
              <a:r>
                <a:rPr lang="fr-FR" sz="800" kern="1200" dirty="0" smtClean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   </a:t>
              </a:r>
              <a:r>
                <a:rPr lang="fr-FR" sz="2400" kern="1200" dirty="0" smtClean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12  </a:t>
              </a:r>
              <a:r>
                <a:rPr lang="fr-FR" sz="800" kern="1200" dirty="0" smtClean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  </a:t>
              </a:r>
              <a:r>
                <a:rPr lang="fr-FR" sz="2400" kern="1200" dirty="0" smtClean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14   16   18   20   22  </a:t>
              </a:r>
              <a:r>
                <a:rPr lang="fr-FR" sz="800" kern="1200" dirty="0" smtClean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  </a:t>
              </a:r>
              <a:r>
                <a:rPr lang="fr-FR" sz="2400" kern="1200" dirty="0" smtClean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24   </a:t>
              </a:r>
              <a:r>
                <a:rPr lang="fr-FR" sz="800" kern="1200" dirty="0" smtClean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 </a:t>
              </a:r>
              <a:r>
                <a:rPr lang="fr-FR" sz="2400" kern="1200" dirty="0" smtClean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26   28   30</a:t>
              </a:r>
              <a:r>
                <a:rPr lang="fr-FR" sz="2800" kern="1200" dirty="0" smtClean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	</a:t>
              </a:r>
              <a:r>
                <a:rPr lang="fr-FR" sz="2800" kern="1200" dirty="0" smtClean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 </a:t>
              </a:r>
              <a:r>
                <a:rPr lang="fr-FR" sz="18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		   		</a:t>
              </a:r>
              <a:endParaRPr lang="fr-FR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36" name="Image 35"/>
            <p:cNvPicPr>
              <a:picLocks noChangeAspect="1"/>
            </p:cNvPicPr>
            <p:nvPr/>
          </p:nvPicPr>
          <p:blipFill rotWithShape="1">
            <a:blip r:embed="rId4"/>
            <a:srcRect l="8265" t="3389"/>
            <a:stretch/>
          </p:blipFill>
          <p:spPr>
            <a:xfrm>
              <a:off x="1477446" y="4157073"/>
              <a:ext cx="8716224" cy="331279"/>
            </a:xfrm>
            <a:prstGeom prst="rect">
              <a:avLst/>
            </a:prstGeom>
          </p:spPr>
        </p:pic>
        <p:sp>
          <p:nvSpPr>
            <p:cNvPr id="83" name="Rectangle 82"/>
            <p:cNvSpPr/>
            <p:nvPr/>
          </p:nvSpPr>
          <p:spPr>
            <a:xfrm>
              <a:off x="2059483" y="4344563"/>
              <a:ext cx="475665" cy="224367"/>
            </a:xfrm>
            <a:prstGeom prst="rect">
              <a:avLst/>
            </a:prstGeom>
            <a:solidFill>
              <a:srgbClr val="CC00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 dirty="0"/>
            </a:p>
          </p:txBody>
        </p:sp>
      </p:grpSp>
      <p:sp>
        <p:nvSpPr>
          <p:cNvPr id="67" name="Rectangle 66"/>
          <p:cNvSpPr/>
          <p:nvPr/>
        </p:nvSpPr>
        <p:spPr>
          <a:xfrm>
            <a:off x="2105747" y="3418866"/>
            <a:ext cx="505079" cy="289871"/>
          </a:xfrm>
          <a:prstGeom prst="rect">
            <a:avLst/>
          </a:prstGeom>
          <a:solidFill>
            <a:srgbClr val="CC00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2m</a:t>
            </a:r>
            <a:endParaRPr lang="fr-FR" b="1" dirty="0"/>
          </a:p>
        </p:txBody>
      </p:sp>
      <p:sp>
        <p:nvSpPr>
          <p:cNvPr id="73" name="Rectangle 72"/>
          <p:cNvSpPr/>
          <p:nvPr/>
        </p:nvSpPr>
        <p:spPr>
          <a:xfrm>
            <a:off x="2612288" y="3418866"/>
            <a:ext cx="505079" cy="289871"/>
          </a:xfrm>
          <a:prstGeom prst="rect">
            <a:avLst/>
          </a:prstGeom>
          <a:solidFill>
            <a:srgbClr val="CC00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2m</a:t>
            </a:r>
            <a:endParaRPr lang="fr-FR" b="1" dirty="0"/>
          </a:p>
        </p:txBody>
      </p:sp>
      <p:sp>
        <p:nvSpPr>
          <p:cNvPr id="74" name="Rectangle 73"/>
          <p:cNvSpPr/>
          <p:nvPr/>
        </p:nvSpPr>
        <p:spPr>
          <a:xfrm>
            <a:off x="3117367" y="3418866"/>
            <a:ext cx="505079" cy="289871"/>
          </a:xfrm>
          <a:prstGeom prst="rect">
            <a:avLst/>
          </a:prstGeom>
          <a:solidFill>
            <a:srgbClr val="CC00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2m</a:t>
            </a:r>
            <a:endParaRPr lang="fr-FR" b="1" dirty="0"/>
          </a:p>
        </p:txBody>
      </p:sp>
      <p:sp>
        <p:nvSpPr>
          <p:cNvPr id="75" name="Rectangle 74"/>
          <p:cNvSpPr/>
          <p:nvPr/>
        </p:nvSpPr>
        <p:spPr>
          <a:xfrm>
            <a:off x="3622446" y="3418866"/>
            <a:ext cx="505079" cy="289871"/>
          </a:xfrm>
          <a:prstGeom prst="rect">
            <a:avLst/>
          </a:prstGeom>
          <a:solidFill>
            <a:srgbClr val="CC00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2m</a:t>
            </a:r>
            <a:endParaRPr lang="fr-FR" b="1" dirty="0"/>
          </a:p>
        </p:txBody>
      </p:sp>
      <p:sp>
        <p:nvSpPr>
          <p:cNvPr id="76" name="Rectangle 75"/>
          <p:cNvSpPr/>
          <p:nvPr/>
        </p:nvSpPr>
        <p:spPr>
          <a:xfrm>
            <a:off x="4127525" y="3418866"/>
            <a:ext cx="505079" cy="289871"/>
          </a:xfrm>
          <a:prstGeom prst="rect">
            <a:avLst/>
          </a:prstGeom>
          <a:solidFill>
            <a:srgbClr val="CC00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2m</a:t>
            </a:r>
            <a:endParaRPr lang="fr-FR" b="1" dirty="0"/>
          </a:p>
        </p:txBody>
      </p:sp>
      <p:sp>
        <p:nvSpPr>
          <p:cNvPr id="77" name="Rectangle 76"/>
          <p:cNvSpPr/>
          <p:nvPr/>
        </p:nvSpPr>
        <p:spPr>
          <a:xfrm>
            <a:off x="4633366" y="3418866"/>
            <a:ext cx="505079" cy="289871"/>
          </a:xfrm>
          <a:prstGeom prst="rect">
            <a:avLst/>
          </a:prstGeom>
          <a:solidFill>
            <a:srgbClr val="CC00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2m</a:t>
            </a:r>
            <a:endParaRPr lang="fr-FR" b="1" dirty="0"/>
          </a:p>
        </p:txBody>
      </p:sp>
      <p:sp>
        <p:nvSpPr>
          <p:cNvPr id="78" name="Rectangle 77"/>
          <p:cNvSpPr/>
          <p:nvPr/>
        </p:nvSpPr>
        <p:spPr>
          <a:xfrm>
            <a:off x="5137683" y="3418866"/>
            <a:ext cx="505079" cy="289871"/>
          </a:xfrm>
          <a:prstGeom prst="rect">
            <a:avLst/>
          </a:prstGeom>
          <a:solidFill>
            <a:srgbClr val="CC00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2m</a:t>
            </a:r>
            <a:endParaRPr lang="fr-FR" b="1" dirty="0"/>
          </a:p>
        </p:txBody>
      </p:sp>
      <p:sp>
        <p:nvSpPr>
          <p:cNvPr id="79" name="Rectangle 78"/>
          <p:cNvSpPr/>
          <p:nvPr/>
        </p:nvSpPr>
        <p:spPr>
          <a:xfrm>
            <a:off x="5642000" y="3418866"/>
            <a:ext cx="505079" cy="289871"/>
          </a:xfrm>
          <a:prstGeom prst="rect">
            <a:avLst/>
          </a:prstGeom>
          <a:solidFill>
            <a:srgbClr val="CC00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2m</a:t>
            </a:r>
            <a:endParaRPr lang="fr-FR" b="1" dirty="0"/>
          </a:p>
        </p:txBody>
      </p:sp>
      <p:sp>
        <p:nvSpPr>
          <p:cNvPr id="81" name="Rectangle 80"/>
          <p:cNvSpPr/>
          <p:nvPr/>
        </p:nvSpPr>
        <p:spPr>
          <a:xfrm>
            <a:off x="6144082" y="3418866"/>
            <a:ext cx="505079" cy="289871"/>
          </a:xfrm>
          <a:prstGeom prst="rect">
            <a:avLst/>
          </a:prstGeom>
          <a:solidFill>
            <a:srgbClr val="CC00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2m</a:t>
            </a:r>
            <a:endParaRPr lang="fr-FR" b="1" dirty="0"/>
          </a:p>
        </p:txBody>
      </p:sp>
      <p:sp>
        <p:nvSpPr>
          <p:cNvPr id="85" name="Rectangle 84"/>
          <p:cNvSpPr/>
          <p:nvPr/>
        </p:nvSpPr>
        <p:spPr>
          <a:xfrm>
            <a:off x="9174529" y="3418866"/>
            <a:ext cx="505079" cy="289871"/>
          </a:xfrm>
          <a:prstGeom prst="rect">
            <a:avLst/>
          </a:prstGeom>
          <a:solidFill>
            <a:srgbClr val="CC00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2m</a:t>
            </a:r>
            <a:endParaRPr lang="fr-FR" b="1" dirty="0"/>
          </a:p>
        </p:txBody>
      </p:sp>
      <p:sp>
        <p:nvSpPr>
          <p:cNvPr id="86" name="Rectangle 85"/>
          <p:cNvSpPr/>
          <p:nvPr/>
        </p:nvSpPr>
        <p:spPr>
          <a:xfrm>
            <a:off x="7658300" y="3418866"/>
            <a:ext cx="505079" cy="289871"/>
          </a:xfrm>
          <a:prstGeom prst="rect">
            <a:avLst/>
          </a:prstGeom>
          <a:solidFill>
            <a:srgbClr val="CC00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2m</a:t>
            </a:r>
            <a:endParaRPr lang="fr-FR" b="1" dirty="0"/>
          </a:p>
        </p:txBody>
      </p:sp>
      <p:sp>
        <p:nvSpPr>
          <p:cNvPr id="87" name="Rectangle 86"/>
          <p:cNvSpPr/>
          <p:nvPr/>
        </p:nvSpPr>
        <p:spPr>
          <a:xfrm>
            <a:off x="6648142" y="3418866"/>
            <a:ext cx="505079" cy="289871"/>
          </a:xfrm>
          <a:prstGeom prst="rect">
            <a:avLst/>
          </a:prstGeom>
          <a:solidFill>
            <a:srgbClr val="CC00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2m</a:t>
            </a:r>
            <a:endParaRPr lang="fr-FR" b="1" dirty="0"/>
          </a:p>
        </p:txBody>
      </p:sp>
      <p:sp>
        <p:nvSpPr>
          <p:cNvPr id="88" name="Rectangle 87"/>
          <p:cNvSpPr/>
          <p:nvPr/>
        </p:nvSpPr>
        <p:spPr>
          <a:xfrm>
            <a:off x="7153221" y="3418866"/>
            <a:ext cx="505079" cy="289871"/>
          </a:xfrm>
          <a:prstGeom prst="rect">
            <a:avLst/>
          </a:prstGeom>
          <a:solidFill>
            <a:srgbClr val="CC00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smtClean="0"/>
              <a:t>2m</a:t>
            </a:r>
            <a:endParaRPr lang="fr-FR" b="1" dirty="0"/>
          </a:p>
        </p:txBody>
      </p:sp>
      <p:sp>
        <p:nvSpPr>
          <p:cNvPr id="89" name="Rectangle 88"/>
          <p:cNvSpPr/>
          <p:nvPr/>
        </p:nvSpPr>
        <p:spPr>
          <a:xfrm>
            <a:off x="8164841" y="3418866"/>
            <a:ext cx="505079" cy="289871"/>
          </a:xfrm>
          <a:prstGeom prst="rect">
            <a:avLst/>
          </a:prstGeom>
          <a:solidFill>
            <a:srgbClr val="CC00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2m</a:t>
            </a:r>
            <a:endParaRPr lang="fr-FR" b="1" dirty="0"/>
          </a:p>
        </p:txBody>
      </p:sp>
      <p:sp>
        <p:nvSpPr>
          <p:cNvPr id="90" name="Rectangle 89"/>
          <p:cNvSpPr/>
          <p:nvPr/>
        </p:nvSpPr>
        <p:spPr>
          <a:xfrm>
            <a:off x="8669125" y="3418866"/>
            <a:ext cx="505079" cy="289871"/>
          </a:xfrm>
          <a:prstGeom prst="rect">
            <a:avLst/>
          </a:prstGeom>
          <a:solidFill>
            <a:srgbClr val="CC00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2m</a:t>
            </a:r>
            <a:endParaRPr lang="fr-FR" b="1" dirty="0"/>
          </a:p>
        </p:txBody>
      </p:sp>
      <p:grpSp>
        <p:nvGrpSpPr>
          <p:cNvPr id="98" name="Groupe 97"/>
          <p:cNvGrpSpPr/>
          <p:nvPr/>
        </p:nvGrpSpPr>
        <p:grpSpPr>
          <a:xfrm>
            <a:off x="1224569" y="2840804"/>
            <a:ext cx="9423040" cy="1288371"/>
            <a:chOff x="1425784" y="2530708"/>
            <a:chExt cx="9423040" cy="1288371"/>
          </a:xfrm>
        </p:grpSpPr>
        <p:sp>
          <p:nvSpPr>
            <p:cNvPr id="37" name="Triangle isocèle 36"/>
            <p:cNvSpPr/>
            <p:nvPr/>
          </p:nvSpPr>
          <p:spPr>
            <a:xfrm>
              <a:off x="1559669" y="2530708"/>
              <a:ext cx="750306" cy="551222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92" name="Triangle isocèle 91"/>
            <p:cNvSpPr/>
            <p:nvPr/>
          </p:nvSpPr>
          <p:spPr>
            <a:xfrm>
              <a:off x="9938224" y="2533479"/>
              <a:ext cx="750306" cy="551222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93" name="Connecteur droit avec flèche 92"/>
            <p:cNvCxnSpPr>
              <a:endCxn id="92" idx="2"/>
            </p:cNvCxnSpPr>
            <p:nvPr/>
          </p:nvCxnSpPr>
          <p:spPr>
            <a:xfrm>
              <a:off x="2306962" y="3081930"/>
              <a:ext cx="7631262" cy="2771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9" name="Rectangle 48"/>
            <p:cNvSpPr/>
            <p:nvPr/>
          </p:nvSpPr>
          <p:spPr>
            <a:xfrm>
              <a:off x="1425784" y="3073955"/>
              <a:ext cx="92044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2000" b="1" dirty="0" smtClean="0"/>
                <a:t>Départ</a:t>
              </a:r>
              <a:endParaRPr lang="fr-FR" sz="2000" dirty="0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9884265" y="3018859"/>
              <a:ext cx="96455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2000" b="1" dirty="0" smtClean="0"/>
                <a:t>Arrivée</a:t>
              </a:r>
              <a:endParaRPr lang="fr-FR" sz="2000" dirty="0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5043936" y="3418969"/>
              <a:ext cx="124764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2000" b="1" dirty="0" smtClean="0"/>
                <a:t>30 mètres</a:t>
              </a:r>
              <a:endParaRPr lang="fr-FR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84774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67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1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 txBox="1">
            <a:spLocks/>
          </p:cNvSpPr>
          <p:nvPr/>
        </p:nvSpPr>
        <p:spPr>
          <a:xfrm>
            <a:off x="2776195" y="-118532"/>
            <a:ext cx="52474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000" b="1" dirty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Problème n</a:t>
            </a:r>
            <a:r>
              <a:rPr lang="fr-FR" sz="4000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° 2</a:t>
            </a:r>
            <a:endParaRPr lang="fr-FR" sz="4000" b="1" dirty="0">
              <a:solidFill>
                <a:srgbClr val="7030A0"/>
              </a:solidFill>
              <a:latin typeface="+mn-lt"/>
              <a:ea typeface="Clensey Medium" panose="02000603000000000000" pitchFamily="2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ED7BAB0-8155-4104-A81E-CE27CFC09B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0465" y="6372"/>
            <a:ext cx="1159159" cy="176967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854124" y="1037453"/>
            <a:ext cx="756108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 smtClean="0"/>
              <a:t>Quelle est la longueur du troisième train ?</a:t>
            </a:r>
            <a:endParaRPr lang="fr-FR" sz="3200" dirty="0"/>
          </a:p>
        </p:txBody>
      </p:sp>
      <p:grpSp>
        <p:nvGrpSpPr>
          <p:cNvPr id="9" name="Grouper 94"/>
          <p:cNvGrpSpPr/>
          <p:nvPr/>
        </p:nvGrpSpPr>
        <p:grpSpPr>
          <a:xfrm>
            <a:off x="2154313" y="2020917"/>
            <a:ext cx="7260896" cy="3877689"/>
            <a:chOff x="0" y="-10472"/>
            <a:chExt cx="4114800" cy="2108512"/>
          </a:xfrm>
        </p:grpSpPr>
        <p:grpSp>
          <p:nvGrpSpPr>
            <p:cNvPr id="10" name="Grouper 35"/>
            <p:cNvGrpSpPr/>
            <p:nvPr/>
          </p:nvGrpSpPr>
          <p:grpSpPr>
            <a:xfrm>
              <a:off x="0" y="367030"/>
              <a:ext cx="3657600" cy="228600"/>
              <a:chOff x="0" y="0"/>
              <a:chExt cx="3657600" cy="228600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0" y="0"/>
                <a:ext cx="914400" cy="228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914400" y="0"/>
                <a:ext cx="914400" cy="228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1828800" y="0"/>
                <a:ext cx="914400" cy="228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2743200" y="0"/>
                <a:ext cx="914400" cy="228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/>
              </a:p>
            </p:txBody>
          </p:sp>
        </p:grpSp>
        <p:cxnSp>
          <p:nvCxnSpPr>
            <p:cNvPr id="11" name="Connecteur droit avec flèche 10"/>
            <p:cNvCxnSpPr/>
            <p:nvPr/>
          </p:nvCxnSpPr>
          <p:spPr>
            <a:xfrm>
              <a:off x="0" y="262255"/>
              <a:ext cx="3657600" cy="0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arrow"/>
              <a:tailEnd type="arrow"/>
            </a:ln>
            <a:extLst>
              <a:ext uri="{FAA26D3D-D897-4be2-8F04-BA451C77F1D7}">
  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  </a:ext>
              <a:ext uri="{C572A759-6A51-4108-AA02-DFA0A04FC94B}">
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 de texte 29"/>
            <p:cNvSpPr txBox="1"/>
            <p:nvPr/>
          </p:nvSpPr>
          <p:spPr>
            <a:xfrm>
              <a:off x="1143000" y="-10472"/>
              <a:ext cx="1028700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FAA26D3D-D897-4be2-8F04-BA451C77F1D7}">
  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  </a:ext>
              <a:ext uri="{C572A759-6A51-4108-AA02-DFA0A04FC94B}">
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2800" dirty="0">
                  <a:effectLst/>
                  <a:ea typeface="Times New Roman" panose="02020603050405020304" pitchFamily="18" charset="0"/>
                </a:rPr>
                <a:t>16 mètres</a:t>
              </a:r>
            </a:p>
          </p:txBody>
        </p:sp>
        <p:grpSp>
          <p:nvGrpSpPr>
            <p:cNvPr id="13" name="Grouper 92"/>
            <p:cNvGrpSpPr/>
            <p:nvPr/>
          </p:nvGrpSpPr>
          <p:grpSpPr>
            <a:xfrm>
              <a:off x="352425" y="747542"/>
              <a:ext cx="2066925" cy="580807"/>
              <a:chOff x="0" y="-42327"/>
              <a:chExt cx="2066925" cy="580807"/>
            </a:xfrm>
          </p:grpSpPr>
          <p:cxnSp>
            <p:nvCxnSpPr>
              <p:cNvPr id="22" name="Connecteur droit avec flèche 21"/>
              <p:cNvCxnSpPr/>
              <p:nvPr/>
            </p:nvCxnSpPr>
            <p:spPr>
              <a:xfrm>
                <a:off x="0" y="214630"/>
                <a:ext cx="2057400" cy="0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arrow"/>
                <a:tailEnd type="arrow"/>
              </a:ln>
              <a:extLst>
                <a:ext uri="{FAA26D3D-D897-4be2-8F04-BA451C77F1D7}">
    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    </a:ext>
                <a:ext uri="{C572A759-6A51-4108-AA02-DFA0A04FC94B}">
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    </a:ext>
              </a:ex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3" name="Grouper 91"/>
              <p:cNvGrpSpPr/>
              <p:nvPr/>
            </p:nvGrpSpPr>
            <p:grpSpPr>
              <a:xfrm>
                <a:off x="9525" y="-42327"/>
                <a:ext cx="2057400" cy="580807"/>
                <a:chOff x="0" y="-42327"/>
                <a:chExt cx="2057400" cy="580807"/>
              </a:xfrm>
            </p:grpSpPr>
            <p:grpSp>
              <p:nvGrpSpPr>
                <p:cNvPr id="24" name="Grouper 36"/>
                <p:cNvGrpSpPr/>
                <p:nvPr/>
              </p:nvGrpSpPr>
              <p:grpSpPr>
                <a:xfrm>
                  <a:off x="0" y="309880"/>
                  <a:ext cx="2057400" cy="228600"/>
                  <a:chOff x="0" y="0"/>
                  <a:chExt cx="2057400" cy="228600"/>
                </a:xfrm>
              </p:grpSpPr>
              <p:sp>
                <p:nvSpPr>
                  <p:cNvPr id="26" name="Rectangle 25"/>
                  <p:cNvSpPr/>
                  <p:nvPr/>
                </p:nvSpPr>
                <p:spPr>
                  <a:xfrm>
                    <a:off x="0" y="0"/>
                    <a:ext cx="685800" cy="228600"/>
                  </a:xfrm>
                  <a:prstGeom prst="rect">
                    <a:avLst/>
                  </a:prstGeom>
                  <a:solidFill>
                    <a:srgbClr val="0070C0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fr-FR"/>
                  </a:p>
                </p:txBody>
              </p:sp>
              <p:sp>
                <p:nvSpPr>
                  <p:cNvPr id="27" name="Rectangle 26"/>
                  <p:cNvSpPr/>
                  <p:nvPr/>
                </p:nvSpPr>
                <p:spPr>
                  <a:xfrm>
                    <a:off x="685800" y="0"/>
                    <a:ext cx="685800" cy="228600"/>
                  </a:xfrm>
                  <a:prstGeom prst="rect">
                    <a:avLst/>
                  </a:prstGeom>
                  <a:solidFill>
                    <a:srgbClr val="0070C0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fr-FR"/>
                  </a:p>
                </p:txBody>
              </p:sp>
              <p:sp>
                <p:nvSpPr>
                  <p:cNvPr id="28" name="Rectangle 27"/>
                  <p:cNvSpPr/>
                  <p:nvPr/>
                </p:nvSpPr>
                <p:spPr>
                  <a:xfrm>
                    <a:off x="1371600" y="0"/>
                    <a:ext cx="685800" cy="228600"/>
                  </a:xfrm>
                  <a:prstGeom prst="rect">
                    <a:avLst/>
                  </a:prstGeom>
                  <a:solidFill>
                    <a:srgbClr val="0070C0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fr-FR"/>
                  </a:p>
                </p:txBody>
              </p:sp>
            </p:grpSp>
            <p:sp>
              <p:nvSpPr>
                <p:cNvPr id="25" name="Zone de texte 102"/>
                <p:cNvSpPr txBox="1"/>
                <p:nvPr/>
              </p:nvSpPr>
              <p:spPr>
                <a:xfrm>
                  <a:off x="596993" y="-42327"/>
                  <a:ext cx="1028700" cy="293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FAA26D3D-D897-4be2-8F04-BA451C77F1D7}">
      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      </a:ext>
                  <a:ext uri="{C572A759-6A51-4108-AA02-DFA0A04FC94B}">
  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      </a:ext>
                </a:extLst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fr-FR" sz="2800" dirty="0">
                      <a:ea typeface="Times New Roman" panose="02020603050405020304" pitchFamily="18" charset="0"/>
                    </a:rPr>
                    <a:t>9 mètres</a:t>
                  </a:r>
                </a:p>
              </p:txBody>
            </p:sp>
          </p:grpSp>
        </p:grpSp>
        <p:grpSp>
          <p:nvGrpSpPr>
            <p:cNvPr id="14" name="Grouper 93"/>
            <p:cNvGrpSpPr/>
            <p:nvPr/>
          </p:nvGrpSpPr>
          <p:grpSpPr>
            <a:xfrm>
              <a:off x="914400" y="1488537"/>
              <a:ext cx="3200400" cy="609503"/>
              <a:chOff x="0" y="-72821"/>
              <a:chExt cx="3200400" cy="611301"/>
            </a:xfrm>
          </p:grpSpPr>
          <p:grpSp>
            <p:nvGrpSpPr>
              <p:cNvPr id="15" name="Grouper 37"/>
              <p:cNvGrpSpPr/>
              <p:nvPr/>
            </p:nvGrpSpPr>
            <p:grpSpPr>
              <a:xfrm>
                <a:off x="0" y="309880"/>
                <a:ext cx="3200400" cy="228600"/>
                <a:chOff x="0" y="0"/>
                <a:chExt cx="3200400" cy="228600"/>
              </a:xfrm>
            </p:grpSpPr>
            <p:sp>
              <p:nvSpPr>
                <p:cNvPr id="18" name="Rectangle 17"/>
                <p:cNvSpPr/>
                <p:nvPr/>
              </p:nvSpPr>
              <p:spPr>
                <a:xfrm>
                  <a:off x="0" y="0"/>
                  <a:ext cx="914400" cy="228600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fr-FR"/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>
                  <a:off x="914400" y="0"/>
                  <a:ext cx="914400" cy="228600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fr-FR"/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1828800" y="0"/>
                  <a:ext cx="685800" cy="228600"/>
                </a:xfrm>
                <a:prstGeom prst="rect">
                  <a:avLst/>
                </a:prstGeom>
                <a:solidFill>
                  <a:srgbClr val="0070C0"/>
                </a:solidFill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fr-FR"/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2514600" y="0"/>
                  <a:ext cx="685800" cy="228600"/>
                </a:xfrm>
                <a:prstGeom prst="rect">
                  <a:avLst/>
                </a:prstGeom>
                <a:solidFill>
                  <a:srgbClr val="0070C0"/>
                </a:solidFill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fr-FR"/>
                </a:p>
              </p:txBody>
            </p:sp>
          </p:grpSp>
          <p:cxnSp>
            <p:nvCxnSpPr>
              <p:cNvPr id="16" name="Connecteur droit avec flèche 15"/>
              <p:cNvCxnSpPr/>
              <p:nvPr/>
            </p:nvCxnSpPr>
            <p:spPr>
              <a:xfrm>
                <a:off x="0" y="208280"/>
                <a:ext cx="3200400" cy="0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arrow"/>
                <a:tailEnd type="arrow"/>
              </a:ln>
              <a:extLst>
                <a:ext uri="{FAA26D3D-D897-4be2-8F04-BA451C77F1D7}">
    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    </a:ext>
                <a:ext uri="{C572A759-6A51-4108-AA02-DFA0A04FC94B}">
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    </a:ext>
              </a:ex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Zone de texte 110"/>
              <p:cNvSpPr txBox="1"/>
              <p:nvPr/>
            </p:nvSpPr>
            <p:spPr>
              <a:xfrm>
                <a:off x="1137251" y="-72821"/>
                <a:ext cx="1028700" cy="2286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FAA26D3D-D897-4be2-8F04-BA451C77F1D7}">
    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    </a:ext>
                <a:ext uri="{C572A759-6A51-4108-AA02-DFA0A04FC94B}">
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    </a:ext>
              </a:extLst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fr-FR" sz="2800" dirty="0">
                    <a:ea typeface="Times New Roman" panose="02020603050405020304" pitchFamily="18" charset="0"/>
                  </a:rPr>
                  <a:t>…… mètres</a:t>
                </a:r>
              </a:p>
            </p:txBody>
          </p:sp>
        </p:grpSp>
      </p:grpSp>
      <p:sp>
        <p:nvSpPr>
          <p:cNvPr id="2" name="Rectangle 1"/>
          <p:cNvSpPr/>
          <p:nvPr/>
        </p:nvSpPr>
        <p:spPr>
          <a:xfrm>
            <a:off x="9770407" y="6327209"/>
            <a:ext cx="217194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i="1" dirty="0" smtClean="0">
                <a:solidFill>
                  <a:srgbClr val="7030A0"/>
                </a:solidFill>
              </a:rPr>
              <a:t>D’après Roland </a:t>
            </a:r>
            <a:r>
              <a:rPr lang="fr-FR" sz="1600" i="1" dirty="0" err="1" smtClean="0">
                <a:solidFill>
                  <a:srgbClr val="7030A0"/>
                </a:solidFill>
              </a:rPr>
              <a:t>Charnay</a:t>
            </a:r>
            <a:endParaRPr lang="fr-FR" sz="1600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58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 txBox="1">
            <a:spLocks/>
          </p:cNvSpPr>
          <p:nvPr/>
        </p:nvSpPr>
        <p:spPr>
          <a:xfrm>
            <a:off x="0" y="-84414"/>
            <a:ext cx="52474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fr-FR" sz="4000" b="1" dirty="0">
              <a:solidFill>
                <a:srgbClr val="7030A0"/>
              </a:solidFill>
              <a:latin typeface="+mn-lt"/>
              <a:ea typeface="Clensey Medium" panose="02000603000000000000" pitchFamily="2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ED7BAB0-8155-4104-A81E-CE27CFC09B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0151" y="6373"/>
            <a:ext cx="1199473" cy="1831219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AB748835-774C-3C4C-B092-415F4A7F715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3" t="82032" r="17917" b="-8809"/>
          <a:stretch/>
        </p:blipFill>
        <p:spPr>
          <a:xfrm>
            <a:off x="4371616" y="5430236"/>
            <a:ext cx="7541638" cy="190099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85073" y="285979"/>
            <a:ext cx="756108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 smtClean="0"/>
              <a:t>Quelle est la longueur du troisième train?</a:t>
            </a:r>
            <a:endParaRPr lang="fr-FR" sz="3200" dirty="0"/>
          </a:p>
        </p:txBody>
      </p:sp>
      <p:grpSp>
        <p:nvGrpSpPr>
          <p:cNvPr id="33" name="Grouper 94"/>
          <p:cNvGrpSpPr/>
          <p:nvPr/>
        </p:nvGrpSpPr>
        <p:grpSpPr>
          <a:xfrm>
            <a:off x="1144550" y="1047228"/>
            <a:ext cx="7260896" cy="3877689"/>
            <a:chOff x="0" y="-10472"/>
            <a:chExt cx="4114800" cy="2108512"/>
          </a:xfrm>
        </p:grpSpPr>
        <p:grpSp>
          <p:nvGrpSpPr>
            <p:cNvPr id="34" name="Grouper 35"/>
            <p:cNvGrpSpPr/>
            <p:nvPr/>
          </p:nvGrpSpPr>
          <p:grpSpPr>
            <a:xfrm>
              <a:off x="0" y="367030"/>
              <a:ext cx="3657600" cy="228600"/>
              <a:chOff x="0" y="0"/>
              <a:chExt cx="3657600" cy="228600"/>
            </a:xfrm>
          </p:grpSpPr>
          <p:sp>
            <p:nvSpPr>
              <p:cNvPr id="53" name="Rectangle 52"/>
              <p:cNvSpPr/>
              <p:nvPr/>
            </p:nvSpPr>
            <p:spPr>
              <a:xfrm>
                <a:off x="0" y="0"/>
                <a:ext cx="914400" cy="228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>
                  <a:solidFill>
                    <a:srgbClr val="FF0000"/>
                  </a:solidFill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914400" y="0"/>
                <a:ext cx="914400" cy="228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1828800" y="0"/>
                <a:ext cx="914400" cy="228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2743200" y="0"/>
                <a:ext cx="914400" cy="228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/>
              </a:p>
            </p:txBody>
          </p:sp>
        </p:grpSp>
        <p:cxnSp>
          <p:nvCxnSpPr>
            <p:cNvPr id="35" name="Connecteur droit avec flèche 34"/>
            <p:cNvCxnSpPr/>
            <p:nvPr/>
          </p:nvCxnSpPr>
          <p:spPr>
            <a:xfrm>
              <a:off x="0" y="262255"/>
              <a:ext cx="3657600" cy="0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arrow"/>
              <a:tailEnd type="arrow"/>
            </a:ln>
            <a:extLst>
              <a:ext uri="{FAA26D3D-D897-4be2-8F04-BA451C77F1D7}">
  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  </a:ext>
              <a:ext uri="{C572A759-6A51-4108-AA02-DFA0A04FC94B}">
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Zone de texte 29"/>
            <p:cNvSpPr txBox="1"/>
            <p:nvPr/>
          </p:nvSpPr>
          <p:spPr>
            <a:xfrm>
              <a:off x="1143000" y="-10472"/>
              <a:ext cx="1028700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FAA26D3D-D897-4be2-8F04-BA451C77F1D7}">
  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  </a:ext>
              <a:ext uri="{C572A759-6A51-4108-AA02-DFA0A04FC94B}">
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2800" dirty="0">
                  <a:effectLst/>
                  <a:ea typeface="Times New Roman" panose="02020603050405020304" pitchFamily="18" charset="0"/>
                </a:rPr>
                <a:t>16 mètres</a:t>
              </a:r>
            </a:p>
          </p:txBody>
        </p:sp>
        <p:grpSp>
          <p:nvGrpSpPr>
            <p:cNvPr id="37" name="Grouper 92"/>
            <p:cNvGrpSpPr/>
            <p:nvPr/>
          </p:nvGrpSpPr>
          <p:grpSpPr>
            <a:xfrm>
              <a:off x="352425" y="747542"/>
              <a:ext cx="2066925" cy="580807"/>
              <a:chOff x="0" y="-42327"/>
              <a:chExt cx="2066925" cy="580807"/>
            </a:xfrm>
          </p:grpSpPr>
          <p:cxnSp>
            <p:nvCxnSpPr>
              <p:cNvPr id="46" name="Connecteur droit avec flèche 45"/>
              <p:cNvCxnSpPr/>
              <p:nvPr/>
            </p:nvCxnSpPr>
            <p:spPr>
              <a:xfrm>
                <a:off x="0" y="214630"/>
                <a:ext cx="2057400" cy="0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arrow"/>
                <a:tailEnd type="arrow"/>
              </a:ln>
              <a:extLst>
                <a:ext uri="{FAA26D3D-D897-4be2-8F04-BA451C77F1D7}">
    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    </a:ext>
                <a:ext uri="{C572A759-6A51-4108-AA02-DFA0A04FC94B}">
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    </a:ext>
              </a:ex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er 91"/>
              <p:cNvGrpSpPr/>
              <p:nvPr/>
            </p:nvGrpSpPr>
            <p:grpSpPr>
              <a:xfrm>
                <a:off x="9525" y="-42327"/>
                <a:ext cx="2057400" cy="580807"/>
                <a:chOff x="0" y="-42327"/>
                <a:chExt cx="2057400" cy="580807"/>
              </a:xfrm>
            </p:grpSpPr>
            <p:grpSp>
              <p:nvGrpSpPr>
                <p:cNvPr id="48" name="Grouper 36"/>
                <p:cNvGrpSpPr/>
                <p:nvPr/>
              </p:nvGrpSpPr>
              <p:grpSpPr>
                <a:xfrm>
                  <a:off x="0" y="309880"/>
                  <a:ext cx="2057400" cy="228600"/>
                  <a:chOff x="0" y="0"/>
                  <a:chExt cx="2057400" cy="228600"/>
                </a:xfrm>
              </p:grpSpPr>
              <p:sp>
                <p:nvSpPr>
                  <p:cNvPr id="50" name="Rectangle 49"/>
                  <p:cNvSpPr/>
                  <p:nvPr/>
                </p:nvSpPr>
                <p:spPr>
                  <a:xfrm>
                    <a:off x="0" y="0"/>
                    <a:ext cx="685800" cy="228600"/>
                  </a:xfrm>
                  <a:prstGeom prst="rect">
                    <a:avLst/>
                  </a:prstGeom>
                  <a:solidFill>
                    <a:srgbClr val="0070C0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fr-FR"/>
                  </a:p>
                </p:txBody>
              </p:sp>
              <p:sp>
                <p:nvSpPr>
                  <p:cNvPr id="51" name="Rectangle 50"/>
                  <p:cNvSpPr/>
                  <p:nvPr/>
                </p:nvSpPr>
                <p:spPr>
                  <a:xfrm>
                    <a:off x="685800" y="0"/>
                    <a:ext cx="685800" cy="228600"/>
                  </a:xfrm>
                  <a:prstGeom prst="rect">
                    <a:avLst/>
                  </a:prstGeom>
                  <a:solidFill>
                    <a:srgbClr val="0070C0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fr-FR"/>
                  </a:p>
                </p:txBody>
              </p:sp>
              <p:sp>
                <p:nvSpPr>
                  <p:cNvPr id="52" name="Rectangle 51"/>
                  <p:cNvSpPr/>
                  <p:nvPr/>
                </p:nvSpPr>
                <p:spPr>
                  <a:xfrm>
                    <a:off x="1371600" y="0"/>
                    <a:ext cx="685800" cy="228600"/>
                  </a:xfrm>
                  <a:prstGeom prst="rect">
                    <a:avLst/>
                  </a:prstGeom>
                  <a:solidFill>
                    <a:srgbClr val="0070C0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fr-FR"/>
                  </a:p>
                </p:txBody>
              </p:sp>
            </p:grpSp>
            <p:sp>
              <p:nvSpPr>
                <p:cNvPr id="49" name="Zone de texte 102"/>
                <p:cNvSpPr txBox="1"/>
                <p:nvPr/>
              </p:nvSpPr>
              <p:spPr>
                <a:xfrm>
                  <a:off x="596993" y="-42327"/>
                  <a:ext cx="1028700" cy="293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FAA26D3D-D897-4be2-8F04-BA451C77F1D7}">
      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      </a:ext>
                  <a:ext uri="{C572A759-6A51-4108-AA02-DFA0A04FC94B}">
  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      </a:ext>
                </a:extLst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fr-FR" sz="2800" dirty="0">
                      <a:ea typeface="Times New Roman" panose="02020603050405020304" pitchFamily="18" charset="0"/>
                    </a:rPr>
                    <a:t>9 mètres</a:t>
                  </a:r>
                </a:p>
              </p:txBody>
            </p:sp>
          </p:grpSp>
        </p:grpSp>
        <p:grpSp>
          <p:nvGrpSpPr>
            <p:cNvPr id="38" name="Grouper 93"/>
            <p:cNvGrpSpPr/>
            <p:nvPr/>
          </p:nvGrpSpPr>
          <p:grpSpPr>
            <a:xfrm>
              <a:off x="914400" y="1488537"/>
              <a:ext cx="3200400" cy="609503"/>
              <a:chOff x="0" y="-72821"/>
              <a:chExt cx="3200400" cy="611301"/>
            </a:xfrm>
          </p:grpSpPr>
          <p:grpSp>
            <p:nvGrpSpPr>
              <p:cNvPr id="39" name="Grouper 37"/>
              <p:cNvGrpSpPr/>
              <p:nvPr/>
            </p:nvGrpSpPr>
            <p:grpSpPr>
              <a:xfrm>
                <a:off x="0" y="309880"/>
                <a:ext cx="3200400" cy="228600"/>
                <a:chOff x="0" y="0"/>
                <a:chExt cx="3200400" cy="228600"/>
              </a:xfrm>
            </p:grpSpPr>
            <p:sp>
              <p:nvSpPr>
                <p:cNvPr id="42" name="Rectangle 41"/>
                <p:cNvSpPr/>
                <p:nvPr/>
              </p:nvSpPr>
              <p:spPr>
                <a:xfrm>
                  <a:off x="0" y="0"/>
                  <a:ext cx="914400" cy="228600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fr-FR"/>
                </a:p>
              </p:txBody>
            </p:sp>
            <p:sp>
              <p:nvSpPr>
                <p:cNvPr id="43" name="Rectangle 42"/>
                <p:cNvSpPr/>
                <p:nvPr/>
              </p:nvSpPr>
              <p:spPr>
                <a:xfrm>
                  <a:off x="914400" y="0"/>
                  <a:ext cx="914400" cy="228600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fr-FR"/>
                </a:p>
              </p:txBody>
            </p:sp>
            <p:sp>
              <p:nvSpPr>
                <p:cNvPr id="44" name="Rectangle 43"/>
                <p:cNvSpPr/>
                <p:nvPr/>
              </p:nvSpPr>
              <p:spPr>
                <a:xfrm>
                  <a:off x="1828800" y="0"/>
                  <a:ext cx="685800" cy="228600"/>
                </a:xfrm>
                <a:prstGeom prst="rect">
                  <a:avLst/>
                </a:prstGeom>
                <a:solidFill>
                  <a:srgbClr val="0070C0"/>
                </a:solidFill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fr-FR"/>
                </a:p>
              </p:txBody>
            </p:sp>
            <p:sp>
              <p:nvSpPr>
                <p:cNvPr id="45" name="Rectangle 44"/>
                <p:cNvSpPr/>
                <p:nvPr/>
              </p:nvSpPr>
              <p:spPr>
                <a:xfrm>
                  <a:off x="2514600" y="0"/>
                  <a:ext cx="685800" cy="228600"/>
                </a:xfrm>
                <a:prstGeom prst="rect">
                  <a:avLst/>
                </a:prstGeom>
                <a:solidFill>
                  <a:srgbClr val="0070C0"/>
                </a:solidFill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fr-FR"/>
                </a:p>
              </p:txBody>
            </p:sp>
          </p:grpSp>
          <p:cxnSp>
            <p:nvCxnSpPr>
              <p:cNvPr id="40" name="Connecteur droit avec flèche 39"/>
              <p:cNvCxnSpPr/>
              <p:nvPr/>
            </p:nvCxnSpPr>
            <p:spPr>
              <a:xfrm>
                <a:off x="0" y="208280"/>
                <a:ext cx="3200400" cy="0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arrow"/>
                <a:tailEnd type="arrow"/>
              </a:ln>
              <a:extLst>
                <a:ext uri="{FAA26D3D-D897-4be2-8F04-BA451C77F1D7}">
    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    </a:ext>
                <a:ext uri="{C572A759-6A51-4108-AA02-DFA0A04FC94B}">
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    </a:ext>
              </a:ex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Zone de texte 110"/>
              <p:cNvSpPr txBox="1"/>
              <p:nvPr/>
            </p:nvSpPr>
            <p:spPr>
              <a:xfrm>
                <a:off x="1137251" y="-72821"/>
                <a:ext cx="1028700" cy="2286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FAA26D3D-D897-4be2-8F04-BA451C77F1D7}">
    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    </a:ext>
                <a:ext uri="{C572A759-6A51-4108-AA02-DFA0A04FC94B}">
                  <ma14:wrappingTextBox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    </a:ext>
              </a:extLst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fr-FR" sz="2800" dirty="0">
                    <a:ea typeface="Times New Roman" panose="02020603050405020304" pitchFamily="18" charset="0"/>
                  </a:rPr>
                  <a:t>…… mètres</a:t>
                </a:r>
              </a:p>
            </p:txBody>
          </p:sp>
        </p:grpSp>
      </p:grpSp>
      <p:sp>
        <p:nvSpPr>
          <p:cNvPr id="32" name="ZoneTexte 31"/>
          <p:cNvSpPr txBox="1"/>
          <p:nvPr/>
        </p:nvSpPr>
        <p:spPr>
          <a:xfrm>
            <a:off x="4623459" y="5633502"/>
            <a:ext cx="6986008" cy="925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900"/>
              </a:lnSpc>
            </a:pPr>
            <a:r>
              <a:rPr lang="fr-FR" sz="4400" dirty="0" smtClean="0">
                <a:latin typeface="French Script MT" panose="03020402040607040605" pitchFamily="66" charset="0"/>
              </a:rPr>
              <a:t>Le troisième train mesure 14 mètres.</a:t>
            </a:r>
            <a:endParaRPr lang="fr-FR" sz="4400" dirty="0">
              <a:latin typeface="French Script MT" panose="030204020406070406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69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 txBox="1">
            <a:spLocks/>
          </p:cNvSpPr>
          <p:nvPr/>
        </p:nvSpPr>
        <p:spPr>
          <a:xfrm>
            <a:off x="2853343" y="-29841"/>
            <a:ext cx="52474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Problème n</a:t>
            </a:r>
            <a:r>
              <a:rPr lang="fr-FR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° 3</a:t>
            </a:r>
            <a:endParaRPr lang="fr-FR" b="1" dirty="0">
              <a:solidFill>
                <a:srgbClr val="7030A0"/>
              </a:solidFill>
              <a:latin typeface="+mn-lt"/>
              <a:ea typeface="Clensey Medium" panose="02000603000000000000" pitchFamily="2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179D1D2-EEE6-2641-AF19-BD74D8F6926D}"/>
              </a:ext>
            </a:extLst>
          </p:cNvPr>
          <p:cNvSpPr txBox="1"/>
          <p:nvPr/>
        </p:nvSpPr>
        <p:spPr>
          <a:xfrm>
            <a:off x="432689" y="1008699"/>
            <a:ext cx="10947517" cy="5262979"/>
          </a:xfrm>
          <a:prstGeom prst="rect">
            <a:avLst/>
          </a:prstGeom>
          <a:solidFill>
            <a:srgbClr val="DEC3DC"/>
          </a:solidFill>
          <a:ln w="12700" cmpd="sng">
            <a:solidFill>
              <a:srgbClr val="DEC3DC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dirty="0" smtClean="0"/>
              <a:t>Pour </a:t>
            </a:r>
            <a:r>
              <a:rPr lang="fr-FR" sz="3200" dirty="0"/>
              <a:t>un goûter, Marie prépare trois salades de fruits rouges.</a:t>
            </a:r>
          </a:p>
          <a:p>
            <a:pPr>
              <a:lnSpc>
                <a:spcPct val="150000"/>
              </a:lnSpc>
            </a:pPr>
            <a:r>
              <a:rPr lang="fr-FR" sz="3200" dirty="0"/>
              <a:t>Chaque saladier contient 40 fruits. </a:t>
            </a:r>
          </a:p>
          <a:p>
            <a:pPr>
              <a:lnSpc>
                <a:spcPct val="150000"/>
              </a:lnSpc>
            </a:pPr>
            <a:r>
              <a:rPr lang="fr-FR" sz="3200" dirty="0"/>
              <a:t>Dans le premier, il n’y a que des fraises.</a:t>
            </a:r>
          </a:p>
          <a:p>
            <a:pPr>
              <a:lnSpc>
                <a:spcPct val="150000"/>
              </a:lnSpc>
            </a:pPr>
            <a:r>
              <a:rPr lang="fr-FR" sz="3200" dirty="0"/>
              <a:t>Dans le deuxième, il y a autant de fraises que de mûres. </a:t>
            </a:r>
          </a:p>
          <a:p>
            <a:pPr>
              <a:lnSpc>
                <a:spcPct val="150000"/>
              </a:lnSpc>
            </a:pPr>
            <a:r>
              <a:rPr lang="fr-FR" sz="3200" dirty="0"/>
              <a:t>Dans le troisième, il y a la même quantité de cerises, de fraises, de mûres et de framboises</a:t>
            </a:r>
            <a:r>
              <a:rPr lang="fr-FR" sz="3200" dirty="0" smtClean="0"/>
              <a:t>.</a:t>
            </a:r>
            <a:r>
              <a:rPr lang="fr-FR" sz="3200" b="1" dirty="0"/>
              <a:t> </a:t>
            </a:r>
            <a:endParaRPr lang="fr-FR" sz="3200" b="1" dirty="0" smtClean="0"/>
          </a:p>
          <a:p>
            <a:pPr>
              <a:lnSpc>
                <a:spcPct val="150000"/>
              </a:lnSpc>
            </a:pPr>
            <a:r>
              <a:rPr lang="fr-FR" sz="3200" b="1" dirty="0" smtClean="0"/>
              <a:t>Combien </a:t>
            </a:r>
            <a:r>
              <a:rPr lang="fr-FR" sz="3200" b="1" dirty="0"/>
              <a:t>faut-il de fraises </a:t>
            </a:r>
            <a:r>
              <a:rPr lang="fr-FR" sz="3200" b="1" dirty="0" smtClean="0"/>
              <a:t>pour </a:t>
            </a:r>
            <a:r>
              <a:rPr lang="fr-FR" sz="3200" b="1" dirty="0"/>
              <a:t>préparer les salades de fruits </a:t>
            </a:r>
            <a:r>
              <a:rPr lang="fr-FR" sz="3200" b="1" dirty="0" smtClean="0"/>
              <a:t>?</a:t>
            </a:r>
            <a:endParaRPr lang="fr-FR" sz="32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ED7BAB0-8155-4104-A81E-CE27CFC09B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405" y="6373"/>
            <a:ext cx="1308220" cy="1997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15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e 65">
            <a:extLst>
              <a:ext uri="{FF2B5EF4-FFF2-40B4-BE49-F238E27FC236}">
                <a16:creationId xmlns:a16="http://schemas.microsoft.com/office/drawing/2014/main" id="{3CCA369D-1587-0141-8E2A-52047F25F5DE}"/>
              </a:ext>
            </a:extLst>
          </p:cNvPr>
          <p:cNvGrpSpPr/>
          <p:nvPr/>
        </p:nvGrpSpPr>
        <p:grpSpPr>
          <a:xfrm>
            <a:off x="2310310" y="2561023"/>
            <a:ext cx="6255328" cy="3561022"/>
            <a:chOff x="2276301" y="1825625"/>
            <a:chExt cx="6255328" cy="3561022"/>
          </a:xfrm>
        </p:grpSpPr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BE1CCCBA-FC7E-854D-A1EB-1641BCEC8C4A}"/>
                </a:ext>
              </a:extLst>
            </p:cNvPr>
            <p:cNvGrpSpPr/>
            <p:nvPr/>
          </p:nvGrpSpPr>
          <p:grpSpPr>
            <a:xfrm>
              <a:off x="2277687" y="1825625"/>
              <a:ext cx="6253942" cy="760816"/>
              <a:chOff x="2277687" y="1825625"/>
              <a:chExt cx="6253942" cy="760816"/>
            </a:xfrm>
          </p:grpSpPr>
          <p:cxnSp>
            <p:nvCxnSpPr>
              <p:cNvPr id="6" name="Connecteur droit 5">
                <a:extLst>
                  <a:ext uri="{FF2B5EF4-FFF2-40B4-BE49-F238E27FC236}">
                    <a16:creationId xmlns:a16="http://schemas.microsoft.com/office/drawing/2014/main" id="{5C9CA78B-7EEB-8241-AB02-608C66A7B349}"/>
                  </a:ext>
                </a:extLst>
              </p:cNvPr>
              <p:cNvCxnSpPr/>
              <p:nvPr/>
            </p:nvCxnSpPr>
            <p:spPr>
              <a:xfrm>
                <a:off x="227768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4F958E48-C546-244C-B4E3-A751CAD8693C}"/>
                  </a:ext>
                </a:extLst>
              </p:cNvPr>
              <p:cNvCxnSpPr/>
              <p:nvPr/>
            </p:nvCxnSpPr>
            <p:spPr>
              <a:xfrm>
                <a:off x="2762596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Connecteur droit 7">
                <a:extLst>
                  <a:ext uri="{FF2B5EF4-FFF2-40B4-BE49-F238E27FC236}">
                    <a16:creationId xmlns:a16="http://schemas.microsoft.com/office/drawing/2014/main" id="{A1CBBC15-F876-3E43-9991-8E6446650852}"/>
                  </a:ext>
                </a:extLst>
              </p:cNvPr>
              <p:cNvCxnSpPr/>
              <p:nvPr/>
            </p:nvCxnSpPr>
            <p:spPr>
              <a:xfrm>
                <a:off x="322810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necteur droit 8">
                <a:extLst>
                  <a:ext uri="{FF2B5EF4-FFF2-40B4-BE49-F238E27FC236}">
                    <a16:creationId xmlns:a16="http://schemas.microsoft.com/office/drawing/2014/main" id="{01AF318D-E9E7-EC46-A3D7-4B924F59E1A4}"/>
                  </a:ext>
                </a:extLst>
              </p:cNvPr>
              <p:cNvCxnSpPr/>
              <p:nvPr/>
            </p:nvCxnSpPr>
            <p:spPr>
              <a:xfrm>
                <a:off x="371024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necteur droit 9">
                <a:extLst>
                  <a:ext uri="{FF2B5EF4-FFF2-40B4-BE49-F238E27FC236}">
                    <a16:creationId xmlns:a16="http://schemas.microsoft.com/office/drawing/2014/main" id="{0EE5276E-9BE1-F344-A9C0-12A5DA933910}"/>
                  </a:ext>
                </a:extLst>
              </p:cNvPr>
              <p:cNvCxnSpPr/>
              <p:nvPr/>
            </p:nvCxnSpPr>
            <p:spPr>
              <a:xfrm>
                <a:off x="4192385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necteur droit 10">
                <a:extLst>
                  <a:ext uri="{FF2B5EF4-FFF2-40B4-BE49-F238E27FC236}">
                    <a16:creationId xmlns:a16="http://schemas.microsoft.com/office/drawing/2014/main" id="{40C1D6BC-0C5C-E34B-879A-EE23CD0B32DD}"/>
                  </a:ext>
                </a:extLst>
              </p:cNvPr>
              <p:cNvCxnSpPr/>
              <p:nvPr/>
            </p:nvCxnSpPr>
            <p:spPr>
              <a:xfrm>
                <a:off x="465789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11">
                <a:extLst>
                  <a:ext uri="{FF2B5EF4-FFF2-40B4-BE49-F238E27FC236}">
                    <a16:creationId xmlns:a16="http://schemas.microsoft.com/office/drawing/2014/main" id="{82D3F36C-E23A-7840-84D6-CC49B111B5D1}"/>
                  </a:ext>
                </a:extLst>
              </p:cNvPr>
              <p:cNvCxnSpPr/>
              <p:nvPr/>
            </p:nvCxnSpPr>
            <p:spPr>
              <a:xfrm>
                <a:off x="514003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necteur droit 12">
                <a:extLst>
                  <a:ext uri="{FF2B5EF4-FFF2-40B4-BE49-F238E27FC236}">
                    <a16:creationId xmlns:a16="http://schemas.microsoft.com/office/drawing/2014/main" id="{17F0754B-659F-DA4B-BA53-67A4F7BDE5AF}"/>
                  </a:ext>
                </a:extLst>
              </p:cNvPr>
              <p:cNvCxnSpPr/>
              <p:nvPr/>
            </p:nvCxnSpPr>
            <p:spPr>
              <a:xfrm>
                <a:off x="560554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necteur droit 13">
                <a:extLst>
                  <a:ext uri="{FF2B5EF4-FFF2-40B4-BE49-F238E27FC236}">
                    <a16:creationId xmlns:a16="http://schemas.microsoft.com/office/drawing/2014/main" id="{48EC4D74-63EA-774A-886A-2C362E9E5DE0}"/>
                  </a:ext>
                </a:extLst>
              </p:cNvPr>
              <p:cNvCxnSpPr/>
              <p:nvPr/>
            </p:nvCxnSpPr>
            <p:spPr>
              <a:xfrm>
                <a:off x="609599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14">
                <a:extLst>
                  <a:ext uri="{FF2B5EF4-FFF2-40B4-BE49-F238E27FC236}">
                    <a16:creationId xmlns:a16="http://schemas.microsoft.com/office/drawing/2014/main" id="{B86A047D-C34D-FC4F-88A4-BC790307B82E}"/>
                  </a:ext>
                </a:extLst>
              </p:cNvPr>
              <p:cNvCxnSpPr/>
              <p:nvPr/>
            </p:nvCxnSpPr>
            <p:spPr>
              <a:xfrm>
                <a:off x="6619702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Connecteur droit 15">
                <a:extLst>
                  <a:ext uri="{FF2B5EF4-FFF2-40B4-BE49-F238E27FC236}">
                    <a16:creationId xmlns:a16="http://schemas.microsoft.com/office/drawing/2014/main" id="{FAE31793-5253-A742-9732-5EACFF666385}"/>
                  </a:ext>
                </a:extLst>
              </p:cNvPr>
              <p:cNvCxnSpPr/>
              <p:nvPr/>
            </p:nvCxnSpPr>
            <p:spPr>
              <a:xfrm>
                <a:off x="7101840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16">
                <a:extLst>
                  <a:ext uri="{FF2B5EF4-FFF2-40B4-BE49-F238E27FC236}">
                    <a16:creationId xmlns:a16="http://schemas.microsoft.com/office/drawing/2014/main" id="{DD8D44A7-CC79-CB43-92FC-A59FB7CA812C}"/>
                  </a:ext>
                </a:extLst>
              </p:cNvPr>
              <p:cNvCxnSpPr/>
              <p:nvPr/>
            </p:nvCxnSpPr>
            <p:spPr>
              <a:xfrm>
                <a:off x="758397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>
                <a:extLst>
                  <a:ext uri="{FF2B5EF4-FFF2-40B4-BE49-F238E27FC236}">
                    <a16:creationId xmlns:a16="http://schemas.microsoft.com/office/drawing/2014/main" id="{F5C23DDE-5A12-174E-A22B-D92E8EC6C6E3}"/>
                  </a:ext>
                </a:extLst>
              </p:cNvPr>
              <p:cNvCxnSpPr/>
              <p:nvPr/>
            </p:nvCxnSpPr>
            <p:spPr>
              <a:xfrm>
                <a:off x="806611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Connecteur droit 18">
                <a:extLst>
                  <a:ext uri="{FF2B5EF4-FFF2-40B4-BE49-F238E27FC236}">
                    <a16:creationId xmlns:a16="http://schemas.microsoft.com/office/drawing/2014/main" id="{909E6631-2E2A-0241-8DCC-212C65407BC8}"/>
                  </a:ext>
                </a:extLst>
              </p:cNvPr>
              <p:cNvCxnSpPr/>
              <p:nvPr/>
            </p:nvCxnSpPr>
            <p:spPr>
              <a:xfrm>
                <a:off x="853162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e 20">
              <a:extLst>
                <a:ext uri="{FF2B5EF4-FFF2-40B4-BE49-F238E27FC236}">
                  <a16:creationId xmlns:a16="http://schemas.microsoft.com/office/drawing/2014/main" id="{7D64AB73-2194-B14E-BD72-4088F05B18CA}"/>
                </a:ext>
              </a:extLst>
            </p:cNvPr>
            <p:cNvGrpSpPr/>
            <p:nvPr/>
          </p:nvGrpSpPr>
          <p:grpSpPr>
            <a:xfrm>
              <a:off x="2276301" y="4625831"/>
              <a:ext cx="6253942" cy="760816"/>
              <a:chOff x="2277687" y="1825625"/>
              <a:chExt cx="6253942" cy="760816"/>
            </a:xfrm>
          </p:grpSpPr>
          <p:cxnSp>
            <p:nvCxnSpPr>
              <p:cNvPr id="22" name="Connecteur droit 21">
                <a:extLst>
                  <a:ext uri="{FF2B5EF4-FFF2-40B4-BE49-F238E27FC236}">
                    <a16:creationId xmlns:a16="http://schemas.microsoft.com/office/drawing/2014/main" id="{7A73190C-277E-F24D-9B45-780A037D0FEB}"/>
                  </a:ext>
                </a:extLst>
              </p:cNvPr>
              <p:cNvCxnSpPr/>
              <p:nvPr/>
            </p:nvCxnSpPr>
            <p:spPr>
              <a:xfrm>
                <a:off x="227768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necteur droit 22">
                <a:extLst>
                  <a:ext uri="{FF2B5EF4-FFF2-40B4-BE49-F238E27FC236}">
                    <a16:creationId xmlns:a16="http://schemas.microsoft.com/office/drawing/2014/main" id="{2BC4E8AC-DF16-2F44-A5D5-C675FA2AA422}"/>
                  </a:ext>
                </a:extLst>
              </p:cNvPr>
              <p:cNvCxnSpPr/>
              <p:nvPr/>
            </p:nvCxnSpPr>
            <p:spPr>
              <a:xfrm>
                <a:off x="2762596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23">
                <a:extLst>
                  <a:ext uri="{FF2B5EF4-FFF2-40B4-BE49-F238E27FC236}">
                    <a16:creationId xmlns:a16="http://schemas.microsoft.com/office/drawing/2014/main" id="{B691775A-419D-5F4E-B2A5-77032A9A4327}"/>
                  </a:ext>
                </a:extLst>
              </p:cNvPr>
              <p:cNvCxnSpPr/>
              <p:nvPr/>
            </p:nvCxnSpPr>
            <p:spPr>
              <a:xfrm>
                <a:off x="322810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necteur droit 24">
                <a:extLst>
                  <a:ext uri="{FF2B5EF4-FFF2-40B4-BE49-F238E27FC236}">
                    <a16:creationId xmlns:a16="http://schemas.microsoft.com/office/drawing/2014/main" id="{B672DA8C-7B36-B54D-8AE6-47C2FEE29B6B}"/>
                  </a:ext>
                </a:extLst>
              </p:cNvPr>
              <p:cNvCxnSpPr/>
              <p:nvPr/>
            </p:nvCxnSpPr>
            <p:spPr>
              <a:xfrm>
                <a:off x="371024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cteur droit 25">
                <a:extLst>
                  <a:ext uri="{FF2B5EF4-FFF2-40B4-BE49-F238E27FC236}">
                    <a16:creationId xmlns:a16="http://schemas.microsoft.com/office/drawing/2014/main" id="{FFCF5157-37CC-B542-945F-C06AA077839F}"/>
                  </a:ext>
                </a:extLst>
              </p:cNvPr>
              <p:cNvCxnSpPr/>
              <p:nvPr/>
            </p:nvCxnSpPr>
            <p:spPr>
              <a:xfrm>
                <a:off x="4192385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necteur droit 26">
                <a:extLst>
                  <a:ext uri="{FF2B5EF4-FFF2-40B4-BE49-F238E27FC236}">
                    <a16:creationId xmlns:a16="http://schemas.microsoft.com/office/drawing/2014/main" id="{CA3D6BFB-9D88-7047-B5B7-142E89D4A859}"/>
                  </a:ext>
                </a:extLst>
              </p:cNvPr>
              <p:cNvCxnSpPr/>
              <p:nvPr/>
            </p:nvCxnSpPr>
            <p:spPr>
              <a:xfrm>
                <a:off x="465789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>
                <a:extLst>
                  <a:ext uri="{FF2B5EF4-FFF2-40B4-BE49-F238E27FC236}">
                    <a16:creationId xmlns:a16="http://schemas.microsoft.com/office/drawing/2014/main" id="{28256871-2B70-8B47-9A76-6A3FE2D2120A}"/>
                  </a:ext>
                </a:extLst>
              </p:cNvPr>
              <p:cNvCxnSpPr/>
              <p:nvPr/>
            </p:nvCxnSpPr>
            <p:spPr>
              <a:xfrm>
                <a:off x="514003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cteur droit 28">
                <a:extLst>
                  <a:ext uri="{FF2B5EF4-FFF2-40B4-BE49-F238E27FC236}">
                    <a16:creationId xmlns:a16="http://schemas.microsoft.com/office/drawing/2014/main" id="{C679319F-3734-874B-942A-529E588315E6}"/>
                  </a:ext>
                </a:extLst>
              </p:cNvPr>
              <p:cNvCxnSpPr/>
              <p:nvPr/>
            </p:nvCxnSpPr>
            <p:spPr>
              <a:xfrm>
                <a:off x="560554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necteur droit 29">
                <a:extLst>
                  <a:ext uri="{FF2B5EF4-FFF2-40B4-BE49-F238E27FC236}">
                    <a16:creationId xmlns:a16="http://schemas.microsoft.com/office/drawing/2014/main" id="{EF0C309A-B9A3-8848-B47F-B0E8DE750ABB}"/>
                  </a:ext>
                </a:extLst>
              </p:cNvPr>
              <p:cNvCxnSpPr/>
              <p:nvPr/>
            </p:nvCxnSpPr>
            <p:spPr>
              <a:xfrm>
                <a:off x="609599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necteur droit 30">
                <a:extLst>
                  <a:ext uri="{FF2B5EF4-FFF2-40B4-BE49-F238E27FC236}">
                    <a16:creationId xmlns:a16="http://schemas.microsoft.com/office/drawing/2014/main" id="{135590EB-6C4E-8F40-B515-2B358D493B81}"/>
                  </a:ext>
                </a:extLst>
              </p:cNvPr>
              <p:cNvCxnSpPr/>
              <p:nvPr/>
            </p:nvCxnSpPr>
            <p:spPr>
              <a:xfrm>
                <a:off x="6619702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necteur droit 31">
                <a:extLst>
                  <a:ext uri="{FF2B5EF4-FFF2-40B4-BE49-F238E27FC236}">
                    <a16:creationId xmlns:a16="http://schemas.microsoft.com/office/drawing/2014/main" id="{47DAB7CB-0096-8041-A565-CBEF01660311}"/>
                  </a:ext>
                </a:extLst>
              </p:cNvPr>
              <p:cNvCxnSpPr/>
              <p:nvPr/>
            </p:nvCxnSpPr>
            <p:spPr>
              <a:xfrm>
                <a:off x="7101840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necteur droit 32">
                <a:extLst>
                  <a:ext uri="{FF2B5EF4-FFF2-40B4-BE49-F238E27FC236}">
                    <a16:creationId xmlns:a16="http://schemas.microsoft.com/office/drawing/2014/main" id="{8E2E5C4B-87DF-B145-8FE0-4C766A92D83A}"/>
                  </a:ext>
                </a:extLst>
              </p:cNvPr>
              <p:cNvCxnSpPr/>
              <p:nvPr/>
            </p:nvCxnSpPr>
            <p:spPr>
              <a:xfrm>
                <a:off x="758397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necteur droit 33">
                <a:extLst>
                  <a:ext uri="{FF2B5EF4-FFF2-40B4-BE49-F238E27FC236}">
                    <a16:creationId xmlns:a16="http://schemas.microsoft.com/office/drawing/2014/main" id="{3AE865F0-1337-2841-837B-EEF4CB0F137E}"/>
                  </a:ext>
                </a:extLst>
              </p:cNvPr>
              <p:cNvCxnSpPr/>
              <p:nvPr/>
            </p:nvCxnSpPr>
            <p:spPr>
              <a:xfrm>
                <a:off x="806611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necteur droit 34">
                <a:extLst>
                  <a:ext uri="{FF2B5EF4-FFF2-40B4-BE49-F238E27FC236}">
                    <a16:creationId xmlns:a16="http://schemas.microsoft.com/office/drawing/2014/main" id="{B5828392-6452-B94E-A143-E93B70F416BA}"/>
                  </a:ext>
                </a:extLst>
              </p:cNvPr>
              <p:cNvCxnSpPr/>
              <p:nvPr/>
            </p:nvCxnSpPr>
            <p:spPr>
              <a:xfrm>
                <a:off x="853162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e 50">
              <a:extLst>
                <a:ext uri="{FF2B5EF4-FFF2-40B4-BE49-F238E27FC236}">
                  <a16:creationId xmlns:a16="http://schemas.microsoft.com/office/drawing/2014/main" id="{4EF8A2C7-BACD-1847-BDAB-45F1F028A340}"/>
                </a:ext>
              </a:extLst>
            </p:cNvPr>
            <p:cNvGrpSpPr/>
            <p:nvPr/>
          </p:nvGrpSpPr>
          <p:grpSpPr>
            <a:xfrm>
              <a:off x="2276301" y="3230476"/>
              <a:ext cx="6253942" cy="760816"/>
              <a:chOff x="2277687" y="1825625"/>
              <a:chExt cx="6253942" cy="760816"/>
            </a:xfrm>
          </p:grpSpPr>
          <p:cxnSp>
            <p:nvCxnSpPr>
              <p:cNvPr id="52" name="Connecteur droit 51">
                <a:extLst>
                  <a:ext uri="{FF2B5EF4-FFF2-40B4-BE49-F238E27FC236}">
                    <a16:creationId xmlns:a16="http://schemas.microsoft.com/office/drawing/2014/main" id="{DD2D4867-0CA0-6440-9765-8BCB8B5F21BC}"/>
                  </a:ext>
                </a:extLst>
              </p:cNvPr>
              <p:cNvCxnSpPr/>
              <p:nvPr/>
            </p:nvCxnSpPr>
            <p:spPr>
              <a:xfrm>
                <a:off x="227768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Connecteur droit 52">
                <a:extLst>
                  <a:ext uri="{FF2B5EF4-FFF2-40B4-BE49-F238E27FC236}">
                    <a16:creationId xmlns:a16="http://schemas.microsoft.com/office/drawing/2014/main" id="{BDBC6506-4CE8-8141-920F-EF40647B9450}"/>
                  </a:ext>
                </a:extLst>
              </p:cNvPr>
              <p:cNvCxnSpPr/>
              <p:nvPr/>
            </p:nvCxnSpPr>
            <p:spPr>
              <a:xfrm>
                <a:off x="2762596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onnecteur droit 53">
                <a:extLst>
                  <a:ext uri="{FF2B5EF4-FFF2-40B4-BE49-F238E27FC236}">
                    <a16:creationId xmlns:a16="http://schemas.microsoft.com/office/drawing/2014/main" id="{177DDAAC-FB63-F64A-BE20-EA03A1E935A2}"/>
                  </a:ext>
                </a:extLst>
              </p:cNvPr>
              <p:cNvCxnSpPr/>
              <p:nvPr/>
            </p:nvCxnSpPr>
            <p:spPr>
              <a:xfrm>
                <a:off x="322810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Connecteur droit 54">
                <a:extLst>
                  <a:ext uri="{FF2B5EF4-FFF2-40B4-BE49-F238E27FC236}">
                    <a16:creationId xmlns:a16="http://schemas.microsoft.com/office/drawing/2014/main" id="{64A020EE-52AC-164F-843A-1AD850F37B90}"/>
                  </a:ext>
                </a:extLst>
              </p:cNvPr>
              <p:cNvCxnSpPr/>
              <p:nvPr/>
            </p:nvCxnSpPr>
            <p:spPr>
              <a:xfrm>
                <a:off x="371024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Connecteur droit 55">
                <a:extLst>
                  <a:ext uri="{FF2B5EF4-FFF2-40B4-BE49-F238E27FC236}">
                    <a16:creationId xmlns:a16="http://schemas.microsoft.com/office/drawing/2014/main" id="{9CAE4222-16CD-F645-96AA-7A858CD351F1}"/>
                  </a:ext>
                </a:extLst>
              </p:cNvPr>
              <p:cNvCxnSpPr/>
              <p:nvPr/>
            </p:nvCxnSpPr>
            <p:spPr>
              <a:xfrm>
                <a:off x="4192385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Connecteur droit 56">
                <a:extLst>
                  <a:ext uri="{FF2B5EF4-FFF2-40B4-BE49-F238E27FC236}">
                    <a16:creationId xmlns:a16="http://schemas.microsoft.com/office/drawing/2014/main" id="{894B3FDB-D929-E447-A2BE-3556D2FCBC58}"/>
                  </a:ext>
                </a:extLst>
              </p:cNvPr>
              <p:cNvCxnSpPr/>
              <p:nvPr/>
            </p:nvCxnSpPr>
            <p:spPr>
              <a:xfrm>
                <a:off x="465789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Connecteur droit 57">
                <a:extLst>
                  <a:ext uri="{FF2B5EF4-FFF2-40B4-BE49-F238E27FC236}">
                    <a16:creationId xmlns:a16="http://schemas.microsoft.com/office/drawing/2014/main" id="{B9188BCB-1F16-2C49-8598-4EE5CAA7741B}"/>
                  </a:ext>
                </a:extLst>
              </p:cNvPr>
              <p:cNvCxnSpPr/>
              <p:nvPr/>
            </p:nvCxnSpPr>
            <p:spPr>
              <a:xfrm>
                <a:off x="514003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Connecteur droit 58">
                <a:extLst>
                  <a:ext uri="{FF2B5EF4-FFF2-40B4-BE49-F238E27FC236}">
                    <a16:creationId xmlns:a16="http://schemas.microsoft.com/office/drawing/2014/main" id="{94489F13-3218-D348-9A9E-0EFB4410505E}"/>
                  </a:ext>
                </a:extLst>
              </p:cNvPr>
              <p:cNvCxnSpPr/>
              <p:nvPr/>
            </p:nvCxnSpPr>
            <p:spPr>
              <a:xfrm>
                <a:off x="560554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Connecteur droit 59">
                <a:extLst>
                  <a:ext uri="{FF2B5EF4-FFF2-40B4-BE49-F238E27FC236}">
                    <a16:creationId xmlns:a16="http://schemas.microsoft.com/office/drawing/2014/main" id="{04A96268-CAC9-AC4B-904D-A9C91F667C23}"/>
                  </a:ext>
                </a:extLst>
              </p:cNvPr>
              <p:cNvCxnSpPr/>
              <p:nvPr/>
            </p:nvCxnSpPr>
            <p:spPr>
              <a:xfrm>
                <a:off x="609599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Connecteur droit 60">
                <a:extLst>
                  <a:ext uri="{FF2B5EF4-FFF2-40B4-BE49-F238E27FC236}">
                    <a16:creationId xmlns:a16="http://schemas.microsoft.com/office/drawing/2014/main" id="{4260C079-A5FA-434F-B1CA-91D4A5F6F043}"/>
                  </a:ext>
                </a:extLst>
              </p:cNvPr>
              <p:cNvCxnSpPr/>
              <p:nvPr/>
            </p:nvCxnSpPr>
            <p:spPr>
              <a:xfrm>
                <a:off x="6619702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Connecteur droit 61">
                <a:extLst>
                  <a:ext uri="{FF2B5EF4-FFF2-40B4-BE49-F238E27FC236}">
                    <a16:creationId xmlns:a16="http://schemas.microsoft.com/office/drawing/2014/main" id="{4FC6708C-514D-3549-960B-6EE5833EB374}"/>
                  </a:ext>
                </a:extLst>
              </p:cNvPr>
              <p:cNvCxnSpPr/>
              <p:nvPr/>
            </p:nvCxnSpPr>
            <p:spPr>
              <a:xfrm>
                <a:off x="7101840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Connecteur droit 62">
                <a:extLst>
                  <a:ext uri="{FF2B5EF4-FFF2-40B4-BE49-F238E27FC236}">
                    <a16:creationId xmlns:a16="http://schemas.microsoft.com/office/drawing/2014/main" id="{346AFF5F-A6BB-9641-8881-E99943EBD10E}"/>
                  </a:ext>
                </a:extLst>
              </p:cNvPr>
              <p:cNvCxnSpPr/>
              <p:nvPr/>
            </p:nvCxnSpPr>
            <p:spPr>
              <a:xfrm>
                <a:off x="758397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Connecteur droit 63">
                <a:extLst>
                  <a:ext uri="{FF2B5EF4-FFF2-40B4-BE49-F238E27FC236}">
                    <a16:creationId xmlns:a16="http://schemas.microsoft.com/office/drawing/2014/main" id="{DC832578-31CD-E349-8C34-E4ED7BFBEF81}"/>
                  </a:ext>
                </a:extLst>
              </p:cNvPr>
              <p:cNvCxnSpPr/>
              <p:nvPr/>
            </p:nvCxnSpPr>
            <p:spPr>
              <a:xfrm>
                <a:off x="806611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Connecteur droit 64">
                <a:extLst>
                  <a:ext uri="{FF2B5EF4-FFF2-40B4-BE49-F238E27FC236}">
                    <a16:creationId xmlns:a16="http://schemas.microsoft.com/office/drawing/2014/main" id="{452BCDD2-54C5-C448-B50B-8D8305951E3C}"/>
                  </a:ext>
                </a:extLst>
              </p:cNvPr>
              <p:cNvCxnSpPr/>
              <p:nvPr/>
            </p:nvCxnSpPr>
            <p:spPr>
              <a:xfrm>
                <a:off x="853162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0" name="ZoneTexte 49">
            <a:extLst>
              <a:ext uri="{FF2B5EF4-FFF2-40B4-BE49-F238E27FC236}">
                <a16:creationId xmlns:a16="http://schemas.microsoft.com/office/drawing/2014/main" id="{6179D1D2-EEE6-2641-AF19-BD74D8F6926D}"/>
              </a:ext>
            </a:extLst>
          </p:cNvPr>
          <p:cNvSpPr txBox="1"/>
          <p:nvPr/>
        </p:nvSpPr>
        <p:spPr>
          <a:xfrm>
            <a:off x="252664" y="262195"/>
            <a:ext cx="11825606" cy="2308324"/>
          </a:xfrm>
          <a:prstGeom prst="rect">
            <a:avLst/>
          </a:prstGeom>
          <a:solidFill>
            <a:srgbClr val="DEC3DC"/>
          </a:solidFill>
          <a:ln w="12700" cmpd="sng">
            <a:solidFill>
              <a:srgbClr val="DEC3DC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Pour </a:t>
            </a:r>
            <a:r>
              <a:rPr lang="fr-FR" sz="2400" dirty="0"/>
              <a:t>un goûter, Marie prépare trois salades de fruits rouges.</a:t>
            </a:r>
          </a:p>
          <a:p>
            <a:r>
              <a:rPr lang="fr-FR" sz="2400" dirty="0"/>
              <a:t>Chaque saladier contient 40 fruits. </a:t>
            </a:r>
          </a:p>
          <a:p>
            <a:r>
              <a:rPr lang="fr-FR" sz="2400" dirty="0"/>
              <a:t>Dans le premier, il n’y a que des fraises.</a:t>
            </a:r>
          </a:p>
          <a:p>
            <a:r>
              <a:rPr lang="fr-FR" sz="2400" dirty="0"/>
              <a:t>Dans le deuxième, il y a autant de fraises que de mûres. </a:t>
            </a:r>
          </a:p>
          <a:p>
            <a:r>
              <a:rPr lang="fr-FR" sz="2400" dirty="0"/>
              <a:t>Dans le troisième, il y a la même quantité de cerises, de fraises, de mûres et de framboises</a:t>
            </a:r>
            <a:r>
              <a:rPr lang="fr-FR" sz="2400" dirty="0" smtClean="0"/>
              <a:t>.</a:t>
            </a:r>
            <a:r>
              <a:rPr lang="fr-FR" sz="2400" b="1" dirty="0"/>
              <a:t> Combien faut-il de fraises </a:t>
            </a:r>
            <a:r>
              <a:rPr lang="fr-FR" sz="2400" b="1" dirty="0" smtClean="0"/>
              <a:t>pour </a:t>
            </a:r>
            <a:r>
              <a:rPr lang="fr-FR" sz="2400" b="1" dirty="0"/>
              <a:t>préparer les salades de fruits ?</a:t>
            </a:r>
            <a:endParaRPr lang="fr-FR" sz="2400" dirty="0"/>
          </a:p>
        </p:txBody>
      </p:sp>
      <p:pic>
        <p:nvPicPr>
          <p:cNvPr id="67" name="Image 66">
            <a:extLst>
              <a:ext uri="{FF2B5EF4-FFF2-40B4-BE49-F238E27FC236}">
                <a16:creationId xmlns:a16="http://schemas.microsoft.com/office/drawing/2014/main" id="{AB748835-774C-3C4C-B092-415F4A7F715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3" t="82032" r="17917" b="-8809"/>
          <a:stretch/>
        </p:blipFill>
        <p:spPr>
          <a:xfrm>
            <a:off x="2310310" y="5361229"/>
            <a:ext cx="9408938" cy="1860425"/>
          </a:xfrm>
          <a:prstGeom prst="rect">
            <a:avLst/>
          </a:prstGeom>
        </p:spPr>
      </p:pic>
      <p:sp>
        <p:nvSpPr>
          <p:cNvPr id="68" name="ZoneTexte 67"/>
          <p:cNvSpPr txBox="1"/>
          <p:nvPr/>
        </p:nvSpPr>
        <p:spPr>
          <a:xfrm>
            <a:off x="2653173" y="5527592"/>
            <a:ext cx="10243244" cy="925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900"/>
              </a:lnSpc>
            </a:pPr>
            <a:r>
              <a:rPr lang="fr-FR" sz="4400" dirty="0" smtClean="0">
                <a:latin typeface="French Script MT" panose="03020402040607040605" pitchFamily="66" charset="0"/>
              </a:rPr>
              <a:t>Il faut 70 fraises pour préparer les salades de fruits.</a:t>
            </a:r>
            <a:endParaRPr lang="fr-FR" sz="4400" dirty="0">
              <a:latin typeface="French Script MT" panose="030204020406070406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149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01040" y="1524000"/>
            <a:ext cx="10713720" cy="495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Mathématiques</a:t>
            </a:r>
          </a:p>
          <a:p>
            <a:pPr algn="ctr"/>
            <a:r>
              <a:rPr lang="fr-FR" sz="9600" dirty="0" smtClean="0"/>
              <a:t>CE1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218002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3206" y="1122363"/>
            <a:ext cx="10645254" cy="2387600"/>
          </a:xfrm>
        </p:spPr>
        <p:txBody>
          <a:bodyPr>
            <a:normAutofit/>
          </a:bodyPr>
          <a:lstStyle/>
          <a:p>
            <a:r>
              <a:rPr lang="fr-FR" sz="80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Numération</a:t>
            </a:r>
            <a:br>
              <a:rPr lang="fr-FR" sz="80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</a:br>
            <a:r>
              <a:rPr lang="fr-FR" b="1" dirty="0" smtClean="0"/>
              <a:t>La droite graduée</a:t>
            </a:r>
            <a:endParaRPr lang="fr-FR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94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e 12"/>
          <p:cNvGrpSpPr/>
          <p:nvPr/>
        </p:nvGrpSpPr>
        <p:grpSpPr>
          <a:xfrm>
            <a:off x="1883824" y="3302749"/>
            <a:ext cx="8151186" cy="1681327"/>
            <a:chOff x="1781352" y="2436339"/>
            <a:chExt cx="8151186" cy="1681327"/>
          </a:xfrm>
        </p:grpSpPr>
        <p:sp>
          <p:nvSpPr>
            <p:cNvPr id="5" name="Émoticône 4"/>
            <p:cNvSpPr/>
            <p:nvPr/>
          </p:nvSpPr>
          <p:spPr>
            <a:xfrm>
              <a:off x="1883824" y="2436339"/>
              <a:ext cx="753762" cy="778476"/>
            </a:xfrm>
            <a:prstGeom prst="smileyFac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Émoticône 5"/>
            <p:cNvSpPr/>
            <p:nvPr/>
          </p:nvSpPr>
          <p:spPr>
            <a:xfrm>
              <a:off x="4139689" y="2436339"/>
              <a:ext cx="753762" cy="778476"/>
            </a:xfrm>
            <a:prstGeom prst="smileyFac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Émoticône 6"/>
            <p:cNvSpPr/>
            <p:nvPr/>
          </p:nvSpPr>
          <p:spPr>
            <a:xfrm>
              <a:off x="6536841" y="2487824"/>
              <a:ext cx="753762" cy="778476"/>
            </a:xfrm>
            <a:prstGeom prst="smileyFac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Émoticône 7"/>
            <p:cNvSpPr/>
            <p:nvPr/>
          </p:nvSpPr>
          <p:spPr>
            <a:xfrm>
              <a:off x="8917517" y="2487824"/>
              <a:ext cx="753762" cy="778476"/>
            </a:xfrm>
            <a:prstGeom prst="smileyFac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781352" y="3594446"/>
              <a:ext cx="91082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2800" b="1" dirty="0" smtClean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Alice</a:t>
              </a:r>
              <a:endParaRPr lang="fr-FR" sz="2800" dirty="0">
                <a:solidFill>
                  <a:srgbClr val="0070C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160627" y="3594446"/>
              <a:ext cx="93807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2800" b="1" dirty="0" smtClean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Boris</a:t>
              </a:r>
              <a:endParaRPr lang="fr-FR" sz="2800" dirty="0">
                <a:solidFill>
                  <a:srgbClr val="0070C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531244" y="3594446"/>
              <a:ext cx="102944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2800" b="1" dirty="0" smtClean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Chloé</a:t>
              </a:r>
              <a:endParaRPr lang="fr-FR" sz="2800" dirty="0">
                <a:solidFill>
                  <a:srgbClr val="0070C0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8917517" y="3558006"/>
              <a:ext cx="101502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2800" b="1" dirty="0" smtClean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Denis</a:t>
              </a:r>
              <a:endParaRPr lang="fr-FR" sz="2800" dirty="0">
                <a:solidFill>
                  <a:srgbClr val="0070C0"/>
                </a:solidFill>
              </a:endParaRPr>
            </a:p>
          </p:txBody>
        </p:sp>
      </p:grpSp>
      <p:sp>
        <p:nvSpPr>
          <p:cNvPr id="22" name="Ellipse 21"/>
          <p:cNvSpPr/>
          <p:nvPr/>
        </p:nvSpPr>
        <p:spPr>
          <a:xfrm>
            <a:off x="2022139" y="1730555"/>
            <a:ext cx="778431" cy="79899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4183192" y="1730555"/>
            <a:ext cx="778431" cy="79899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6564506" y="1730555"/>
            <a:ext cx="778431" cy="79899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Arc 13"/>
          <p:cNvSpPr/>
          <p:nvPr/>
        </p:nvSpPr>
        <p:spPr>
          <a:xfrm rot="3085820" flipH="1">
            <a:off x="2063139" y="2732003"/>
            <a:ext cx="2861223" cy="2698447"/>
          </a:xfrm>
          <a:prstGeom prst="arc">
            <a:avLst>
              <a:gd name="adj1" fmla="val 16418118"/>
              <a:gd name="adj2" fmla="val 810912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Arc 14"/>
          <p:cNvSpPr/>
          <p:nvPr/>
        </p:nvSpPr>
        <p:spPr>
          <a:xfrm rot="3085820" flipH="1">
            <a:off x="4458080" y="2732000"/>
            <a:ext cx="2861223" cy="2698447"/>
          </a:xfrm>
          <a:prstGeom prst="arc">
            <a:avLst>
              <a:gd name="adj1" fmla="val 16418118"/>
              <a:gd name="adj2" fmla="val 810912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Arc 15"/>
          <p:cNvSpPr/>
          <p:nvPr/>
        </p:nvSpPr>
        <p:spPr>
          <a:xfrm rot="3085820" flipH="1">
            <a:off x="6853023" y="2732001"/>
            <a:ext cx="2861223" cy="2698447"/>
          </a:xfrm>
          <a:prstGeom prst="arc">
            <a:avLst>
              <a:gd name="adj1" fmla="val 16418118"/>
              <a:gd name="adj2" fmla="val 810912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2717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-0.00255 L 0.05051 -0.09474 C 0.06014 -0.11536 0.07471 -0.12624 0.08994 -0.12624 C 0.10712 -0.12624 0.12105 -0.11536 0.13068 -0.09474 L 0.17715 -0.00255 " pathEditMode="relative" rAng="0" ptsTypes="FffFF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42" y="-6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7282E-6 -4.31781E-6 L 0.05285 -0.09057 C 0.06378 -0.11095 0.08044 -0.12114 0.09775 -0.12114 C 0.11741 -0.12114 0.13328 -0.11095 0.14435 -0.09057 L 0.19732 -4.31781E-6 " pathEditMode="relative" rAng="0" ptsTypes="FffFF">
                                      <p:cBhvr>
                                        <p:cTn id="2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66" y="-6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06091E-6 -2.3836E-6 L 0.05129 -0.0864 C 0.06196 -0.10586 0.0781 -0.11605 0.09489 -0.11605 C 0.11402 -0.11605 0.12938 -0.10586 0.14005 -0.0864 L 0.19147 -2.3836E-6 " pathEditMode="relative" rAng="0" ptsTypes="FffFF">
                                      <p:cBhvr>
                                        <p:cTn id="3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67" y="-58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2" grpId="2" animBg="1"/>
      <p:bldP spid="23" grpId="0" animBg="1"/>
      <p:bldP spid="23" grpId="1" animBg="1"/>
      <p:bldP spid="23" grpId="2" animBg="1"/>
      <p:bldP spid="24" grpId="0" animBg="1"/>
      <p:bldP spid="24" grpId="1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8353" y="134823"/>
            <a:ext cx="1005094" cy="167515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003384" y="494630"/>
            <a:ext cx="81796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sz="2800" b="1" dirty="0" smtClean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Où doivent se placer les enfants ?</a:t>
            </a:r>
            <a:endParaRPr lang="fr-FR" sz="2800" dirty="0">
              <a:solidFill>
                <a:srgbClr val="7030A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grpSp>
        <p:nvGrpSpPr>
          <p:cNvPr id="29" name="Groupe 28"/>
          <p:cNvGrpSpPr/>
          <p:nvPr/>
        </p:nvGrpSpPr>
        <p:grpSpPr>
          <a:xfrm>
            <a:off x="789329" y="1271149"/>
            <a:ext cx="10833717" cy="1456928"/>
            <a:chOff x="766749" y="1472208"/>
            <a:chExt cx="10833717" cy="1456928"/>
          </a:xfrm>
        </p:grpSpPr>
        <p:grpSp>
          <p:nvGrpSpPr>
            <p:cNvPr id="30" name="Groupe 29"/>
            <p:cNvGrpSpPr/>
            <p:nvPr/>
          </p:nvGrpSpPr>
          <p:grpSpPr>
            <a:xfrm>
              <a:off x="766749" y="1472208"/>
              <a:ext cx="10833717" cy="1456928"/>
              <a:chOff x="766749" y="1676013"/>
              <a:chExt cx="10833717" cy="1456928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1130968" y="1676013"/>
                <a:ext cx="746160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fr-FR" sz="2800" kern="1200" dirty="0" smtClean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A</a:t>
                </a:r>
                <a:r>
                  <a:rPr lang="fr-FR" sz="2800" dirty="0" smtClean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</a:rPr>
                  <a:t>      B</a:t>
                </a:r>
                <a:r>
                  <a:rPr lang="fr-FR" sz="1800" kern="1200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	</a:t>
                </a:r>
                <a:r>
                  <a:rPr lang="fr-FR" sz="2800" dirty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fr-FR" sz="2800" dirty="0" smtClean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</a:rPr>
                  <a:t>            </a:t>
                </a:r>
                <a:r>
                  <a:rPr lang="fr-FR" sz="1800" kern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		</a:t>
                </a:r>
                <a:endParaRPr lang="fr-FR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766749" y="2609721"/>
                <a:ext cx="1083371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fr-FR" sz="2800" dirty="0" smtClean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</a:rPr>
                  <a:t>    </a:t>
                </a:r>
                <a:r>
                  <a:rPr lang="fr-FR" sz="800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fr-FR" sz="800" dirty="0" smtClean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fr-FR" sz="2800" dirty="0" smtClean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</a:rPr>
                  <a:t>0    </a:t>
                </a:r>
                <a:r>
                  <a:rPr lang="fr-FR" sz="800" dirty="0" smtClean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</a:rPr>
                  <a:t>  </a:t>
                </a:r>
                <a:r>
                  <a:rPr lang="fr-FR" sz="2800" kern="1200" dirty="0" smtClean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10  	</a:t>
                </a:r>
                <a:r>
                  <a:rPr lang="fr-FR" sz="1800" kern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	   		</a:t>
                </a:r>
                <a:endParaRPr lang="fr-FR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pic>
          <p:nvPicPr>
            <p:cNvPr id="31" name="Image 3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7141" y="1966170"/>
              <a:ext cx="9792330" cy="476250"/>
            </a:xfrm>
            <a:prstGeom prst="rect">
              <a:avLst/>
            </a:prstGeom>
          </p:spPr>
        </p:pic>
      </p:grpSp>
      <p:grpSp>
        <p:nvGrpSpPr>
          <p:cNvPr id="34" name="Groupe 33"/>
          <p:cNvGrpSpPr/>
          <p:nvPr/>
        </p:nvGrpSpPr>
        <p:grpSpPr>
          <a:xfrm>
            <a:off x="789329" y="2988622"/>
            <a:ext cx="10833717" cy="1417571"/>
            <a:chOff x="766749" y="3279338"/>
            <a:chExt cx="10833717" cy="1417571"/>
          </a:xfrm>
        </p:grpSpPr>
        <p:grpSp>
          <p:nvGrpSpPr>
            <p:cNvPr id="35" name="Groupe 34"/>
            <p:cNvGrpSpPr/>
            <p:nvPr/>
          </p:nvGrpSpPr>
          <p:grpSpPr>
            <a:xfrm>
              <a:off x="766749" y="3279338"/>
              <a:ext cx="10833717" cy="1417571"/>
              <a:chOff x="766749" y="1676013"/>
              <a:chExt cx="10833717" cy="1417571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1130968" y="1676013"/>
                <a:ext cx="746160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fr-FR" sz="2800" kern="1200" dirty="0" smtClean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A</a:t>
                </a:r>
                <a:r>
                  <a:rPr lang="fr-FR" sz="2800" dirty="0" smtClean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</a:rPr>
                  <a:t>      	    </a:t>
                </a:r>
                <a:r>
                  <a:rPr lang="fr-FR" sz="800" dirty="0" smtClean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</a:rPr>
                  <a:t>  </a:t>
                </a:r>
                <a:r>
                  <a:rPr lang="fr-FR" sz="2800" dirty="0" smtClean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</a:rPr>
                  <a:t>B</a:t>
                </a:r>
                <a:r>
                  <a:rPr lang="fr-FR" sz="1800" kern="1200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	</a:t>
                </a:r>
                <a:r>
                  <a:rPr lang="fr-FR" sz="2800" dirty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fr-FR" sz="2800" dirty="0" smtClean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</a:rPr>
                  <a:t>        </a:t>
                </a:r>
                <a:r>
                  <a:rPr lang="fr-FR" sz="1800" kern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		</a:t>
                </a:r>
                <a:endParaRPr lang="fr-FR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766749" y="2570364"/>
                <a:ext cx="1083371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fr-FR" sz="2800" dirty="0" smtClean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</a:rPr>
                  <a:t>    </a:t>
                </a:r>
                <a:r>
                  <a:rPr lang="fr-FR" sz="800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fr-FR" sz="800" dirty="0" smtClean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fr-FR" sz="2800" dirty="0" smtClean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</a:rPr>
                  <a:t>0    </a:t>
                </a:r>
                <a:r>
                  <a:rPr lang="fr-FR" sz="800" dirty="0" smtClean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</a:rPr>
                  <a:t>  </a:t>
                </a:r>
                <a:r>
                  <a:rPr lang="fr-FR" sz="2800" kern="1200" dirty="0" smtClean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10  	</a:t>
                </a:r>
                <a:r>
                  <a:rPr lang="fr-FR" sz="1800" kern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	   		</a:t>
                </a:r>
                <a:endParaRPr lang="fr-FR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pic>
          <p:nvPicPr>
            <p:cNvPr id="36" name="Image 3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7141" y="3698697"/>
              <a:ext cx="9792330" cy="476250"/>
            </a:xfrm>
            <a:prstGeom prst="rect">
              <a:avLst/>
            </a:prstGeom>
          </p:spPr>
        </p:pic>
      </p:grpSp>
      <p:sp>
        <p:nvSpPr>
          <p:cNvPr id="39" name="Rectangle 38"/>
          <p:cNvSpPr/>
          <p:nvPr/>
        </p:nvSpPr>
        <p:spPr>
          <a:xfrm>
            <a:off x="1366928" y="2056432"/>
            <a:ext cx="611719" cy="28177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1367733" y="3716001"/>
            <a:ext cx="611719" cy="28177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" name="Groupe 4"/>
          <p:cNvGrpSpPr/>
          <p:nvPr/>
        </p:nvGrpSpPr>
        <p:grpSpPr>
          <a:xfrm>
            <a:off x="6832004" y="560228"/>
            <a:ext cx="3998321" cy="772204"/>
            <a:chOff x="6870032" y="402099"/>
            <a:chExt cx="3998321" cy="772204"/>
          </a:xfrm>
        </p:grpSpPr>
        <p:sp>
          <p:nvSpPr>
            <p:cNvPr id="3" name="Rectangle 2"/>
            <p:cNvSpPr/>
            <p:nvPr/>
          </p:nvSpPr>
          <p:spPr>
            <a:xfrm>
              <a:off x="7026442" y="567203"/>
              <a:ext cx="3841911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sz="2800" dirty="0" smtClean="0">
                  <a:solidFill>
                    <a:srgbClr val="0070C0"/>
                  </a:solidFill>
                </a:rPr>
                <a:t>Alice  Boris  Chloé  Denis</a:t>
              </a:r>
              <a:endParaRPr lang="fr-FR" sz="2800" dirty="0">
                <a:solidFill>
                  <a:srgbClr val="0070C0"/>
                </a:solidFill>
              </a:endParaRPr>
            </a:p>
          </p:txBody>
        </p:sp>
        <p:sp>
          <p:nvSpPr>
            <p:cNvPr id="2" name="Ellipse 1"/>
            <p:cNvSpPr/>
            <p:nvPr/>
          </p:nvSpPr>
          <p:spPr>
            <a:xfrm>
              <a:off x="6870032" y="402099"/>
              <a:ext cx="3998321" cy="77220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" name="Groupe 3"/>
          <p:cNvGrpSpPr/>
          <p:nvPr/>
        </p:nvGrpSpPr>
        <p:grpSpPr>
          <a:xfrm>
            <a:off x="801810" y="4719031"/>
            <a:ext cx="10833717" cy="1526156"/>
            <a:chOff x="789329" y="4666738"/>
            <a:chExt cx="10833717" cy="1526156"/>
          </a:xfrm>
        </p:grpSpPr>
        <p:pic>
          <p:nvPicPr>
            <p:cNvPr id="23" name="Image 2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37995" y="5120980"/>
              <a:ext cx="9792330" cy="47625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1240032" y="4666738"/>
              <a:ext cx="7461604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fr-FR" sz="2800" kern="1200" dirty="0" smtClean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A</a:t>
              </a:r>
              <a:r>
                <a:rPr lang="fr-FR" sz="2800" dirty="0" smtClean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</a:rPr>
                <a:t>      	    </a:t>
              </a:r>
              <a:r>
                <a:rPr lang="fr-FR" sz="800" dirty="0" smtClean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</a:rPr>
                <a:t>  </a:t>
              </a:r>
              <a:r>
                <a:rPr lang="fr-FR" dirty="0" smtClean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</a:rPr>
                <a:t>		</a:t>
              </a:r>
              <a:r>
                <a:rPr lang="fr-FR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</a:rPr>
                <a:t> </a:t>
              </a:r>
              <a:r>
                <a:rPr lang="fr-FR" dirty="0" smtClean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</a:rPr>
                <a:t>                   </a:t>
              </a:r>
              <a:r>
                <a:rPr lang="fr-FR" sz="2800" dirty="0" smtClean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</a:rPr>
                <a:t>C</a:t>
              </a:r>
              <a:r>
                <a:rPr lang="fr-FR" sz="1800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	</a:t>
              </a:r>
              <a:r>
                <a:rPr lang="fr-FR" sz="18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		</a:t>
              </a:r>
              <a:endParaRPr lang="fr-FR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89329" y="5669674"/>
              <a:ext cx="10833717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fr-FR" sz="2800" dirty="0" smtClean="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</a:rPr>
                <a:t>    </a:t>
              </a:r>
              <a:r>
                <a:rPr lang="fr-FR" sz="800" dirty="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</a:rPr>
                <a:t> </a:t>
              </a:r>
              <a:r>
                <a:rPr lang="fr-FR" sz="800" dirty="0" smtClean="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</a:rPr>
                <a:t>     </a:t>
              </a:r>
              <a:r>
                <a:rPr lang="fr-FR" sz="2800" dirty="0" smtClean="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</a:rPr>
                <a:t>0    </a:t>
              </a:r>
              <a:r>
                <a:rPr lang="fr-FR" sz="800" dirty="0" smtClean="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</a:rPr>
                <a:t>  </a:t>
              </a:r>
              <a:r>
                <a:rPr lang="fr-FR" sz="2800" kern="1200" dirty="0" smtClean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10  	</a:t>
              </a:r>
              <a:r>
                <a:rPr lang="fr-FR" sz="18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	   		</a:t>
              </a:r>
              <a:endParaRPr lang="fr-FR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8" name="Rectangle 27"/>
          <p:cNvSpPr/>
          <p:nvPr/>
        </p:nvSpPr>
        <p:spPr>
          <a:xfrm>
            <a:off x="1473803" y="5508635"/>
            <a:ext cx="611719" cy="28177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6963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8353" y="134823"/>
            <a:ext cx="1005094" cy="167515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003384" y="567203"/>
            <a:ext cx="81796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sz="2800" b="1" dirty="0" smtClean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Où doivent se placer Boris et Chloé ?</a:t>
            </a:r>
            <a:endParaRPr lang="fr-FR" sz="2800" dirty="0">
              <a:solidFill>
                <a:srgbClr val="7030A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grpSp>
        <p:nvGrpSpPr>
          <p:cNvPr id="20" name="Groupe 19"/>
          <p:cNvGrpSpPr/>
          <p:nvPr/>
        </p:nvGrpSpPr>
        <p:grpSpPr>
          <a:xfrm>
            <a:off x="932403" y="3259120"/>
            <a:ext cx="10941044" cy="1223293"/>
            <a:chOff x="1071694" y="5455994"/>
            <a:chExt cx="10941044" cy="1223293"/>
          </a:xfrm>
        </p:grpSpPr>
        <p:pic>
          <p:nvPicPr>
            <p:cNvPr id="19" name="Image 1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71694" y="5455994"/>
              <a:ext cx="10173667" cy="352425"/>
            </a:xfrm>
            <a:prstGeom prst="rect">
              <a:avLst/>
            </a:prstGeom>
          </p:spPr>
        </p:pic>
        <p:sp>
          <p:nvSpPr>
            <p:cNvPr id="22" name="Rectangle 21"/>
            <p:cNvSpPr/>
            <p:nvPr/>
          </p:nvSpPr>
          <p:spPr>
            <a:xfrm>
              <a:off x="1179021" y="5879068"/>
              <a:ext cx="10833717" cy="8002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fr-FR" sz="2800" dirty="0" smtClean="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</a:rPr>
                <a:t>     </a:t>
              </a:r>
              <a:r>
                <a:rPr lang="fr-FR" sz="800" dirty="0" smtClean="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</a:rPr>
                <a:t>  </a:t>
              </a:r>
              <a:r>
                <a:rPr lang="fr-FR" sz="2800" dirty="0" smtClean="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</a:rPr>
                <a:t>0    	</a:t>
              </a:r>
              <a:r>
                <a:rPr lang="fr-FR" sz="2800" dirty="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</a:rPr>
                <a:t>	</a:t>
              </a:r>
              <a:r>
                <a:rPr lang="fr-FR" sz="2800" dirty="0" smtClean="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</a:rPr>
                <a:t>  						         12</a:t>
              </a:r>
              <a:r>
                <a:rPr lang="fr-FR" sz="2800" kern="1200" dirty="0" smtClean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  	 </a:t>
              </a:r>
              <a:r>
                <a:rPr lang="fr-FR" sz="18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		   		</a:t>
              </a:r>
              <a:endParaRPr lang="fr-FR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>
            <a:off x="1672787" y="3505982"/>
            <a:ext cx="697434" cy="281776"/>
          </a:xfrm>
          <a:prstGeom prst="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1 u</a:t>
            </a:r>
            <a:endParaRPr lang="fr-FR" sz="2000" b="1" dirty="0"/>
          </a:p>
        </p:txBody>
      </p:sp>
      <p:sp>
        <p:nvSpPr>
          <p:cNvPr id="24" name="Rectangle 23"/>
          <p:cNvSpPr/>
          <p:nvPr/>
        </p:nvSpPr>
        <p:spPr>
          <a:xfrm>
            <a:off x="1447185" y="2735580"/>
            <a:ext cx="913896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2800" kern="12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fr-FR" sz="2800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	   								    </a:t>
            </a:r>
            <a:r>
              <a:rPr lang="fr-FR" sz="800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  <a:r>
              <a:rPr lang="fr-FR" sz="2800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</a:t>
            </a:r>
            <a:r>
              <a:rPr lang="fr-FR" sz="1800" kern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fr-FR" sz="18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	          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	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5" name="Groupe 24"/>
          <p:cNvGrpSpPr/>
          <p:nvPr/>
        </p:nvGrpSpPr>
        <p:grpSpPr>
          <a:xfrm>
            <a:off x="6773779" y="704321"/>
            <a:ext cx="3998321" cy="772204"/>
            <a:chOff x="6870032" y="402099"/>
            <a:chExt cx="3998321" cy="772204"/>
          </a:xfrm>
        </p:grpSpPr>
        <p:sp>
          <p:nvSpPr>
            <p:cNvPr id="26" name="Rectangle 25"/>
            <p:cNvSpPr/>
            <p:nvPr/>
          </p:nvSpPr>
          <p:spPr>
            <a:xfrm>
              <a:off x="7026442" y="496016"/>
              <a:ext cx="3841911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sz="2800" dirty="0" smtClean="0">
                  <a:solidFill>
                    <a:srgbClr val="0070C0"/>
                  </a:solidFill>
                </a:rPr>
                <a:t>Alice  Boris  Chloé  Denis</a:t>
              </a:r>
              <a:endParaRPr lang="fr-FR" sz="2800" dirty="0">
                <a:solidFill>
                  <a:srgbClr val="0070C0"/>
                </a:solidFill>
              </a:endParaRPr>
            </a:p>
          </p:txBody>
        </p:sp>
        <p:sp>
          <p:nvSpPr>
            <p:cNvPr id="27" name="Ellipse 26"/>
            <p:cNvSpPr/>
            <p:nvPr/>
          </p:nvSpPr>
          <p:spPr>
            <a:xfrm>
              <a:off x="6870032" y="402099"/>
              <a:ext cx="3998321" cy="77220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030808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73624" y="1709216"/>
            <a:ext cx="9144000" cy="2387600"/>
          </a:xfrm>
        </p:spPr>
        <p:txBody>
          <a:bodyPr>
            <a:normAutofit/>
          </a:bodyPr>
          <a:lstStyle/>
          <a:p>
            <a:r>
              <a:rPr lang="fr-FR" sz="80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Calcul</a:t>
            </a:r>
            <a:br>
              <a:rPr lang="fr-FR" sz="80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</a:br>
            <a:r>
              <a:rPr lang="fr-FR" sz="80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   </a:t>
            </a:r>
            <a:r>
              <a:rPr lang="fr-FR" dirty="0" smtClean="0">
                <a:latin typeface="+mn-lt"/>
                <a:cs typeface="Arial" panose="020B0604020202020204" pitchFamily="34" charset="0"/>
              </a:rPr>
              <a:t>Le jeu de la cible</a:t>
            </a:r>
            <a:endParaRPr lang="fr-FR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50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6283" y="1396889"/>
            <a:ext cx="3907371" cy="381378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15706" y="551353"/>
            <a:ext cx="36601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dirty="0">
                <a:solidFill>
                  <a:srgbClr val="7030A0"/>
                </a:solidFill>
              </a:rPr>
              <a:t>Quel est le score ?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8353" y="134823"/>
            <a:ext cx="1005094" cy="167515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284129" y="5470003"/>
            <a:ext cx="25841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 smtClean="0">
                <a:solidFill>
                  <a:srgbClr val="7030A0"/>
                </a:solidFill>
              </a:rPr>
              <a:t>Score : </a:t>
            </a:r>
            <a:r>
              <a:rPr lang="fr-FR" sz="3200" b="1" dirty="0" smtClean="0">
                <a:solidFill>
                  <a:srgbClr val="7030A0"/>
                </a:solidFill>
              </a:rPr>
              <a:t>…………</a:t>
            </a:r>
            <a:endParaRPr lang="fr-FR" sz="3200" dirty="0"/>
          </a:p>
        </p:txBody>
      </p:sp>
      <p:sp>
        <p:nvSpPr>
          <p:cNvPr id="9" name="Ellipse 8"/>
          <p:cNvSpPr/>
          <p:nvPr/>
        </p:nvSpPr>
        <p:spPr>
          <a:xfrm>
            <a:off x="5480989" y="3106415"/>
            <a:ext cx="216338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5199062" y="3140574"/>
            <a:ext cx="216338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4644322" y="3087780"/>
            <a:ext cx="216338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5912431" y="3702774"/>
            <a:ext cx="216338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6588958" y="3873473"/>
            <a:ext cx="216338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6386692" y="4146601"/>
            <a:ext cx="216338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3669764" y="3195779"/>
            <a:ext cx="216338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4726406" y="1872888"/>
            <a:ext cx="216338" cy="216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0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5706" y="382271"/>
            <a:ext cx="71020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dirty="0">
                <a:solidFill>
                  <a:srgbClr val="7030A0"/>
                </a:solidFill>
              </a:rPr>
              <a:t>Quel est le </a:t>
            </a:r>
            <a:r>
              <a:rPr lang="fr-FR" sz="3600" b="1" dirty="0" smtClean="0">
                <a:solidFill>
                  <a:srgbClr val="7030A0"/>
                </a:solidFill>
              </a:rPr>
              <a:t>score de chaque enfant </a:t>
            </a:r>
            <a:r>
              <a:rPr lang="fr-FR" sz="3600" b="1" dirty="0">
                <a:solidFill>
                  <a:srgbClr val="7030A0"/>
                </a:solidFill>
              </a:rPr>
              <a:t>?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8353" y="134823"/>
            <a:ext cx="1005094" cy="1675157"/>
          </a:xfrm>
          <a:prstGeom prst="rect">
            <a:avLst/>
          </a:prstGeom>
        </p:spPr>
      </p:pic>
      <p:grpSp>
        <p:nvGrpSpPr>
          <p:cNvPr id="5" name="Groupe 4"/>
          <p:cNvGrpSpPr/>
          <p:nvPr/>
        </p:nvGrpSpPr>
        <p:grpSpPr>
          <a:xfrm>
            <a:off x="1011363" y="5645324"/>
            <a:ext cx="10302771" cy="599832"/>
            <a:chOff x="887846" y="5296777"/>
            <a:chExt cx="10302771" cy="599832"/>
          </a:xfrm>
        </p:grpSpPr>
        <p:sp>
          <p:nvSpPr>
            <p:cNvPr id="45" name="Rectangle 44"/>
            <p:cNvSpPr/>
            <p:nvPr/>
          </p:nvSpPr>
          <p:spPr>
            <a:xfrm>
              <a:off x="887846" y="5296777"/>
              <a:ext cx="2584169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3200" b="1" dirty="0" smtClean="0">
                  <a:solidFill>
                    <a:srgbClr val="7030A0"/>
                  </a:solidFill>
                </a:rPr>
                <a:t>Score : </a:t>
              </a:r>
              <a:r>
                <a:rPr lang="fr-FR" sz="3200" b="1" dirty="0" smtClean="0">
                  <a:solidFill>
                    <a:srgbClr val="7030A0"/>
                  </a:solidFill>
                </a:rPr>
                <a:t>…………</a:t>
              </a:r>
              <a:endParaRPr lang="fr-FR" sz="3200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758573" y="5311834"/>
              <a:ext cx="2584169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3200" b="1" dirty="0" smtClean="0">
                  <a:solidFill>
                    <a:srgbClr val="7030A0"/>
                  </a:solidFill>
                </a:rPr>
                <a:t>Score : </a:t>
              </a:r>
              <a:r>
                <a:rPr lang="fr-FR" sz="3200" b="1" dirty="0" smtClean="0">
                  <a:solidFill>
                    <a:srgbClr val="7030A0"/>
                  </a:solidFill>
                </a:rPr>
                <a:t>…………</a:t>
              </a:r>
              <a:endParaRPr lang="fr-FR" sz="3200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8606448" y="5306357"/>
              <a:ext cx="2584169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3200" b="1" dirty="0" smtClean="0">
                  <a:solidFill>
                    <a:srgbClr val="7030A0"/>
                  </a:solidFill>
                </a:rPr>
                <a:t>Score : </a:t>
              </a:r>
              <a:r>
                <a:rPr lang="fr-FR" sz="3200" b="1" dirty="0" smtClean="0">
                  <a:solidFill>
                    <a:srgbClr val="7030A0"/>
                  </a:solidFill>
                </a:rPr>
                <a:t>…………</a:t>
              </a:r>
              <a:endParaRPr lang="fr-FR" sz="3200" dirty="0"/>
            </a:p>
          </p:txBody>
        </p:sp>
      </p:grpSp>
      <p:grpSp>
        <p:nvGrpSpPr>
          <p:cNvPr id="2" name="Groupe 1"/>
          <p:cNvGrpSpPr/>
          <p:nvPr/>
        </p:nvGrpSpPr>
        <p:grpSpPr>
          <a:xfrm>
            <a:off x="605163" y="1323360"/>
            <a:ext cx="10765737" cy="3623090"/>
            <a:chOff x="623918" y="1357708"/>
            <a:chExt cx="10765737" cy="3623090"/>
          </a:xfrm>
        </p:grpSpPr>
        <p:pic>
          <p:nvPicPr>
            <p:cNvPr id="92" name="Image 9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23918" y="1796796"/>
              <a:ext cx="3181350" cy="3181350"/>
            </a:xfrm>
            <a:prstGeom prst="rect">
              <a:avLst/>
            </a:prstGeom>
          </p:spPr>
        </p:pic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294030" y="1789923"/>
              <a:ext cx="3095625" cy="3190875"/>
            </a:xfrm>
            <a:prstGeom prst="rect">
              <a:avLst/>
            </a:prstGeom>
          </p:spPr>
        </p:pic>
        <p:pic>
          <p:nvPicPr>
            <p:cNvPr id="7" name="Image 6"/>
            <p:cNvPicPr>
              <a:picLocks noChangeAspect="1"/>
            </p:cNvPicPr>
            <p:nvPr/>
          </p:nvPicPr>
          <p:blipFill rotWithShape="1">
            <a:blip r:embed="rId5"/>
            <a:srcRect r="1634"/>
            <a:stretch/>
          </p:blipFill>
          <p:spPr>
            <a:xfrm>
              <a:off x="4302468" y="1841300"/>
              <a:ext cx="3269908" cy="3105150"/>
            </a:xfrm>
            <a:prstGeom prst="rect">
              <a:avLst/>
            </a:prstGeom>
          </p:spPr>
        </p:pic>
        <p:sp>
          <p:nvSpPr>
            <p:cNvPr id="43" name="Rectangle 42"/>
            <p:cNvSpPr/>
            <p:nvPr/>
          </p:nvSpPr>
          <p:spPr>
            <a:xfrm>
              <a:off x="1731387" y="1357709"/>
              <a:ext cx="94288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2800" b="1" dirty="0" smtClean="0">
                  <a:solidFill>
                    <a:srgbClr val="0070C0"/>
                  </a:solidFill>
                </a:rPr>
                <a:t>Maïa</a:t>
              </a:r>
              <a:endParaRPr lang="fr-FR" sz="2800" dirty="0">
                <a:solidFill>
                  <a:srgbClr val="0070C0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5593640" y="1357708"/>
              <a:ext cx="98745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2800" b="1" dirty="0" err="1" smtClean="0">
                  <a:solidFill>
                    <a:srgbClr val="0070C0"/>
                  </a:solidFill>
                </a:rPr>
                <a:t>Tiago</a:t>
              </a:r>
              <a:endParaRPr lang="fr-FR" sz="2800" dirty="0">
                <a:solidFill>
                  <a:srgbClr val="0070C0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9414412" y="1362732"/>
              <a:ext cx="74090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2800" b="1" dirty="0" smtClean="0">
                  <a:solidFill>
                    <a:srgbClr val="0070C0"/>
                  </a:solidFill>
                </a:rPr>
                <a:t>Nils</a:t>
              </a:r>
              <a:endParaRPr lang="fr-FR" sz="2800" dirty="0">
                <a:solidFill>
                  <a:srgbClr val="0070C0"/>
                </a:solidFill>
              </a:endParaRPr>
            </a:p>
          </p:txBody>
        </p:sp>
        <p:sp>
          <p:nvSpPr>
            <p:cNvPr id="100" name="Ellipse 99"/>
            <p:cNvSpPr/>
            <p:nvPr/>
          </p:nvSpPr>
          <p:spPr>
            <a:xfrm>
              <a:off x="2303778" y="3179635"/>
              <a:ext cx="205200" cy="20485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Ellipse 75"/>
            <p:cNvSpPr/>
            <p:nvPr/>
          </p:nvSpPr>
          <p:spPr>
            <a:xfrm>
              <a:off x="2333565" y="3402706"/>
              <a:ext cx="204327" cy="205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Ellipse 76"/>
            <p:cNvSpPr/>
            <p:nvPr/>
          </p:nvSpPr>
          <p:spPr>
            <a:xfrm>
              <a:off x="2095345" y="3070512"/>
              <a:ext cx="204327" cy="205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3" name="Ellipse 82"/>
            <p:cNvSpPr/>
            <p:nvPr/>
          </p:nvSpPr>
          <p:spPr>
            <a:xfrm>
              <a:off x="1885528" y="3207108"/>
              <a:ext cx="204327" cy="205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4" name="Ellipse 83"/>
            <p:cNvSpPr/>
            <p:nvPr/>
          </p:nvSpPr>
          <p:spPr>
            <a:xfrm>
              <a:off x="2562374" y="3682960"/>
              <a:ext cx="204327" cy="205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5" name="Ellipse 84"/>
            <p:cNvSpPr/>
            <p:nvPr/>
          </p:nvSpPr>
          <p:spPr>
            <a:xfrm>
              <a:off x="2664537" y="3403500"/>
              <a:ext cx="204327" cy="205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6" name="Ellipse 85"/>
            <p:cNvSpPr/>
            <p:nvPr/>
          </p:nvSpPr>
          <p:spPr>
            <a:xfrm>
              <a:off x="2112429" y="2527408"/>
              <a:ext cx="204327" cy="205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7" name="Ellipse 86"/>
            <p:cNvSpPr/>
            <p:nvPr/>
          </p:nvSpPr>
          <p:spPr>
            <a:xfrm>
              <a:off x="1721685" y="2741031"/>
              <a:ext cx="204327" cy="205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8" name="Ellipse 87"/>
            <p:cNvSpPr/>
            <p:nvPr/>
          </p:nvSpPr>
          <p:spPr>
            <a:xfrm>
              <a:off x="2588128" y="2120862"/>
              <a:ext cx="204327" cy="205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Ellipse 88"/>
            <p:cNvSpPr/>
            <p:nvPr/>
          </p:nvSpPr>
          <p:spPr>
            <a:xfrm>
              <a:off x="3307309" y="3452847"/>
              <a:ext cx="204327" cy="205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0" name="Ellipse 89"/>
            <p:cNvSpPr/>
            <p:nvPr/>
          </p:nvSpPr>
          <p:spPr>
            <a:xfrm>
              <a:off x="5783838" y="3179635"/>
              <a:ext cx="204327" cy="205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1" name="Ellipse 90"/>
            <p:cNvSpPr/>
            <p:nvPr/>
          </p:nvSpPr>
          <p:spPr>
            <a:xfrm>
              <a:off x="6050487" y="3208620"/>
              <a:ext cx="204327" cy="205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8" name="Ellipse 107"/>
            <p:cNvSpPr/>
            <p:nvPr/>
          </p:nvSpPr>
          <p:spPr>
            <a:xfrm>
              <a:off x="5259446" y="3173112"/>
              <a:ext cx="204327" cy="205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9" name="Ellipse 108"/>
            <p:cNvSpPr/>
            <p:nvPr/>
          </p:nvSpPr>
          <p:spPr>
            <a:xfrm>
              <a:off x="6232977" y="2837078"/>
              <a:ext cx="204327" cy="205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0" name="Ellipse 109"/>
            <p:cNvSpPr/>
            <p:nvPr/>
          </p:nvSpPr>
          <p:spPr>
            <a:xfrm>
              <a:off x="5400519" y="3691308"/>
              <a:ext cx="204327" cy="205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1" name="Ellipse 110"/>
            <p:cNvSpPr/>
            <p:nvPr/>
          </p:nvSpPr>
          <p:spPr>
            <a:xfrm>
              <a:off x="4904092" y="2630008"/>
              <a:ext cx="204327" cy="205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2" name="Ellipse 111"/>
            <p:cNvSpPr/>
            <p:nvPr/>
          </p:nvSpPr>
          <p:spPr>
            <a:xfrm>
              <a:off x="5115086" y="2257814"/>
              <a:ext cx="204327" cy="205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3" name="Ellipse 112"/>
            <p:cNvSpPr/>
            <p:nvPr/>
          </p:nvSpPr>
          <p:spPr>
            <a:xfrm>
              <a:off x="5521313" y="2155214"/>
              <a:ext cx="204327" cy="205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4" name="Ellipse 113"/>
            <p:cNvSpPr/>
            <p:nvPr/>
          </p:nvSpPr>
          <p:spPr>
            <a:xfrm>
              <a:off x="6376763" y="2156417"/>
              <a:ext cx="204327" cy="205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5" name="Ellipse 114"/>
            <p:cNvSpPr/>
            <p:nvPr/>
          </p:nvSpPr>
          <p:spPr>
            <a:xfrm>
              <a:off x="6985550" y="3796718"/>
              <a:ext cx="204327" cy="205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6" name="Ellipse 115"/>
            <p:cNvSpPr/>
            <p:nvPr/>
          </p:nvSpPr>
          <p:spPr>
            <a:xfrm>
              <a:off x="7102257" y="3452847"/>
              <a:ext cx="204327" cy="205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7" name="Ellipse 116"/>
            <p:cNvSpPr/>
            <p:nvPr/>
          </p:nvSpPr>
          <p:spPr>
            <a:xfrm>
              <a:off x="9850371" y="3247647"/>
              <a:ext cx="204327" cy="205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8" name="Ellipse 117"/>
            <p:cNvSpPr/>
            <p:nvPr/>
          </p:nvSpPr>
          <p:spPr>
            <a:xfrm>
              <a:off x="10368814" y="3146305"/>
              <a:ext cx="204327" cy="205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9" name="Ellipse 118"/>
            <p:cNvSpPr/>
            <p:nvPr/>
          </p:nvSpPr>
          <p:spPr>
            <a:xfrm>
              <a:off x="9204360" y="3757647"/>
              <a:ext cx="204327" cy="205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0" name="Ellipse 119"/>
            <p:cNvSpPr/>
            <p:nvPr/>
          </p:nvSpPr>
          <p:spPr>
            <a:xfrm>
              <a:off x="9116068" y="3300900"/>
              <a:ext cx="204327" cy="205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1" name="Ellipse 120"/>
            <p:cNvSpPr/>
            <p:nvPr/>
          </p:nvSpPr>
          <p:spPr>
            <a:xfrm>
              <a:off x="10260645" y="3604842"/>
              <a:ext cx="204327" cy="205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2" name="Ellipse 121"/>
            <p:cNvSpPr/>
            <p:nvPr/>
          </p:nvSpPr>
          <p:spPr>
            <a:xfrm>
              <a:off x="8911627" y="4213470"/>
              <a:ext cx="204327" cy="205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3" name="Ellipse 122"/>
            <p:cNvSpPr/>
            <p:nvPr/>
          </p:nvSpPr>
          <p:spPr>
            <a:xfrm>
              <a:off x="9320395" y="4418670"/>
              <a:ext cx="204327" cy="205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4" name="Ellipse 123"/>
            <p:cNvSpPr/>
            <p:nvPr/>
          </p:nvSpPr>
          <p:spPr>
            <a:xfrm>
              <a:off x="10326205" y="2223462"/>
              <a:ext cx="204327" cy="205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98697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7781</TotalTime>
  <Words>447</Words>
  <Application>Microsoft Office PowerPoint</Application>
  <PresentationFormat>Grand écran</PresentationFormat>
  <Paragraphs>99</Paragraphs>
  <Slides>17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Clensey Medium</vt:lpstr>
      <vt:lpstr>French Script MT</vt:lpstr>
      <vt:lpstr>Times New Roman</vt:lpstr>
      <vt:lpstr>Thème Office</vt:lpstr>
      <vt:lpstr>Vendredi 26 juin</vt:lpstr>
      <vt:lpstr>Présentation PowerPoint</vt:lpstr>
      <vt:lpstr>Numération La droite graduée</vt:lpstr>
      <vt:lpstr>Présentation PowerPoint</vt:lpstr>
      <vt:lpstr>Présentation PowerPoint</vt:lpstr>
      <vt:lpstr>Présentation PowerPoint</vt:lpstr>
      <vt:lpstr>Calcul    Le jeu de la cible</vt:lpstr>
      <vt:lpstr>Présentation PowerPoint</vt:lpstr>
      <vt:lpstr>Présentation PowerPoint</vt:lpstr>
      <vt:lpstr>Présentation PowerPoint</vt:lpstr>
      <vt:lpstr>Problèmes</vt:lpstr>
      <vt:lpstr>Problème n° 1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Jeudi 9 avril</dc:title>
  <dc:creator>Laure BREMONT</dc:creator>
  <cp:lastModifiedBy>ANNE SZYMCZAK</cp:lastModifiedBy>
  <cp:revision>484</cp:revision>
  <cp:lastPrinted>2020-04-02T08:03:17Z</cp:lastPrinted>
  <dcterms:created xsi:type="dcterms:W3CDTF">2020-03-30T08:30:58Z</dcterms:created>
  <dcterms:modified xsi:type="dcterms:W3CDTF">2020-06-10T19:31:12Z</dcterms:modified>
</cp:coreProperties>
</file>