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626" r:id="rId2"/>
    <p:sldId id="627" r:id="rId3"/>
    <p:sldId id="680" r:id="rId4"/>
    <p:sldId id="747" r:id="rId5"/>
    <p:sldId id="740" r:id="rId6"/>
    <p:sldId id="741" r:id="rId7"/>
    <p:sldId id="601" r:id="rId8"/>
    <p:sldId id="658" r:id="rId9"/>
    <p:sldId id="713" r:id="rId10"/>
    <p:sldId id="715" r:id="rId11"/>
    <p:sldId id="602" r:id="rId12"/>
    <p:sldId id="688" r:id="rId13"/>
    <p:sldId id="746" r:id="rId14"/>
    <p:sldId id="729" r:id="rId15"/>
    <p:sldId id="695" r:id="rId16"/>
    <p:sldId id="732" r:id="rId17"/>
    <p:sldId id="733" r:id="rId18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/>
    <p:restoredTop sz="93850" autoAdjust="0"/>
  </p:normalViewPr>
  <p:slideViewPr>
    <p:cSldViewPr snapToGrid="0" snapToObjects="1">
      <p:cViewPr varScale="1">
        <p:scale>
          <a:sx n="65" d="100"/>
          <a:sy n="65" d="100"/>
        </p:scale>
        <p:origin x="8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Tracer les dizaines, …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05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05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942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88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47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Vendredi 26 juin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0195" y="428333"/>
            <a:ext cx="9756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Trouve la valeur de la zone quand elle n’est pas indiquée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597877" y="1714027"/>
            <a:ext cx="10757861" cy="3932209"/>
            <a:chOff x="597877" y="1118109"/>
            <a:chExt cx="10757861" cy="3932209"/>
          </a:xfrm>
        </p:grpSpPr>
        <p:grpSp>
          <p:nvGrpSpPr>
            <p:cNvPr id="24" name="Groupe 23"/>
            <p:cNvGrpSpPr/>
            <p:nvPr/>
          </p:nvGrpSpPr>
          <p:grpSpPr>
            <a:xfrm>
              <a:off x="4284969" y="1118110"/>
              <a:ext cx="3373263" cy="3907916"/>
              <a:chOff x="4481042" y="1681247"/>
              <a:chExt cx="3373263" cy="3907916"/>
            </a:xfrm>
          </p:grpSpPr>
          <p:pic>
            <p:nvPicPr>
              <p:cNvPr id="11" name="Imag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81042" y="1681247"/>
                <a:ext cx="3373263" cy="3276884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5003148" y="5004388"/>
                <a:ext cx="204235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7030A0"/>
                    </a:solidFill>
                  </a:rPr>
                  <a:t>Score : 100</a:t>
                </a:r>
                <a:endParaRPr lang="fr-FR" sz="3200" dirty="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5277787" y="4243269"/>
                <a:ext cx="216338" cy="21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5365068" y="3393872"/>
                <a:ext cx="216338" cy="21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6075112" y="3124893"/>
                <a:ext cx="216338" cy="21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6643218" y="4351269"/>
                <a:ext cx="216338" cy="21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" name="Groupe 4"/>
            <p:cNvGrpSpPr/>
            <p:nvPr/>
          </p:nvGrpSpPr>
          <p:grpSpPr>
            <a:xfrm>
              <a:off x="8108143" y="1118109"/>
              <a:ext cx="3247595" cy="3907917"/>
              <a:chOff x="8344266" y="1770029"/>
              <a:chExt cx="3163256" cy="3821058"/>
            </a:xfrm>
          </p:grpSpPr>
          <p:pic>
            <p:nvPicPr>
              <p:cNvPr id="19" name="Image 1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44266" y="1770029"/>
                <a:ext cx="3163256" cy="3106937"/>
              </a:xfrm>
              <a:prstGeom prst="rect">
                <a:avLst/>
              </a:prstGeom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8913450" y="5006312"/>
                <a:ext cx="204235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7030A0"/>
                    </a:solidFill>
                  </a:rPr>
                  <a:t>Score : 100</a:t>
                </a:r>
                <a:endParaRPr lang="fr-FR" sz="3200" dirty="0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9810951" y="3130293"/>
                <a:ext cx="204327" cy="205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10372544" y="3156600"/>
                <a:ext cx="204327" cy="205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8997112" y="4101897"/>
                <a:ext cx="204327" cy="205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" name="Groupe 5"/>
            <p:cNvGrpSpPr/>
            <p:nvPr/>
          </p:nvGrpSpPr>
          <p:grpSpPr>
            <a:xfrm>
              <a:off x="597877" y="1153285"/>
              <a:ext cx="3320301" cy="3897033"/>
              <a:chOff x="597877" y="1153285"/>
              <a:chExt cx="3320301" cy="3897033"/>
            </a:xfrm>
          </p:grpSpPr>
          <p:grpSp>
            <p:nvGrpSpPr>
              <p:cNvPr id="23" name="Groupe 22"/>
              <p:cNvGrpSpPr/>
              <p:nvPr/>
            </p:nvGrpSpPr>
            <p:grpSpPr>
              <a:xfrm>
                <a:off x="597877" y="1153285"/>
                <a:ext cx="3320301" cy="3897033"/>
                <a:chOff x="802500" y="1692129"/>
                <a:chExt cx="3320301" cy="3897033"/>
              </a:xfrm>
            </p:grpSpPr>
            <p:pic>
              <p:nvPicPr>
                <p:cNvPr id="2" name="Image 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02500" y="1692129"/>
                  <a:ext cx="3320301" cy="3232924"/>
                </a:xfrm>
                <a:prstGeom prst="rect">
                  <a:avLst/>
                </a:prstGeom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1470399" y="5004387"/>
                  <a:ext cx="183396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3200" b="1" dirty="0" smtClean="0">
                      <a:solidFill>
                        <a:srgbClr val="7030A0"/>
                      </a:solidFill>
                    </a:rPr>
                    <a:t>Score : 60</a:t>
                  </a:r>
                  <a:endParaRPr lang="fr-FR" sz="3200" dirty="0"/>
                </a:p>
              </p:txBody>
            </p:sp>
          </p:grpSp>
          <p:sp>
            <p:nvSpPr>
              <p:cNvPr id="28" name="Ellipse 27"/>
              <p:cNvSpPr/>
              <p:nvPr/>
            </p:nvSpPr>
            <p:spPr>
              <a:xfrm>
                <a:off x="2182758" y="2564547"/>
                <a:ext cx="204327" cy="205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1677140" y="3210251"/>
                <a:ext cx="204327" cy="205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2854955" y="3771340"/>
                <a:ext cx="204327" cy="205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6382" y="537727"/>
            <a:ext cx="5247409" cy="55391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1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661654" y="1459173"/>
            <a:ext cx="10821465" cy="2062103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Une école organise une journée de slalom sur patins à roulettes.</a:t>
            </a:r>
          </a:p>
          <a:p>
            <a:r>
              <a:rPr lang="fr-FR" sz="3200" dirty="0"/>
              <a:t>Des plots sont placés sur </a:t>
            </a:r>
            <a:r>
              <a:rPr lang="fr-FR" sz="3200" dirty="0" smtClean="0"/>
              <a:t>un parcours de 30 mètres. </a:t>
            </a:r>
            <a:endParaRPr lang="fr-FR" sz="3200" dirty="0"/>
          </a:p>
          <a:p>
            <a:r>
              <a:rPr lang="fr-FR" sz="3200" dirty="0"/>
              <a:t>Ils sont espacés de 2 mètres.</a:t>
            </a:r>
          </a:p>
          <a:p>
            <a:r>
              <a:rPr lang="fr-FR" sz="3200" b="1" dirty="0"/>
              <a:t>Combien de plots faut-il ajouter pour former le parcours ?</a:t>
            </a:r>
            <a:endParaRPr lang="fr-FR" sz="32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768" y="6372"/>
            <a:ext cx="1044702" cy="1594933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1224569" y="4224041"/>
            <a:ext cx="9423040" cy="1288371"/>
            <a:chOff x="1425784" y="2530708"/>
            <a:chExt cx="9423040" cy="1288371"/>
          </a:xfrm>
        </p:grpSpPr>
        <p:sp>
          <p:nvSpPr>
            <p:cNvPr id="8" name="Triangle isocèle 7"/>
            <p:cNvSpPr/>
            <p:nvPr/>
          </p:nvSpPr>
          <p:spPr>
            <a:xfrm>
              <a:off x="1559669" y="2530708"/>
              <a:ext cx="750306" cy="551222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Triangle isocèle 8"/>
            <p:cNvSpPr/>
            <p:nvPr/>
          </p:nvSpPr>
          <p:spPr>
            <a:xfrm>
              <a:off x="9938224" y="2533479"/>
              <a:ext cx="750306" cy="55122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avec flèche 9"/>
            <p:cNvCxnSpPr>
              <a:endCxn id="9" idx="2"/>
            </p:cNvCxnSpPr>
            <p:nvPr/>
          </p:nvCxnSpPr>
          <p:spPr>
            <a:xfrm>
              <a:off x="2306962" y="3081930"/>
              <a:ext cx="7631262" cy="277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425784" y="3073955"/>
              <a:ext cx="9204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Départ</a:t>
              </a:r>
              <a:endParaRPr lang="fr-FR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884265" y="3018859"/>
              <a:ext cx="9645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Arrivée</a:t>
              </a:r>
              <a:endParaRPr lang="fr-FR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6515" y="3418969"/>
              <a:ext cx="12476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30 mètres</a:t>
              </a:r>
              <a:endParaRPr lang="fr-F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9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982016" y="2878058"/>
            <a:ext cx="6255328" cy="280970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ZoneTexte 67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1288167" y="386420"/>
            <a:ext cx="9932321" cy="1815882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Une </a:t>
            </a:r>
            <a:r>
              <a:rPr lang="fr-FR" sz="2800" dirty="0"/>
              <a:t>école organise une journée de slalom sur patins à roulettes.</a:t>
            </a:r>
          </a:p>
          <a:p>
            <a:r>
              <a:rPr lang="fr-FR" sz="2800" dirty="0"/>
              <a:t>Des plots sont placés sur </a:t>
            </a:r>
            <a:r>
              <a:rPr lang="fr-FR" sz="2800" dirty="0" smtClean="0"/>
              <a:t>un parcours de 30 mètres. </a:t>
            </a:r>
            <a:endParaRPr lang="fr-FR" sz="2800" dirty="0"/>
          </a:p>
          <a:p>
            <a:r>
              <a:rPr lang="fr-FR" sz="2800" dirty="0"/>
              <a:t>Ils sont espacés de 2 mètres</a:t>
            </a:r>
            <a:r>
              <a:rPr lang="fr-FR" sz="2800" dirty="0" smtClean="0"/>
              <a:t>.</a:t>
            </a:r>
          </a:p>
          <a:p>
            <a:r>
              <a:rPr lang="fr-FR" sz="2800" b="1" dirty="0" smtClean="0"/>
              <a:t>Combien </a:t>
            </a:r>
            <a:r>
              <a:rPr lang="fr-FR" sz="2800" b="1" dirty="0"/>
              <a:t>de plots faut-il ajouter pour former le parcours </a:t>
            </a:r>
            <a:r>
              <a:rPr lang="fr-FR" sz="2800" b="1" dirty="0" smtClean="0"/>
              <a:t>?</a:t>
            </a:r>
            <a:endParaRPr lang="fr-FR" sz="2800" dirty="0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4781" r="17917" b="-8809"/>
          <a:stretch/>
        </p:blipFill>
        <p:spPr>
          <a:xfrm>
            <a:off x="6517264" y="5363308"/>
            <a:ext cx="5314195" cy="1887053"/>
          </a:xfrm>
          <a:prstGeom prst="rect">
            <a:avLst/>
          </a:prstGeom>
        </p:spPr>
      </p:pic>
      <p:sp>
        <p:nvSpPr>
          <p:cNvPr id="70" name="ZoneTexte 69"/>
          <p:cNvSpPr txBox="1"/>
          <p:nvPr/>
        </p:nvSpPr>
        <p:spPr>
          <a:xfrm>
            <a:off x="6762132" y="5438370"/>
            <a:ext cx="462325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Il faut ajouter </a:t>
            </a:r>
            <a:r>
              <a:rPr lang="fr-FR" sz="4400" dirty="0" smtClean="0">
                <a:latin typeface="French Script MT" panose="03020402040607040605" pitchFamily="66" charset="0"/>
              </a:rPr>
              <a:t>14 </a:t>
            </a:r>
            <a:r>
              <a:rPr lang="fr-FR" sz="4400" dirty="0" smtClean="0">
                <a:latin typeface="French Script MT" panose="03020402040607040605" pitchFamily="66" charset="0"/>
              </a:rPr>
              <a:t>plots.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  <p:grpSp>
        <p:nvGrpSpPr>
          <p:cNvPr id="103" name="Groupe 102"/>
          <p:cNvGrpSpPr/>
          <p:nvPr/>
        </p:nvGrpSpPr>
        <p:grpSpPr>
          <a:xfrm>
            <a:off x="1419127" y="4130122"/>
            <a:ext cx="10725246" cy="1090699"/>
            <a:chOff x="1353586" y="4157073"/>
            <a:chExt cx="10833717" cy="1090699"/>
          </a:xfrm>
        </p:grpSpPr>
        <p:sp>
          <p:nvSpPr>
            <p:cNvPr id="71" name="Rectangle 70"/>
            <p:cNvSpPr/>
            <p:nvPr/>
          </p:nvSpPr>
          <p:spPr>
            <a:xfrm>
              <a:off x="1353586" y="4447553"/>
              <a:ext cx="108337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</a:t>
              </a:r>
              <a:r>
                <a:rPr lang="fr-FR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0     </a:t>
              </a:r>
              <a:r>
                <a:rPr lang="fr-FR" sz="8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4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2</a:t>
              </a:r>
              <a:r>
                <a:rPr lang="fr-FR" sz="24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4   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4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6   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4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8    10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</a:t>
              </a:r>
              <a:r>
                <a:rPr lang="fr-FR" sz="24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12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4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14   16   18   20   22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4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24 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4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26   28   30</a:t>
              </a:r>
              <a:r>
                <a:rPr lang="fr-FR" sz="2800" kern="1200" dirty="0" smtClean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4"/>
            <a:srcRect l="8265" t="3389"/>
            <a:stretch/>
          </p:blipFill>
          <p:spPr>
            <a:xfrm>
              <a:off x="1477446" y="4157073"/>
              <a:ext cx="8716224" cy="331279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>
            <a:xfrm>
              <a:off x="2059483" y="4344563"/>
              <a:ext cx="475665" cy="224367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2105747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73" name="Rectangle 72"/>
          <p:cNvSpPr/>
          <p:nvPr/>
        </p:nvSpPr>
        <p:spPr>
          <a:xfrm>
            <a:off x="2612288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74" name="Rectangle 73"/>
          <p:cNvSpPr/>
          <p:nvPr/>
        </p:nvSpPr>
        <p:spPr>
          <a:xfrm>
            <a:off x="3117367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75" name="Rectangle 74"/>
          <p:cNvSpPr/>
          <p:nvPr/>
        </p:nvSpPr>
        <p:spPr>
          <a:xfrm>
            <a:off x="3622446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76" name="Rectangle 75"/>
          <p:cNvSpPr/>
          <p:nvPr/>
        </p:nvSpPr>
        <p:spPr>
          <a:xfrm>
            <a:off x="4127525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77" name="Rectangle 76"/>
          <p:cNvSpPr/>
          <p:nvPr/>
        </p:nvSpPr>
        <p:spPr>
          <a:xfrm>
            <a:off x="4633366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78" name="Rectangle 77"/>
          <p:cNvSpPr/>
          <p:nvPr/>
        </p:nvSpPr>
        <p:spPr>
          <a:xfrm>
            <a:off x="5137683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79" name="Rectangle 78"/>
          <p:cNvSpPr/>
          <p:nvPr/>
        </p:nvSpPr>
        <p:spPr>
          <a:xfrm>
            <a:off x="5642000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81" name="Rectangle 80"/>
          <p:cNvSpPr/>
          <p:nvPr/>
        </p:nvSpPr>
        <p:spPr>
          <a:xfrm>
            <a:off x="6144082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85" name="Rectangle 84"/>
          <p:cNvSpPr/>
          <p:nvPr/>
        </p:nvSpPr>
        <p:spPr>
          <a:xfrm>
            <a:off x="9174529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86" name="Rectangle 85"/>
          <p:cNvSpPr/>
          <p:nvPr/>
        </p:nvSpPr>
        <p:spPr>
          <a:xfrm>
            <a:off x="7658300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87" name="Rectangle 86"/>
          <p:cNvSpPr/>
          <p:nvPr/>
        </p:nvSpPr>
        <p:spPr>
          <a:xfrm>
            <a:off x="6648142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88" name="Rectangle 87"/>
          <p:cNvSpPr/>
          <p:nvPr/>
        </p:nvSpPr>
        <p:spPr>
          <a:xfrm>
            <a:off x="7153221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mtClean="0"/>
              <a:t>2m</a:t>
            </a:r>
            <a:endParaRPr lang="fr-FR" b="1" dirty="0"/>
          </a:p>
        </p:txBody>
      </p:sp>
      <p:sp>
        <p:nvSpPr>
          <p:cNvPr id="89" name="Rectangle 88"/>
          <p:cNvSpPr/>
          <p:nvPr/>
        </p:nvSpPr>
        <p:spPr>
          <a:xfrm>
            <a:off x="8164841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sp>
        <p:nvSpPr>
          <p:cNvPr id="90" name="Rectangle 89"/>
          <p:cNvSpPr/>
          <p:nvPr/>
        </p:nvSpPr>
        <p:spPr>
          <a:xfrm>
            <a:off x="8669125" y="3418866"/>
            <a:ext cx="505079" cy="289871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2m</a:t>
            </a:r>
            <a:endParaRPr lang="fr-FR" b="1" dirty="0"/>
          </a:p>
        </p:txBody>
      </p:sp>
      <p:grpSp>
        <p:nvGrpSpPr>
          <p:cNvPr id="98" name="Groupe 97"/>
          <p:cNvGrpSpPr/>
          <p:nvPr/>
        </p:nvGrpSpPr>
        <p:grpSpPr>
          <a:xfrm>
            <a:off x="1224569" y="2840804"/>
            <a:ext cx="9423040" cy="1288371"/>
            <a:chOff x="1425784" y="2530708"/>
            <a:chExt cx="9423040" cy="1288371"/>
          </a:xfrm>
        </p:grpSpPr>
        <p:sp>
          <p:nvSpPr>
            <p:cNvPr id="37" name="Triangle isocèle 36"/>
            <p:cNvSpPr/>
            <p:nvPr/>
          </p:nvSpPr>
          <p:spPr>
            <a:xfrm>
              <a:off x="1559669" y="2530708"/>
              <a:ext cx="750306" cy="551222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2" name="Triangle isocèle 91"/>
            <p:cNvSpPr/>
            <p:nvPr/>
          </p:nvSpPr>
          <p:spPr>
            <a:xfrm>
              <a:off x="9938224" y="2533479"/>
              <a:ext cx="750306" cy="55122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3" name="Connecteur droit avec flèche 92"/>
            <p:cNvCxnSpPr>
              <a:endCxn id="92" idx="2"/>
            </p:cNvCxnSpPr>
            <p:nvPr/>
          </p:nvCxnSpPr>
          <p:spPr>
            <a:xfrm>
              <a:off x="2306962" y="3081930"/>
              <a:ext cx="7631262" cy="277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1425784" y="3073955"/>
              <a:ext cx="9204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Départ</a:t>
              </a:r>
              <a:endParaRPr lang="fr-FR" sz="2000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884265" y="3018859"/>
              <a:ext cx="9645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Arrivée</a:t>
              </a:r>
              <a:endParaRPr lang="fr-FR" sz="20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043936" y="3418969"/>
              <a:ext cx="12476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30 mètres</a:t>
              </a:r>
              <a:endParaRPr lang="fr-F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477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67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2776195" y="-118532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sz="40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</a:t>
            </a:r>
            <a:endParaRPr lang="fr-FR" sz="40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465" y="6372"/>
            <a:ext cx="1159159" cy="17696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54124" y="1037453"/>
            <a:ext cx="75610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Quelle est la longueur du troisième train ?</a:t>
            </a:r>
            <a:endParaRPr lang="fr-FR" sz="3200" dirty="0"/>
          </a:p>
        </p:txBody>
      </p:sp>
      <p:grpSp>
        <p:nvGrpSpPr>
          <p:cNvPr id="9" name="Grouper 94"/>
          <p:cNvGrpSpPr/>
          <p:nvPr/>
        </p:nvGrpSpPr>
        <p:grpSpPr>
          <a:xfrm>
            <a:off x="2154313" y="2020917"/>
            <a:ext cx="7260896" cy="3877689"/>
            <a:chOff x="0" y="-10472"/>
            <a:chExt cx="4114800" cy="2108512"/>
          </a:xfrm>
        </p:grpSpPr>
        <p:grpSp>
          <p:nvGrpSpPr>
            <p:cNvPr id="10" name="Grouper 35"/>
            <p:cNvGrpSpPr/>
            <p:nvPr/>
          </p:nvGrpSpPr>
          <p:grpSpPr>
            <a:xfrm>
              <a:off x="0" y="367030"/>
              <a:ext cx="3657600" cy="228600"/>
              <a:chOff x="0" y="0"/>
              <a:chExt cx="3657600" cy="228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91440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82880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74320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cxnSp>
          <p:nvCxnSpPr>
            <p:cNvPr id="11" name="Connecteur droit avec flèche 10"/>
            <p:cNvCxnSpPr/>
            <p:nvPr/>
          </p:nvCxnSpPr>
          <p:spPr>
            <a:xfrm>
              <a:off x="0" y="262255"/>
              <a:ext cx="36576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  <a:extLst>
              <a:ext uri="{FAA26D3D-D897-4be2-8F04-BA451C77F1D7}">
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  <a:ext uri="{C572A759-6A51-4108-AA02-DFA0A04FC94B}">
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 de texte 29"/>
            <p:cNvSpPr txBox="1"/>
            <p:nvPr/>
          </p:nvSpPr>
          <p:spPr>
            <a:xfrm>
              <a:off x="1143000" y="-10472"/>
              <a:ext cx="10287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  <a:ext uri="{C572A759-6A51-4108-AA02-DFA0A04FC94B}">
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>
                  <a:effectLst/>
                  <a:ea typeface="Times New Roman" panose="02020603050405020304" pitchFamily="18" charset="0"/>
                </a:rPr>
                <a:t>16 mètres</a:t>
              </a:r>
            </a:p>
          </p:txBody>
        </p:sp>
        <p:grpSp>
          <p:nvGrpSpPr>
            <p:cNvPr id="13" name="Grouper 92"/>
            <p:cNvGrpSpPr/>
            <p:nvPr/>
          </p:nvGrpSpPr>
          <p:grpSpPr>
            <a:xfrm>
              <a:off x="352425" y="747542"/>
              <a:ext cx="2066925" cy="580807"/>
              <a:chOff x="0" y="-42327"/>
              <a:chExt cx="2066925" cy="580807"/>
            </a:xfrm>
          </p:grpSpPr>
          <p:cxnSp>
            <p:nvCxnSpPr>
              <p:cNvPr id="22" name="Connecteur droit avec flèche 21"/>
              <p:cNvCxnSpPr/>
              <p:nvPr/>
            </p:nvCxnSpPr>
            <p:spPr>
              <a:xfrm>
                <a:off x="0" y="214630"/>
                <a:ext cx="205740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arrow"/>
              </a:ln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</a:ex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ouper 91"/>
              <p:cNvGrpSpPr/>
              <p:nvPr/>
            </p:nvGrpSpPr>
            <p:grpSpPr>
              <a:xfrm>
                <a:off x="9525" y="-42327"/>
                <a:ext cx="2057400" cy="580807"/>
                <a:chOff x="0" y="-42327"/>
                <a:chExt cx="2057400" cy="580807"/>
              </a:xfrm>
            </p:grpSpPr>
            <p:grpSp>
              <p:nvGrpSpPr>
                <p:cNvPr id="24" name="Grouper 36"/>
                <p:cNvGrpSpPr/>
                <p:nvPr/>
              </p:nvGrpSpPr>
              <p:grpSpPr>
                <a:xfrm>
                  <a:off x="0" y="309880"/>
                  <a:ext cx="2057400" cy="228600"/>
                  <a:chOff x="0" y="0"/>
                  <a:chExt cx="2057400" cy="22860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0" y="0"/>
                    <a:ext cx="685800" cy="22860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685800" y="0"/>
                    <a:ext cx="685800" cy="22860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1371600" y="0"/>
                    <a:ext cx="685800" cy="22860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25" name="Zone de texte 102"/>
                <p:cNvSpPr txBox="1"/>
                <p:nvPr/>
              </p:nvSpPr>
              <p:spPr>
                <a:xfrm>
                  <a:off x="596993" y="-42327"/>
                  <a:ext cx="1028700" cy="29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FAA26D3D-D897-4be2-8F04-BA451C77F1D7}">
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  </a:ex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fr-FR" sz="2800" dirty="0">
                      <a:ea typeface="Times New Roman" panose="02020603050405020304" pitchFamily="18" charset="0"/>
                    </a:rPr>
                    <a:t>9 mètres</a:t>
                  </a:r>
                </a:p>
              </p:txBody>
            </p:sp>
          </p:grpSp>
        </p:grpSp>
        <p:grpSp>
          <p:nvGrpSpPr>
            <p:cNvPr id="14" name="Grouper 93"/>
            <p:cNvGrpSpPr/>
            <p:nvPr/>
          </p:nvGrpSpPr>
          <p:grpSpPr>
            <a:xfrm>
              <a:off x="914400" y="1488537"/>
              <a:ext cx="3200400" cy="609503"/>
              <a:chOff x="0" y="-72821"/>
              <a:chExt cx="3200400" cy="611301"/>
            </a:xfrm>
          </p:grpSpPr>
          <p:grpSp>
            <p:nvGrpSpPr>
              <p:cNvPr id="15" name="Grouper 37"/>
              <p:cNvGrpSpPr/>
              <p:nvPr/>
            </p:nvGrpSpPr>
            <p:grpSpPr>
              <a:xfrm>
                <a:off x="0" y="309880"/>
                <a:ext cx="3200400" cy="228600"/>
                <a:chOff x="0" y="0"/>
                <a:chExt cx="3200400" cy="22860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0" y="0"/>
                  <a:ext cx="914400" cy="2286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914400" y="0"/>
                  <a:ext cx="914400" cy="2286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828800" y="0"/>
                  <a:ext cx="685800" cy="228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2514600" y="0"/>
                  <a:ext cx="685800" cy="228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</p:grpSp>
          <p:cxnSp>
            <p:nvCxnSpPr>
              <p:cNvPr id="16" name="Connecteur droit avec flèche 15"/>
              <p:cNvCxnSpPr/>
              <p:nvPr/>
            </p:nvCxnSpPr>
            <p:spPr>
              <a:xfrm>
                <a:off x="0" y="208280"/>
                <a:ext cx="320040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arrow"/>
              </a:ln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</a:ex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Zone de texte 110"/>
              <p:cNvSpPr txBox="1"/>
              <p:nvPr/>
            </p:nvSpPr>
            <p:spPr>
              <a:xfrm>
                <a:off x="1137251" y="-72821"/>
                <a:ext cx="102870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800" dirty="0">
                    <a:ea typeface="Times New Roman" panose="02020603050405020304" pitchFamily="18" charset="0"/>
                  </a:rPr>
                  <a:t>…… mètres</a:t>
                </a: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9770407" y="6327209"/>
            <a:ext cx="21719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i="1" dirty="0" smtClean="0">
                <a:solidFill>
                  <a:srgbClr val="7030A0"/>
                </a:solidFill>
              </a:rPr>
              <a:t>D’après Roland </a:t>
            </a:r>
            <a:r>
              <a:rPr lang="fr-FR" sz="1600" i="1" dirty="0" err="1" smtClean="0">
                <a:solidFill>
                  <a:srgbClr val="7030A0"/>
                </a:solidFill>
              </a:rPr>
              <a:t>Charnay</a:t>
            </a:r>
            <a:endParaRPr lang="fr-FR" sz="1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0" y="-8441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40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151" y="6373"/>
            <a:ext cx="1199473" cy="183121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032" r="17917" b="-8809"/>
          <a:stretch/>
        </p:blipFill>
        <p:spPr>
          <a:xfrm>
            <a:off x="4371616" y="5430236"/>
            <a:ext cx="7541638" cy="1900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5073" y="285979"/>
            <a:ext cx="75610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Quelle est la longueur du troisième train?</a:t>
            </a:r>
            <a:endParaRPr lang="fr-FR" sz="3200" dirty="0"/>
          </a:p>
        </p:txBody>
      </p:sp>
      <p:grpSp>
        <p:nvGrpSpPr>
          <p:cNvPr id="33" name="Grouper 94"/>
          <p:cNvGrpSpPr/>
          <p:nvPr/>
        </p:nvGrpSpPr>
        <p:grpSpPr>
          <a:xfrm>
            <a:off x="1144550" y="1047228"/>
            <a:ext cx="7260896" cy="3877689"/>
            <a:chOff x="0" y="-10472"/>
            <a:chExt cx="4114800" cy="2108512"/>
          </a:xfrm>
        </p:grpSpPr>
        <p:grpSp>
          <p:nvGrpSpPr>
            <p:cNvPr id="34" name="Grouper 35"/>
            <p:cNvGrpSpPr/>
            <p:nvPr/>
          </p:nvGrpSpPr>
          <p:grpSpPr>
            <a:xfrm>
              <a:off x="0" y="367030"/>
              <a:ext cx="3657600" cy="228600"/>
              <a:chOff x="0" y="0"/>
              <a:chExt cx="3657600" cy="2286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1440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82880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743200" y="0"/>
                <a:ext cx="914400" cy="228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cxnSp>
          <p:nvCxnSpPr>
            <p:cNvPr id="35" name="Connecteur droit avec flèche 34"/>
            <p:cNvCxnSpPr/>
            <p:nvPr/>
          </p:nvCxnSpPr>
          <p:spPr>
            <a:xfrm>
              <a:off x="0" y="262255"/>
              <a:ext cx="36576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  <a:extLst>
              <a:ext uri="{FAA26D3D-D897-4be2-8F04-BA451C77F1D7}">
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  <a:ext uri="{C572A759-6A51-4108-AA02-DFA0A04FC94B}">
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 de texte 29"/>
            <p:cNvSpPr txBox="1"/>
            <p:nvPr/>
          </p:nvSpPr>
          <p:spPr>
            <a:xfrm>
              <a:off x="1143000" y="-10472"/>
              <a:ext cx="10287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  <a:ext uri="{C572A759-6A51-4108-AA02-DFA0A04FC94B}">
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>
                  <a:effectLst/>
                  <a:ea typeface="Times New Roman" panose="02020603050405020304" pitchFamily="18" charset="0"/>
                </a:rPr>
                <a:t>16 mètres</a:t>
              </a:r>
            </a:p>
          </p:txBody>
        </p:sp>
        <p:grpSp>
          <p:nvGrpSpPr>
            <p:cNvPr id="37" name="Grouper 92"/>
            <p:cNvGrpSpPr/>
            <p:nvPr/>
          </p:nvGrpSpPr>
          <p:grpSpPr>
            <a:xfrm>
              <a:off x="352425" y="747542"/>
              <a:ext cx="2066925" cy="580807"/>
              <a:chOff x="0" y="-42327"/>
              <a:chExt cx="2066925" cy="580807"/>
            </a:xfrm>
          </p:grpSpPr>
          <p:cxnSp>
            <p:nvCxnSpPr>
              <p:cNvPr id="46" name="Connecteur droit avec flèche 45"/>
              <p:cNvCxnSpPr/>
              <p:nvPr/>
            </p:nvCxnSpPr>
            <p:spPr>
              <a:xfrm>
                <a:off x="0" y="214630"/>
                <a:ext cx="205740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arrow"/>
              </a:ln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</a:ex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er 91"/>
              <p:cNvGrpSpPr/>
              <p:nvPr/>
            </p:nvGrpSpPr>
            <p:grpSpPr>
              <a:xfrm>
                <a:off x="9525" y="-42327"/>
                <a:ext cx="2057400" cy="580807"/>
                <a:chOff x="0" y="-42327"/>
                <a:chExt cx="2057400" cy="580807"/>
              </a:xfrm>
            </p:grpSpPr>
            <p:grpSp>
              <p:nvGrpSpPr>
                <p:cNvPr id="48" name="Grouper 36"/>
                <p:cNvGrpSpPr/>
                <p:nvPr/>
              </p:nvGrpSpPr>
              <p:grpSpPr>
                <a:xfrm>
                  <a:off x="0" y="309880"/>
                  <a:ext cx="2057400" cy="228600"/>
                  <a:chOff x="0" y="0"/>
                  <a:chExt cx="2057400" cy="228600"/>
                </a:xfrm>
              </p:grpSpPr>
              <p:sp>
                <p:nvSpPr>
                  <p:cNvPr id="50" name="Rectangle 49"/>
                  <p:cNvSpPr/>
                  <p:nvPr/>
                </p:nvSpPr>
                <p:spPr>
                  <a:xfrm>
                    <a:off x="0" y="0"/>
                    <a:ext cx="685800" cy="22860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685800" y="0"/>
                    <a:ext cx="685800" cy="22860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1371600" y="0"/>
                    <a:ext cx="685800" cy="228600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49" name="Zone de texte 102"/>
                <p:cNvSpPr txBox="1"/>
                <p:nvPr/>
              </p:nvSpPr>
              <p:spPr>
                <a:xfrm>
                  <a:off x="596993" y="-42327"/>
                  <a:ext cx="1028700" cy="29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FAA26D3D-D897-4be2-8F04-BA451C77F1D7}">
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  </a:ex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fr-FR" sz="2800" dirty="0">
                      <a:ea typeface="Times New Roman" panose="02020603050405020304" pitchFamily="18" charset="0"/>
                    </a:rPr>
                    <a:t>9 mètres</a:t>
                  </a:r>
                </a:p>
              </p:txBody>
            </p:sp>
          </p:grpSp>
        </p:grpSp>
        <p:grpSp>
          <p:nvGrpSpPr>
            <p:cNvPr id="38" name="Grouper 93"/>
            <p:cNvGrpSpPr/>
            <p:nvPr/>
          </p:nvGrpSpPr>
          <p:grpSpPr>
            <a:xfrm>
              <a:off x="914400" y="1488537"/>
              <a:ext cx="3200400" cy="609503"/>
              <a:chOff x="0" y="-72821"/>
              <a:chExt cx="3200400" cy="611301"/>
            </a:xfrm>
          </p:grpSpPr>
          <p:grpSp>
            <p:nvGrpSpPr>
              <p:cNvPr id="39" name="Grouper 37"/>
              <p:cNvGrpSpPr/>
              <p:nvPr/>
            </p:nvGrpSpPr>
            <p:grpSpPr>
              <a:xfrm>
                <a:off x="0" y="309880"/>
                <a:ext cx="3200400" cy="228600"/>
                <a:chOff x="0" y="0"/>
                <a:chExt cx="3200400" cy="228600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0" y="0"/>
                  <a:ext cx="914400" cy="2286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914400" y="0"/>
                  <a:ext cx="914400" cy="2286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828800" y="0"/>
                  <a:ext cx="685800" cy="228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514600" y="0"/>
                  <a:ext cx="685800" cy="2286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</p:grpSp>
          <p:cxnSp>
            <p:nvCxnSpPr>
              <p:cNvPr id="40" name="Connecteur droit avec flèche 39"/>
              <p:cNvCxnSpPr/>
              <p:nvPr/>
            </p:nvCxnSpPr>
            <p:spPr>
              <a:xfrm>
                <a:off x="0" y="208280"/>
                <a:ext cx="320040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arrow"/>
              </a:ln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</a:ex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Zone de texte 110"/>
              <p:cNvSpPr txBox="1"/>
              <p:nvPr/>
            </p:nvSpPr>
            <p:spPr>
              <a:xfrm>
                <a:off x="1137251" y="-72821"/>
                <a:ext cx="102870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800" dirty="0">
                    <a:ea typeface="Times New Roman" panose="02020603050405020304" pitchFamily="18" charset="0"/>
                  </a:rPr>
                  <a:t>…… mètres</a:t>
                </a:r>
              </a:p>
            </p:txBody>
          </p:sp>
        </p:grpSp>
      </p:grpSp>
      <p:sp>
        <p:nvSpPr>
          <p:cNvPr id="32" name="ZoneTexte 31"/>
          <p:cNvSpPr txBox="1"/>
          <p:nvPr/>
        </p:nvSpPr>
        <p:spPr>
          <a:xfrm>
            <a:off x="4623459" y="5633502"/>
            <a:ext cx="6986008" cy="92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Le troisième train mesure 14 mètres.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9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2853343" y="-29841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432689" y="1008699"/>
            <a:ext cx="10947517" cy="5262979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Pour </a:t>
            </a:r>
            <a:r>
              <a:rPr lang="fr-FR" sz="3200" dirty="0"/>
              <a:t>un goûter, Marie prépare trois salades de fruits rouges.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Chaque saladier contient 40 fruits. 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Dans le premier, il n’y a que des fraises.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Dans le deuxième, il y a autant de fraises que de mûres. 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Dans le troisième, il y a la même quantité de cerises, de fraises, de mûres et de framboises</a:t>
            </a:r>
            <a:r>
              <a:rPr lang="fr-FR" sz="3200" dirty="0" smtClean="0"/>
              <a:t>.</a:t>
            </a:r>
            <a:r>
              <a:rPr lang="fr-FR" sz="3200" b="1" dirty="0"/>
              <a:t> </a:t>
            </a:r>
            <a:endParaRPr lang="fr-FR" sz="3200" b="1" dirty="0" smtClean="0"/>
          </a:p>
          <a:p>
            <a:pPr>
              <a:lnSpc>
                <a:spcPct val="150000"/>
              </a:lnSpc>
            </a:pPr>
            <a:r>
              <a:rPr lang="fr-FR" sz="3200" b="1" dirty="0" smtClean="0"/>
              <a:t>Combien </a:t>
            </a:r>
            <a:r>
              <a:rPr lang="fr-FR" sz="3200" b="1" dirty="0"/>
              <a:t>faut-il de fraises </a:t>
            </a:r>
            <a:r>
              <a:rPr lang="fr-FR" sz="3200" b="1" dirty="0" smtClean="0"/>
              <a:t>pour </a:t>
            </a:r>
            <a:r>
              <a:rPr lang="fr-FR" sz="3200" b="1" dirty="0"/>
              <a:t>préparer les salades de fruits </a:t>
            </a:r>
            <a:r>
              <a:rPr lang="fr-FR" sz="3200" b="1" dirty="0" smtClean="0"/>
              <a:t>?</a:t>
            </a:r>
            <a:endParaRPr lang="fr-FR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405" y="6373"/>
            <a:ext cx="1308220" cy="199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252664" y="262195"/>
            <a:ext cx="11825606" cy="2308324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Pour </a:t>
            </a:r>
            <a:r>
              <a:rPr lang="fr-FR" sz="2400" dirty="0"/>
              <a:t>un goûter, Marie prépare trois salades de fruits rouges.</a:t>
            </a:r>
          </a:p>
          <a:p>
            <a:r>
              <a:rPr lang="fr-FR" sz="2400" dirty="0"/>
              <a:t>Chaque saladier contient 40 fruits. </a:t>
            </a:r>
          </a:p>
          <a:p>
            <a:r>
              <a:rPr lang="fr-FR" sz="2400" dirty="0"/>
              <a:t>Dans le premier, il n’y a que des fraises.</a:t>
            </a:r>
          </a:p>
          <a:p>
            <a:r>
              <a:rPr lang="fr-FR" sz="2400" dirty="0"/>
              <a:t>Dans le deuxième, il y a autant de fraises que de mûres. </a:t>
            </a:r>
          </a:p>
          <a:p>
            <a:r>
              <a:rPr lang="fr-FR" sz="2400" dirty="0"/>
              <a:t>Dans le troisième, il y a la même quantité de cerises, de fraises, de mûres et de framboises</a:t>
            </a:r>
            <a:r>
              <a:rPr lang="fr-FR" sz="2400" dirty="0" smtClean="0"/>
              <a:t>.</a:t>
            </a:r>
            <a:r>
              <a:rPr lang="fr-FR" sz="2400" b="1" dirty="0"/>
              <a:t> Combien faut-il de fraises </a:t>
            </a:r>
            <a:r>
              <a:rPr lang="fr-FR" sz="2400" b="1" dirty="0" smtClean="0"/>
              <a:t>pour </a:t>
            </a:r>
            <a:r>
              <a:rPr lang="fr-FR" sz="2400" b="1" dirty="0"/>
              <a:t>préparer les salades de fruits ?</a:t>
            </a:r>
            <a:endParaRPr lang="fr-FR" sz="2400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032" r="17917" b="-8809"/>
          <a:stretch/>
        </p:blipFill>
        <p:spPr>
          <a:xfrm>
            <a:off x="2310310" y="5361229"/>
            <a:ext cx="9408938" cy="1860425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2653173" y="5527592"/>
            <a:ext cx="10243244" cy="92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Il faut 70 fraises pour préparer les salades de fruits.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4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3206" y="1122363"/>
            <a:ext cx="10645254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Numération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b="1" dirty="0" smtClean="0"/>
              <a:t>La droite graduée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1883824" y="3302749"/>
            <a:ext cx="8151186" cy="1681327"/>
            <a:chOff x="1781352" y="2436339"/>
            <a:chExt cx="8151186" cy="1681327"/>
          </a:xfrm>
        </p:grpSpPr>
        <p:sp>
          <p:nvSpPr>
            <p:cNvPr id="5" name="Émoticône 4"/>
            <p:cNvSpPr/>
            <p:nvPr/>
          </p:nvSpPr>
          <p:spPr>
            <a:xfrm>
              <a:off x="1883824" y="2436339"/>
              <a:ext cx="753762" cy="778476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moticône 5"/>
            <p:cNvSpPr/>
            <p:nvPr/>
          </p:nvSpPr>
          <p:spPr>
            <a:xfrm>
              <a:off x="4139689" y="2436339"/>
              <a:ext cx="753762" cy="778476"/>
            </a:xfrm>
            <a:prstGeom prst="smileyFac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moticône 6"/>
            <p:cNvSpPr/>
            <p:nvPr/>
          </p:nvSpPr>
          <p:spPr>
            <a:xfrm>
              <a:off x="6536841" y="2487824"/>
              <a:ext cx="753762" cy="778476"/>
            </a:xfrm>
            <a:prstGeom prst="smileyFac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Émoticône 7"/>
            <p:cNvSpPr/>
            <p:nvPr/>
          </p:nvSpPr>
          <p:spPr>
            <a:xfrm>
              <a:off x="8917517" y="2487824"/>
              <a:ext cx="753762" cy="778476"/>
            </a:xfrm>
            <a:prstGeom prst="smileyFac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1352" y="3594446"/>
              <a:ext cx="9108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Alice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60627" y="3594446"/>
              <a:ext cx="93807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Boris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31244" y="3594446"/>
              <a:ext cx="10294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Chloé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917517" y="3558006"/>
              <a:ext cx="101502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Denis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Ellipse 21"/>
          <p:cNvSpPr/>
          <p:nvPr/>
        </p:nvSpPr>
        <p:spPr>
          <a:xfrm>
            <a:off x="2022139" y="1730555"/>
            <a:ext cx="778431" cy="7989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183192" y="1730555"/>
            <a:ext cx="778431" cy="7989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564506" y="1730555"/>
            <a:ext cx="778431" cy="7989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3085820" flipH="1">
            <a:off x="2063139" y="2732003"/>
            <a:ext cx="2861223" cy="2698447"/>
          </a:xfrm>
          <a:prstGeom prst="arc">
            <a:avLst>
              <a:gd name="adj1" fmla="val 16418118"/>
              <a:gd name="adj2" fmla="val 81091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/>
          <p:cNvSpPr/>
          <p:nvPr/>
        </p:nvSpPr>
        <p:spPr>
          <a:xfrm rot="3085820" flipH="1">
            <a:off x="4458080" y="2732000"/>
            <a:ext cx="2861223" cy="2698447"/>
          </a:xfrm>
          <a:prstGeom prst="arc">
            <a:avLst>
              <a:gd name="adj1" fmla="val 16418118"/>
              <a:gd name="adj2" fmla="val 81091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c 15"/>
          <p:cNvSpPr/>
          <p:nvPr/>
        </p:nvSpPr>
        <p:spPr>
          <a:xfrm rot="3085820" flipH="1">
            <a:off x="6853023" y="2732001"/>
            <a:ext cx="2861223" cy="2698447"/>
          </a:xfrm>
          <a:prstGeom prst="arc">
            <a:avLst>
              <a:gd name="adj1" fmla="val 16418118"/>
              <a:gd name="adj2" fmla="val 81091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7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255 L 0.05051 -0.09474 C 0.06014 -0.11536 0.07471 -0.12624 0.08994 -0.12624 C 0.10712 -0.12624 0.12105 -0.11536 0.13068 -0.09474 L 0.17715 -0.00255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2" y="-6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7282E-6 -4.31781E-6 L 0.05285 -0.09057 C 0.06378 -0.11095 0.08044 -0.12114 0.09775 -0.12114 C 0.11741 -0.12114 0.13328 -0.11095 0.14435 -0.09057 L 0.19732 -4.31781E-6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6" y="-6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91E-6 -2.3836E-6 L 0.05129 -0.0864 C 0.06196 -0.10586 0.0781 -0.11605 0.09489 -0.11605 C 0.11402 -0.11605 0.12938 -0.10586 0.14005 -0.0864 L 0.19147 -2.3836E-6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67" y="-58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03384" y="494630"/>
            <a:ext cx="8179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Où doivent se placer les enfants ?</a:t>
            </a:r>
            <a:endParaRPr lang="fr-FR" sz="2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789329" y="1271149"/>
            <a:ext cx="10833717" cy="1456928"/>
            <a:chOff x="766749" y="1472208"/>
            <a:chExt cx="10833717" cy="1456928"/>
          </a:xfrm>
        </p:grpSpPr>
        <p:grpSp>
          <p:nvGrpSpPr>
            <p:cNvPr id="30" name="Groupe 29"/>
            <p:cNvGrpSpPr/>
            <p:nvPr/>
          </p:nvGrpSpPr>
          <p:grpSpPr>
            <a:xfrm>
              <a:off x="766749" y="1472208"/>
              <a:ext cx="10833717" cy="1456928"/>
              <a:chOff x="766749" y="1676013"/>
              <a:chExt cx="10833717" cy="1456928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130968" y="1676013"/>
                <a:ext cx="74616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800" kern="1200" dirty="0" smtClean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A</a:t>
                </a:r>
                <a:r>
                  <a:rPr lang="fr-FR" sz="2800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B</a:t>
                </a:r>
                <a:r>
                  <a:rPr lang="fr-FR" sz="1800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	</a:t>
                </a:r>
                <a:r>
                  <a:rPr lang="fr-FR" sz="2800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      </a:t>
                </a:r>
                <a:r>
                  <a:rPr lang="fr-FR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		</a:t>
                </a:r>
                <a:endPara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66749" y="2609721"/>
                <a:ext cx="108337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</a:t>
                </a:r>
                <a:r>
                  <a:rPr lang="fr-FR" sz="8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fr-FR" sz="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0    </a:t>
                </a:r>
                <a:r>
                  <a:rPr lang="fr-FR" sz="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</a:t>
                </a:r>
                <a:r>
                  <a:rPr lang="fr-FR" sz="2800" kern="1200" dirty="0" smtClean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10  	</a:t>
                </a:r>
                <a:r>
                  <a:rPr lang="fr-FR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	   		</a:t>
                </a:r>
                <a:endPara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31" name="Imag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7141" y="1966170"/>
              <a:ext cx="9792330" cy="476250"/>
            </a:xfrm>
            <a:prstGeom prst="rect">
              <a:avLst/>
            </a:prstGeom>
          </p:spPr>
        </p:pic>
      </p:grpSp>
      <p:grpSp>
        <p:nvGrpSpPr>
          <p:cNvPr id="34" name="Groupe 33"/>
          <p:cNvGrpSpPr/>
          <p:nvPr/>
        </p:nvGrpSpPr>
        <p:grpSpPr>
          <a:xfrm>
            <a:off x="789329" y="2988622"/>
            <a:ext cx="10833717" cy="1417571"/>
            <a:chOff x="766749" y="3279338"/>
            <a:chExt cx="10833717" cy="1417571"/>
          </a:xfrm>
        </p:grpSpPr>
        <p:grpSp>
          <p:nvGrpSpPr>
            <p:cNvPr id="35" name="Groupe 34"/>
            <p:cNvGrpSpPr/>
            <p:nvPr/>
          </p:nvGrpSpPr>
          <p:grpSpPr>
            <a:xfrm>
              <a:off x="766749" y="3279338"/>
              <a:ext cx="10833717" cy="1417571"/>
              <a:chOff x="766749" y="1676013"/>
              <a:chExt cx="10833717" cy="1417571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130968" y="1676013"/>
                <a:ext cx="74616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800" kern="1200" dirty="0" smtClean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A</a:t>
                </a:r>
                <a:r>
                  <a:rPr lang="fr-FR" sz="2800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	    </a:t>
                </a:r>
                <a:r>
                  <a:rPr lang="fr-FR" sz="800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</a:t>
                </a:r>
                <a:r>
                  <a:rPr lang="fr-FR" sz="2800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B</a:t>
                </a:r>
                <a:r>
                  <a:rPr lang="fr-FR" sz="1800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	</a:t>
                </a:r>
                <a:r>
                  <a:rPr lang="fr-FR" sz="2800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  </a:t>
                </a:r>
                <a:r>
                  <a:rPr lang="fr-FR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		</a:t>
                </a:r>
                <a:endPara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66749" y="2570364"/>
                <a:ext cx="108337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</a:t>
                </a:r>
                <a:r>
                  <a:rPr lang="fr-FR" sz="8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fr-FR" sz="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0    </a:t>
                </a:r>
                <a:r>
                  <a:rPr lang="fr-FR" sz="8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</a:t>
                </a:r>
                <a:r>
                  <a:rPr lang="fr-FR" sz="2800" kern="1200" dirty="0" smtClean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10  	</a:t>
                </a:r>
                <a:r>
                  <a:rPr lang="fr-FR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	   		</a:t>
                </a:r>
                <a:endPara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36" name="Imag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7141" y="3698697"/>
              <a:ext cx="9792330" cy="476250"/>
            </a:xfrm>
            <a:prstGeom prst="rect">
              <a:avLst/>
            </a:prstGeom>
          </p:spPr>
        </p:pic>
      </p:grpSp>
      <p:sp>
        <p:nvSpPr>
          <p:cNvPr id="39" name="Rectangle 38"/>
          <p:cNvSpPr/>
          <p:nvPr/>
        </p:nvSpPr>
        <p:spPr>
          <a:xfrm>
            <a:off x="1366928" y="2056432"/>
            <a:ext cx="611719" cy="28177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367733" y="3716001"/>
            <a:ext cx="611719" cy="28177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6832004" y="560228"/>
            <a:ext cx="3998321" cy="772204"/>
            <a:chOff x="6870032" y="402099"/>
            <a:chExt cx="3998321" cy="772204"/>
          </a:xfrm>
        </p:grpSpPr>
        <p:sp>
          <p:nvSpPr>
            <p:cNvPr id="3" name="Rectangle 2"/>
            <p:cNvSpPr/>
            <p:nvPr/>
          </p:nvSpPr>
          <p:spPr>
            <a:xfrm>
              <a:off x="7026442" y="567203"/>
              <a:ext cx="38419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 smtClean="0">
                  <a:solidFill>
                    <a:srgbClr val="0070C0"/>
                  </a:solidFill>
                </a:rPr>
                <a:t>Alice  Boris  Chloé  Denis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2" name="Ellipse 1"/>
            <p:cNvSpPr/>
            <p:nvPr/>
          </p:nvSpPr>
          <p:spPr>
            <a:xfrm>
              <a:off x="6870032" y="402099"/>
              <a:ext cx="3998321" cy="77220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801810" y="4719031"/>
            <a:ext cx="10833717" cy="1526156"/>
            <a:chOff x="789329" y="4666738"/>
            <a:chExt cx="10833717" cy="1526156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7995" y="5120980"/>
              <a:ext cx="9792330" cy="47625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240032" y="4666738"/>
              <a:ext cx="74616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	    </a:t>
              </a:r>
              <a:r>
                <a:rPr lang="fr-FR" sz="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r>
                <a:rPr lang="fr-FR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    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C</a:t>
              </a:r>
              <a:r>
                <a:rPr lang="fr-FR" sz="1800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329" y="5669674"/>
              <a:ext cx="108337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0   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10  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473803" y="5508635"/>
            <a:ext cx="611719" cy="28177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96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03384" y="567203"/>
            <a:ext cx="8179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Où doivent se placer Boris et Chloé ?</a:t>
            </a:r>
            <a:endParaRPr lang="fr-FR" sz="2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932403" y="3259120"/>
            <a:ext cx="10941044" cy="1223293"/>
            <a:chOff x="1071694" y="5455994"/>
            <a:chExt cx="10941044" cy="1223293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1694" y="5455994"/>
              <a:ext cx="10173667" cy="352425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1179021" y="5879068"/>
              <a:ext cx="108337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0    	</a:t>
              </a:r>
              <a:r>
                <a:rPr lang="fr-FR" sz="2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						         12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	 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1672787" y="3505982"/>
            <a:ext cx="697434" cy="281776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1 u</a:t>
            </a:r>
            <a:endParaRPr lang="fr-FR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1447185" y="2735580"/>
            <a:ext cx="913896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kern="1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	   								    </a:t>
            </a:r>
            <a:r>
              <a:rPr lang="fr-FR" sz="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fr-FR" sz="1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fr-FR" sz="1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	         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6773779" y="704321"/>
            <a:ext cx="3998321" cy="772204"/>
            <a:chOff x="6870032" y="402099"/>
            <a:chExt cx="3998321" cy="772204"/>
          </a:xfrm>
        </p:grpSpPr>
        <p:sp>
          <p:nvSpPr>
            <p:cNvPr id="26" name="Rectangle 25"/>
            <p:cNvSpPr/>
            <p:nvPr/>
          </p:nvSpPr>
          <p:spPr>
            <a:xfrm>
              <a:off x="7026442" y="496016"/>
              <a:ext cx="38419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 smtClean="0">
                  <a:solidFill>
                    <a:srgbClr val="0070C0"/>
                  </a:solidFill>
                </a:rPr>
                <a:t>Alice  Boris  Chloé  Denis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6870032" y="402099"/>
              <a:ext cx="3998321" cy="77220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3080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3624" y="1709216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Calcul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  </a:t>
            </a:r>
            <a:r>
              <a:rPr lang="fr-FR" dirty="0" smtClean="0">
                <a:latin typeface="+mn-lt"/>
                <a:cs typeface="Arial" panose="020B0604020202020204" pitchFamily="34" charset="0"/>
              </a:rPr>
              <a:t>Le jeu de la cible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83" y="1396889"/>
            <a:ext cx="3907371" cy="38137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5706" y="551353"/>
            <a:ext cx="3660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</a:rPr>
              <a:t>Quel est le score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4129" y="5470003"/>
            <a:ext cx="2584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Score : </a:t>
            </a:r>
            <a:r>
              <a:rPr lang="fr-FR" sz="3200" b="1" dirty="0" smtClean="0">
                <a:solidFill>
                  <a:srgbClr val="7030A0"/>
                </a:solidFill>
              </a:rPr>
              <a:t>…………</a:t>
            </a:r>
            <a:endParaRPr lang="fr-FR" sz="3200" dirty="0"/>
          </a:p>
        </p:txBody>
      </p:sp>
      <p:sp>
        <p:nvSpPr>
          <p:cNvPr id="9" name="Ellipse 8"/>
          <p:cNvSpPr/>
          <p:nvPr/>
        </p:nvSpPr>
        <p:spPr>
          <a:xfrm>
            <a:off x="5480989" y="3106415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99062" y="3140574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644322" y="3087780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912431" y="3702774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588958" y="3873473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386692" y="4146601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669764" y="3195779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726406" y="1872888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382271"/>
            <a:ext cx="71020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</a:rPr>
              <a:t>Quel est le </a:t>
            </a:r>
            <a:r>
              <a:rPr lang="fr-FR" sz="3600" b="1" dirty="0" smtClean="0">
                <a:solidFill>
                  <a:srgbClr val="7030A0"/>
                </a:solidFill>
              </a:rPr>
              <a:t>score de chaque enfant </a:t>
            </a:r>
            <a:r>
              <a:rPr lang="fr-FR" sz="3600" b="1" dirty="0">
                <a:solidFill>
                  <a:srgbClr val="7030A0"/>
                </a:solidFill>
              </a:rPr>
              <a:t>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1011363" y="5645324"/>
            <a:ext cx="10302771" cy="599832"/>
            <a:chOff x="887846" y="5296777"/>
            <a:chExt cx="10302771" cy="599832"/>
          </a:xfrm>
        </p:grpSpPr>
        <p:sp>
          <p:nvSpPr>
            <p:cNvPr id="45" name="Rectangle 44"/>
            <p:cNvSpPr/>
            <p:nvPr/>
          </p:nvSpPr>
          <p:spPr>
            <a:xfrm>
              <a:off x="887846" y="5296777"/>
              <a:ext cx="258416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</a:t>
              </a:r>
              <a:r>
                <a:rPr lang="fr-FR" sz="3200" b="1" dirty="0" smtClean="0">
                  <a:solidFill>
                    <a:srgbClr val="7030A0"/>
                  </a:solidFill>
                </a:rPr>
                <a:t>…………</a:t>
              </a:r>
              <a:endParaRPr lang="fr-FR" sz="32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58573" y="5311834"/>
              <a:ext cx="258416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</a:t>
              </a:r>
              <a:r>
                <a:rPr lang="fr-FR" sz="3200" b="1" dirty="0" smtClean="0">
                  <a:solidFill>
                    <a:srgbClr val="7030A0"/>
                  </a:solidFill>
                </a:rPr>
                <a:t>…………</a:t>
              </a:r>
              <a:endParaRPr lang="fr-FR" sz="3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06448" y="5306357"/>
              <a:ext cx="258416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</a:t>
              </a:r>
              <a:r>
                <a:rPr lang="fr-FR" sz="3200" b="1" dirty="0" smtClean="0">
                  <a:solidFill>
                    <a:srgbClr val="7030A0"/>
                  </a:solidFill>
                </a:rPr>
                <a:t>…………</a:t>
              </a:r>
              <a:endParaRPr lang="fr-FR" sz="3200" dirty="0"/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605163" y="1323360"/>
            <a:ext cx="10765737" cy="3623090"/>
            <a:chOff x="623918" y="1357708"/>
            <a:chExt cx="10765737" cy="3623090"/>
          </a:xfrm>
        </p:grpSpPr>
        <p:pic>
          <p:nvPicPr>
            <p:cNvPr id="92" name="Image 9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3918" y="1796796"/>
              <a:ext cx="3181350" cy="318135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94030" y="1789923"/>
              <a:ext cx="3095625" cy="319087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5"/>
            <a:srcRect r="1634"/>
            <a:stretch/>
          </p:blipFill>
          <p:spPr>
            <a:xfrm>
              <a:off x="4302468" y="1841300"/>
              <a:ext cx="3269908" cy="3105150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1731387" y="1357709"/>
              <a:ext cx="9428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0070C0"/>
                  </a:solidFill>
                </a:rPr>
                <a:t>Maïa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593640" y="1357708"/>
              <a:ext cx="9874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err="1" smtClean="0">
                  <a:solidFill>
                    <a:srgbClr val="0070C0"/>
                  </a:solidFill>
                </a:rPr>
                <a:t>Tiago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414412" y="1362732"/>
              <a:ext cx="7409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0070C0"/>
                  </a:solidFill>
                </a:rPr>
                <a:t>Nils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100" name="Ellipse 99"/>
            <p:cNvSpPr/>
            <p:nvPr/>
          </p:nvSpPr>
          <p:spPr>
            <a:xfrm>
              <a:off x="2303778" y="3179635"/>
              <a:ext cx="205200" cy="20485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2333565" y="3402706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2095345" y="3070512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1885528" y="3207108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2562374" y="3682960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2664537" y="3403500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2112429" y="2527408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1721685" y="2741031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2588128" y="2120862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3307309" y="3452847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5783838" y="3179635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6050487" y="3208620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259446" y="3173112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6232977" y="2837078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400519" y="3691308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904092" y="2630008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5115086" y="2257814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5521313" y="2155214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6376763" y="2156417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985550" y="3796718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7102257" y="3452847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9850371" y="3247647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10368814" y="3146305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9204360" y="3757647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9116068" y="3300900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10260645" y="3604842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8911627" y="4213470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9320395" y="4418670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10326205" y="2223462"/>
              <a:ext cx="204327" cy="205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869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7781</TotalTime>
  <Words>447</Words>
  <Application>Microsoft Office PowerPoint</Application>
  <PresentationFormat>Grand écran</PresentationFormat>
  <Paragraphs>99</Paragraphs>
  <Slides>17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Clensey Medium</vt:lpstr>
      <vt:lpstr>French Script MT</vt:lpstr>
      <vt:lpstr>Times New Roman</vt:lpstr>
      <vt:lpstr>Thème Office</vt:lpstr>
      <vt:lpstr>Vendredi 26 juin</vt:lpstr>
      <vt:lpstr>Présentation PowerPoint</vt:lpstr>
      <vt:lpstr>Numération La droite graduée</vt:lpstr>
      <vt:lpstr>Présentation PowerPoint</vt:lpstr>
      <vt:lpstr>Présentation PowerPoint</vt:lpstr>
      <vt:lpstr>Présentation PowerPoint</vt:lpstr>
      <vt:lpstr>Calcul    Le jeu de la cible</vt:lpstr>
      <vt:lpstr>Présentation PowerPoint</vt:lpstr>
      <vt:lpstr>Présentation PowerPoint</vt:lpstr>
      <vt:lpstr>Présentation PowerPoint</vt:lpstr>
      <vt:lpstr>Problèmes</vt:lpstr>
      <vt:lpstr>Problème n° 1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484</cp:revision>
  <cp:lastPrinted>2020-04-02T08:03:17Z</cp:lastPrinted>
  <dcterms:created xsi:type="dcterms:W3CDTF">2020-03-30T08:30:58Z</dcterms:created>
  <dcterms:modified xsi:type="dcterms:W3CDTF">2020-06-10T19:31:12Z</dcterms:modified>
</cp:coreProperties>
</file>