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626" r:id="rId2"/>
    <p:sldId id="627" r:id="rId3"/>
    <p:sldId id="680" r:id="rId4"/>
    <p:sldId id="729" r:id="rId5"/>
    <p:sldId id="706" r:id="rId6"/>
    <p:sldId id="724" r:id="rId7"/>
    <p:sldId id="722" r:id="rId8"/>
    <p:sldId id="732" r:id="rId9"/>
    <p:sldId id="601" r:id="rId10"/>
    <p:sldId id="658" r:id="rId11"/>
    <p:sldId id="713" r:id="rId12"/>
    <p:sldId id="714" r:id="rId13"/>
    <p:sldId id="716" r:id="rId14"/>
    <p:sldId id="602" r:id="rId15"/>
    <p:sldId id="688" r:id="rId16"/>
    <p:sldId id="697" r:id="rId17"/>
    <p:sldId id="730" r:id="rId18"/>
    <p:sldId id="731" r:id="rId19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C5910"/>
    <a:srgbClr val="FF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3850" autoAdjust="0"/>
  </p:normalViewPr>
  <p:slideViewPr>
    <p:cSldViewPr snapToGrid="0" snapToObjects="1">
      <p:cViewPr varScale="1">
        <p:scale>
          <a:sx n="65" d="100"/>
          <a:sy n="65" d="100"/>
        </p:scale>
        <p:origin x="2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C18DD02-E5FF-264B-8EB3-6B86560ACCFC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8D9FD304-8138-7F4C-8461-7CE5879380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697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969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Tracer les dizaines, …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548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966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77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A517F4-F26D-B74E-A048-B2FD348CE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2C18CF-53EE-BC44-A422-CF8D886E9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39A74-2B62-964A-A35B-38DF401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93CECF-7A41-1F43-9C01-7D2DC9260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0C56CC-A9A7-1445-9A15-AE187C9C3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942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078FF9-A973-004D-A1CF-1C8A6D93A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15F20E-F470-3041-8C56-38EDE38C1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2651FA-A622-7842-ABAA-C7EBF4846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DB440-A910-E047-BA14-3E370AA4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8A891-E45B-6C46-B05A-FEA3E203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55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59DDE4-5F56-C143-82AA-02AB0D940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5BC7678-EF1E-E74A-A94B-58D31F28E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6F8AB7-6764-4041-B630-5E7E5A2D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8DA9E8-51AE-2A47-8055-2B0DF9C7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A009-4BED-D74B-9AFA-FAA03BF1A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51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83C4-D2BD-AA4B-88DE-B152F1D64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A3A689-12F8-5A47-88FB-EED85B259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94CF1-DCC9-E94D-8E49-D9AB5EC8D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F01537-B12D-9247-9E0D-39EF2E9D5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4D797D-510A-F14B-89EC-6B605AFE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2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6EBEFA-DEB6-BD4F-977C-47F8A5AE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D782EF-37B3-7C4E-816B-570D0D00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C0D8B-8B3B-3A45-ADE3-AC9E7E724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90BCB5-0FFC-F840-AA91-55BEE3CE8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23E92-E29D-8B44-A220-EF12DECB3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4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E5D16F-514C-F048-B808-993495BA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AE751-6084-5D43-9347-716EC7D33A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EBCACFF-47C5-5B4C-97EF-52E8FFBDA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5DCB0E-5374-DD4A-A1EA-1C536164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14FE43-1953-DB49-B94A-A48E6289C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AF0AA-D6E1-B442-9C2D-3873AA7F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71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5C992-7E88-5A41-8625-72BE55DEC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F31EA8-DB6E-0B4A-85B9-DDC154A14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09D683C-C167-6047-BEE7-F14867967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AF52C1-6346-FC49-8D82-8448292ECE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E84B932-677B-6A47-92EC-C09D19A46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4ABC338-7A89-1943-B143-30BB2FF8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AD9C66-8763-DD4A-91FA-0E24EC6A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A0558C3-C08D-A047-AC86-24D94B00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15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20502A-D6CF-0E42-95F0-572F01F3A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AE9147-7554-B546-BD52-74E24E3B5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124627-28B2-8349-869A-4A20007A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769E86-542A-954E-ABCB-E51B7D923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1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30AC58-8373-D247-9452-AE4123EC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384AE93-57BA-8B47-8C86-24950275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D41C84-8F8A-D74B-971E-818C9FFD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1F036-69B2-F04C-9FBA-FC2763FA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DC921A-8F59-6341-9779-A5B2BD6E5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96EBD9-D1D8-134A-8E72-58C0D2332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48383E-A952-8B43-A720-47EE792B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EFEF5A-01E9-004D-BFC4-2EB2E9035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894AE4-5FA6-D547-B142-53822E80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65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4D8A58-49CF-F041-AC4F-2CCAA406F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642EFB-B5D5-2C48-A0AE-24C5A604C9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768CD9-5512-6140-975C-6462E59E0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C2C826-2913-BB49-8B28-FD20C46BC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1831D9-5663-1546-8F9E-09CA33F5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FD68C4-2057-5D47-BA0F-0702C9E1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1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60C0989-D162-4243-AB33-EBB4A6E7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AE383E-4DD6-EF4B-BF8D-87C3C28F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80840D-D131-844C-A88D-8EB810EA4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20C5C-F561-2444-8D59-714D4DE57938}" type="datetimeFigureOut">
              <a:rPr lang="fr-FR" smtClean="0"/>
              <a:t>11/06/2020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46487-109C-6149-901A-09224F896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9F3FD-264A-EF4B-8E59-99EF6C08C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3BEE0-B5D3-2642-A5DE-A3F1A4BD80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Mercredi 24 juin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1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551353"/>
            <a:ext cx="36601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</a:rPr>
              <a:t>Quel est le score 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4129" y="5470003"/>
            <a:ext cx="2584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Score : …………</a:t>
            </a:r>
            <a:endParaRPr lang="fr-FR" sz="3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6875" y="1395663"/>
            <a:ext cx="4281452" cy="3861384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5419969" y="2910445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221263" y="3401804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644322" y="3087780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636307" y="2398120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487362" y="4225898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6811869" y="3642897"/>
            <a:ext cx="216338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382271"/>
            <a:ext cx="71020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7030A0"/>
                </a:solidFill>
              </a:rPr>
              <a:t>Quel est le </a:t>
            </a:r>
            <a:r>
              <a:rPr lang="fr-FR" sz="3600" b="1" dirty="0" smtClean="0">
                <a:solidFill>
                  <a:srgbClr val="7030A0"/>
                </a:solidFill>
              </a:rPr>
              <a:t>score de chaque enfant </a:t>
            </a:r>
            <a:r>
              <a:rPr lang="fr-FR" sz="3600" b="1" dirty="0">
                <a:solidFill>
                  <a:srgbClr val="7030A0"/>
                </a:solidFill>
              </a:rPr>
              <a:t>?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792075" y="1357708"/>
            <a:ext cx="10479301" cy="4538901"/>
            <a:chOff x="792075" y="1357708"/>
            <a:chExt cx="10479301" cy="4538901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075" y="1874219"/>
              <a:ext cx="3273903" cy="2952689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1731387" y="1357709"/>
              <a:ext cx="131202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b="1" dirty="0" smtClean="0"/>
                <a:t>Marceau</a:t>
              </a:r>
              <a:endParaRPr lang="fr-FR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57626" y="5296777"/>
              <a:ext cx="258416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…………</a:t>
              </a:r>
              <a:endParaRPr lang="fr-FR" sz="32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758573" y="5311834"/>
              <a:ext cx="258416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…………</a:t>
              </a:r>
              <a:endParaRPr lang="fr-FR" sz="3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606448" y="5306357"/>
              <a:ext cx="258416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…………</a:t>
              </a:r>
              <a:endParaRPr lang="fr-FR" sz="32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593640" y="1357708"/>
              <a:ext cx="8623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b="1" dirty="0" smtClean="0"/>
                <a:t>Eliott</a:t>
              </a:r>
              <a:endParaRPr lang="fr-FR" sz="24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9414412" y="1362732"/>
              <a:ext cx="54053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400" b="1" dirty="0" smtClean="0"/>
                <a:t>Lili</a:t>
              </a:r>
              <a:endParaRPr lang="fr-FR" sz="2400" dirty="0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537195" y="265266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>
              <a:off x="2320857" y="3008212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52" name="Image 5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84851" y="1855869"/>
              <a:ext cx="3273903" cy="2952689"/>
            </a:xfrm>
            <a:prstGeom prst="rect">
              <a:avLst/>
            </a:prstGeom>
          </p:spPr>
        </p:pic>
        <p:pic>
          <p:nvPicPr>
            <p:cNvPr id="53" name="Imag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97473" y="1855868"/>
              <a:ext cx="3273903" cy="2952689"/>
            </a:xfrm>
            <a:prstGeom prst="rect">
              <a:avLst/>
            </a:prstGeom>
          </p:spPr>
        </p:pic>
        <p:sp>
          <p:nvSpPr>
            <p:cNvPr id="51" name="Ellipse 50"/>
            <p:cNvSpPr/>
            <p:nvPr/>
          </p:nvSpPr>
          <p:spPr>
            <a:xfrm>
              <a:off x="6021802" y="3008212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/>
            <p:cNvSpPr/>
            <p:nvPr/>
          </p:nvSpPr>
          <p:spPr>
            <a:xfrm>
              <a:off x="2868910" y="280506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3414307" y="356706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377302" y="335056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792158" y="3051908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387635" y="4177830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593640" y="2044987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9518192" y="2986041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Ellipse 60"/>
            <p:cNvSpPr/>
            <p:nvPr/>
          </p:nvSpPr>
          <p:spPr>
            <a:xfrm>
              <a:off x="8980412" y="279002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Ellipse 61"/>
            <p:cNvSpPr/>
            <p:nvPr/>
          </p:nvSpPr>
          <p:spPr>
            <a:xfrm>
              <a:off x="8970079" y="336292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8435440" y="336292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8543609" y="386072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9965278" y="2055437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10649447" y="275778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9869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551353"/>
            <a:ext cx="9591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rgbClr val="7030A0"/>
                </a:solidFill>
              </a:rPr>
              <a:t>P</a:t>
            </a:r>
            <a:r>
              <a:rPr lang="fr-FR" sz="3200" b="1" dirty="0" smtClean="0">
                <a:solidFill>
                  <a:srgbClr val="7030A0"/>
                </a:solidFill>
              </a:rPr>
              <a:t>lace 4 balles dans </a:t>
            </a:r>
            <a:r>
              <a:rPr lang="fr-FR" sz="3200" b="1" dirty="0">
                <a:solidFill>
                  <a:srgbClr val="7030A0"/>
                </a:solidFill>
              </a:rPr>
              <a:t>chaque cible </a:t>
            </a:r>
            <a:r>
              <a:rPr lang="fr-FR" sz="3200" b="1" dirty="0" smtClean="0">
                <a:solidFill>
                  <a:srgbClr val="7030A0"/>
                </a:solidFill>
              </a:rPr>
              <a:t>pour atteindre le score</a:t>
            </a:r>
            <a:endParaRPr lang="fr-FR" sz="3200" b="1" dirty="0">
              <a:solidFill>
                <a:srgbClr val="7030A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615706" y="1207835"/>
            <a:ext cx="10519455" cy="4266961"/>
            <a:chOff x="615706" y="1207835"/>
            <a:chExt cx="10519455" cy="4266961"/>
          </a:xfrm>
        </p:grpSpPr>
        <p:sp>
          <p:nvSpPr>
            <p:cNvPr id="9" name="Rectangle 8"/>
            <p:cNvSpPr/>
            <p:nvPr/>
          </p:nvSpPr>
          <p:spPr>
            <a:xfrm>
              <a:off x="1164573" y="4890021"/>
              <a:ext cx="20423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160</a:t>
              </a:r>
              <a:endParaRPr lang="fr-FR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4257" y="4890021"/>
              <a:ext cx="20423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100</a:t>
              </a:r>
              <a:endParaRPr lang="fr-FR" sz="32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704708" y="4855198"/>
              <a:ext cx="204235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 smtClean="0">
                  <a:solidFill>
                    <a:srgbClr val="7030A0"/>
                  </a:solidFill>
                </a:rPr>
                <a:t>Score : 150</a:t>
              </a:r>
              <a:endParaRPr lang="fr-FR" sz="3200" dirty="0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5706" y="1809980"/>
              <a:ext cx="3273903" cy="2952689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8482" y="1809979"/>
              <a:ext cx="3273903" cy="2952689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61258" y="1809980"/>
              <a:ext cx="3273903" cy="2952689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2169287" y="1401457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1776259" y="1570284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1831228" y="127843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1522983" y="1358956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5864385" y="1207835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541718" y="139941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5972554" y="1568261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6418782" y="123708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8914149" y="1314566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Ellipse 23"/>
            <p:cNvSpPr/>
            <p:nvPr/>
          </p:nvSpPr>
          <p:spPr>
            <a:xfrm>
              <a:off x="9224649" y="1504761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8779554" y="1631542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9561575" y="129503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963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5706" y="551353"/>
            <a:ext cx="69570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Quel est le score final de Grégoire ?</a:t>
            </a:r>
            <a:endParaRPr lang="fr-FR" sz="3600" b="1" dirty="0">
              <a:solidFill>
                <a:srgbClr val="7030A0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585875" y="1385292"/>
            <a:ext cx="10435141" cy="3041019"/>
            <a:chOff x="710835" y="1681225"/>
            <a:chExt cx="10435141" cy="3041019"/>
          </a:xfrm>
        </p:grpSpPr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72073" y="1681225"/>
              <a:ext cx="3273903" cy="2952689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0835" y="1769555"/>
              <a:ext cx="3273903" cy="2952689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09724" y="1723486"/>
              <a:ext cx="3273903" cy="2952689"/>
            </a:xfrm>
            <a:prstGeom prst="rect">
              <a:avLst/>
            </a:prstGeom>
          </p:spPr>
        </p:pic>
        <p:sp>
          <p:nvSpPr>
            <p:cNvPr id="9" name="Ellipse 8"/>
            <p:cNvSpPr/>
            <p:nvPr/>
          </p:nvSpPr>
          <p:spPr>
            <a:xfrm>
              <a:off x="2292946" y="2941569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1110764" y="3507702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688893" y="4103734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363546" y="3499101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437056" y="281741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9022826" y="3995734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Ellipse 17"/>
            <p:cNvSpPr/>
            <p:nvPr/>
          </p:nvSpPr>
          <p:spPr>
            <a:xfrm>
              <a:off x="8545067" y="2290964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Ellipse 18"/>
            <p:cNvSpPr/>
            <p:nvPr/>
          </p:nvSpPr>
          <p:spPr>
            <a:xfrm>
              <a:off x="10652015" y="3137900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Ellipse 19"/>
            <p:cNvSpPr/>
            <p:nvPr/>
          </p:nvSpPr>
          <p:spPr>
            <a:xfrm>
              <a:off x="10243345" y="3615703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170374" y="3327367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Ellipse 22"/>
            <p:cNvSpPr/>
            <p:nvPr/>
          </p:nvSpPr>
          <p:spPr>
            <a:xfrm>
              <a:off x="5838506" y="2875831"/>
              <a:ext cx="216338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7773224" y="5282851"/>
            <a:ext cx="25905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Score final : …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503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Problèmes</a:t>
            </a:r>
            <a:endParaRPr lang="fr-FR" sz="80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7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288" y="28219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1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6247698" y="1710075"/>
            <a:ext cx="4065404" cy="2466032"/>
            <a:chOff x="4214996" y="1854200"/>
            <a:chExt cx="3683000" cy="2161232"/>
          </a:xfrm>
          <a:solidFill>
            <a:srgbClr val="DEC3DC"/>
          </a:solidFill>
        </p:grpSpPr>
        <p:sp>
          <p:nvSpPr>
            <p:cNvPr id="8" name="Bulle ronde 7"/>
            <p:cNvSpPr/>
            <p:nvPr/>
          </p:nvSpPr>
          <p:spPr>
            <a:xfrm>
              <a:off x="4214996" y="1854200"/>
              <a:ext cx="3683000" cy="2161232"/>
            </a:xfrm>
            <a:prstGeom prst="wedgeEllipseCallout">
              <a:avLst>
                <a:gd name="adj1" fmla="val -37385"/>
                <a:gd name="adj2" fmla="val 79597"/>
              </a:avLst>
            </a:prstGeom>
            <a:grpFill/>
            <a:ln w="57150" cmpd="sng">
              <a:solidFill>
                <a:srgbClr val="DEC3D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368098" y="2489260"/>
              <a:ext cx="3376796" cy="9440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b="1" dirty="0"/>
                <a:t>Problème énoncé </a:t>
              </a:r>
            </a:p>
            <a:p>
              <a:pPr algn="ctr"/>
              <a:r>
                <a:rPr lang="fr-FR" sz="3200" b="1" dirty="0"/>
                <a:t>à l’oral</a:t>
              </a:r>
            </a:p>
          </p:txBody>
        </p: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167" y="3840245"/>
            <a:ext cx="1473530" cy="245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e 65">
            <a:extLst>
              <a:ext uri="{FF2B5EF4-FFF2-40B4-BE49-F238E27FC236}">
                <a16:creationId xmlns:a16="http://schemas.microsoft.com/office/drawing/2014/main" id="{3CCA369D-1587-0141-8E2A-52047F25F5DE}"/>
              </a:ext>
            </a:extLst>
          </p:cNvPr>
          <p:cNvGrpSpPr/>
          <p:nvPr/>
        </p:nvGrpSpPr>
        <p:grpSpPr>
          <a:xfrm>
            <a:off x="2310310" y="2561023"/>
            <a:ext cx="6255328" cy="3561022"/>
            <a:chOff x="2276301" y="1825625"/>
            <a:chExt cx="6255328" cy="3561022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BE1CCCBA-FC7E-854D-A1EB-1641BCEC8C4A}"/>
                </a:ext>
              </a:extLst>
            </p:cNvPr>
            <p:cNvGrpSpPr/>
            <p:nvPr/>
          </p:nvGrpSpPr>
          <p:grpSpPr>
            <a:xfrm>
              <a:off x="2277687" y="1825625"/>
              <a:ext cx="6253942" cy="760816"/>
              <a:chOff x="2277687" y="1825625"/>
              <a:chExt cx="6253942" cy="760816"/>
            </a:xfrm>
          </p:grpSpPr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5C9CA78B-7EEB-8241-AB02-608C66A7B349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4F958E48-C546-244C-B4E3-A751CAD8693C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A1CBBC15-F876-3E43-9991-8E644665085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>
                <a:extLst>
                  <a:ext uri="{FF2B5EF4-FFF2-40B4-BE49-F238E27FC236}">
                    <a16:creationId xmlns:a16="http://schemas.microsoft.com/office/drawing/2014/main" id="{01AF318D-E9E7-EC46-A3D7-4B924F59E1A4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>
                <a:extLst>
                  <a:ext uri="{FF2B5EF4-FFF2-40B4-BE49-F238E27FC236}">
                    <a16:creationId xmlns:a16="http://schemas.microsoft.com/office/drawing/2014/main" id="{0EE5276E-9BE1-F344-A9C0-12A5DA933910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>
                <a:extLst>
                  <a:ext uri="{FF2B5EF4-FFF2-40B4-BE49-F238E27FC236}">
                    <a16:creationId xmlns:a16="http://schemas.microsoft.com/office/drawing/2014/main" id="{40C1D6BC-0C5C-E34B-879A-EE23CD0B32DD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>
                <a:extLst>
                  <a:ext uri="{FF2B5EF4-FFF2-40B4-BE49-F238E27FC236}">
                    <a16:creationId xmlns:a16="http://schemas.microsoft.com/office/drawing/2014/main" id="{82D3F36C-E23A-7840-84D6-CC49B111B5D1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17F0754B-659F-DA4B-BA53-67A4F7BDE5AF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48EC4D74-63EA-774A-886A-2C362E9E5DE0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B86A047D-C34D-FC4F-88A4-BC790307B82E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FAE31793-5253-A742-9732-5EACFF666385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DD8D44A7-CC79-CB43-92FC-A59FB7CA812C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>
                <a:extLst>
                  <a:ext uri="{FF2B5EF4-FFF2-40B4-BE49-F238E27FC236}">
                    <a16:creationId xmlns:a16="http://schemas.microsoft.com/office/drawing/2014/main" id="{F5C23DDE-5A12-174E-A22B-D92E8EC6C6E3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>
                <a:extLst>
                  <a:ext uri="{FF2B5EF4-FFF2-40B4-BE49-F238E27FC236}">
                    <a16:creationId xmlns:a16="http://schemas.microsoft.com/office/drawing/2014/main" id="{909E6631-2E2A-0241-8DCC-212C65407BC8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7D64AB73-2194-B14E-BD72-4088F05B18CA}"/>
                </a:ext>
              </a:extLst>
            </p:cNvPr>
            <p:cNvGrpSpPr/>
            <p:nvPr/>
          </p:nvGrpSpPr>
          <p:grpSpPr>
            <a:xfrm>
              <a:off x="2276301" y="4625831"/>
              <a:ext cx="6253942" cy="760816"/>
              <a:chOff x="2277687" y="1825625"/>
              <a:chExt cx="6253942" cy="760816"/>
            </a:xfrm>
          </p:grpSpPr>
          <p:cxnSp>
            <p:nvCxnSpPr>
              <p:cNvPr id="22" name="Connecteur droit 21">
                <a:extLst>
                  <a:ext uri="{FF2B5EF4-FFF2-40B4-BE49-F238E27FC236}">
                    <a16:creationId xmlns:a16="http://schemas.microsoft.com/office/drawing/2014/main" id="{7A73190C-277E-F24D-9B45-780A037D0FEB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necteur droit 22">
                <a:extLst>
                  <a:ext uri="{FF2B5EF4-FFF2-40B4-BE49-F238E27FC236}">
                    <a16:creationId xmlns:a16="http://schemas.microsoft.com/office/drawing/2014/main" id="{2BC4E8AC-DF16-2F44-A5D5-C675FA2AA422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B691775A-419D-5F4E-B2A5-77032A9A4327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B672DA8C-7B36-B54D-8AE6-47C2FEE29B6B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25">
                <a:extLst>
                  <a:ext uri="{FF2B5EF4-FFF2-40B4-BE49-F238E27FC236}">
                    <a16:creationId xmlns:a16="http://schemas.microsoft.com/office/drawing/2014/main" id="{FFCF5157-37CC-B542-945F-C06AA077839F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CA3D6BFB-9D88-7047-B5B7-142E89D4A859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>
                <a:extLst>
                  <a:ext uri="{FF2B5EF4-FFF2-40B4-BE49-F238E27FC236}">
                    <a16:creationId xmlns:a16="http://schemas.microsoft.com/office/drawing/2014/main" id="{28256871-2B70-8B47-9A76-6A3FE2D2120A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cteur droit 28">
                <a:extLst>
                  <a:ext uri="{FF2B5EF4-FFF2-40B4-BE49-F238E27FC236}">
                    <a16:creationId xmlns:a16="http://schemas.microsoft.com/office/drawing/2014/main" id="{C679319F-3734-874B-942A-529E588315E6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cteur droit 29">
                <a:extLst>
                  <a:ext uri="{FF2B5EF4-FFF2-40B4-BE49-F238E27FC236}">
                    <a16:creationId xmlns:a16="http://schemas.microsoft.com/office/drawing/2014/main" id="{EF0C309A-B9A3-8848-B47F-B0E8DE750ABB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30">
                <a:extLst>
                  <a:ext uri="{FF2B5EF4-FFF2-40B4-BE49-F238E27FC236}">
                    <a16:creationId xmlns:a16="http://schemas.microsoft.com/office/drawing/2014/main" id="{135590EB-6C4E-8F40-B515-2B358D493B81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7DAB7CB-0096-8041-A565-CBEF01660311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cteur droit 32">
                <a:extLst>
                  <a:ext uri="{FF2B5EF4-FFF2-40B4-BE49-F238E27FC236}">
                    <a16:creationId xmlns:a16="http://schemas.microsoft.com/office/drawing/2014/main" id="{8E2E5C4B-87DF-B145-8FE0-4C766A92D83A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cteur droit 33">
                <a:extLst>
                  <a:ext uri="{FF2B5EF4-FFF2-40B4-BE49-F238E27FC236}">
                    <a16:creationId xmlns:a16="http://schemas.microsoft.com/office/drawing/2014/main" id="{3AE865F0-1337-2841-837B-EEF4CB0F137E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B5828392-6452-B94E-A143-E93B70F416BA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4EF8A2C7-BACD-1847-BDAB-45F1F028A340}"/>
                </a:ext>
              </a:extLst>
            </p:cNvPr>
            <p:cNvGrpSpPr/>
            <p:nvPr/>
          </p:nvGrpSpPr>
          <p:grpSpPr>
            <a:xfrm>
              <a:off x="2276301" y="3230476"/>
              <a:ext cx="6253942" cy="760816"/>
              <a:chOff x="2277687" y="1825625"/>
              <a:chExt cx="6253942" cy="760816"/>
            </a:xfrm>
          </p:grpSpPr>
          <p:cxnSp>
            <p:nvCxnSpPr>
              <p:cNvPr id="52" name="Connecteur droit 51">
                <a:extLst>
                  <a:ext uri="{FF2B5EF4-FFF2-40B4-BE49-F238E27FC236}">
                    <a16:creationId xmlns:a16="http://schemas.microsoft.com/office/drawing/2014/main" id="{DD2D4867-0CA0-6440-9765-8BCB8B5F21BC}"/>
                  </a:ext>
                </a:extLst>
              </p:cNvPr>
              <p:cNvCxnSpPr/>
              <p:nvPr/>
            </p:nvCxnSpPr>
            <p:spPr>
              <a:xfrm>
                <a:off x="227768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cteur droit 52">
                <a:extLst>
                  <a:ext uri="{FF2B5EF4-FFF2-40B4-BE49-F238E27FC236}">
                    <a16:creationId xmlns:a16="http://schemas.microsoft.com/office/drawing/2014/main" id="{BDBC6506-4CE8-8141-920F-EF40647B9450}"/>
                  </a:ext>
                </a:extLst>
              </p:cNvPr>
              <p:cNvCxnSpPr/>
              <p:nvPr/>
            </p:nvCxnSpPr>
            <p:spPr>
              <a:xfrm>
                <a:off x="2762596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cteur droit 53">
                <a:extLst>
                  <a:ext uri="{FF2B5EF4-FFF2-40B4-BE49-F238E27FC236}">
                    <a16:creationId xmlns:a16="http://schemas.microsoft.com/office/drawing/2014/main" id="{177DDAAC-FB63-F64A-BE20-EA03A1E935A2}"/>
                  </a:ext>
                </a:extLst>
              </p:cNvPr>
              <p:cNvCxnSpPr/>
              <p:nvPr/>
            </p:nvCxnSpPr>
            <p:spPr>
              <a:xfrm>
                <a:off x="322810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>
                <a:extLst>
                  <a:ext uri="{FF2B5EF4-FFF2-40B4-BE49-F238E27FC236}">
                    <a16:creationId xmlns:a16="http://schemas.microsoft.com/office/drawing/2014/main" id="{64A020EE-52AC-164F-843A-1AD850F37B90}"/>
                  </a:ext>
                </a:extLst>
              </p:cNvPr>
              <p:cNvCxnSpPr/>
              <p:nvPr/>
            </p:nvCxnSpPr>
            <p:spPr>
              <a:xfrm>
                <a:off x="3710247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>
                <a:extLst>
                  <a:ext uri="{FF2B5EF4-FFF2-40B4-BE49-F238E27FC236}">
                    <a16:creationId xmlns:a16="http://schemas.microsoft.com/office/drawing/2014/main" id="{9CAE4222-16CD-F645-96AA-7A858CD351F1}"/>
                  </a:ext>
                </a:extLst>
              </p:cNvPr>
              <p:cNvCxnSpPr/>
              <p:nvPr/>
            </p:nvCxnSpPr>
            <p:spPr>
              <a:xfrm>
                <a:off x="4192385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>
                <a:extLst>
                  <a:ext uri="{FF2B5EF4-FFF2-40B4-BE49-F238E27FC236}">
                    <a16:creationId xmlns:a16="http://schemas.microsoft.com/office/drawing/2014/main" id="{894B3FDB-D929-E447-A2BE-3556D2FCBC58}"/>
                  </a:ext>
                </a:extLst>
              </p:cNvPr>
              <p:cNvCxnSpPr/>
              <p:nvPr/>
            </p:nvCxnSpPr>
            <p:spPr>
              <a:xfrm>
                <a:off x="465789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>
                <a:extLst>
                  <a:ext uri="{FF2B5EF4-FFF2-40B4-BE49-F238E27FC236}">
                    <a16:creationId xmlns:a16="http://schemas.microsoft.com/office/drawing/2014/main" id="{B9188BCB-1F16-2C49-8598-4EE5CAA7741B}"/>
                  </a:ext>
                </a:extLst>
              </p:cNvPr>
              <p:cNvCxnSpPr/>
              <p:nvPr/>
            </p:nvCxnSpPr>
            <p:spPr>
              <a:xfrm>
                <a:off x="514003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Connecteur droit 58">
                <a:extLst>
                  <a:ext uri="{FF2B5EF4-FFF2-40B4-BE49-F238E27FC236}">
                    <a16:creationId xmlns:a16="http://schemas.microsoft.com/office/drawing/2014/main" id="{94489F13-3218-D348-9A9E-0EFB4410505E}"/>
                  </a:ext>
                </a:extLst>
              </p:cNvPr>
              <p:cNvCxnSpPr/>
              <p:nvPr/>
            </p:nvCxnSpPr>
            <p:spPr>
              <a:xfrm>
                <a:off x="560554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Connecteur droit 59">
                <a:extLst>
                  <a:ext uri="{FF2B5EF4-FFF2-40B4-BE49-F238E27FC236}">
                    <a16:creationId xmlns:a16="http://schemas.microsoft.com/office/drawing/2014/main" id="{04A96268-CAC9-AC4B-904D-A9C91F667C23}"/>
                  </a:ext>
                </a:extLst>
              </p:cNvPr>
              <p:cNvCxnSpPr/>
              <p:nvPr/>
            </p:nvCxnSpPr>
            <p:spPr>
              <a:xfrm>
                <a:off x="609599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Connecteur droit 60">
                <a:extLst>
                  <a:ext uri="{FF2B5EF4-FFF2-40B4-BE49-F238E27FC236}">
                    <a16:creationId xmlns:a16="http://schemas.microsoft.com/office/drawing/2014/main" id="{4260C079-A5FA-434F-B1CA-91D4A5F6F043}"/>
                  </a:ext>
                </a:extLst>
              </p:cNvPr>
              <p:cNvCxnSpPr/>
              <p:nvPr/>
            </p:nvCxnSpPr>
            <p:spPr>
              <a:xfrm>
                <a:off x="6619702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Connecteur droit 61">
                <a:extLst>
                  <a:ext uri="{FF2B5EF4-FFF2-40B4-BE49-F238E27FC236}">
                    <a16:creationId xmlns:a16="http://schemas.microsoft.com/office/drawing/2014/main" id="{4FC6708C-514D-3549-960B-6EE5833EB374}"/>
                  </a:ext>
                </a:extLst>
              </p:cNvPr>
              <p:cNvCxnSpPr/>
              <p:nvPr/>
            </p:nvCxnSpPr>
            <p:spPr>
              <a:xfrm>
                <a:off x="7101840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Connecteur droit 62">
                <a:extLst>
                  <a:ext uri="{FF2B5EF4-FFF2-40B4-BE49-F238E27FC236}">
                    <a16:creationId xmlns:a16="http://schemas.microsoft.com/office/drawing/2014/main" id="{346AFF5F-A6BB-9641-8881-E99943EBD10E}"/>
                  </a:ext>
                </a:extLst>
              </p:cNvPr>
              <p:cNvCxnSpPr/>
              <p:nvPr/>
            </p:nvCxnSpPr>
            <p:spPr>
              <a:xfrm>
                <a:off x="7583978" y="1825625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63">
                <a:extLst>
                  <a:ext uri="{FF2B5EF4-FFF2-40B4-BE49-F238E27FC236}">
                    <a16:creationId xmlns:a16="http://schemas.microsoft.com/office/drawing/2014/main" id="{DC832578-31CD-E349-8C34-E4ED7BFBEF81}"/>
                  </a:ext>
                </a:extLst>
              </p:cNvPr>
              <p:cNvCxnSpPr/>
              <p:nvPr/>
            </p:nvCxnSpPr>
            <p:spPr>
              <a:xfrm>
                <a:off x="8066116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Connecteur droit 64">
                <a:extLst>
                  <a:ext uri="{FF2B5EF4-FFF2-40B4-BE49-F238E27FC236}">
                    <a16:creationId xmlns:a16="http://schemas.microsoft.com/office/drawing/2014/main" id="{452BCDD2-54C5-C448-B50B-8D8305951E3C}"/>
                  </a:ext>
                </a:extLst>
              </p:cNvPr>
              <p:cNvCxnSpPr/>
              <p:nvPr/>
            </p:nvCxnSpPr>
            <p:spPr>
              <a:xfrm>
                <a:off x="8531629" y="1835121"/>
                <a:ext cx="0" cy="75132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ZoneTexte 67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966545" y="594876"/>
            <a:ext cx="10882773" cy="1200329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pPr lvl="0" fontAlgn="base"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</a:rPr>
              <a:t>Combien de coureurs participent au marathon </a:t>
            </a:r>
            <a:r>
              <a:rPr lang="fr-F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fontAlgn="base">
              <a:spcAft>
                <a:spcPts val="0"/>
              </a:spcAft>
            </a:pP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Le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jour de la 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course, </a:t>
            </a: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on distribue des dossards rouges et des dossards bleus.</a:t>
            </a:r>
            <a:endParaRPr lang="fr-FR" sz="2400" dirty="0">
              <a:latin typeface="Symbol" panose="05050102010706020507" pitchFamily="18" charset="2"/>
              <a:ea typeface="Times New Roman" panose="02020603050405020304" pitchFamily="18" charset="0"/>
            </a:endParaRPr>
          </a:p>
          <a:p>
            <a:pPr lvl="0" fontAlgn="base"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</a:rPr>
              <a:t>Il y a 25 dossards rouges et le double de dossards bleus</a:t>
            </a:r>
            <a:r>
              <a:rPr lang="fr-FR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fr-FR" sz="2400" dirty="0">
              <a:latin typeface="Symbol" panose="05050102010706020507" pitchFamily="18" charset="2"/>
              <a:ea typeface="Times New Roman" panose="02020603050405020304" pitchFamily="18" charset="0"/>
            </a:endParaRPr>
          </a:p>
        </p:txBody>
      </p:sp>
      <p:sp>
        <p:nvSpPr>
          <p:cNvPr id="67" name="Bulle ronde 66"/>
          <p:cNvSpPr/>
          <p:nvPr/>
        </p:nvSpPr>
        <p:spPr>
          <a:xfrm>
            <a:off x="10639473" y="241774"/>
            <a:ext cx="1209845" cy="523626"/>
          </a:xfrm>
          <a:prstGeom prst="wedgeEllipseCallout">
            <a:avLst>
              <a:gd name="adj1" fmla="val -37385"/>
              <a:gd name="adj2" fmla="val 79597"/>
            </a:avLst>
          </a:prstGeom>
          <a:solidFill>
            <a:srgbClr val="DEC3DC"/>
          </a:solidFill>
          <a:ln w="31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466" r="17917" b="-8809"/>
          <a:stretch/>
        </p:blipFill>
        <p:spPr>
          <a:xfrm>
            <a:off x="4241634" y="5087637"/>
            <a:ext cx="7930560" cy="2068816"/>
          </a:xfrm>
          <a:prstGeom prst="rect">
            <a:avLst/>
          </a:prstGeom>
        </p:spPr>
      </p:pic>
      <p:sp>
        <p:nvSpPr>
          <p:cNvPr id="70" name="ZoneTexte 69"/>
          <p:cNvSpPr txBox="1"/>
          <p:nvPr/>
        </p:nvSpPr>
        <p:spPr>
          <a:xfrm>
            <a:off x="4723772" y="5344797"/>
            <a:ext cx="8565046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900"/>
              </a:lnSpc>
            </a:pPr>
            <a:r>
              <a:rPr lang="fr-FR" sz="4400" dirty="0" smtClean="0">
                <a:latin typeface="French Script MT" panose="03020402040607040605" pitchFamily="66" charset="0"/>
              </a:rPr>
              <a:t>75 coureurs participent au marathon.</a:t>
            </a:r>
            <a:endParaRPr lang="fr-FR" sz="4400" dirty="0">
              <a:latin typeface="French Script MT" panose="03020402040607040605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241333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0510">
              <a:spcAft>
                <a:spcPts val="0"/>
              </a:spcAft>
            </a:pP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71805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fr-F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6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3382144" y="-84414"/>
            <a:ext cx="524740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n</a:t>
            </a:r>
            <a:r>
              <a:rPr lang="fr-FR" sz="4000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° 2</a:t>
            </a:r>
            <a:endParaRPr lang="fr-FR" sz="4000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405" y="6373"/>
            <a:ext cx="1308220" cy="199724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B748835-774C-3C4C-B092-415F4A7F715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33" t="82032" r="17917" b="-8809"/>
          <a:stretch/>
        </p:blipFill>
        <p:spPr>
          <a:xfrm>
            <a:off x="5120648" y="4878219"/>
            <a:ext cx="7011509" cy="19009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01374" y="5229889"/>
            <a:ext cx="8361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400" dirty="0">
                <a:latin typeface="French Script MT" panose="03020402040607040605" pitchFamily="66" charset="0"/>
                <a:ea typeface="Times New Roman" panose="02020603050405020304" pitchFamily="18" charset="0"/>
                <a:cs typeface="Arial Narrow" panose="020B0606020202030204" pitchFamily="34" charset="0"/>
              </a:rPr>
              <a:t>Le </a:t>
            </a:r>
            <a:r>
              <a:rPr lang="fr-FR" sz="4400" dirty="0" smtClean="0">
                <a:latin typeface="French Script MT" panose="03020402040607040605" pitchFamily="66" charset="0"/>
                <a:ea typeface="Times New Roman" panose="02020603050405020304" pitchFamily="18" charset="0"/>
                <a:cs typeface="Arial Narrow" panose="020B0606020202030204" pitchFamily="34" charset="0"/>
              </a:rPr>
              <a:t>deuxième train mesure 30 mètres.</a:t>
            </a:r>
            <a:endParaRPr lang="fr-FR" sz="4400" dirty="0">
              <a:effectLst/>
              <a:latin typeface="French Script MT" panose="03020402040607040605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21221" y="1165103"/>
            <a:ext cx="75610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/>
              <a:t>Quelle est la longueur du deuxième train?</a:t>
            </a:r>
            <a:endParaRPr lang="fr-FR" sz="3200" dirty="0"/>
          </a:p>
        </p:txBody>
      </p:sp>
      <p:grpSp>
        <p:nvGrpSpPr>
          <p:cNvPr id="30" name="Groupe 29"/>
          <p:cNvGrpSpPr/>
          <p:nvPr/>
        </p:nvGrpSpPr>
        <p:grpSpPr>
          <a:xfrm>
            <a:off x="1084769" y="1927661"/>
            <a:ext cx="10075372" cy="2143468"/>
            <a:chOff x="1073024" y="1705689"/>
            <a:chExt cx="10075372" cy="2143468"/>
          </a:xfrm>
        </p:grpSpPr>
        <p:sp>
          <p:nvSpPr>
            <p:cNvPr id="10" name="Rectangle 9"/>
            <p:cNvSpPr/>
            <p:nvPr/>
          </p:nvSpPr>
          <p:spPr>
            <a:xfrm>
              <a:off x="1073024" y="2289313"/>
              <a:ext cx="1679229" cy="3888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52253" y="2289313"/>
              <a:ext cx="1679229" cy="3888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431482" y="2289313"/>
              <a:ext cx="1679229" cy="3888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10711" y="2289313"/>
              <a:ext cx="1679229" cy="3888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073024" y="3457210"/>
              <a:ext cx="1679229" cy="3888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752252" y="3457210"/>
              <a:ext cx="1679229" cy="38885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31482" y="3454678"/>
              <a:ext cx="1679229" cy="39447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110710" y="3454678"/>
              <a:ext cx="1679229" cy="39447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789939" y="3454678"/>
              <a:ext cx="1679229" cy="39447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469167" y="3454678"/>
              <a:ext cx="1679229" cy="39447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cxnSp>
          <p:nvCxnSpPr>
            <p:cNvPr id="23" name="Connecteur droit avec flèche 22"/>
            <p:cNvCxnSpPr/>
            <p:nvPr/>
          </p:nvCxnSpPr>
          <p:spPr>
            <a:xfrm>
              <a:off x="1073024" y="2148470"/>
              <a:ext cx="6716916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  <a:extLst>
              <a:ext uri="{FAA26D3D-D897-4be2-8F04-BA451C77F1D7}">
  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 de texte 17"/>
            <p:cNvSpPr txBox="1"/>
            <p:nvPr/>
          </p:nvSpPr>
          <p:spPr>
            <a:xfrm>
              <a:off x="3772275" y="1705689"/>
              <a:ext cx="198572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20 mètres</a:t>
              </a:r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>
              <a:off x="1073024" y="3260537"/>
              <a:ext cx="10075372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  <a:extLst>
              <a:ext uri="{FAA26D3D-D897-4be2-8F04-BA451C77F1D7}">
  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 de texte 17"/>
            <p:cNvSpPr txBox="1"/>
            <p:nvPr/>
          </p:nvSpPr>
          <p:spPr>
            <a:xfrm>
              <a:off x="5117846" y="2832175"/>
              <a:ext cx="1985727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2400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……….. </a:t>
              </a:r>
              <a:r>
                <a:rPr lang="fr-FR" sz="2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mètres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9669513" y="6265068"/>
            <a:ext cx="2480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i="1" dirty="0" smtClean="0">
                <a:solidFill>
                  <a:srgbClr val="7030A0"/>
                </a:solidFill>
              </a:rPr>
              <a:t>D’après Roland </a:t>
            </a:r>
            <a:r>
              <a:rPr lang="fr-FR" sz="1600" i="1" dirty="0" err="1" smtClean="0">
                <a:solidFill>
                  <a:srgbClr val="7030A0"/>
                </a:solidFill>
              </a:rPr>
              <a:t>Charnay</a:t>
            </a:r>
            <a:endParaRPr lang="fr-FR" sz="16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995F4DAB-C118-7149-9BDE-CE77AAC6FB67}"/>
              </a:ext>
            </a:extLst>
          </p:cNvPr>
          <p:cNvSpPr txBox="1">
            <a:spLocks/>
          </p:cNvSpPr>
          <p:nvPr/>
        </p:nvSpPr>
        <p:spPr>
          <a:xfrm>
            <a:off x="900753" y="1"/>
            <a:ext cx="77993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Problème </a:t>
            </a:r>
            <a:r>
              <a:rPr lang="fr-FR" b="1" dirty="0" smtClean="0">
                <a:solidFill>
                  <a:srgbClr val="7030A0"/>
                </a:solidFill>
                <a:latin typeface="+mn-lt"/>
                <a:ea typeface="Clensey Medium" panose="02000603000000000000" pitchFamily="2" charset="0"/>
              </a:rPr>
              <a:t>n° 3</a:t>
            </a:r>
            <a:endParaRPr lang="fr-FR" b="1" dirty="0">
              <a:solidFill>
                <a:srgbClr val="7030A0"/>
              </a:solidFill>
              <a:latin typeface="+mn-lt"/>
              <a:ea typeface="Clensey Medium" panose="02000603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179D1D2-EEE6-2641-AF19-BD74D8F6926D}"/>
              </a:ext>
            </a:extLst>
          </p:cNvPr>
          <p:cNvSpPr txBox="1"/>
          <p:nvPr/>
        </p:nvSpPr>
        <p:spPr>
          <a:xfrm>
            <a:off x="455988" y="1147682"/>
            <a:ext cx="11110610" cy="4339650"/>
          </a:xfrm>
          <a:prstGeom prst="rect">
            <a:avLst/>
          </a:prstGeom>
          <a:solidFill>
            <a:srgbClr val="DEC3DC"/>
          </a:solidFill>
          <a:ln w="12700" cmpd="sng">
            <a:solidFill>
              <a:srgbClr val="DEC3DC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b="1" dirty="0"/>
              <a:t>Aide Gaston et Gustave à répartir les poissons dans les sachets.</a:t>
            </a:r>
            <a:endParaRPr lang="fr-FR" sz="3200" dirty="0"/>
          </a:p>
          <a:p>
            <a:pPr fontAlgn="base"/>
            <a:endParaRPr lang="fr-FR" sz="2000" dirty="0"/>
          </a:p>
          <a:p>
            <a:pPr fontAlgn="base"/>
            <a:r>
              <a:rPr lang="fr-FR" sz="3200" dirty="0"/>
              <a:t>Gustave a pêché </a:t>
            </a:r>
            <a:r>
              <a:rPr lang="fr-FR" sz="3200" dirty="0" smtClean="0"/>
              <a:t>8 </a:t>
            </a:r>
            <a:r>
              <a:rPr lang="fr-FR" sz="3200" dirty="0"/>
              <a:t>poissons. Gaston en a pêché le double. </a:t>
            </a:r>
            <a:endParaRPr lang="fr-FR" sz="3200" dirty="0" smtClean="0"/>
          </a:p>
          <a:p>
            <a:pPr fontAlgn="base"/>
            <a:r>
              <a:rPr lang="fr-FR" sz="3200" dirty="0" smtClean="0"/>
              <a:t>Ils </a:t>
            </a:r>
            <a:r>
              <a:rPr lang="fr-FR" sz="3200" dirty="0"/>
              <a:t>réunissent tous les poissons dans un même seau.</a:t>
            </a:r>
          </a:p>
          <a:p>
            <a:pPr fontAlgn="base"/>
            <a:r>
              <a:rPr lang="fr-FR" sz="3200" dirty="0"/>
              <a:t>Pour vendre les poissons de leur pêche, ils les répartissent </a:t>
            </a:r>
            <a:endParaRPr lang="fr-FR" sz="3200" dirty="0" smtClean="0"/>
          </a:p>
          <a:p>
            <a:pPr fontAlgn="base"/>
            <a:r>
              <a:rPr lang="fr-FR" sz="3200" dirty="0" smtClean="0"/>
              <a:t>dans </a:t>
            </a:r>
            <a:r>
              <a:rPr lang="fr-FR" sz="3200" dirty="0"/>
              <a:t>quatre sachets. </a:t>
            </a:r>
            <a:endParaRPr lang="fr-FR" sz="3200" dirty="0" smtClean="0"/>
          </a:p>
          <a:p>
            <a:pPr fontAlgn="base"/>
            <a:endParaRPr lang="fr-FR" sz="3200" dirty="0"/>
          </a:p>
          <a:p>
            <a:pPr fontAlgn="base"/>
            <a:r>
              <a:rPr lang="fr-FR" sz="3200" i="1" dirty="0"/>
              <a:t>Propose au moins deux manières différentes de répartir tous les poissons</a:t>
            </a:r>
            <a:r>
              <a:rPr lang="fr-FR" sz="3200" i="1" dirty="0" smtClean="0"/>
              <a:t>.</a:t>
            </a:r>
            <a:endParaRPr lang="fr-FR" sz="32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ED7BAB0-8155-4104-A81E-CE27CFC09B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833" y="1"/>
            <a:ext cx="889530" cy="148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4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dirty="0"/>
              <a:t>Mathématiques</a:t>
            </a:r>
          </a:p>
          <a:p>
            <a:pPr algn="ctr"/>
            <a:r>
              <a:rPr lang="fr-FR" sz="9600" dirty="0" smtClean="0"/>
              <a:t>CE1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1800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3206" y="1122363"/>
            <a:ext cx="10645254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Numération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b="1" dirty="0" smtClean="0"/>
              <a:t>La droite graduée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9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7910" y="553111"/>
            <a:ext cx="9069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4000" b="1" dirty="0" smtClean="0">
                <a:solidFill>
                  <a:srgbClr val="7030A0"/>
                </a:solidFill>
              </a:rPr>
              <a:t>La droite graduée de 1 en 1 et de 10 en 10</a:t>
            </a:r>
            <a:endParaRPr lang="fr-FR" sz="40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71" y="119466"/>
            <a:ext cx="1402318" cy="170933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4312" y="2366547"/>
            <a:ext cx="6562725" cy="6477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798295" y="2915862"/>
            <a:ext cx="9152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    </a:t>
            </a:r>
            <a:r>
              <a:rPr lang="fr-FR" sz="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</a:t>
            </a:r>
            <a:r>
              <a:rPr lang="fr-FR" sz="2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  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489" y="3998776"/>
            <a:ext cx="8419900" cy="862935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430710" y="4714852"/>
            <a:ext cx="10833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0   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  	              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   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8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597460" y="553111"/>
            <a:ext cx="858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Trouve </a:t>
            </a:r>
            <a:r>
              <a:rPr lang="fr-FR" sz="3200" b="1" dirty="0">
                <a:solidFill>
                  <a:srgbClr val="7030A0"/>
                </a:solidFill>
              </a:rPr>
              <a:t>les nombres qui correspondent aux </a:t>
            </a:r>
            <a:r>
              <a:rPr lang="fr-FR" sz="3200" b="1" dirty="0" smtClean="0">
                <a:solidFill>
                  <a:srgbClr val="7030A0"/>
                </a:solidFill>
              </a:rPr>
              <a:t>points</a:t>
            </a:r>
            <a:endParaRPr lang="fr-FR" sz="3200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4" name="Groupe 3"/>
          <p:cNvGrpSpPr/>
          <p:nvPr/>
        </p:nvGrpSpPr>
        <p:grpSpPr>
          <a:xfrm>
            <a:off x="766749" y="2227114"/>
            <a:ext cx="10833717" cy="1924850"/>
            <a:chOff x="766749" y="2227114"/>
            <a:chExt cx="10833717" cy="1924850"/>
          </a:xfrm>
        </p:grpSpPr>
        <p:sp>
          <p:nvSpPr>
            <p:cNvPr id="15" name="Rectangle 14"/>
            <p:cNvSpPr/>
            <p:nvPr/>
          </p:nvSpPr>
          <p:spPr>
            <a:xfrm>
              <a:off x="3043988" y="2227114"/>
              <a:ext cx="736332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		</a:t>
              </a:r>
              <a:r>
                <a:rPr lang="fr-FR" sz="28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B</a:t>
              </a:r>
              <a:r>
                <a:rPr lang="fr-FR" sz="1800" kern="1200" dirty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28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     </a:t>
              </a:r>
              <a:r>
                <a:rPr lang="fr-FR" sz="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C             D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 </a:t>
              </a:r>
              <a:r>
                <a:rPr lang="fr-FR" sz="1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           </a:t>
              </a:r>
              <a:r>
                <a:rPr lang="fr-FR" sz="28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E </a:t>
              </a:r>
              <a:r>
                <a:rPr lang="fr-FR" sz="1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	          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6749" y="3351745"/>
              <a:ext cx="10833717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0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10  	      …	</a:t>
              </a:r>
              <a:r>
                <a:rPr lang="fr-FR" sz="2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     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…                    …</a:t>
              </a:r>
              <a:r>
                <a:rPr lang="fr-FR" sz="2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2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    … 		 … 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7143" y="2789208"/>
              <a:ext cx="9792330" cy="476250"/>
            </a:xfrm>
            <a:prstGeom prst="rect">
              <a:avLst/>
            </a:prstGeom>
          </p:spPr>
        </p:pic>
      </p:grpSp>
      <p:sp>
        <p:nvSpPr>
          <p:cNvPr id="8" name="Rectangle 7"/>
          <p:cNvSpPr/>
          <p:nvPr/>
        </p:nvSpPr>
        <p:spPr>
          <a:xfrm>
            <a:off x="1349304" y="3070654"/>
            <a:ext cx="626129" cy="358346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10 u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5221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grpSp>
        <p:nvGrpSpPr>
          <p:cNvPr id="2" name="Groupe 1"/>
          <p:cNvGrpSpPr/>
          <p:nvPr/>
        </p:nvGrpSpPr>
        <p:grpSpPr>
          <a:xfrm>
            <a:off x="935191" y="2053288"/>
            <a:ext cx="11046754" cy="1125547"/>
            <a:chOff x="935191" y="2053288"/>
            <a:chExt cx="11046754" cy="1125547"/>
          </a:xfrm>
        </p:grpSpPr>
        <p:sp>
          <p:nvSpPr>
            <p:cNvPr id="4" name="Rectangle 3"/>
            <p:cNvSpPr/>
            <p:nvPr/>
          </p:nvSpPr>
          <p:spPr>
            <a:xfrm>
              <a:off x="1148228" y="2655615"/>
              <a:ext cx="108337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0   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  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10  	</a:t>
              </a:r>
              <a:r>
                <a:rPr lang="fr-FR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				    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… 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 rotWithShape="1">
            <a:blip r:embed="rId3"/>
            <a:srcRect r="45700" b="10108"/>
            <a:stretch/>
          </p:blipFill>
          <p:spPr>
            <a:xfrm>
              <a:off x="935191" y="2053288"/>
              <a:ext cx="9195398" cy="428114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1657503" y="2389591"/>
            <a:ext cx="1085698" cy="361911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10 u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3799844" y="1625316"/>
            <a:ext cx="5098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kern="1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</a:t>
            </a:r>
            <a:r>
              <a:rPr lang="fr-FR" sz="800" kern="1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</a:t>
            </a:r>
            <a:r>
              <a:rPr lang="fr-FR" sz="2800" kern="1200" dirty="0" smtClean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643511" y="3750798"/>
            <a:ext cx="10833717" cy="1493416"/>
            <a:chOff x="643511" y="3576241"/>
            <a:chExt cx="10833717" cy="1493416"/>
          </a:xfrm>
        </p:grpSpPr>
        <p:sp>
          <p:nvSpPr>
            <p:cNvPr id="17" name="Rectangle 16"/>
            <p:cNvSpPr/>
            <p:nvPr/>
          </p:nvSpPr>
          <p:spPr>
            <a:xfrm>
              <a:off x="1148228" y="3576241"/>
              <a:ext cx="746160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                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   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5191" y="3994144"/>
              <a:ext cx="9195398" cy="52259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643511" y="4546437"/>
              <a:ext cx="108337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0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  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   </a:t>
              </a:r>
              <a:r>
                <a:rPr lang="fr-FR" sz="1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…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291538" y="4507530"/>
            <a:ext cx="295742" cy="213464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 smtClean="0"/>
              <a:t>1u</a:t>
            </a:r>
            <a:endParaRPr lang="fr-FR" sz="800" b="1" dirty="0"/>
          </a:p>
        </p:txBody>
      </p:sp>
      <p:sp>
        <p:nvSpPr>
          <p:cNvPr id="13" name="Rectangle 12"/>
          <p:cNvSpPr/>
          <p:nvPr/>
        </p:nvSpPr>
        <p:spPr>
          <a:xfrm>
            <a:off x="768910" y="560579"/>
            <a:ext cx="858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Trouve </a:t>
            </a:r>
            <a:r>
              <a:rPr lang="fr-FR" sz="3200" b="1" dirty="0">
                <a:solidFill>
                  <a:srgbClr val="7030A0"/>
                </a:solidFill>
              </a:rPr>
              <a:t>les nombres qui correspondent aux </a:t>
            </a:r>
            <a:r>
              <a:rPr lang="fr-FR" sz="3200" b="1" dirty="0" smtClean="0">
                <a:solidFill>
                  <a:srgbClr val="7030A0"/>
                </a:solidFill>
              </a:rPr>
              <a:t>points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8816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2494B54-7BCF-4ECF-8BEC-8B9F02E8E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353" y="134823"/>
            <a:ext cx="1005094" cy="16751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82734" y="2619495"/>
            <a:ext cx="10164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fr-FR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0  </a:t>
            </a:r>
            <a:r>
              <a:rPr lang="fr-FR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…          </a:t>
            </a:r>
            <a:r>
              <a:rPr lang="fr-FR" sz="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	 </a:t>
            </a:r>
            <a:r>
              <a:rPr lang="fr-FR" sz="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446423" y="1638324"/>
            <a:ext cx="9744324" cy="995097"/>
            <a:chOff x="446423" y="1638324"/>
            <a:chExt cx="9744324" cy="995097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57745" y="2084460"/>
              <a:ext cx="8833002" cy="54896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46423" y="1638324"/>
              <a:ext cx="86868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A 	</a:t>
              </a:r>
              <a:r>
                <a:rPr lang="fr-FR" sz="28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B 	</a:t>
              </a:r>
              <a:r>
                <a:rPr lang="fr-FR" sz="28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C           D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919414" y="3610006"/>
            <a:ext cx="10833717" cy="1557171"/>
            <a:chOff x="919414" y="3628790"/>
            <a:chExt cx="10833717" cy="1557171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 rotWithShape="1">
            <a:blip r:embed="rId4"/>
            <a:srcRect r="24791"/>
            <a:stretch/>
          </p:blipFill>
          <p:spPr>
            <a:xfrm>
              <a:off x="1286183" y="3978505"/>
              <a:ext cx="8833002" cy="54217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919414" y="4662741"/>
              <a:ext cx="1083371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   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3947" y="3628790"/>
              <a:ext cx="86868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                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E 	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                         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F 	        G </a:t>
              </a:r>
              <a:r>
                <a:rPr lang="fr-FR" sz="2800" dirty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	 </a:t>
              </a:r>
              <a:r>
                <a:rPr lang="fr-FR" sz="2800" dirty="0" smtClean="0">
                  <a:solidFill>
                    <a:srgbClr val="0070C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 </a:t>
              </a:r>
              <a:r>
                <a:rPr lang="fr-FR" sz="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2800" kern="1200" dirty="0" smtClean="0">
                  <a:solidFill>
                    <a:srgbClr val="0070C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H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871728" y="4501894"/>
            <a:ext cx="101640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fr-FR" sz="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0  2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         </a:t>
            </a:r>
            <a:r>
              <a:rPr lang="fr-FR" sz="2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… 		    </a:t>
            </a:r>
            <a:r>
              <a:rPr lang="fr-FR" sz="800" kern="12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…		 </a:t>
            </a:r>
            <a:r>
              <a:rPr lang="fr-FR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… 		     … 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 		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83095" y="2388372"/>
            <a:ext cx="557375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/>
              <a:t>5 u</a:t>
            </a:r>
            <a:endParaRPr lang="fr-FR" sz="2000" b="1" dirty="0"/>
          </a:p>
        </p:txBody>
      </p:sp>
      <p:sp>
        <p:nvSpPr>
          <p:cNvPr id="37" name="Rectangle 36"/>
          <p:cNvSpPr/>
          <p:nvPr/>
        </p:nvSpPr>
        <p:spPr>
          <a:xfrm>
            <a:off x="3345264" y="2388372"/>
            <a:ext cx="542626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2802638" y="2388372"/>
            <a:ext cx="542626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2250241" y="2388372"/>
            <a:ext cx="542626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3874892" y="2388372"/>
            <a:ext cx="542626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951519" y="2388372"/>
            <a:ext cx="542626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498294" y="2388372"/>
            <a:ext cx="542626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4417518" y="2388372"/>
            <a:ext cx="542626" cy="332810"/>
          </a:xfrm>
          <a:prstGeom prst="rect">
            <a:avLst/>
          </a:prstGeom>
          <a:solidFill>
            <a:srgbClr val="FC59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768910" y="560579"/>
            <a:ext cx="85886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</a:rPr>
              <a:t>Trouve </a:t>
            </a:r>
            <a:r>
              <a:rPr lang="fr-FR" sz="3200" b="1" dirty="0">
                <a:solidFill>
                  <a:srgbClr val="7030A0"/>
                </a:solidFill>
              </a:rPr>
              <a:t>les nombres qui correspondent aux </a:t>
            </a:r>
            <a:r>
              <a:rPr lang="fr-FR" sz="3200" b="1" dirty="0" smtClean="0">
                <a:solidFill>
                  <a:srgbClr val="7030A0"/>
                </a:solidFill>
              </a:rPr>
              <a:t>points</a:t>
            </a:r>
            <a:endParaRPr lang="fr-FR" sz="3200" dirty="0"/>
          </a:p>
        </p:txBody>
      </p:sp>
      <p:sp>
        <p:nvSpPr>
          <p:cNvPr id="88" name="Rectangle 87"/>
          <p:cNvSpPr/>
          <p:nvPr/>
        </p:nvSpPr>
        <p:spPr>
          <a:xfrm>
            <a:off x="1445116" y="4330305"/>
            <a:ext cx="417188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2u</a:t>
            </a:r>
            <a:endParaRPr lang="fr-FR" sz="1200" b="1" dirty="0"/>
          </a:p>
        </p:txBody>
      </p:sp>
      <p:sp>
        <p:nvSpPr>
          <p:cNvPr id="89" name="Rectangle 88"/>
          <p:cNvSpPr/>
          <p:nvPr/>
        </p:nvSpPr>
        <p:spPr>
          <a:xfrm>
            <a:off x="1829362" y="4330305"/>
            <a:ext cx="395081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2213608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579617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2924074" y="4330305"/>
            <a:ext cx="38127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92"/>
          <p:cNvSpPr/>
          <p:nvPr/>
        </p:nvSpPr>
        <p:spPr>
          <a:xfrm>
            <a:off x="3300376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3662515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4029037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4386200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4752586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117258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482039" y="4330305"/>
            <a:ext cx="389728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5859850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6225817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6597406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6952261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7321060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7669387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8031526" y="4330305"/>
            <a:ext cx="362139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8403684" y="4330305"/>
            <a:ext cx="355324" cy="265033"/>
          </a:xfrm>
          <a:prstGeom prst="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68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7" grpId="0" animBg="1"/>
      <p:bldP spid="40" grpId="0" animBg="1"/>
      <p:bldP spid="44" grpId="0" animBg="1"/>
      <p:bldP spid="45" grpId="0" animBg="1"/>
      <p:bldP spid="47" grpId="0" animBg="1"/>
      <p:bldP spid="48" grpId="0" animBg="1"/>
      <p:bldP spid="62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86ECEBC-FAC3-4219-9513-EEE650131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71" y="119466"/>
            <a:ext cx="1402318" cy="17093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00031" y="950447"/>
            <a:ext cx="90836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/>
              <a:t>On regarde d’abord les nombres placés sur cette droite pour déterminer la distance entre deux graduations consécutives.</a:t>
            </a:r>
          </a:p>
          <a:p>
            <a:endParaRPr lang="fr-FR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87910" y="264321"/>
            <a:ext cx="9725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Pour placer des nombres sur une droite graduée…</a:t>
            </a:r>
            <a:endParaRPr lang="fr-FR" sz="3600" dirty="0"/>
          </a:p>
        </p:txBody>
      </p:sp>
      <p:grpSp>
        <p:nvGrpSpPr>
          <p:cNvPr id="20" name="Groupe 19"/>
          <p:cNvGrpSpPr/>
          <p:nvPr/>
        </p:nvGrpSpPr>
        <p:grpSpPr>
          <a:xfrm>
            <a:off x="968374" y="2664579"/>
            <a:ext cx="11223625" cy="3370296"/>
            <a:chOff x="1146773" y="2668364"/>
            <a:chExt cx="10016150" cy="3370296"/>
          </a:xfrm>
        </p:grpSpPr>
        <p:grpSp>
          <p:nvGrpSpPr>
            <p:cNvPr id="18" name="Groupe 17"/>
            <p:cNvGrpSpPr/>
            <p:nvPr/>
          </p:nvGrpSpPr>
          <p:grpSpPr>
            <a:xfrm>
              <a:off x="1467762" y="4060081"/>
              <a:ext cx="8774195" cy="1978579"/>
              <a:chOff x="1467762" y="4092313"/>
              <a:chExt cx="8774195" cy="1978579"/>
            </a:xfrm>
          </p:grpSpPr>
          <p:pic>
            <p:nvPicPr>
              <p:cNvPr id="9" name="Image 8"/>
              <p:cNvPicPr>
                <a:picLocks noChangeAspect="1"/>
              </p:cNvPicPr>
              <p:nvPr/>
            </p:nvPicPr>
            <p:blipFill rotWithShape="1">
              <a:blip r:embed="rId3"/>
              <a:srcRect r="16419"/>
              <a:stretch/>
            </p:blipFill>
            <p:spPr>
              <a:xfrm>
                <a:off x="6200115" y="4092313"/>
                <a:ext cx="4041842" cy="805968"/>
              </a:xfrm>
              <a:prstGeom prst="rect">
                <a:avLst/>
              </a:prstGeom>
            </p:spPr>
          </p:pic>
          <p:pic>
            <p:nvPicPr>
              <p:cNvPr id="11" name="Image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7762" y="4173137"/>
                <a:ext cx="3954551" cy="776998"/>
              </a:xfrm>
              <a:prstGeom prst="rect">
                <a:avLst/>
              </a:prstGeom>
            </p:spPr>
          </p:pic>
          <p:pic>
            <p:nvPicPr>
              <p:cNvPr id="13" name="Image 12"/>
              <p:cNvPicPr>
                <a:picLocks noChangeAspect="1"/>
              </p:cNvPicPr>
              <p:nvPr/>
            </p:nvPicPr>
            <p:blipFill rotWithShape="1">
              <a:blip r:embed="rId5"/>
              <a:srcRect l="-1346" t="1060" r="36823" b="-1060"/>
              <a:stretch/>
            </p:blipFill>
            <p:spPr>
              <a:xfrm>
                <a:off x="6139461" y="5217038"/>
                <a:ext cx="3905292" cy="853854"/>
              </a:xfrm>
              <a:prstGeom prst="rect">
                <a:avLst/>
              </a:prstGeom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1643067" y="4310631"/>
                <a:ext cx="47641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dirty="0" smtClean="0"/>
                  <a:t>1 u</a:t>
                </a:r>
                <a:endParaRPr lang="fr-FR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534639" y="4329746"/>
                <a:ext cx="476412" cy="369332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fr-FR" dirty="0" smtClean="0"/>
                  <a:t>5 u</a:t>
                </a:r>
                <a:endParaRPr lang="fr-FR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593148" y="5432960"/>
                <a:ext cx="47641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dirty="0" smtClean="0"/>
                  <a:t>2 u</a:t>
                </a:r>
                <a:endParaRPr lang="fr-FR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1146773" y="2668364"/>
              <a:ext cx="10016150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fr-FR" sz="2800" dirty="0"/>
                <a:t>La distance entre deux graduations </a:t>
              </a:r>
              <a:r>
                <a:rPr lang="fr-FR" sz="2800" dirty="0" smtClean="0"/>
                <a:t>consécutives est toujours la </a:t>
              </a:r>
              <a:r>
                <a:rPr lang="fr-FR" sz="2800" dirty="0"/>
                <a:t>même pour une même </a:t>
              </a:r>
              <a:r>
                <a:rPr lang="fr-FR" sz="2800" dirty="0" smtClean="0"/>
                <a:t>droite.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fr-FR" sz="2800" dirty="0" smtClean="0"/>
                <a:t>La valeur de cette distance peut </a:t>
              </a:r>
              <a:r>
                <a:rPr lang="fr-FR" sz="2800" dirty="0"/>
                <a:t>être différente d’une droite à </a:t>
              </a:r>
              <a:r>
                <a:rPr lang="fr-FR" sz="2800" dirty="0" smtClean="0"/>
                <a:t>l’autre.</a:t>
              </a:r>
              <a:endParaRPr lang="fr-FR" sz="2800" dirty="0"/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6"/>
          <a:srcRect r="46930"/>
          <a:stretch/>
        </p:blipFill>
        <p:spPr>
          <a:xfrm>
            <a:off x="3897523" y="1825006"/>
            <a:ext cx="4060228" cy="843358"/>
          </a:xfrm>
          <a:prstGeom prst="rect">
            <a:avLst/>
          </a:prstGeom>
        </p:spPr>
      </p:pic>
      <p:grpSp>
        <p:nvGrpSpPr>
          <p:cNvPr id="12" name="Groupe 11"/>
          <p:cNvGrpSpPr/>
          <p:nvPr/>
        </p:nvGrpSpPr>
        <p:grpSpPr>
          <a:xfrm>
            <a:off x="604884" y="5181021"/>
            <a:ext cx="5295071" cy="1504145"/>
            <a:chOff x="1042381" y="5231366"/>
            <a:chExt cx="4578512" cy="1504145"/>
          </a:xfrm>
        </p:grpSpPr>
        <p:grpSp>
          <p:nvGrpSpPr>
            <p:cNvPr id="10" name="Groupe 9"/>
            <p:cNvGrpSpPr/>
            <p:nvPr/>
          </p:nvGrpSpPr>
          <p:grpSpPr>
            <a:xfrm>
              <a:off x="1732637" y="5231366"/>
              <a:ext cx="3888256" cy="540592"/>
              <a:chOff x="1534057" y="5258964"/>
              <a:chExt cx="3888256" cy="540592"/>
            </a:xfrm>
          </p:grpSpPr>
          <p:pic>
            <p:nvPicPr>
              <p:cNvPr id="24" name="Image 23"/>
              <p:cNvPicPr>
                <a:picLocks noChangeAspect="1"/>
              </p:cNvPicPr>
              <p:nvPr/>
            </p:nvPicPr>
            <p:blipFill rotWithShape="1">
              <a:blip r:embed="rId7"/>
              <a:srcRect l="2729" r="66731" b="11736"/>
              <a:stretch/>
            </p:blipFill>
            <p:spPr>
              <a:xfrm>
                <a:off x="1534057" y="5258964"/>
                <a:ext cx="3888256" cy="322512"/>
              </a:xfrm>
              <a:prstGeom prst="rect">
                <a:avLst/>
              </a:prstGeom>
            </p:spPr>
          </p:pic>
          <p:sp>
            <p:nvSpPr>
              <p:cNvPr id="7" name="Rectangle 6"/>
              <p:cNvSpPr/>
              <p:nvPr/>
            </p:nvSpPr>
            <p:spPr>
              <a:xfrm>
                <a:off x="1692323" y="5500564"/>
                <a:ext cx="427156" cy="262671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FR" sz="12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668573" y="5461002"/>
                <a:ext cx="63462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1600" dirty="0" smtClean="0"/>
                  <a:t>10 u</a:t>
                </a:r>
                <a:endParaRPr lang="fr-FR" sz="1600" dirty="0"/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1042381" y="5658293"/>
              <a:ext cx="2195223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</a:t>
              </a:r>
              <a:r>
                <a:rPr lang="fr-FR" sz="2800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fr-FR" sz="28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     </a:t>
              </a:r>
              <a:r>
                <a:rPr lang="fr-FR" sz="2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</a:rPr>
                <a:t>0    </a:t>
              </a:r>
              <a:r>
                <a:rPr lang="fr-FR" sz="24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10  </a:t>
              </a:r>
              <a:r>
                <a:rPr lang="fr-FR" sz="2800" kern="1200" dirty="0" smtClean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</a:t>
              </a:r>
              <a:r>
                <a:rPr lang="fr-FR" sz="18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			</a:t>
              </a:r>
              <a:endPara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10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3624" y="1709216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Calcul</a:t>
            </a:r>
            <a:b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</a:br>
            <a:r>
              <a:rPr lang="fr-FR" sz="80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  </a:t>
            </a:r>
            <a:r>
              <a:rPr lang="fr-FR" dirty="0" smtClean="0">
                <a:latin typeface="+mn-lt"/>
                <a:cs typeface="Arial" panose="020B0604020202020204" pitchFamily="34" charset="0"/>
              </a:rPr>
              <a:t>Le jeu de la cible</a:t>
            </a:r>
            <a:endParaRPr lang="fr-FR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50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7911</TotalTime>
  <Words>356</Words>
  <Application>Microsoft Office PowerPoint</Application>
  <PresentationFormat>Grand écran</PresentationFormat>
  <Paragraphs>82</Paragraphs>
  <Slides>18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Clensey Medium</vt:lpstr>
      <vt:lpstr>French Script MT</vt:lpstr>
      <vt:lpstr>Symbol</vt:lpstr>
      <vt:lpstr>Times New Roman</vt:lpstr>
      <vt:lpstr>Thème Office</vt:lpstr>
      <vt:lpstr>Mercredi 24 juin</vt:lpstr>
      <vt:lpstr>Présentation PowerPoint</vt:lpstr>
      <vt:lpstr>Numération La droite graduée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Calcul    Le jeu de la cible</vt:lpstr>
      <vt:lpstr>Présentation PowerPoint</vt:lpstr>
      <vt:lpstr>Présentation PowerPoint</vt:lpstr>
      <vt:lpstr>Présentation PowerPoint</vt:lpstr>
      <vt:lpstr>Présentation PowerPoint</vt:lpstr>
      <vt:lpstr>Problèmes</vt:lpstr>
      <vt:lpstr>Problème n° 1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Jeudi 9 avril</dc:title>
  <dc:creator>Laure BREMONT</dc:creator>
  <cp:lastModifiedBy>ANNE SZYMCZAK</cp:lastModifiedBy>
  <cp:revision>457</cp:revision>
  <cp:lastPrinted>2020-04-02T08:03:17Z</cp:lastPrinted>
  <dcterms:created xsi:type="dcterms:W3CDTF">2020-03-30T08:30:58Z</dcterms:created>
  <dcterms:modified xsi:type="dcterms:W3CDTF">2020-06-11T09:22:36Z</dcterms:modified>
</cp:coreProperties>
</file>