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626" r:id="rId2"/>
    <p:sldId id="627" r:id="rId3"/>
    <p:sldId id="628" r:id="rId4"/>
    <p:sldId id="769" r:id="rId5"/>
    <p:sldId id="770" r:id="rId6"/>
    <p:sldId id="771" r:id="rId7"/>
    <p:sldId id="772" r:id="rId8"/>
    <p:sldId id="783" r:id="rId9"/>
    <p:sldId id="785" r:id="rId10"/>
    <p:sldId id="799" r:id="rId11"/>
    <p:sldId id="798" r:id="rId12"/>
    <p:sldId id="810" r:id="rId13"/>
    <p:sldId id="796" r:id="rId14"/>
    <p:sldId id="797" r:id="rId15"/>
    <p:sldId id="802" r:id="rId16"/>
    <p:sldId id="506" r:id="rId17"/>
    <p:sldId id="801" r:id="rId18"/>
    <p:sldId id="803" r:id="rId19"/>
    <p:sldId id="811" r:id="rId20"/>
    <p:sldId id="805" r:id="rId21"/>
  </p:sldIdLst>
  <p:sldSz cx="12192000" cy="6858000"/>
  <p:notesSz cx="6888163"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5FF3"/>
    <a:srgbClr val="CC0099"/>
    <a:srgbClr val="FF6600"/>
    <a:srgbClr val="800000"/>
    <a:srgbClr val="C40C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3"/>
    <p:restoredTop sz="68248" autoAdjust="0"/>
  </p:normalViewPr>
  <p:slideViewPr>
    <p:cSldViewPr snapToGrid="0" snapToObjects="1">
      <p:cViewPr varScale="1">
        <p:scale>
          <a:sx n="46" d="100"/>
          <a:sy n="46" d="100"/>
        </p:scale>
        <p:origin x="154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B4832DB4-21F5-4F9D-AAD8-2FC4B0476652}" type="datetimeFigureOut">
              <a:rPr lang="fr-FR" smtClean="0"/>
              <a:pPr/>
              <a:t>04/06/2020</a:t>
            </a:fld>
            <a:endParaRPr lang="fr-FR"/>
          </a:p>
        </p:txBody>
      </p:sp>
      <p:sp>
        <p:nvSpPr>
          <p:cNvPr id="4" name="Espace réservé du pied de page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293BA095-7EAA-4B98-BAE8-1553293C7FF1}"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7C18DD02-E5FF-264B-8EB3-6B86560ACCFC}" type="datetimeFigureOut">
              <a:rPr lang="fr-FR" smtClean="0"/>
              <a:pPr/>
              <a:t>04/06/2020</a:t>
            </a:fld>
            <a:endParaRPr lang="fr-FR"/>
          </a:p>
        </p:txBody>
      </p:sp>
      <p:sp>
        <p:nvSpPr>
          <p:cNvPr id="4" name="Espace réservé de l'image des diapositives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fr-FR"/>
          </a:p>
        </p:txBody>
      </p:sp>
      <p:sp>
        <p:nvSpPr>
          <p:cNvPr id="5" name="Espace réservé des not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8D9FD304-8138-7F4C-8461-7CE587938088}" type="slidenum">
              <a:rPr lang="fr-FR" smtClean="0"/>
              <a:pPr/>
              <a:t>‹N°›</a:t>
            </a:fld>
            <a:endParaRPr lang="fr-FR"/>
          </a:p>
        </p:txBody>
      </p:sp>
    </p:spTree>
    <p:extLst>
      <p:ext uri="{BB962C8B-B14F-4D97-AF65-F5344CB8AC3E}">
        <p14:creationId xmlns:p14="http://schemas.microsoft.com/office/powerpoint/2010/main" val="1724697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A14C7C3-056B-DF46-BFA3-A8A4123AC576}" type="slidenum">
              <a:rPr lang="fr-FR" smtClean="0"/>
              <a:pPr/>
              <a:t>2</a:t>
            </a:fld>
            <a:endParaRPr lang="fr-FR"/>
          </a:p>
        </p:txBody>
      </p:sp>
    </p:spTree>
    <p:extLst>
      <p:ext uri="{BB962C8B-B14F-4D97-AF65-F5344CB8AC3E}">
        <p14:creationId xmlns:p14="http://schemas.microsoft.com/office/powerpoint/2010/main" val="667969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9FD304-8138-7F4C-8461-7CE587938088}" type="slidenum">
              <a:rPr lang="fr-FR" smtClean="0"/>
              <a:pPr/>
              <a:t>9</a:t>
            </a:fld>
            <a:endParaRPr lang="fr-FR"/>
          </a:p>
        </p:txBody>
      </p:sp>
    </p:spTree>
    <p:extLst>
      <p:ext uri="{BB962C8B-B14F-4D97-AF65-F5344CB8AC3E}">
        <p14:creationId xmlns:p14="http://schemas.microsoft.com/office/powerpoint/2010/main" val="3148139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9FD304-8138-7F4C-8461-7CE587938088}" type="slidenum">
              <a:rPr lang="fr-FR" smtClean="0"/>
              <a:pPr/>
              <a:t>12</a:t>
            </a:fld>
            <a:endParaRPr lang="fr-FR"/>
          </a:p>
        </p:txBody>
      </p:sp>
    </p:spTree>
    <p:extLst>
      <p:ext uri="{BB962C8B-B14F-4D97-AF65-F5344CB8AC3E}">
        <p14:creationId xmlns:p14="http://schemas.microsoft.com/office/powerpoint/2010/main" val="2417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A14C7C3-056B-DF46-BFA3-A8A4123AC576}" type="slidenum">
              <a:rPr lang="fr-FR" smtClean="0"/>
              <a:pPr/>
              <a:t>16</a:t>
            </a:fld>
            <a:endParaRPr lang="fr-FR"/>
          </a:p>
        </p:txBody>
      </p:sp>
    </p:spTree>
    <p:extLst>
      <p:ext uri="{BB962C8B-B14F-4D97-AF65-F5344CB8AC3E}">
        <p14:creationId xmlns:p14="http://schemas.microsoft.com/office/powerpoint/2010/main" val="1074334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a:spLocks noGrp="1" noRot="1" noChangeAspect="1"/>
          </p:cNvSpPr>
          <p:nvPr>
            <p:ph type="sldImg" idx="2"/>
          </p:nvPr>
        </p:nvSpPr>
        <p:spPr>
          <a:xfrm>
            <a:off x="439738" y="1252538"/>
            <a:ext cx="6008687"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4:notes"/>
          <p:cNvSpPr txBox="1">
            <a:spLocks noGrp="1"/>
          </p:cNvSpPr>
          <p:nvPr>
            <p:ph type="body" idx="1"/>
          </p:nvPr>
        </p:nvSpPr>
        <p:spPr>
          <a:xfrm>
            <a:off x="688817" y="4821506"/>
            <a:ext cx="5510530" cy="3944868"/>
          </a:xfrm>
          <a:prstGeom prst="rect">
            <a:avLst/>
          </a:prstGeom>
          <a:noFill/>
          <a:ln>
            <a:noFill/>
          </a:ln>
        </p:spPr>
        <p:txBody>
          <a:bodyPr spcFirstLastPara="1" wrap="square" lIns="96591" tIns="48282" rIns="96591" bIns="48282" anchor="t" anchorCtr="0">
            <a:noAutofit/>
          </a:bodyPr>
          <a:lstStyle/>
          <a:p>
            <a:r>
              <a:rPr lang="fr-FR" sz="1300" dirty="0" smtClean="0">
                <a:solidFill>
                  <a:schemeClr val="dk1"/>
                </a:solidFill>
                <a:latin typeface="Calibri"/>
                <a:ea typeface="Calibri"/>
                <a:cs typeface="Calibri"/>
                <a:sym typeface="Calibri"/>
              </a:rPr>
              <a:t/>
            </a:r>
            <a:br>
              <a:rPr lang="fr-FR" sz="1300" dirty="0" smtClean="0">
                <a:solidFill>
                  <a:schemeClr val="dk1"/>
                </a:solidFill>
                <a:latin typeface="Calibri"/>
                <a:ea typeface="Calibri"/>
                <a:cs typeface="Calibri"/>
                <a:sym typeface="Calibri"/>
              </a:rPr>
            </a:br>
            <a:endParaRPr lang="fr-FR" sz="1300" dirty="0">
              <a:solidFill>
                <a:schemeClr val="dk1"/>
              </a:solidFill>
              <a:latin typeface="Calibri"/>
              <a:ea typeface="Calibri"/>
              <a:cs typeface="Calibri"/>
              <a:sym typeface="Calibri"/>
            </a:endParaRPr>
          </a:p>
        </p:txBody>
      </p:sp>
      <p:sp>
        <p:nvSpPr>
          <p:cNvPr id="105" name="Google Shape;105;p4:notes"/>
          <p:cNvSpPr txBox="1">
            <a:spLocks noGrp="1"/>
          </p:cNvSpPr>
          <p:nvPr>
            <p:ph type="sldNum" idx="12"/>
          </p:nvPr>
        </p:nvSpPr>
        <p:spPr>
          <a:xfrm>
            <a:off x="3901698" y="9516039"/>
            <a:ext cx="2984871" cy="502674"/>
          </a:xfrm>
          <a:prstGeom prst="rect">
            <a:avLst/>
          </a:prstGeom>
          <a:noFill/>
          <a:ln>
            <a:noFill/>
          </a:ln>
        </p:spPr>
        <p:txBody>
          <a:bodyPr spcFirstLastPara="1" wrap="square" lIns="96591" tIns="48282" rIns="96591" bIns="48282" anchor="b" anchorCtr="0">
            <a:noAutofit/>
          </a:bodyPr>
          <a:lstStyle/>
          <a:p>
            <a:fld id="{00000000-1234-1234-1234-123412341234}" type="slidenum">
              <a:rPr lang="fr-FR"/>
              <a:pPr/>
              <a:t>17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Diviser</a:t>
            </a:r>
            <a:r>
              <a:rPr lang="fr-FR" baseline="0" dirty="0" smtClean="0"/>
              <a:t> 20 par 2</a:t>
            </a:r>
            <a:endParaRPr lang="fr-FR" dirty="0"/>
          </a:p>
        </p:txBody>
      </p:sp>
      <p:sp>
        <p:nvSpPr>
          <p:cNvPr id="4" name="Espace réservé du numéro de diapositive 3"/>
          <p:cNvSpPr>
            <a:spLocks noGrp="1"/>
          </p:cNvSpPr>
          <p:nvPr>
            <p:ph type="sldNum" sz="quarter" idx="5"/>
          </p:nvPr>
        </p:nvSpPr>
        <p:spPr/>
        <p:txBody>
          <a:bodyPr/>
          <a:lstStyle/>
          <a:p>
            <a:fld id="{5A14C7C3-056B-DF46-BFA3-A8A4123AC576}" type="slidenum">
              <a:rPr lang="fr-FR" smtClean="0"/>
              <a:pPr/>
              <a:t>18</a:t>
            </a:fld>
            <a:endParaRPr lang="fr-FR"/>
          </a:p>
        </p:txBody>
      </p:sp>
    </p:spTree>
    <p:extLst>
      <p:ext uri="{BB962C8B-B14F-4D97-AF65-F5344CB8AC3E}">
        <p14:creationId xmlns:p14="http://schemas.microsoft.com/office/powerpoint/2010/main" val="481020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a:spLocks noGrp="1" noRot="1" noChangeAspect="1"/>
          </p:cNvSpPr>
          <p:nvPr>
            <p:ph type="sldImg" idx="2"/>
          </p:nvPr>
        </p:nvSpPr>
        <p:spPr>
          <a:xfrm>
            <a:off x="439738" y="1252538"/>
            <a:ext cx="6008687" cy="3381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4:notes"/>
          <p:cNvSpPr txBox="1">
            <a:spLocks noGrp="1"/>
          </p:cNvSpPr>
          <p:nvPr>
            <p:ph type="body" idx="1"/>
          </p:nvPr>
        </p:nvSpPr>
        <p:spPr>
          <a:xfrm>
            <a:off x="688817" y="4821506"/>
            <a:ext cx="5510530" cy="3944868"/>
          </a:xfrm>
          <a:prstGeom prst="rect">
            <a:avLst/>
          </a:prstGeom>
          <a:noFill/>
          <a:ln>
            <a:noFill/>
          </a:ln>
        </p:spPr>
        <p:txBody>
          <a:bodyPr spcFirstLastPara="1" wrap="square" lIns="96591" tIns="48282" rIns="96591" bIns="48282" anchor="t" anchorCtr="0">
            <a:noAutofit/>
          </a:bodyPr>
          <a:lstStyle/>
          <a:p>
            <a:r>
              <a:rPr lang="fr-FR" sz="1300" dirty="0" smtClean="0">
                <a:solidFill>
                  <a:schemeClr val="dk1"/>
                </a:solidFill>
                <a:latin typeface="Calibri"/>
                <a:ea typeface="Calibri"/>
                <a:cs typeface="Calibri"/>
                <a:sym typeface="Calibri"/>
              </a:rPr>
              <a:t>Écriture   </a:t>
            </a:r>
            <a:r>
              <a:rPr lang="fr-FR" sz="1300" baseline="0" dirty="0" smtClean="0">
                <a:solidFill>
                  <a:schemeClr val="dk1"/>
                </a:solidFill>
                <a:latin typeface="Calibri"/>
                <a:ea typeface="Calibri"/>
                <a:cs typeface="Calibri"/>
                <a:sym typeface="Calibri"/>
              </a:rPr>
              <a:t> 300 = ? X 10   </a:t>
            </a:r>
            <a:r>
              <a:rPr lang="fr-FR" sz="1300" dirty="0" smtClean="0">
                <a:solidFill>
                  <a:schemeClr val="dk1"/>
                </a:solidFill>
                <a:latin typeface="Calibri"/>
                <a:ea typeface="Calibri"/>
                <a:cs typeface="Calibri"/>
                <a:sym typeface="Calibri"/>
              </a:rPr>
              <a:t> </a:t>
            </a:r>
            <a:br>
              <a:rPr lang="fr-FR" sz="1300" dirty="0" smtClean="0">
                <a:solidFill>
                  <a:schemeClr val="dk1"/>
                </a:solidFill>
                <a:latin typeface="Calibri"/>
                <a:ea typeface="Calibri"/>
                <a:cs typeface="Calibri"/>
                <a:sym typeface="Calibri"/>
              </a:rPr>
            </a:br>
            <a:endParaRPr lang="fr-FR" sz="1300" dirty="0">
              <a:solidFill>
                <a:schemeClr val="dk1"/>
              </a:solidFill>
              <a:latin typeface="Calibri"/>
              <a:ea typeface="Calibri"/>
              <a:cs typeface="Calibri"/>
              <a:sym typeface="Calibri"/>
            </a:endParaRPr>
          </a:p>
        </p:txBody>
      </p:sp>
      <p:sp>
        <p:nvSpPr>
          <p:cNvPr id="105" name="Google Shape;105;p4:notes"/>
          <p:cNvSpPr txBox="1">
            <a:spLocks noGrp="1"/>
          </p:cNvSpPr>
          <p:nvPr>
            <p:ph type="sldNum" idx="12"/>
          </p:nvPr>
        </p:nvSpPr>
        <p:spPr>
          <a:xfrm>
            <a:off x="3901698" y="9516039"/>
            <a:ext cx="2984871" cy="502674"/>
          </a:xfrm>
          <a:prstGeom prst="rect">
            <a:avLst/>
          </a:prstGeom>
          <a:noFill/>
          <a:ln>
            <a:noFill/>
          </a:ln>
        </p:spPr>
        <p:txBody>
          <a:bodyPr spcFirstLastPara="1" wrap="square" lIns="96591" tIns="48282" rIns="96591" bIns="48282" anchor="b" anchorCtr="0">
            <a:noAutofit/>
          </a:bodyPr>
          <a:lstStyle/>
          <a:p>
            <a:fld id="{00000000-1234-1234-1234-123412341234}" type="slidenum">
              <a:rPr lang="fr-FR"/>
              <a:pPr/>
              <a:t>19</a:t>
            </a:fld>
            <a:endParaRPr/>
          </a:p>
        </p:txBody>
      </p:sp>
    </p:spTree>
    <p:extLst>
      <p:ext uri="{BB962C8B-B14F-4D97-AF65-F5344CB8AC3E}">
        <p14:creationId xmlns:p14="http://schemas.microsoft.com/office/powerpoint/2010/main" val="232894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Dans</a:t>
            </a:r>
            <a:r>
              <a:rPr lang="fr-FR" baseline="0" dirty="0" smtClean="0"/>
              <a:t> 24 élèves , combien de groupes de 4 élèves   c’est-à-dire  combien de fois 4 dans 24</a:t>
            </a:r>
            <a:br>
              <a:rPr lang="fr-FR" baseline="0" dirty="0" smtClean="0"/>
            </a:br>
            <a:r>
              <a:rPr lang="fr-FR" baseline="0" dirty="0" smtClean="0"/>
              <a:t>carton 4 – 6 – 24</a:t>
            </a:r>
            <a:br>
              <a:rPr lang="fr-FR" baseline="0" dirty="0" smtClean="0"/>
            </a:br>
            <a:r>
              <a:rPr lang="fr-FR" baseline="0" dirty="0" smtClean="0"/>
              <a:t>évoquer les différentes procédures</a:t>
            </a:r>
            <a:endParaRPr lang="fr-FR" dirty="0"/>
          </a:p>
        </p:txBody>
      </p:sp>
      <p:sp>
        <p:nvSpPr>
          <p:cNvPr id="4" name="Espace réservé du numéro de diapositive 3"/>
          <p:cNvSpPr>
            <a:spLocks noGrp="1"/>
          </p:cNvSpPr>
          <p:nvPr>
            <p:ph type="sldNum" sz="quarter" idx="5"/>
          </p:nvPr>
        </p:nvSpPr>
        <p:spPr/>
        <p:txBody>
          <a:bodyPr/>
          <a:lstStyle/>
          <a:p>
            <a:fld id="{5A14C7C3-056B-DF46-BFA3-A8A4123AC576}" type="slidenum">
              <a:rPr lang="fr-FR" smtClean="0"/>
              <a:pPr/>
              <a:t>20</a:t>
            </a:fld>
            <a:endParaRPr lang="fr-FR"/>
          </a:p>
        </p:txBody>
      </p:sp>
    </p:spTree>
    <p:extLst>
      <p:ext uri="{BB962C8B-B14F-4D97-AF65-F5344CB8AC3E}">
        <p14:creationId xmlns:p14="http://schemas.microsoft.com/office/powerpoint/2010/main" val="481020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517F4-F26D-B74E-A048-B2FD348CE59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72C18CF-53EE-BC44-A422-CF8D886E96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8639A74-2B62-964A-A35B-38DF40149307}"/>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5" name="Espace réservé du pied de page 4">
            <a:extLst>
              <a:ext uri="{FF2B5EF4-FFF2-40B4-BE49-F238E27FC236}">
                <a16:creationId xmlns:a16="http://schemas.microsoft.com/office/drawing/2014/main" id="{7F93CECF-7A41-1F43-9C01-7D2DC92600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0C56CC-A9A7-1445-9A15-AE187C9C3C5B}"/>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134942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078FF9-A973-004D-A1CF-1C8A6D93A05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915F20E-F470-3041-8C56-38EDE38C175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A2651FA-A622-7842-ABAA-C7EBF4846C39}"/>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5" name="Espace réservé du pied de page 4">
            <a:extLst>
              <a:ext uri="{FF2B5EF4-FFF2-40B4-BE49-F238E27FC236}">
                <a16:creationId xmlns:a16="http://schemas.microsoft.com/office/drawing/2014/main" id="{101DB440-A910-E047-BA14-3E370AA446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558A891-E45B-6C46-B05A-FEA3E2031D94}"/>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101355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59DDE4-5F56-C143-82AA-02AB0D94065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5BC7678-EF1E-E74A-A94B-58D31F28E57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66F8AB7-6764-4041-B630-5E7E5A2DD43F}"/>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5" name="Espace réservé du pied de page 4">
            <a:extLst>
              <a:ext uri="{FF2B5EF4-FFF2-40B4-BE49-F238E27FC236}">
                <a16:creationId xmlns:a16="http://schemas.microsoft.com/office/drawing/2014/main" id="{C78DA9E8-51AE-2A47-8055-2B0DF9C7CC9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09A009-4BED-D74B-9AFA-FAA03BF1AB9E}"/>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196051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AB83C4-D2BD-AA4B-88DE-B152F1D645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0A3A689-12F8-5A47-88FB-EED85B259D4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C694CF1-DCC9-E94D-8E49-D9AB5EC8DDE9}"/>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5" name="Espace réservé du pied de page 4">
            <a:extLst>
              <a:ext uri="{FF2B5EF4-FFF2-40B4-BE49-F238E27FC236}">
                <a16:creationId xmlns:a16="http://schemas.microsoft.com/office/drawing/2014/main" id="{55F01537-B12D-9247-9E0D-39EF2E9D58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4D797D-510A-F14B-89EC-6B605AFE3DC8}"/>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907920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6EBEFA-DEB6-BD4F-977C-47F8A5AE36D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8D782EF-37B3-7C4E-816B-570D0D0093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A0C0D8B-8B3B-3A45-ADE3-AC9E7E724AEC}"/>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5" name="Espace réservé du pied de page 4">
            <a:extLst>
              <a:ext uri="{FF2B5EF4-FFF2-40B4-BE49-F238E27FC236}">
                <a16:creationId xmlns:a16="http://schemas.microsoft.com/office/drawing/2014/main" id="{1990BCB5-0FFC-F840-AA91-55BEE3CE8E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A23E92-E29D-8B44-A220-EF12DECB3B4E}"/>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424204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E5D16F-514C-F048-B808-993495BA68D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ACAE751-6084-5D43-9347-716EC7D33A3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EBCACFF-47C5-5B4C-97EF-52E8FFBDAAB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A5DCB0E-5374-DD4A-A1EA-1C536164B135}"/>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6" name="Espace réservé du pied de page 5">
            <a:extLst>
              <a:ext uri="{FF2B5EF4-FFF2-40B4-BE49-F238E27FC236}">
                <a16:creationId xmlns:a16="http://schemas.microsoft.com/office/drawing/2014/main" id="{4A14FE43-1953-DB49-B94A-A48E6289CD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DDAF0AA-D6E1-B442-9C2D-3873AA7FBFFB}"/>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59871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A5C992-7E88-5A41-8625-72BE55DECAE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3F31EA8-DB6E-0B4A-85B9-DDC154A14C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09D683C-C167-6047-BEE7-F1486796799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2AF52C1-6346-FC49-8D82-8448292ECE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E84B932-677B-6A47-92EC-C09D19A463F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4ABC338-7A89-1943-B143-30BB2FF8B756}"/>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8" name="Espace réservé du pied de page 7">
            <a:extLst>
              <a:ext uri="{FF2B5EF4-FFF2-40B4-BE49-F238E27FC236}">
                <a16:creationId xmlns:a16="http://schemas.microsoft.com/office/drawing/2014/main" id="{1DAD9C66-8763-DD4A-91FA-0E24EC6AD7F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A0558C3-C08D-A047-AC86-24D94B00CB02}"/>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304015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20502A-D6CF-0E42-95F0-572F01F3A7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AAE9147-7554-B546-BD52-74E24E3B5107}"/>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4" name="Espace réservé du pied de page 3">
            <a:extLst>
              <a:ext uri="{FF2B5EF4-FFF2-40B4-BE49-F238E27FC236}">
                <a16:creationId xmlns:a16="http://schemas.microsoft.com/office/drawing/2014/main" id="{61124627-28B2-8349-869A-4A20007A43E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5769E86-542A-954E-ABCB-E51B7D923238}"/>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338821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D30AC58-8373-D247-9452-AE4123EC1063}"/>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3" name="Espace réservé du pied de page 2">
            <a:extLst>
              <a:ext uri="{FF2B5EF4-FFF2-40B4-BE49-F238E27FC236}">
                <a16:creationId xmlns:a16="http://schemas.microsoft.com/office/drawing/2014/main" id="{5384AE93-57BA-8B47-8C86-249502757F8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6D41C84-8F8A-D74B-971E-818C9FFD0483}"/>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228941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C1F036-69B2-F04C-9FBA-FC2763FA93C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4DC921A-8F59-6341-9779-A5B2BD6E5D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A96EBD9-D1D8-134A-8E72-58C0D2332F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148383E-A952-8B43-A720-47EE792B8117}"/>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6" name="Espace réservé du pied de page 5">
            <a:extLst>
              <a:ext uri="{FF2B5EF4-FFF2-40B4-BE49-F238E27FC236}">
                <a16:creationId xmlns:a16="http://schemas.microsoft.com/office/drawing/2014/main" id="{65EFEF5A-01E9-004D-BFC4-2EB2E903544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894AE4-5FA6-D547-B142-53822E809C65}"/>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692654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4D8A58-49CF-F041-AC4F-2CCAA406F2A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3642EFB-B5D5-2C48-A0AE-24C5A604C9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4768CD9-5512-6140-975C-6462E59E0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CC2C826-2913-BB49-8B28-FD20C46BC841}"/>
              </a:ext>
            </a:extLst>
          </p:cNvPr>
          <p:cNvSpPr>
            <a:spLocks noGrp="1"/>
          </p:cNvSpPr>
          <p:nvPr>
            <p:ph type="dt" sz="half" idx="10"/>
          </p:nvPr>
        </p:nvSpPr>
        <p:spPr/>
        <p:txBody>
          <a:bodyPr/>
          <a:lstStyle/>
          <a:p>
            <a:fld id="{04E20C5C-F561-2444-8D59-714D4DE57938}" type="datetimeFigureOut">
              <a:rPr lang="fr-FR" smtClean="0"/>
              <a:pPr/>
              <a:t>04/06/2020</a:t>
            </a:fld>
            <a:endParaRPr lang="fr-FR"/>
          </a:p>
        </p:txBody>
      </p:sp>
      <p:sp>
        <p:nvSpPr>
          <p:cNvPr id="6" name="Espace réservé du pied de page 5">
            <a:extLst>
              <a:ext uri="{FF2B5EF4-FFF2-40B4-BE49-F238E27FC236}">
                <a16:creationId xmlns:a16="http://schemas.microsoft.com/office/drawing/2014/main" id="{481831D9-5663-1546-8F9E-09CA33F5C2B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AFD68C4-2057-5D47-BA0F-0702C9E1F04A}"/>
              </a:ext>
            </a:extLst>
          </p:cNvPr>
          <p:cNvSpPr>
            <a:spLocks noGrp="1"/>
          </p:cNvSpPr>
          <p:nvPr>
            <p:ph type="sldNum" sz="quarter" idx="12"/>
          </p:nvPr>
        </p:nvSpPr>
        <p:spPr/>
        <p:txBody>
          <a:bodyPr/>
          <a:lstStyle/>
          <a:p>
            <a:fld id="{6D23BEE0-B5D3-2642-A5DE-A3F1A4BD80A9}" type="slidenum">
              <a:rPr lang="fr-FR" smtClean="0"/>
              <a:pPr/>
              <a:t>‹N°›</a:t>
            </a:fld>
            <a:endParaRPr lang="fr-FR"/>
          </a:p>
        </p:txBody>
      </p:sp>
    </p:spTree>
    <p:extLst>
      <p:ext uri="{BB962C8B-B14F-4D97-AF65-F5344CB8AC3E}">
        <p14:creationId xmlns:p14="http://schemas.microsoft.com/office/powerpoint/2010/main" val="33751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60C0989-D162-4243-AB33-EBB4A6E78A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4AE383E-4DD6-EF4B-BF8D-87C3C28F72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80840D-D131-844C-A88D-8EB810EA45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20C5C-F561-2444-8D59-714D4DE57938}" type="datetimeFigureOut">
              <a:rPr lang="fr-FR" smtClean="0"/>
              <a:pPr/>
              <a:t>04/06/2020</a:t>
            </a:fld>
            <a:endParaRPr lang="fr-FR"/>
          </a:p>
        </p:txBody>
      </p:sp>
      <p:sp>
        <p:nvSpPr>
          <p:cNvPr id="5" name="Espace réservé du pied de page 4">
            <a:extLst>
              <a:ext uri="{FF2B5EF4-FFF2-40B4-BE49-F238E27FC236}">
                <a16:creationId xmlns:a16="http://schemas.microsoft.com/office/drawing/2014/main" id="{CAC46487-109C-6149-901A-09224F8969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3E9F3FD-264A-EF4B-8E59-99EF6C08CB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3BEE0-B5D3-2642-A5DE-A3F1A4BD80A9}" type="slidenum">
              <a:rPr lang="fr-FR" smtClean="0"/>
              <a:pPr/>
              <a:t>‹N°›</a:t>
            </a:fld>
            <a:endParaRPr lang="fr-FR"/>
          </a:p>
        </p:txBody>
      </p:sp>
    </p:spTree>
    <p:extLst>
      <p:ext uri="{BB962C8B-B14F-4D97-AF65-F5344CB8AC3E}">
        <p14:creationId xmlns:p14="http://schemas.microsoft.com/office/powerpoint/2010/main" val="2060571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FD31B9-7166-D642-A3AE-1BD996153685}"/>
              </a:ext>
            </a:extLst>
          </p:cNvPr>
          <p:cNvSpPr>
            <a:spLocks noGrp="1"/>
          </p:cNvSpPr>
          <p:nvPr>
            <p:ph type="title"/>
          </p:nvPr>
        </p:nvSpPr>
        <p:spPr/>
        <p:txBody>
          <a:bodyPr/>
          <a:lstStyle/>
          <a:p>
            <a:r>
              <a:rPr lang="fr-FR" dirty="0" smtClean="0"/>
              <a:t>Jeudi 18 juin</a:t>
            </a:r>
            <a:endParaRPr lang="fr-FR" dirty="0"/>
          </a:p>
        </p:txBody>
      </p:sp>
      <p:sp>
        <p:nvSpPr>
          <p:cNvPr id="3" name="Rectangle 2"/>
          <p:cNvSpPr/>
          <p:nvPr/>
        </p:nvSpPr>
        <p:spPr>
          <a:xfrm>
            <a:off x="701040" y="1524000"/>
            <a:ext cx="10713720"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81486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8000" b="1" dirty="0">
                <a:solidFill>
                  <a:srgbClr val="7030A0"/>
                </a:solidFill>
                <a:latin typeface="+mn-lt"/>
                <a:ea typeface="Arial"/>
                <a:cs typeface="Arial"/>
                <a:sym typeface="Arial"/>
              </a:rPr>
              <a:t>Calcul réfléchi</a:t>
            </a:r>
            <a:endParaRPr lang="fr-FR" sz="8000" dirty="0">
              <a:solidFill>
                <a:srgbClr val="7030A0"/>
              </a:solidFill>
              <a:latin typeface="+mn-lt"/>
            </a:endParaRPr>
          </a:p>
        </p:txBody>
      </p:sp>
      <p:sp>
        <p:nvSpPr>
          <p:cNvPr id="3" name="Sous-titre 2"/>
          <p:cNvSpPr>
            <a:spLocks noGrp="1"/>
          </p:cNvSpPr>
          <p:nvPr>
            <p:ph type="subTitle" idx="1"/>
          </p:nvPr>
        </p:nvSpPr>
        <p:spPr>
          <a:xfrm>
            <a:off x="1524000" y="3602038"/>
            <a:ext cx="10226040" cy="1655762"/>
          </a:xfrm>
        </p:spPr>
        <p:txBody>
          <a:bodyPr>
            <a:normAutofit/>
          </a:bodyPr>
          <a:lstStyle/>
          <a:p>
            <a:r>
              <a:rPr lang="fr-FR" sz="6000" dirty="0" smtClean="0"/>
              <a:t>Le trio</a:t>
            </a:r>
            <a:endParaRPr lang="fr-FR" sz="6000" dirty="0"/>
          </a:p>
        </p:txBody>
      </p:sp>
    </p:spTree>
    <p:extLst>
      <p:ext uri="{BB962C8B-B14F-4D97-AF65-F5344CB8AC3E}">
        <p14:creationId xmlns:p14="http://schemas.microsoft.com/office/powerpoint/2010/main" val="3004638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7030A0"/>
                </a:solidFill>
                <a:latin typeface="Arial" panose="020B0604020202020204" pitchFamily="34" charset="0"/>
                <a:cs typeface="Arial" panose="020B0604020202020204" pitchFamily="34" charset="0"/>
              </a:rPr>
              <a:t>Un jeu mathématique : le trio</a:t>
            </a:r>
            <a:endParaRPr lang="fr-FR" b="1" dirty="0">
              <a:solidFill>
                <a:srgbClr val="7030A0"/>
              </a:solidFill>
              <a:latin typeface="Arial" panose="020B0604020202020204" pitchFamily="34" charset="0"/>
              <a:cs typeface="Arial" panose="020B060402020202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850585324"/>
              </p:ext>
            </p:extLst>
          </p:nvPr>
        </p:nvGraphicFramePr>
        <p:xfrm>
          <a:off x="1161144" y="3570062"/>
          <a:ext cx="3454399" cy="2468880"/>
        </p:xfrm>
        <a:graphic>
          <a:graphicData uri="http://schemas.openxmlformats.org/drawingml/2006/table">
            <a:tbl>
              <a:tblPr firstRow="1" bandRow="1">
                <a:tableStyleId>{5940675A-B579-460E-94D1-54222C63F5DA}</a:tableStyleId>
              </a:tblPr>
              <a:tblGrid>
                <a:gridCol w="1151466">
                  <a:extLst>
                    <a:ext uri="{9D8B030D-6E8A-4147-A177-3AD203B41FA5}">
                      <a16:colId xmlns:a16="http://schemas.microsoft.com/office/drawing/2014/main" val="20000"/>
                    </a:ext>
                  </a:extLst>
                </a:gridCol>
                <a:gridCol w="1170818">
                  <a:extLst>
                    <a:ext uri="{9D8B030D-6E8A-4147-A177-3AD203B41FA5}">
                      <a16:colId xmlns:a16="http://schemas.microsoft.com/office/drawing/2014/main" val="20001"/>
                    </a:ext>
                  </a:extLst>
                </a:gridCol>
                <a:gridCol w="1132115">
                  <a:extLst>
                    <a:ext uri="{9D8B030D-6E8A-4147-A177-3AD203B41FA5}">
                      <a16:colId xmlns:a16="http://schemas.microsoft.com/office/drawing/2014/main" val="20002"/>
                    </a:ext>
                  </a:extLst>
                </a:gridCol>
              </a:tblGrid>
              <a:tr h="370840">
                <a:tc>
                  <a:txBody>
                    <a:bodyPr/>
                    <a:lstStyle/>
                    <a:p>
                      <a:pPr algn="ctr"/>
                      <a:r>
                        <a:rPr lang="fr-FR" sz="4800" b="1" dirty="0" smtClean="0">
                          <a:solidFill>
                            <a:srgbClr val="002060"/>
                          </a:solidFill>
                        </a:rPr>
                        <a:t>2</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5</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0"/>
                  </a:ext>
                </a:extLst>
              </a:tr>
              <a:tr h="370840">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6</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9</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1"/>
                  </a:ext>
                </a:extLst>
              </a:tr>
              <a:tr h="370840">
                <a:tc>
                  <a:txBody>
                    <a:bodyPr/>
                    <a:lstStyle/>
                    <a:p>
                      <a:pPr algn="ctr"/>
                      <a:r>
                        <a:rPr lang="fr-FR" sz="4800" b="1" dirty="0" smtClean="0">
                          <a:solidFill>
                            <a:srgbClr val="002060"/>
                          </a:solidFill>
                        </a:rPr>
                        <a:t>2</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4</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1</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9" name="ZoneTexte 8"/>
          <p:cNvSpPr txBox="1"/>
          <p:nvPr/>
        </p:nvSpPr>
        <p:spPr>
          <a:xfrm>
            <a:off x="5428342" y="4376949"/>
            <a:ext cx="6183086" cy="1661993"/>
          </a:xfrm>
          <a:prstGeom prst="rect">
            <a:avLst/>
          </a:prstGeom>
          <a:noFill/>
          <a:ln>
            <a:solidFill>
              <a:schemeClr val="tx1"/>
            </a:solidFill>
          </a:ln>
        </p:spPr>
        <p:txBody>
          <a:bodyPr wrap="square" rtlCol="0">
            <a:spAutoFit/>
          </a:bodyPr>
          <a:lstStyle/>
          <a:p>
            <a:r>
              <a:rPr lang="fr-FR" sz="2400" b="1" dirty="0" smtClean="0"/>
              <a:t>9 est le nombre cible.</a:t>
            </a:r>
          </a:p>
          <a:p>
            <a:r>
              <a:rPr lang="fr-FR" sz="2400" b="1" dirty="0" smtClean="0"/>
              <a:t>Voici un exemple de trio pour cette grille :</a:t>
            </a:r>
          </a:p>
          <a:p>
            <a:endParaRPr lang="fr-FR" dirty="0" smtClean="0"/>
          </a:p>
          <a:p>
            <a:endParaRPr lang="fr-FR" dirty="0" smtClean="0"/>
          </a:p>
          <a:p>
            <a:endParaRPr lang="fr-FR" dirty="0"/>
          </a:p>
        </p:txBody>
      </p:sp>
      <p:pic>
        <p:nvPicPr>
          <p:cNvPr id="10" name="Image 9">
            <a:extLst>
              <a:ext uri="{FF2B5EF4-FFF2-40B4-BE49-F238E27FC236}">
                <a16:creationId xmlns:a16="http://schemas.microsoft.com/office/drawing/2014/main" id="{72494B54-7BCF-4ECF-8BEC-8B9F02E8E3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9202" y="408349"/>
            <a:ext cx="799125" cy="768352"/>
          </a:xfrm>
          <a:prstGeom prst="rect">
            <a:avLst/>
          </a:prstGeom>
        </p:spPr>
      </p:pic>
      <p:sp>
        <p:nvSpPr>
          <p:cNvPr id="17" name="Ellipse 16"/>
          <p:cNvSpPr/>
          <p:nvPr/>
        </p:nvSpPr>
        <p:spPr>
          <a:xfrm>
            <a:off x="6139543" y="3083344"/>
            <a:ext cx="1698171" cy="1124084"/>
          </a:xfrm>
          <a:prstGeom prst="ellipse">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6574971" y="3083344"/>
            <a:ext cx="1944914" cy="1015663"/>
          </a:xfrm>
          <a:prstGeom prst="rect">
            <a:avLst/>
          </a:prstGeom>
          <a:noFill/>
        </p:spPr>
        <p:txBody>
          <a:bodyPr wrap="square" rtlCol="0">
            <a:spAutoFit/>
          </a:bodyPr>
          <a:lstStyle/>
          <a:p>
            <a:r>
              <a:rPr lang="fr-FR" sz="6000" b="1" dirty="0" smtClean="0"/>
              <a:t> 9</a:t>
            </a:r>
            <a:endParaRPr lang="fr-FR" sz="6000" b="1" dirty="0"/>
          </a:p>
        </p:txBody>
      </p:sp>
      <p:sp>
        <p:nvSpPr>
          <p:cNvPr id="12" name="ZoneTexte 11"/>
          <p:cNvSpPr txBox="1"/>
          <p:nvPr/>
        </p:nvSpPr>
        <p:spPr>
          <a:xfrm>
            <a:off x="838200" y="1399294"/>
            <a:ext cx="10192656" cy="1938992"/>
          </a:xfrm>
          <a:prstGeom prst="rect">
            <a:avLst/>
          </a:prstGeom>
          <a:noFill/>
        </p:spPr>
        <p:txBody>
          <a:bodyPr wrap="square" rtlCol="0">
            <a:spAutoFit/>
          </a:bodyPr>
          <a:lstStyle/>
          <a:p>
            <a:r>
              <a:rPr lang="fr-FR" sz="2400" b="1" dirty="0" smtClean="0"/>
              <a:t>Règle du jeu</a:t>
            </a:r>
            <a:r>
              <a:rPr lang="fr-FR" sz="2400" dirty="0" smtClean="0"/>
              <a:t>. Un nombre-cible est donné. Il faut essayer de le trouver avec trois nombres alignés, dans la grille en effectuant une multiplication et une addition ou une soustraction. Les trois nombres choisis doivent être alignés horizontalement, verticalement ou en diagonale. On choisit l’ordre d’utilisation des nombres et celui des opérations.</a:t>
            </a:r>
            <a:endParaRPr lang="fr-FR" sz="2400" dirty="0"/>
          </a:p>
        </p:txBody>
      </p:sp>
      <p:sp>
        <p:nvSpPr>
          <p:cNvPr id="13" name="ZoneTexte 12"/>
          <p:cNvSpPr txBox="1"/>
          <p:nvPr/>
        </p:nvSpPr>
        <p:spPr>
          <a:xfrm>
            <a:off x="7945751" y="3037649"/>
            <a:ext cx="3342576" cy="1200329"/>
          </a:xfrm>
          <a:prstGeom prst="rect">
            <a:avLst/>
          </a:prstGeom>
          <a:noFill/>
          <a:ln w="25400">
            <a:solidFill>
              <a:srgbClr val="FF0000"/>
            </a:solidFill>
          </a:ln>
        </p:spPr>
        <p:txBody>
          <a:bodyPr wrap="square" rtlCol="0">
            <a:spAutoFit/>
          </a:bodyPr>
          <a:lstStyle/>
          <a:p>
            <a:r>
              <a:rPr lang="fr-FR" sz="6000" dirty="0" smtClean="0">
                <a:solidFill>
                  <a:srgbClr val="FF0000"/>
                </a:solidFill>
              </a:rPr>
              <a:t>  </a:t>
            </a:r>
            <a:r>
              <a:rPr lang="fr-FR" sz="6000" b="1" dirty="0" smtClean="0">
                <a:solidFill>
                  <a:srgbClr val="FF0000"/>
                </a:solidFill>
              </a:rPr>
              <a:t>×</a:t>
            </a:r>
            <a:r>
              <a:rPr lang="fr-FR" sz="7200" dirty="0" smtClean="0">
                <a:solidFill>
                  <a:srgbClr val="FF0000"/>
                </a:solidFill>
              </a:rPr>
              <a:t>  + </a:t>
            </a:r>
            <a:r>
              <a:rPr lang="fr-FR" sz="5400" dirty="0" smtClean="0">
                <a:solidFill>
                  <a:srgbClr val="FF0000"/>
                </a:solidFill>
              </a:rPr>
              <a:t>ou</a:t>
            </a:r>
            <a:r>
              <a:rPr lang="fr-FR" sz="7200" dirty="0" smtClean="0">
                <a:solidFill>
                  <a:srgbClr val="FF0000"/>
                </a:solidFill>
              </a:rPr>
              <a:t> -</a:t>
            </a:r>
            <a:endParaRPr lang="fr-FR" sz="72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2161" y="123042"/>
            <a:ext cx="10515600" cy="1325563"/>
          </a:xfrm>
        </p:spPr>
        <p:txBody>
          <a:bodyPr/>
          <a:lstStyle/>
          <a:p>
            <a:r>
              <a:rPr lang="fr-FR" b="1" dirty="0" smtClean="0">
                <a:solidFill>
                  <a:srgbClr val="7030A0"/>
                </a:solidFill>
                <a:latin typeface="Arial" panose="020B0604020202020204" pitchFamily="34" charset="0"/>
                <a:cs typeface="Arial" panose="020B0604020202020204" pitchFamily="34" charset="0"/>
              </a:rPr>
              <a:t>Un jeu mathématique : le trio</a:t>
            </a:r>
            <a:endParaRPr lang="fr-FR" b="1" dirty="0">
              <a:solidFill>
                <a:srgbClr val="7030A0"/>
              </a:solidFill>
              <a:latin typeface="Arial" panose="020B0604020202020204" pitchFamily="34" charset="0"/>
              <a:cs typeface="Arial" panose="020B0604020202020204" pitchFamily="34"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45640284"/>
              </p:ext>
            </p:extLst>
          </p:nvPr>
        </p:nvGraphicFramePr>
        <p:xfrm>
          <a:off x="3309258" y="3048000"/>
          <a:ext cx="4034972" cy="2468880"/>
        </p:xfrm>
        <a:graphic>
          <a:graphicData uri="http://schemas.openxmlformats.org/drawingml/2006/table">
            <a:tbl>
              <a:tblPr firstRow="1" bandRow="1">
                <a:tableStyleId>{5940675A-B579-460E-94D1-54222C63F5DA}</a:tableStyleId>
              </a:tblPr>
              <a:tblGrid>
                <a:gridCol w="1344990">
                  <a:extLst>
                    <a:ext uri="{9D8B030D-6E8A-4147-A177-3AD203B41FA5}">
                      <a16:colId xmlns:a16="http://schemas.microsoft.com/office/drawing/2014/main" val="20000"/>
                    </a:ext>
                  </a:extLst>
                </a:gridCol>
                <a:gridCol w="1367595">
                  <a:extLst>
                    <a:ext uri="{9D8B030D-6E8A-4147-A177-3AD203B41FA5}">
                      <a16:colId xmlns:a16="http://schemas.microsoft.com/office/drawing/2014/main" val="20001"/>
                    </a:ext>
                  </a:extLst>
                </a:gridCol>
                <a:gridCol w="1322387">
                  <a:extLst>
                    <a:ext uri="{9D8B030D-6E8A-4147-A177-3AD203B41FA5}">
                      <a16:colId xmlns:a16="http://schemas.microsoft.com/office/drawing/2014/main" val="20002"/>
                    </a:ext>
                  </a:extLst>
                </a:gridCol>
              </a:tblGrid>
              <a:tr h="370840">
                <a:tc>
                  <a:txBody>
                    <a:bodyPr/>
                    <a:lstStyle/>
                    <a:p>
                      <a:pPr algn="ctr"/>
                      <a:r>
                        <a:rPr lang="fr-FR" sz="4800" b="1" dirty="0" smtClean="0">
                          <a:solidFill>
                            <a:srgbClr val="002060"/>
                          </a:solidFill>
                        </a:rPr>
                        <a:t>2</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5</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0"/>
                  </a:ext>
                </a:extLst>
              </a:tr>
              <a:tr h="370840">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6</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9</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1"/>
                  </a:ext>
                </a:extLst>
              </a:tr>
              <a:tr h="370840">
                <a:tc>
                  <a:txBody>
                    <a:bodyPr/>
                    <a:lstStyle/>
                    <a:p>
                      <a:pPr algn="ctr"/>
                      <a:r>
                        <a:rPr lang="fr-FR" sz="4800" b="1" dirty="0" smtClean="0">
                          <a:solidFill>
                            <a:srgbClr val="002060"/>
                          </a:solidFill>
                        </a:rPr>
                        <a:t>2</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4</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1</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17" name="Ellipse 16"/>
          <p:cNvSpPr/>
          <p:nvPr/>
        </p:nvSpPr>
        <p:spPr>
          <a:xfrm>
            <a:off x="537029" y="1399294"/>
            <a:ext cx="1698171" cy="1124084"/>
          </a:xfrm>
          <a:prstGeom prst="ellipse">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838200" y="1583960"/>
            <a:ext cx="2267858" cy="830997"/>
          </a:xfrm>
          <a:prstGeom prst="rect">
            <a:avLst/>
          </a:prstGeom>
          <a:noFill/>
        </p:spPr>
        <p:txBody>
          <a:bodyPr wrap="square" rtlCol="0">
            <a:spAutoFit/>
          </a:bodyPr>
          <a:lstStyle/>
          <a:p>
            <a:r>
              <a:rPr lang="fr-FR" sz="4800" b="1" dirty="0" smtClean="0"/>
              <a:t>  9</a:t>
            </a:r>
            <a:endParaRPr lang="fr-FR" sz="4800" b="1" dirty="0"/>
          </a:p>
        </p:txBody>
      </p:sp>
      <p:sp>
        <p:nvSpPr>
          <p:cNvPr id="8" name="ZoneTexte 7"/>
          <p:cNvSpPr txBox="1"/>
          <p:nvPr/>
        </p:nvSpPr>
        <p:spPr>
          <a:xfrm>
            <a:off x="4980504" y="1614443"/>
            <a:ext cx="3477696" cy="1200329"/>
          </a:xfrm>
          <a:prstGeom prst="rect">
            <a:avLst/>
          </a:prstGeom>
          <a:noFill/>
          <a:ln w="25400">
            <a:solidFill>
              <a:srgbClr val="FF0000"/>
            </a:solidFill>
          </a:ln>
        </p:spPr>
        <p:txBody>
          <a:bodyPr wrap="square" rtlCol="0">
            <a:spAutoFit/>
          </a:bodyPr>
          <a:lstStyle/>
          <a:p>
            <a:r>
              <a:rPr lang="fr-FR" sz="6000" dirty="0" smtClean="0">
                <a:solidFill>
                  <a:srgbClr val="FF0000"/>
                </a:solidFill>
              </a:rPr>
              <a:t>  </a:t>
            </a:r>
            <a:r>
              <a:rPr lang="fr-FR" sz="6000" b="1" dirty="0" smtClean="0">
                <a:solidFill>
                  <a:srgbClr val="FF0000"/>
                </a:solidFill>
              </a:rPr>
              <a:t>×</a:t>
            </a:r>
            <a:r>
              <a:rPr lang="fr-FR" sz="7200" dirty="0" smtClean="0">
                <a:solidFill>
                  <a:srgbClr val="FF0000"/>
                </a:solidFill>
              </a:rPr>
              <a:t>  + </a:t>
            </a:r>
            <a:r>
              <a:rPr lang="fr-FR" sz="5400" dirty="0" smtClean="0">
                <a:solidFill>
                  <a:srgbClr val="FF0000"/>
                </a:solidFill>
              </a:rPr>
              <a:t>ou</a:t>
            </a:r>
            <a:r>
              <a:rPr lang="fr-FR" sz="7200" dirty="0" smtClean="0">
                <a:solidFill>
                  <a:srgbClr val="FF0000"/>
                </a:solidFill>
              </a:rPr>
              <a:t> -</a:t>
            </a:r>
            <a:endParaRPr lang="fr-FR" sz="72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7030A0"/>
                </a:solidFill>
                <a:latin typeface="Arial" panose="020B0604020202020204" pitchFamily="34" charset="0"/>
                <a:cs typeface="Arial" panose="020B0604020202020204" pitchFamily="34" charset="0"/>
              </a:rPr>
              <a:t>Un jeu mathématique : le trio</a:t>
            </a:r>
            <a:endParaRPr lang="fr-FR" b="1" dirty="0">
              <a:solidFill>
                <a:srgbClr val="7030A0"/>
              </a:solidFill>
              <a:latin typeface="Arial" panose="020B0604020202020204" pitchFamily="34" charset="0"/>
              <a:cs typeface="Arial" panose="020B0604020202020204" pitchFamily="34" charset="0"/>
            </a:endParaRPr>
          </a:p>
        </p:txBody>
      </p:sp>
      <p:graphicFrame>
        <p:nvGraphicFramePr>
          <p:cNvPr id="4" name="Espace réservé du contenu 3"/>
          <p:cNvGraphicFramePr>
            <a:graphicFrameLocks noGrp="1"/>
          </p:cNvGraphicFramePr>
          <p:nvPr>
            <p:ph idx="1"/>
          </p:nvPr>
        </p:nvGraphicFramePr>
        <p:xfrm>
          <a:off x="1161144" y="3338286"/>
          <a:ext cx="3454399" cy="2468880"/>
        </p:xfrm>
        <a:graphic>
          <a:graphicData uri="http://schemas.openxmlformats.org/drawingml/2006/table">
            <a:tbl>
              <a:tblPr firstRow="1" bandRow="1">
                <a:tableStyleId>{5940675A-B579-460E-94D1-54222C63F5DA}</a:tableStyleId>
              </a:tblPr>
              <a:tblGrid>
                <a:gridCol w="1151466">
                  <a:extLst>
                    <a:ext uri="{9D8B030D-6E8A-4147-A177-3AD203B41FA5}">
                      <a16:colId xmlns:a16="http://schemas.microsoft.com/office/drawing/2014/main" val="20000"/>
                    </a:ext>
                  </a:extLst>
                </a:gridCol>
                <a:gridCol w="1170818">
                  <a:extLst>
                    <a:ext uri="{9D8B030D-6E8A-4147-A177-3AD203B41FA5}">
                      <a16:colId xmlns:a16="http://schemas.microsoft.com/office/drawing/2014/main" val="20001"/>
                    </a:ext>
                  </a:extLst>
                </a:gridCol>
                <a:gridCol w="1132115">
                  <a:extLst>
                    <a:ext uri="{9D8B030D-6E8A-4147-A177-3AD203B41FA5}">
                      <a16:colId xmlns:a16="http://schemas.microsoft.com/office/drawing/2014/main" val="20002"/>
                    </a:ext>
                  </a:extLst>
                </a:gridCol>
              </a:tblGrid>
              <a:tr h="370840">
                <a:tc>
                  <a:txBody>
                    <a:bodyPr/>
                    <a:lstStyle/>
                    <a:p>
                      <a:pPr algn="ctr"/>
                      <a:r>
                        <a:rPr lang="fr-FR" sz="4800" b="1" dirty="0" smtClean="0">
                          <a:solidFill>
                            <a:srgbClr val="002060"/>
                          </a:solidFill>
                        </a:rPr>
                        <a:t>5</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2</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0"/>
                  </a:ext>
                </a:extLst>
              </a:tr>
              <a:tr h="370840">
                <a:tc>
                  <a:txBody>
                    <a:bodyPr/>
                    <a:lstStyle/>
                    <a:p>
                      <a:pPr algn="ctr"/>
                      <a:r>
                        <a:rPr lang="fr-FR" sz="4800" b="1" dirty="0" smtClean="0">
                          <a:solidFill>
                            <a:srgbClr val="002060"/>
                          </a:solidFill>
                        </a:rPr>
                        <a:t>1</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6</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8</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1"/>
                  </a:ext>
                </a:extLst>
              </a:tr>
              <a:tr h="370840">
                <a:tc>
                  <a:txBody>
                    <a:bodyPr/>
                    <a:lstStyle/>
                    <a:p>
                      <a:pPr algn="ctr"/>
                      <a:r>
                        <a:rPr lang="fr-FR" sz="4800" b="1" dirty="0" smtClean="0">
                          <a:solidFill>
                            <a:srgbClr val="002060"/>
                          </a:solidFill>
                        </a:rPr>
                        <a:t>4</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9</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9" name="ZoneTexte 8"/>
          <p:cNvSpPr txBox="1"/>
          <p:nvPr/>
        </p:nvSpPr>
        <p:spPr>
          <a:xfrm>
            <a:off x="5170714" y="3526971"/>
            <a:ext cx="6183086" cy="1661993"/>
          </a:xfrm>
          <a:prstGeom prst="rect">
            <a:avLst/>
          </a:prstGeom>
          <a:noFill/>
          <a:ln>
            <a:solidFill>
              <a:schemeClr val="tx1"/>
            </a:solidFill>
          </a:ln>
        </p:spPr>
        <p:txBody>
          <a:bodyPr wrap="square" rtlCol="0">
            <a:spAutoFit/>
          </a:bodyPr>
          <a:lstStyle/>
          <a:p>
            <a:r>
              <a:rPr lang="fr-FR" sz="2400" b="1" dirty="0" smtClean="0"/>
              <a:t>21 est le nombre cible.</a:t>
            </a:r>
          </a:p>
          <a:p>
            <a:r>
              <a:rPr lang="fr-FR" sz="2400" b="1" dirty="0" smtClean="0"/>
              <a:t>Voici un exemple de trio pour cette grille :</a:t>
            </a:r>
          </a:p>
          <a:p>
            <a:endParaRPr lang="fr-FR" dirty="0" smtClean="0"/>
          </a:p>
          <a:p>
            <a:endParaRPr lang="fr-FR" dirty="0" smtClean="0"/>
          </a:p>
          <a:p>
            <a:endParaRPr lang="fr-FR" dirty="0"/>
          </a:p>
        </p:txBody>
      </p:sp>
      <p:pic>
        <p:nvPicPr>
          <p:cNvPr id="10" name="Image 9">
            <a:extLst>
              <a:ext uri="{FF2B5EF4-FFF2-40B4-BE49-F238E27FC236}">
                <a16:creationId xmlns:a16="http://schemas.microsoft.com/office/drawing/2014/main" id="{72494B54-7BCF-4ECF-8BEC-8B9F02E8E3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9202" y="408349"/>
            <a:ext cx="799125" cy="768352"/>
          </a:xfrm>
          <a:prstGeom prst="rect">
            <a:avLst/>
          </a:prstGeom>
        </p:spPr>
      </p:pic>
      <p:sp>
        <p:nvSpPr>
          <p:cNvPr id="17" name="Ellipse 16"/>
          <p:cNvSpPr/>
          <p:nvPr/>
        </p:nvSpPr>
        <p:spPr>
          <a:xfrm>
            <a:off x="1741714" y="1690688"/>
            <a:ext cx="1698171" cy="1124084"/>
          </a:xfrm>
          <a:prstGeom prst="ellipse">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915886" y="1799109"/>
            <a:ext cx="1944914" cy="1015663"/>
          </a:xfrm>
          <a:prstGeom prst="rect">
            <a:avLst/>
          </a:prstGeom>
          <a:noFill/>
        </p:spPr>
        <p:txBody>
          <a:bodyPr wrap="square" rtlCol="0">
            <a:spAutoFit/>
          </a:bodyPr>
          <a:lstStyle/>
          <a:p>
            <a:r>
              <a:rPr lang="fr-FR" sz="6000" b="1" dirty="0" smtClean="0"/>
              <a:t> 21</a:t>
            </a:r>
            <a:endParaRPr lang="fr-FR" sz="6000" b="1" dirty="0"/>
          </a:p>
        </p:txBody>
      </p:sp>
      <p:sp>
        <p:nvSpPr>
          <p:cNvPr id="11" name="ZoneTexte 10"/>
          <p:cNvSpPr txBox="1"/>
          <p:nvPr/>
        </p:nvSpPr>
        <p:spPr>
          <a:xfrm>
            <a:off x="4980504" y="1614443"/>
            <a:ext cx="3519260" cy="1200329"/>
          </a:xfrm>
          <a:prstGeom prst="rect">
            <a:avLst/>
          </a:prstGeom>
          <a:noFill/>
          <a:ln w="25400">
            <a:solidFill>
              <a:srgbClr val="FF0000"/>
            </a:solidFill>
          </a:ln>
        </p:spPr>
        <p:txBody>
          <a:bodyPr wrap="square" rtlCol="0">
            <a:spAutoFit/>
          </a:bodyPr>
          <a:lstStyle/>
          <a:p>
            <a:r>
              <a:rPr lang="fr-FR" sz="6000" dirty="0" smtClean="0">
                <a:solidFill>
                  <a:srgbClr val="FF0000"/>
                </a:solidFill>
              </a:rPr>
              <a:t>  </a:t>
            </a:r>
            <a:r>
              <a:rPr lang="fr-FR" sz="6000" b="1" dirty="0" smtClean="0">
                <a:solidFill>
                  <a:srgbClr val="FF0000"/>
                </a:solidFill>
              </a:rPr>
              <a:t>×</a:t>
            </a:r>
            <a:r>
              <a:rPr lang="fr-FR" sz="7200" dirty="0" smtClean="0">
                <a:solidFill>
                  <a:srgbClr val="FF0000"/>
                </a:solidFill>
              </a:rPr>
              <a:t>  + </a:t>
            </a:r>
            <a:r>
              <a:rPr lang="fr-FR" sz="5400" dirty="0" smtClean="0">
                <a:solidFill>
                  <a:srgbClr val="FF0000"/>
                </a:solidFill>
              </a:rPr>
              <a:t>ou</a:t>
            </a:r>
            <a:r>
              <a:rPr lang="fr-FR" sz="7200" dirty="0" smtClean="0">
                <a:solidFill>
                  <a:srgbClr val="FF0000"/>
                </a:solidFill>
              </a:rPr>
              <a:t> -</a:t>
            </a:r>
            <a:endParaRPr lang="fr-FR" sz="72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4408"/>
            <a:ext cx="10515600" cy="1325563"/>
          </a:xfrm>
        </p:spPr>
        <p:txBody>
          <a:bodyPr/>
          <a:lstStyle/>
          <a:p>
            <a:r>
              <a:rPr lang="fr-FR" b="1" dirty="0" smtClean="0">
                <a:solidFill>
                  <a:srgbClr val="7030A0"/>
                </a:solidFill>
                <a:latin typeface="Arial" panose="020B0604020202020204" pitchFamily="34" charset="0"/>
                <a:cs typeface="Arial" panose="020B0604020202020204" pitchFamily="34" charset="0"/>
              </a:rPr>
              <a:t>Un jeu mathématique : le trio</a:t>
            </a:r>
            <a:endParaRPr lang="fr-FR" b="1" dirty="0">
              <a:solidFill>
                <a:srgbClr val="7030A0"/>
              </a:solidFill>
              <a:latin typeface="Arial" panose="020B0604020202020204" pitchFamily="34" charset="0"/>
              <a:cs typeface="Arial" panose="020B0604020202020204" pitchFamily="34" charset="0"/>
            </a:endParaRPr>
          </a:p>
        </p:txBody>
      </p:sp>
      <p:graphicFrame>
        <p:nvGraphicFramePr>
          <p:cNvPr id="4" name="Espace réservé du contenu 3"/>
          <p:cNvGraphicFramePr>
            <a:graphicFrameLocks noGrp="1"/>
          </p:cNvGraphicFramePr>
          <p:nvPr>
            <p:ph idx="1"/>
          </p:nvPr>
        </p:nvGraphicFramePr>
        <p:xfrm>
          <a:off x="3483427" y="2960913"/>
          <a:ext cx="3817259" cy="2846253"/>
        </p:xfrm>
        <a:graphic>
          <a:graphicData uri="http://schemas.openxmlformats.org/drawingml/2006/table">
            <a:tbl>
              <a:tblPr firstRow="1" bandRow="1">
                <a:tableStyleId>{5940675A-B579-460E-94D1-54222C63F5DA}</a:tableStyleId>
              </a:tblPr>
              <a:tblGrid>
                <a:gridCol w="1272419">
                  <a:extLst>
                    <a:ext uri="{9D8B030D-6E8A-4147-A177-3AD203B41FA5}">
                      <a16:colId xmlns:a16="http://schemas.microsoft.com/office/drawing/2014/main" val="20000"/>
                    </a:ext>
                  </a:extLst>
                </a:gridCol>
                <a:gridCol w="1293804">
                  <a:extLst>
                    <a:ext uri="{9D8B030D-6E8A-4147-A177-3AD203B41FA5}">
                      <a16:colId xmlns:a16="http://schemas.microsoft.com/office/drawing/2014/main" val="20001"/>
                    </a:ext>
                  </a:extLst>
                </a:gridCol>
                <a:gridCol w="1251036">
                  <a:extLst>
                    <a:ext uri="{9D8B030D-6E8A-4147-A177-3AD203B41FA5}">
                      <a16:colId xmlns:a16="http://schemas.microsoft.com/office/drawing/2014/main" val="20002"/>
                    </a:ext>
                  </a:extLst>
                </a:gridCol>
              </a:tblGrid>
              <a:tr h="948751">
                <a:tc>
                  <a:txBody>
                    <a:bodyPr/>
                    <a:lstStyle/>
                    <a:p>
                      <a:pPr algn="ctr"/>
                      <a:r>
                        <a:rPr lang="fr-FR" sz="4800" b="1" dirty="0" smtClean="0">
                          <a:solidFill>
                            <a:srgbClr val="002060"/>
                          </a:solidFill>
                        </a:rPr>
                        <a:t>5</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2</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0"/>
                  </a:ext>
                </a:extLst>
              </a:tr>
              <a:tr h="948751">
                <a:tc>
                  <a:txBody>
                    <a:bodyPr/>
                    <a:lstStyle/>
                    <a:p>
                      <a:pPr algn="ctr"/>
                      <a:r>
                        <a:rPr lang="fr-FR" sz="4800" b="1" dirty="0" smtClean="0">
                          <a:solidFill>
                            <a:srgbClr val="002060"/>
                          </a:solidFill>
                        </a:rPr>
                        <a:t>1</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6</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8</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1"/>
                  </a:ext>
                </a:extLst>
              </a:tr>
              <a:tr h="948751">
                <a:tc>
                  <a:txBody>
                    <a:bodyPr/>
                    <a:lstStyle/>
                    <a:p>
                      <a:pPr algn="ctr"/>
                      <a:r>
                        <a:rPr lang="fr-FR" sz="4800" b="1" dirty="0" smtClean="0">
                          <a:solidFill>
                            <a:srgbClr val="002060"/>
                          </a:solidFill>
                        </a:rPr>
                        <a:t>4</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9</a:t>
                      </a:r>
                      <a:endParaRPr lang="fr-FR" sz="4800" b="1" dirty="0">
                        <a:solidFill>
                          <a:srgbClr val="002060"/>
                        </a:solidFill>
                      </a:endParaRPr>
                    </a:p>
                  </a:txBody>
                  <a:tcPr>
                    <a:solidFill>
                      <a:schemeClr val="accent5">
                        <a:lumMod val="20000"/>
                        <a:lumOff val="80000"/>
                      </a:schemeClr>
                    </a:solidFill>
                  </a:tcPr>
                </a:tc>
                <a:tc>
                  <a:txBody>
                    <a:bodyPr/>
                    <a:lstStyle/>
                    <a:p>
                      <a:pPr algn="ctr"/>
                      <a:r>
                        <a:rPr lang="fr-FR" sz="4800" b="1" dirty="0" smtClean="0">
                          <a:solidFill>
                            <a:srgbClr val="002060"/>
                          </a:solidFill>
                        </a:rPr>
                        <a:t>3</a:t>
                      </a:r>
                      <a:endParaRPr lang="fr-FR" sz="4800" b="1" dirty="0">
                        <a:solidFill>
                          <a:srgbClr val="002060"/>
                        </a:solidFill>
                      </a:endParaRPr>
                    </a:p>
                  </a:txBody>
                  <a:tcP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17" name="Ellipse 16"/>
          <p:cNvSpPr/>
          <p:nvPr/>
        </p:nvSpPr>
        <p:spPr>
          <a:xfrm>
            <a:off x="1785256" y="1351052"/>
            <a:ext cx="1698171" cy="1124084"/>
          </a:xfrm>
          <a:prstGeom prst="ellipse">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1966391" y="1420897"/>
            <a:ext cx="1944914" cy="1015663"/>
          </a:xfrm>
          <a:prstGeom prst="rect">
            <a:avLst/>
          </a:prstGeom>
          <a:noFill/>
        </p:spPr>
        <p:txBody>
          <a:bodyPr wrap="square" rtlCol="0">
            <a:spAutoFit/>
          </a:bodyPr>
          <a:lstStyle/>
          <a:p>
            <a:r>
              <a:rPr lang="fr-FR" sz="6000" b="1" dirty="0" smtClean="0"/>
              <a:t> 21</a:t>
            </a:r>
            <a:endParaRPr lang="fr-FR" sz="6000" b="1" dirty="0"/>
          </a:p>
        </p:txBody>
      </p:sp>
      <p:sp>
        <p:nvSpPr>
          <p:cNvPr id="7" name="ZoneTexte 6"/>
          <p:cNvSpPr txBox="1"/>
          <p:nvPr/>
        </p:nvSpPr>
        <p:spPr>
          <a:xfrm>
            <a:off x="4980504" y="1285219"/>
            <a:ext cx="3942270" cy="1200329"/>
          </a:xfrm>
          <a:prstGeom prst="rect">
            <a:avLst/>
          </a:prstGeom>
          <a:noFill/>
          <a:ln w="25400">
            <a:solidFill>
              <a:srgbClr val="FF0000"/>
            </a:solidFill>
          </a:ln>
        </p:spPr>
        <p:txBody>
          <a:bodyPr wrap="square" rtlCol="0">
            <a:spAutoFit/>
          </a:bodyPr>
          <a:lstStyle/>
          <a:p>
            <a:r>
              <a:rPr lang="fr-FR" sz="6000" dirty="0" smtClean="0">
                <a:solidFill>
                  <a:srgbClr val="FF0000"/>
                </a:solidFill>
              </a:rPr>
              <a:t>  </a:t>
            </a:r>
            <a:r>
              <a:rPr lang="fr-FR" sz="6000" b="1" dirty="0" smtClean="0">
                <a:solidFill>
                  <a:srgbClr val="FF0000"/>
                </a:solidFill>
              </a:rPr>
              <a:t>×</a:t>
            </a:r>
            <a:r>
              <a:rPr lang="fr-FR" sz="7200" dirty="0" smtClean="0">
                <a:solidFill>
                  <a:srgbClr val="FF0000"/>
                </a:solidFill>
              </a:rPr>
              <a:t>  + </a:t>
            </a:r>
            <a:r>
              <a:rPr lang="fr-FR" sz="5400" dirty="0" smtClean="0">
                <a:solidFill>
                  <a:srgbClr val="FF0000"/>
                </a:solidFill>
              </a:rPr>
              <a:t>ou</a:t>
            </a:r>
            <a:r>
              <a:rPr lang="fr-FR" sz="7200" dirty="0" smtClean="0">
                <a:solidFill>
                  <a:srgbClr val="FF0000"/>
                </a:solidFill>
              </a:rPr>
              <a:t> -</a:t>
            </a:r>
            <a:endParaRPr lang="fr-FR" sz="72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8000" b="1" dirty="0" smtClean="0">
                <a:solidFill>
                  <a:srgbClr val="7030A0"/>
                </a:solidFill>
                <a:latin typeface="+mn-lt"/>
                <a:cs typeface="Arial" panose="020B0604020202020204" pitchFamily="34" charset="0"/>
              </a:rPr>
              <a:t>Problèmes  </a:t>
            </a:r>
            <a:br>
              <a:rPr lang="fr-FR" sz="8000" b="1" dirty="0" smtClean="0">
                <a:solidFill>
                  <a:srgbClr val="7030A0"/>
                </a:solidFill>
                <a:latin typeface="+mn-lt"/>
                <a:cs typeface="Arial" panose="020B0604020202020204" pitchFamily="34" charset="0"/>
              </a:rPr>
            </a:br>
            <a:endParaRPr lang="fr-FR" sz="8000" b="1" dirty="0">
              <a:solidFill>
                <a:srgbClr val="7030A0"/>
              </a:solidFill>
              <a:latin typeface="+mn-lt"/>
              <a:cs typeface="Arial" panose="020B0604020202020204" pitchFamily="34" charset="0"/>
            </a:endParaRPr>
          </a:p>
        </p:txBody>
      </p:sp>
    </p:spTree>
    <p:extLst>
      <p:ext uri="{BB962C8B-B14F-4D97-AF65-F5344CB8AC3E}">
        <p14:creationId xmlns:p14="http://schemas.microsoft.com/office/powerpoint/2010/main" val="3419474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5F4DAB-C118-7149-9BDE-CE77AAC6FB67}"/>
              </a:ext>
            </a:extLst>
          </p:cNvPr>
          <p:cNvSpPr>
            <a:spLocks noGrp="1"/>
          </p:cNvSpPr>
          <p:nvPr>
            <p:ph type="title"/>
          </p:nvPr>
        </p:nvSpPr>
        <p:spPr>
          <a:xfrm>
            <a:off x="341195" y="274525"/>
            <a:ext cx="10304060" cy="1325563"/>
          </a:xfrm>
        </p:spPr>
        <p:txBody>
          <a:bodyPr/>
          <a:lstStyle/>
          <a:p>
            <a:pPr algn="ctr"/>
            <a:r>
              <a:rPr lang="fr-FR" b="1" dirty="0" smtClean="0">
                <a:solidFill>
                  <a:srgbClr val="7030A0"/>
                </a:solidFill>
                <a:latin typeface="+mn-lt"/>
                <a:ea typeface="Clensey Medium" panose="02000603000000000000" pitchFamily="2" charset="0"/>
              </a:rPr>
              <a:t>Exercice de la séance précédente</a:t>
            </a:r>
            <a:endParaRPr lang="fr-FR" b="1" dirty="0">
              <a:solidFill>
                <a:srgbClr val="7030A0"/>
              </a:solidFill>
              <a:latin typeface="+mn-lt"/>
              <a:ea typeface="Clensey Medium" panose="02000603000000000000" pitchFamily="2" charset="0"/>
              <a:cs typeface="Arial" panose="020B0604020202020204" pitchFamily="34" charset="0"/>
            </a:endParaRPr>
          </a:p>
        </p:txBody>
      </p:sp>
      <p:sp>
        <p:nvSpPr>
          <p:cNvPr id="3" name="ZoneTexte 2">
            <a:extLst>
              <a:ext uri="{FF2B5EF4-FFF2-40B4-BE49-F238E27FC236}">
                <a16:creationId xmlns:a16="http://schemas.microsoft.com/office/drawing/2014/main" id="{6179D1D2-EEE6-2641-AF19-BD74D8F6926D}"/>
              </a:ext>
            </a:extLst>
          </p:cNvPr>
          <p:cNvSpPr txBox="1"/>
          <p:nvPr/>
        </p:nvSpPr>
        <p:spPr>
          <a:xfrm>
            <a:off x="807357" y="1241104"/>
            <a:ext cx="10370347" cy="954107"/>
          </a:xfrm>
          <a:prstGeom prst="rect">
            <a:avLst/>
          </a:prstGeom>
          <a:solidFill>
            <a:srgbClr val="DEC3DC"/>
          </a:solidFill>
          <a:ln w="12700" cmpd="sng">
            <a:solidFill>
              <a:srgbClr val="DEC3DC"/>
            </a:solidFill>
          </a:ln>
        </p:spPr>
        <p:txBody>
          <a:bodyPr wrap="square" rtlCol="0">
            <a:spAutoFit/>
          </a:bodyPr>
          <a:lstStyle/>
          <a:p>
            <a:r>
              <a:rPr lang="fr-FR" sz="2800" b="1" dirty="0" smtClean="0">
                <a:solidFill>
                  <a:schemeClr val="dk1"/>
                </a:solidFill>
                <a:ea typeface="Calibri"/>
                <a:cs typeface="Calibri"/>
                <a:sym typeface="Calibri"/>
              </a:rPr>
              <a:t>Anthony a 40 euros dans sa tirelire.</a:t>
            </a:r>
          </a:p>
          <a:p>
            <a:r>
              <a:rPr lang="fr-FR" sz="2800" b="1" dirty="0" smtClean="0">
                <a:solidFill>
                  <a:schemeClr val="dk1"/>
                </a:solidFill>
                <a:ea typeface="Calibri"/>
                <a:cs typeface="Calibri"/>
                <a:sym typeface="Calibri"/>
              </a:rPr>
              <a:t>Maya a le double dans sa tirelire. Quelle somme Maya a-t-elle</a:t>
            </a:r>
            <a:r>
              <a:rPr lang="fr-FR" sz="2800" b="1" dirty="0" smtClean="0">
                <a:ea typeface="Calibri"/>
                <a:cs typeface="Calibri"/>
              </a:rPr>
              <a:t> ?</a:t>
            </a:r>
            <a:endParaRPr lang="fr-FR" sz="2800" b="1" dirty="0"/>
          </a:p>
        </p:txBody>
      </p:sp>
      <p:sp>
        <p:nvSpPr>
          <p:cNvPr id="5" name="ZoneTexte 4"/>
          <p:cNvSpPr txBox="1"/>
          <p:nvPr/>
        </p:nvSpPr>
        <p:spPr>
          <a:xfrm>
            <a:off x="4702628" y="1718158"/>
            <a:ext cx="1770743" cy="369332"/>
          </a:xfrm>
          <a:prstGeom prst="rect">
            <a:avLst/>
          </a:prstGeom>
          <a:noFill/>
        </p:spPr>
        <p:txBody>
          <a:bodyPr wrap="square" rtlCol="0">
            <a:spAutoFit/>
          </a:bodyPr>
          <a:lstStyle/>
          <a:p>
            <a:pPr algn="ctr"/>
            <a:endParaRPr lang="fr-FR" b="1" dirty="0"/>
          </a:p>
        </p:txBody>
      </p:sp>
      <p:sp>
        <p:nvSpPr>
          <p:cNvPr id="6" name="ZoneTexte 5"/>
          <p:cNvSpPr txBox="1"/>
          <p:nvPr/>
        </p:nvSpPr>
        <p:spPr>
          <a:xfrm>
            <a:off x="2487385" y="2917371"/>
            <a:ext cx="1012372" cy="369332"/>
          </a:xfrm>
          <a:prstGeom prst="rect">
            <a:avLst/>
          </a:prstGeom>
          <a:noFill/>
        </p:spPr>
        <p:txBody>
          <a:bodyPr wrap="square" rtlCol="0" anchor="ctr" anchorCtr="0">
            <a:spAutoFit/>
          </a:bodyPr>
          <a:lstStyle/>
          <a:p>
            <a:endParaRPr lang="fr-FR" b="1" dirty="0" smtClean="0"/>
          </a:p>
        </p:txBody>
      </p:sp>
      <p:pic>
        <p:nvPicPr>
          <p:cNvPr id="7" name="Image 6">
            <a:extLst>
              <a:ext uri="{FF2B5EF4-FFF2-40B4-BE49-F238E27FC236}">
                <a16:creationId xmlns:a16="http://schemas.microsoft.com/office/drawing/2014/main" id="{AB748835-774C-3C4C-B092-415F4A7F71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868" t="77454" b="4331"/>
          <a:stretch/>
        </p:blipFill>
        <p:spPr>
          <a:xfrm>
            <a:off x="1514035" y="5021943"/>
            <a:ext cx="7874414" cy="1533406"/>
          </a:xfrm>
          <a:prstGeom prst="rect">
            <a:avLst/>
          </a:prstGeom>
        </p:spPr>
      </p:pic>
      <p:sp>
        <p:nvSpPr>
          <p:cNvPr id="8" name="Rectangle 7">
            <a:extLst>
              <a:ext uri="{FF2B5EF4-FFF2-40B4-BE49-F238E27FC236}">
                <a16:creationId xmlns:a16="http://schemas.microsoft.com/office/drawing/2014/main" id="{23DFAD40-BBEC-40DB-B114-6E7B81D25290}"/>
              </a:ext>
            </a:extLst>
          </p:cNvPr>
          <p:cNvSpPr/>
          <p:nvPr/>
        </p:nvSpPr>
        <p:spPr>
          <a:xfrm>
            <a:off x="1831535" y="5361685"/>
            <a:ext cx="11035175" cy="646331"/>
          </a:xfrm>
          <a:prstGeom prst="rect">
            <a:avLst/>
          </a:prstGeom>
        </p:spPr>
        <p:txBody>
          <a:bodyPr wrap="square">
            <a:spAutoFit/>
          </a:bodyPr>
          <a:lstStyle/>
          <a:p>
            <a:r>
              <a:rPr lang="fr-FR" sz="3600" dirty="0" smtClean="0">
                <a:latin typeface="Script MT Bold" pitchFamily="66" charset="0"/>
              </a:rPr>
              <a:t>Maya a 80 euros dans sa tirelire.</a:t>
            </a:r>
            <a:endParaRPr lang="fr-FR" sz="3600" dirty="0">
              <a:latin typeface="Script MT Bold" pitchFamily="66" charset="0"/>
            </a:endParaRPr>
          </a:p>
        </p:txBody>
      </p:sp>
    </p:spTree>
    <p:extLst>
      <p:ext uri="{BB962C8B-B14F-4D97-AF65-F5344CB8AC3E}">
        <p14:creationId xmlns:p14="http://schemas.microsoft.com/office/powerpoint/2010/main" val="123180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p:nvPr/>
        </p:nvSpPr>
        <p:spPr>
          <a:xfrm>
            <a:off x="3754534" y="1094902"/>
            <a:ext cx="5247409" cy="1325563"/>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rgbClr val="7030A0"/>
              </a:buClr>
              <a:buSzPts val="4400"/>
              <a:buFont typeface="Calibri"/>
              <a:buNone/>
            </a:pPr>
            <a:r>
              <a:rPr lang="fr-FR" sz="4400" b="1" i="0" u="none" strike="noStrike" cap="none" dirty="0">
                <a:solidFill>
                  <a:srgbClr val="7030A0"/>
                </a:solidFill>
                <a:latin typeface="Calibri"/>
                <a:ea typeface="Calibri"/>
                <a:cs typeface="Calibri"/>
                <a:sym typeface="Calibri"/>
              </a:rPr>
              <a:t>Problème </a:t>
            </a:r>
            <a:r>
              <a:rPr lang="fr-FR" sz="4400" b="1" dirty="0" smtClean="0">
                <a:solidFill>
                  <a:srgbClr val="7030A0"/>
                </a:solidFill>
                <a:latin typeface="Calibri"/>
                <a:ea typeface="Calibri"/>
                <a:cs typeface="Calibri"/>
                <a:sym typeface="Calibri"/>
              </a:rPr>
              <a:t>oral 1</a:t>
            </a:r>
            <a:endParaRPr sz="4400" b="1" i="0" u="none" strike="noStrike" cap="none" dirty="0">
              <a:solidFill>
                <a:srgbClr val="7030A0"/>
              </a:solidFill>
              <a:latin typeface="Calibri"/>
              <a:ea typeface="Calibri"/>
              <a:cs typeface="Calibri"/>
              <a:sym typeface="Calibri"/>
            </a:endParaRPr>
          </a:p>
        </p:txBody>
      </p:sp>
      <p:sp>
        <p:nvSpPr>
          <p:cNvPr id="5" name="Bulle ronde 4"/>
          <p:cNvSpPr/>
          <p:nvPr/>
        </p:nvSpPr>
        <p:spPr>
          <a:xfrm>
            <a:off x="4056404" y="2845453"/>
            <a:ext cx="4643670" cy="2474692"/>
          </a:xfrm>
          <a:prstGeom prst="wedgeEllipseCallout">
            <a:avLst>
              <a:gd name="adj1" fmla="val -37385"/>
              <a:gd name="adj2" fmla="val 79597"/>
            </a:avLst>
          </a:prstGeom>
          <a:solidFill>
            <a:srgbClr val="DEC3DC"/>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10" name="Google Shape;110;p4"/>
          <p:cNvPicPr preferRelativeResize="0"/>
          <p:nvPr/>
        </p:nvPicPr>
        <p:blipFill rotWithShape="1">
          <a:blip r:embed="rId3">
            <a:alphaModFix/>
          </a:blip>
          <a:srcRect/>
          <a:stretch/>
        </p:blipFill>
        <p:spPr>
          <a:xfrm>
            <a:off x="7155872" y="1995477"/>
            <a:ext cx="2736273" cy="3324668"/>
          </a:xfrm>
          <a:prstGeom prst="rect">
            <a:avLst/>
          </a:prstGeom>
          <a:noFill/>
          <a:ln>
            <a:noFill/>
          </a:ln>
        </p:spPr>
      </p:pic>
    </p:spTree>
    <p:extLst>
      <p:ext uri="{BB962C8B-B14F-4D97-AF65-F5344CB8AC3E}">
        <p14:creationId xmlns:p14="http://schemas.microsoft.com/office/powerpoint/2010/main" val="347588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65">
            <a:extLst>
              <a:ext uri="{FF2B5EF4-FFF2-40B4-BE49-F238E27FC236}">
                <a16:creationId xmlns:a16="http://schemas.microsoft.com/office/drawing/2014/main" id="{3CCA369D-1587-0141-8E2A-52047F25F5DE}"/>
              </a:ext>
            </a:extLst>
          </p:cNvPr>
          <p:cNvGrpSpPr/>
          <p:nvPr/>
        </p:nvGrpSpPr>
        <p:grpSpPr>
          <a:xfrm>
            <a:off x="2310310" y="2561023"/>
            <a:ext cx="6255328" cy="3561022"/>
            <a:chOff x="2276301" y="1825625"/>
            <a:chExt cx="6255328" cy="3561022"/>
          </a:xfrm>
        </p:grpSpPr>
        <p:grpSp>
          <p:nvGrpSpPr>
            <p:cNvPr id="3" name="Groupe 19">
              <a:extLst>
                <a:ext uri="{FF2B5EF4-FFF2-40B4-BE49-F238E27FC236}">
                  <a16:creationId xmlns:a16="http://schemas.microsoft.com/office/drawing/2014/main" id="{BE1CCCBA-FC7E-854D-A1EB-1641BCEC8C4A}"/>
                </a:ext>
              </a:extLst>
            </p:cNvPr>
            <p:cNvGrpSpPr/>
            <p:nvPr/>
          </p:nvGrpSpPr>
          <p:grpSpPr>
            <a:xfrm>
              <a:off x="2277687" y="1825625"/>
              <a:ext cx="6253942" cy="760816"/>
              <a:chOff x="2277687" y="1825625"/>
              <a:chExt cx="6253942" cy="760816"/>
            </a:xfrm>
          </p:grpSpPr>
          <p:cxnSp>
            <p:nvCxnSpPr>
              <p:cNvPr id="6" name="Connecteur droit 5">
                <a:extLst>
                  <a:ext uri="{FF2B5EF4-FFF2-40B4-BE49-F238E27FC236}">
                    <a16:creationId xmlns:a16="http://schemas.microsoft.com/office/drawing/2014/main" id="{5C9CA78B-7EEB-8241-AB02-608C66A7B349}"/>
                  </a:ext>
                </a:extLst>
              </p:cNvPr>
              <p:cNvCxnSpPr/>
              <p:nvPr/>
            </p:nvCxnSpPr>
            <p:spPr>
              <a:xfrm>
                <a:off x="227768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F958E48-C546-244C-B4E3-A751CAD8693C}"/>
                  </a:ext>
                </a:extLst>
              </p:cNvPr>
              <p:cNvCxnSpPr/>
              <p:nvPr/>
            </p:nvCxnSpPr>
            <p:spPr>
              <a:xfrm>
                <a:off x="2762596"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1CBBC15-F876-3E43-9991-8E6446650852}"/>
                  </a:ext>
                </a:extLst>
              </p:cNvPr>
              <p:cNvCxnSpPr/>
              <p:nvPr/>
            </p:nvCxnSpPr>
            <p:spPr>
              <a:xfrm>
                <a:off x="322810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01AF318D-E9E7-EC46-A3D7-4B924F59E1A4}"/>
                  </a:ext>
                </a:extLst>
              </p:cNvPr>
              <p:cNvCxnSpPr/>
              <p:nvPr/>
            </p:nvCxnSpPr>
            <p:spPr>
              <a:xfrm>
                <a:off x="371024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0EE5276E-9BE1-F344-A9C0-12A5DA933910}"/>
                  </a:ext>
                </a:extLst>
              </p:cNvPr>
              <p:cNvCxnSpPr/>
              <p:nvPr/>
            </p:nvCxnSpPr>
            <p:spPr>
              <a:xfrm>
                <a:off x="4192385"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40C1D6BC-0C5C-E34B-879A-EE23CD0B32DD}"/>
                  </a:ext>
                </a:extLst>
              </p:cNvPr>
              <p:cNvCxnSpPr/>
              <p:nvPr/>
            </p:nvCxnSpPr>
            <p:spPr>
              <a:xfrm>
                <a:off x="465789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82D3F36C-E23A-7840-84D6-CC49B111B5D1}"/>
                  </a:ext>
                </a:extLst>
              </p:cNvPr>
              <p:cNvCxnSpPr/>
              <p:nvPr/>
            </p:nvCxnSpPr>
            <p:spPr>
              <a:xfrm>
                <a:off x="514003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17F0754B-659F-DA4B-BA53-67A4F7BDE5AF}"/>
                  </a:ext>
                </a:extLst>
              </p:cNvPr>
              <p:cNvCxnSpPr/>
              <p:nvPr/>
            </p:nvCxnSpPr>
            <p:spPr>
              <a:xfrm>
                <a:off x="560554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48EC4D74-63EA-774A-886A-2C362E9E5DE0}"/>
                  </a:ext>
                </a:extLst>
              </p:cNvPr>
              <p:cNvCxnSpPr/>
              <p:nvPr/>
            </p:nvCxnSpPr>
            <p:spPr>
              <a:xfrm>
                <a:off x="609599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B86A047D-C34D-FC4F-88A4-BC790307B82E}"/>
                  </a:ext>
                </a:extLst>
              </p:cNvPr>
              <p:cNvCxnSpPr/>
              <p:nvPr/>
            </p:nvCxnSpPr>
            <p:spPr>
              <a:xfrm>
                <a:off x="6619702"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FAE31793-5253-A742-9732-5EACFF666385}"/>
                  </a:ext>
                </a:extLst>
              </p:cNvPr>
              <p:cNvCxnSpPr/>
              <p:nvPr/>
            </p:nvCxnSpPr>
            <p:spPr>
              <a:xfrm>
                <a:off x="7101840"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DD8D44A7-CC79-CB43-92FC-A59FB7CA812C}"/>
                  </a:ext>
                </a:extLst>
              </p:cNvPr>
              <p:cNvCxnSpPr/>
              <p:nvPr/>
            </p:nvCxnSpPr>
            <p:spPr>
              <a:xfrm>
                <a:off x="758397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F5C23DDE-5A12-174E-A22B-D92E8EC6C6E3}"/>
                  </a:ext>
                </a:extLst>
              </p:cNvPr>
              <p:cNvCxnSpPr/>
              <p:nvPr/>
            </p:nvCxnSpPr>
            <p:spPr>
              <a:xfrm>
                <a:off x="806611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909E6631-2E2A-0241-8DCC-212C65407BC8}"/>
                  </a:ext>
                </a:extLst>
              </p:cNvPr>
              <p:cNvCxnSpPr/>
              <p:nvPr/>
            </p:nvCxnSpPr>
            <p:spPr>
              <a:xfrm>
                <a:off x="853162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 name="Groupe 20">
              <a:extLst>
                <a:ext uri="{FF2B5EF4-FFF2-40B4-BE49-F238E27FC236}">
                  <a16:creationId xmlns:a16="http://schemas.microsoft.com/office/drawing/2014/main" id="{7D64AB73-2194-B14E-BD72-4088F05B18CA}"/>
                </a:ext>
              </a:extLst>
            </p:cNvPr>
            <p:cNvGrpSpPr/>
            <p:nvPr/>
          </p:nvGrpSpPr>
          <p:grpSpPr>
            <a:xfrm>
              <a:off x="2276301" y="4625831"/>
              <a:ext cx="6253942" cy="760816"/>
              <a:chOff x="2277687" y="1825625"/>
              <a:chExt cx="6253942" cy="760816"/>
            </a:xfrm>
          </p:grpSpPr>
          <p:cxnSp>
            <p:nvCxnSpPr>
              <p:cNvPr id="22" name="Connecteur droit 21">
                <a:extLst>
                  <a:ext uri="{FF2B5EF4-FFF2-40B4-BE49-F238E27FC236}">
                    <a16:creationId xmlns:a16="http://schemas.microsoft.com/office/drawing/2014/main" id="{7A73190C-277E-F24D-9B45-780A037D0FEB}"/>
                  </a:ext>
                </a:extLst>
              </p:cNvPr>
              <p:cNvCxnSpPr/>
              <p:nvPr/>
            </p:nvCxnSpPr>
            <p:spPr>
              <a:xfrm>
                <a:off x="227768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2BC4E8AC-DF16-2F44-A5D5-C675FA2AA422}"/>
                  </a:ext>
                </a:extLst>
              </p:cNvPr>
              <p:cNvCxnSpPr/>
              <p:nvPr/>
            </p:nvCxnSpPr>
            <p:spPr>
              <a:xfrm>
                <a:off x="2762596"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B691775A-419D-5F4E-B2A5-77032A9A4327}"/>
                  </a:ext>
                </a:extLst>
              </p:cNvPr>
              <p:cNvCxnSpPr/>
              <p:nvPr/>
            </p:nvCxnSpPr>
            <p:spPr>
              <a:xfrm>
                <a:off x="322810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672DA8C-7B36-B54D-8AE6-47C2FEE29B6B}"/>
                  </a:ext>
                </a:extLst>
              </p:cNvPr>
              <p:cNvCxnSpPr/>
              <p:nvPr/>
            </p:nvCxnSpPr>
            <p:spPr>
              <a:xfrm>
                <a:off x="371024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FFCF5157-37CC-B542-945F-C06AA077839F}"/>
                  </a:ext>
                </a:extLst>
              </p:cNvPr>
              <p:cNvCxnSpPr/>
              <p:nvPr/>
            </p:nvCxnSpPr>
            <p:spPr>
              <a:xfrm>
                <a:off x="4192385"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CA3D6BFB-9D88-7047-B5B7-142E89D4A859}"/>
                  </a:ext>
                </a:extLst>
              </p:cNvPr>
              <p:cNvCxnSpPr/>
              <p:nvPr/>
            </p:nvCxnSpPr>
            <p:spPr>
              <a:xfrm>
                <a:off x="465789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28256871-2B70-8B47-9A76-6A3FE2D2120A}"/>
                  </a:ext>
                </a:extLst>
              </p:cNvPr>
              <p:cNvCxnSpPr/>
              <p:nvPr/>
            </p:nvCxnSpPr>
            <p:spPr>
              <a:xfrm>
                <a:off x="514003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C679319F-3734-874B-942A-529E588315E6}"/>
                  </a:ext>
                </a:extLst>
              </p:cNvPr>
              <p:cNvCxnSpPr/>
              <p:nvPr/>
            </p:nvCxnSpPr>
            <p:spPr>
              <a:xfrm>
                <a:off x="560554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EF0C309A-B9A3-8848-B47F-B0E8DE750ABB}"/>
                  </a:ext>
                </a:extLst>
              </p:cNvPr>
              <p:cNvCxnSpPr/>
              <p:nvPr/>
            </p:nvCxnSpPr>
            <p:spPr>
              <a:xfrm>
                <a:off x="609599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135590EB-6C4E-8F40-B515-2B358D493B81}"/>
                  </a:ext>
                </a:extLst>
              </p:cNvPr>
              <p:cNvCxnSpPr/>
              <p:nvPr/>
            </p:nvCxnSpPr>
            <p:spPr>
              <a:xfrm>
                <a:off x="6619702"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47DAB7CB-0096-8041-A565-CBEF01660311}"/>
                  </a:ext>
                </a:extLst>
              </p:cNvPr>
              <p:cNvCxnSpPr/>
              <p:nvPr/>
            </p:nvCxnSpPr>
            <p:spPr>
              <a:xfrm>
                <a:off x="7101840"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8E2E5C4B-87DF-B145-8FE0-4C766A92D83A}"/>
                  </a:ext>
                </a:extLst>
              </p:cNvPr>
              <p:cNvCxnSpPr/>
              <p:nvPr/>
            </p:nvCxnSpPr>
            <p:spPr>
              <a:xfrm>
                <a:off x="758397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3AE865F0-1337-2841-837B-EEF4CB0F137E}"/>
                  </a:ext>
                </a:extLst>
              </p:cNvPr>
              <p:cNvCxnSpPr/>
              <p:nvPr/>
            </p:nvCxnSpPr>
            <p:spPr>
              <a:xfrm>
                <a:off x="806611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Connecteur droit 34">
                <a:extLst>
                  <a:ext uri="{FF2B5EF4-FFF2-40B4-BE49-F238E27FC236}">
                    <a16:creationId xmlns:a16="http://schemas.microsoft.com/office/drawing/2014/main" id="{B5828392-6452-B94E-A143-E93B70F416BA}"/>
                  </a:ext>
                </a:extLst>
              </p:cNvPr>
              <p:cNvCxnSpPr/>
              <p:nvPr/>
            </p:nvCxnSpPr>
            <p:spPr>
              <a:xfrm>
                <a:off x="853162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 name="Groupe 50">
              <a:extLst>
                <a:ext uri="{FF2B5EF4-FFF2-40B4-BE49-F238E27FC236}">
                  <a16:creationId xmlns:a16="http://schemas.microsoft.com/office/drawing/2014/main" id="{4EF8A2C7-BACD-1847-BDAB-45F1F028A340}"/>
                </a:ext>
              </a:extLst>
            </p:cNvPr>
            <p:cNvGrpSpPr/>
            <p:nvPr/>
          </p:nvGrpSpPr>
          <p:grpSpPr>
            <a:xfrm>
              <a:off x="2276301" y="3230476"/>
              <a:ext cx="6253942" cy="760816"/>
              <a:chOff x="2277687" y="1825625"/>
              <a:chExt cx="6253942" cy="760816"/>
            </a:xfrm>
          </p:grpSpPr>
          <p:cxnSp>
            <p:nvCxnSpPr>
              <p:cNvPr id="52" name="Connecteur droit 51">
                <a:extLst>
                  <a:ext uri="{FF2B5EF4-FFF2-40B4-BE49-F238E27FC236}">
                    <a16:creationId xmlns:a16="http://schemas.microsoft.com/office/drawing/2014/main" id="{DD2D4867-0CA0-6440-9765-8BCB8B5F21BC}"/>
                  </a:ext>
                </a:extLst>
              </p:cNvPr>
              <p:cNvCxnSpPr/>
              <p:nvPr/>
            </p:nvCxnSpPr>
            <p:spPr>
              <a:xfrm>
                <a:off x="227768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BDBC6506-4CE8-8141-920F-EF40647B9450}"/>
                  </a:ext>
                </a:extLst>
              </p:cNvPr>
              <p:cNvCxnSpPr/>
              <p:nvPr/>
            </p:nvCxnSpPr>
            <p:spPr>
              <a:xfrm>
                <a:off x="2762596"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177DDAAC-FB63-F64A-BE20-EA03A1E935A2}"/>
                  </a:ext>
                </a:extLst>
              </p:cNvPr>
              <p:cNvCxnSpPr/>
              <p:nvPr/>
            </p:nvCxnSpPr>
            <p:spPr>
              <a:xfrm>
                <a:off x="322810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64A020EE-52AC-164F-843A-1AD850F37B90}"/>
                  </a:ext>
                </a:extLst>
              </p:cNvPr>
              <p:cNvCxnSpPr/>
              <p:nvPr/>
            </p:nvCxnSpPr>
            <p:spPr>
              <a:xfrm>
                <a:off x="371024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Connecteur droit 55">
                <a:extLst>
                  <a:ext uri="{FF2B5EF4-FFF2-40B4-BE49-F238E27FC236}">
                    <a16:creationId xmlns:a16="http://schemas.microsoft.com/office/drawing/2014/main" id="{9CAE4222-16CD-F645-96AA-7A858CD351F1}"/>
                  </a:ext>
                </a:extLst>
              </p:cNvPr>
              <p:cNvCxnSpPr/>
              <p:nvPr/>
            </p:nvCxnSpPr>
            <p:spPr>
              <a:xfrm>
                <a:off x="4192385"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Connecteur droit 56">
                <a:extLst>
                  <a:ext uri="{FF2B5EF4-FFF2-40B4-BE49-F238E27FC236}">
                    <a16:creationId xmlns:a16="http://schemas.microsoft.com/office/drawing/2014/main" id="{894B3FDB-D929-E447-A2BE-3556D2FCBC58}"/>
                  </a:ext>
                </a:extLst>
              </p:cNvPr>
              <p:cNvCxnSpPr/>
              <p:nvPr/>
            </p:nvCxnSpPr>
            <p:spPr>
              <a:xfrm>
                <a:off x="465789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B9188BCB-1F16-2C49-8598-4EE5CAA7741B}"/>
                  </a:ext>
                </a:extLst>
              </p:cNvPr>
              <p:cNvCxnSpPr/>
              <p:nvPr/>
            </p:nvCxnSpPr>
            <p:spPr>
              <a:xfrm>
                <a:off x="514003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94489F13-3218-D348-9A9E-0EFB4410505E}"/>
                  </a:ext>
                </a:extLst>
              </p:cNvPr>
              <p:cNvCxnSpPr/>
              <p:nvPr/>
            </p:nvCxnSpPr>
            <p:spPr>
              <a:xfrm>
                <a:off x="560554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04A96268-CAC9-AC4B-904D-A9C91F667C23}"/>
                  </a:ext>
                </a:extLst>
              </p:cNvPr>
              <p:cNvCxnSpPr/>
              <p:nvPr/>
            </p:nvCxnSpPr>
            <p:spPr>
              <a:xfrm>
                <a:off x="609599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4260C079-A5FA-434F-B1CA-91D4A5F6F043}"/>
                  </a:ext>
                </a:extLst>
              </p:cNvPr>
              <p:cNvCxnSpPr/>
              <p:nvPr/>
            </p:nvCxnSpPr>
            <p:spPr>
              <a:xfrm>
                <a:off x="6619702"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4FC6708C-514D-3549-960B-6EE5833EB374}"/>
                  </a:ext>
                </a:extLst>
              </p:cNvPr>
              <p:cNvCxnSpPr/>
              <p:nvPr/>
            </p:nvCxnSpPr>
            <p:spPr>
              <a:xfrm>
                <a:off x="7101840"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346AFF5F-A6BB-9641-8881-E99943EBD10E}"/>
                  </a:ext>
                </a:extLst>
              </p:cNvPr>
              <p:cNvCxnSpPr/>
              <p:nvPr/>
            </p:nvCxnSpPr>
            <p:spPr>
              <a:xfrm>
                <a:off x="758397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DC832578-31CD-E349-8C34-E4ED7BFBEF81}"/>
                  </a:ext>
                </a:extLst>
              </p:cNvPr>
              <p:cNvCxnSpPr/>
              <p:nvPr/>
            </p:nvCxnSpPr>
            <p:spPr>
              <a:xfrm>
                <a:off x="806611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Connecteur droit 64">
                <a:extLst>
                  <a:ext uri="{FF2B5EF4-FFF2-40B4-BE49-F238E27FC236}">
                    <a16:creationId xmlns:a16="http://schemas.microsoft.com/office/drawing/2014/main" id="{452BCDD2-54C5-C448-B50B-8D8305951E3C}"/>
                  </a:ext>
                </a:extLst>
              </p:cNvPr>
              <p:cNvCxnSpPr/>
              <p:nvPr/>
            </p:nvCxnSpPr>
            <p:spPr>
              <a:xfrm>
                <a:off x="853162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68" name="ZoneTexte 67">
            <a:extLst>
              <a:ext uri="{FF2B5EF4-FFF2-40B4-BE49-F238E27FC236}">
                <a16:creationId xmlns:a16="http://schemas.microsoft.com/office/drawing/2014/main" id="{6179D1D2-EEE6-2641-AF19-BD74D8F6926D}"/>
              </a:ext>
            </a:extLst>
          </p:cNvPr>
          <p:cNvSpPr txBox="1"/>
          <p:nvPr/>
        </p:nvSpPr>
        <p:spPr>
          <a:xfrm>
            <a:off x="589935" y="652588"/>
            <a:ext cx="10553069" cy="830997"/>
          </a:xfrm>
          <a:prstGeom prst="rect">
            <a:avLst/>
          </a:prstGeom>
          <a:solidFill>
            <a:srgbClr val="DEC3DC"/>
          </a:solidFill>
          <a:ln w="12700" cmpd="sng">
            <a:solidFill>
              <a:srgbClr val="DEC3DC"/>
            </a:solidFill>
          </a:ln>
        </p:spPr>
        <p:txBody>
          <a:bodyPr wrap="square" rtlCol="0">
            <a:spAutoFit/>
          </a:bodyPr>
          <a:lstStyle/>
          <a:p>
            <a:r>
              <a:rPr lang="fr-FR" sz="2400" b="1" dirty="0" smtClean="0"/>
              <a:t>Yannis et Marie-Sophie se partagent équitablement 20 images de super-héros. </a:t>
            </a:r>
          </a:p>
          <a:p>
            <a:r>
              <a:rPr lang="fr-FR" sz="2400" b="1" dirty="0" smtClean="0"/>
              <a:t>Combien d’images auront-ils chacun ?</a:t>
            </a:r>
            <a:endParaRPr lang="fr-FR" sz="2400" b="1" dirty="0"/>
          </a:p>
        </p:txBody>
      </p:sp>
      <p:sp>
        <p:nvSpPr>
          <p:cNvPr id="67" name="Bulle ronde 66"/>
          <p:cNvSpPr/>
          <p:nvPr/>
        </p:nvSpPr>
        <p:spPr>
          <a:xfrm>
            <a:off x="11143004" y="351635"/>
            <a:ext cx="826840" cy="328576"/>
          </a:xfrm>
          <a:prstGeom prst="wedgeEllipseCallout">
            <a:avLst>
              <a:gd name="adj1" fmla="val -37385"/>
              <a:gd name="adj2" fmla="val 79597"/>
            </a:avLst>
          </a:prstGeom>
          <a:solidFill>
            <a:srgbClr val="DEC3DC"/>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70" name="Image 69">
            <a:extLst>
              <a:ext uri="{FF2B5EF4-FFF2-40B4-BE49-F238E27FC236}">
                <a16:creationId xmlns:a16="http://schemas.microsoft.com/office/drawing/2014/main" id="{AB748835-774C-3C4C-B092-415F4A7F71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868" t="77454" b="4331"/>
          <a:stretch/>
        </p:blipFill>
        <p:spPr>
          <a:xfrm>
            <a:off x="1514035" y="5021943"/>
            <a:ext cx="7874414" cy="1533406"/>
          </a:xfrm>
          <a:prstGeom prst="rect">
            <a:avLst/>
          </a:prstGeom>
        </p:spPr>
      </p:pic>
      <p:sp>
        <p:nvSpPr>
          <p:cNvPr id="66" name="Rectangle 65">
            <a:extLst>
              <a:ext uri="{FF2B5EF4-FFF2-40B4-BE49-F238E27FC236}">
                <a16:creationId xmlns:a16="http://schemas.microsoft.com/office/drawing/2014/main" id="{23DFAD40-BBEC-40DB-B114-6E7B81D25290}"/>
              </a:ext>
            </a:extLst>
          </p:cNvPr>
          <p:cNvSpPr/>
          <p:nvPr/>
        </p:nvSpPr>
        <p:spPr>
          <a:xfrm>
            <a:off x="1817668" y="5361229"/>
            <a:ext cx="11035175" cy="646331"/>
          </a:xfrm>
          <a:prstGeom prst="rect">
            <a:avLst/>
          </a:prstGeom>
        </p:spPr>
        <p:txBody>
          <a:bodyPr wrap="square">
            <a:spAutoFit/>
          </a:bodyPr>
          <a:lstStyle/>
          <a:p>
            <a:r>
              <a:rPr lang="fr-FR" sz="3600" dirty="0" smtClean="0">
                <a:latin typeface="Script MT Bold" pitchFamily="66" charset="0"/>
              </a:rPr>
              <a:t>Chacun aura 10 images.</a:t>
            </a:r>
            <a:endParaRPr lang="fr-FR" sz="3600" dirty="0">
              <a:latin typeface="Script MT Bold" pitchFamily="66" charset="0"/>
            </a:endParaRPr>
          </a:p>
        </p:txBody>
      </p:sp>
    </p:spTree>
    <p:extLst>
      <p:ext uri="{BB962C8B-B14F-4D97-AF65-F5344CB8AC3E}">
        <p14:creationId xmlns:p14="http://schemas.microsoft.com/office/powerpoint/2010/main" val="210030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p:nvPr/>
        </p:nvSpPr>
        <p:spPr>
          <a:xfrm>
            <a:off x="3754534" y="1094902"/>
            <a:ext cx="5247409" cy="1325563"/>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rgbClr val="7030A0"/>
              </a:buClr>
              <a:buSzPts val="4400"/>
              <a:buFont typeface="Calibri"/>
              <a:buNone/>
            </a:pPr>
            <a:r>
              <a:rPr lang="fr-FR" sz="4400" b="1" i="0" u="none" strike="noStrike" cap="none" dirty="0">
                <a:solidFill>
                  <a:srgbClr val="7030A0"/>
                </a:solidFill>
                <a:latin typeface="Calibri"/>
                <a:ea typeface="Calibri"/>
                <a:cs typeface="Calibri"/>
                <a:sym typeface="Calibri"/>
              </a:rPr>
              <a:t>Problème </a:t>
            </a:r>
            <a:r>
              <a:rPr lang="fr-FR" sz="4400" b="1" dirty="0" smtClean="0">
                <a:solidFill>
                  <a:srgbClr val="7030A0"/>
                </a:solidFill>
                <a:latin typeface="Calibri"/>
                <a:ea typeface="Calibri"/>
                <a:cs typeface="Calibri"/>
                <a:sym typeface="Calibri"/>
              </a:rPr>
              <a:t>oral 2</a:t>
            </a:r>
            <a:endParaRPr sz="4400" b="1" i="0" u="none" strike="noStrike" cap="none" dirty="0">
              <a:solidFill>
                <a:srgbClr val="7030A0"/>
              </a:solidFill>
              <a:latin typeface="Calibri"/>
              <a:ea typeface="Calibri"/>
              <a:cs typeface="Calibri"/>
              <a:sym typeface="Calibri"/>
            </a:endParaRPr>
          </a:p>
        </p:txBody>
      </p:sp>
      <p:sp>
        <p:nvSpPr>
          <p:cNvPr id="5" name="Bulle ronde 4"/>
          <p:cNvSpPr/>
          <p:nvPr/>
        </p:nvSpPr>
        <p:spPr>
          <a:xfrm>
            <a:off x="4056404" y="2845453"/>
            <a:ext cx="4643670" cy="2474692"/>
          </a:xfrm>
          <a:prstGeom prst="wedgeEllipseCallout">
            <a:avLst>
              <a:gd name="adj1" fmla="val -37385"/>
              <a:gd name="adj2" fmla="val 79597"/>
            </a:avLst>
          </a:prstGeom>
          <a:solidFill>
            <a:srgbClr val="DEC3DC"/>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10" name="Google Shape;110;p4"/>
          <p:cNvPicPr preferRelativeResize="0"/>
          <p:nvPr/>
        </p:nvPicPr>
        <p:blipFill rotWithShape="1">
          <a:blip r:embed="rId3">
            <a:alphaModFix/>
          </a:blip>
          <a:srcRect/>
          <a:stretch/>
        </p:blipFill>
        <p:spPr>
          <a:xfrm>
            <a:off x="7155872" y="1995477"/>
            <a:ext cx="2736273" cy="3324668"/>
          </a:xfrm>
          <a:prstGeom prst="rect">
            <a:avLst/>
          </a:prstGeom>
          <a:noFill/>
          <a:ln>
            <a:noFill/>
          </a:ln>
        </p:spPr>
      </p:pic>
    </p:spTree>
    <p:extLst>
      <p:ext uri="{BB962C8B-B14F-4D97-AF65-F5344CB8AC3E}">
        <p14:creationId xmlns:p14="http://schemas.microsoft.com/office/powerpoint/2010/main" val="19140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1040" y="1524000"/>
            <a:ext cx="10713720"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600" dirty="0"/>
              <a:t>Mathématiques</a:t>
            </a:r>
          </a:p>
          <a:p>
            <a:pPr algn="ctr"/>
            <a:r>
              <a:rPr lang="fr-FR" sz="9600" dirty="0" smtClean="0"/>
              <a:t>CE1</a:t>
            </a:r>
            <a:endParaRPr lang="fr-FR" sz="9600" dirty="0"/>
          </a:p>
        </p:txBody>
      </p:sp>
    </p:spTree>
    <p:extLst>
      <p:ext uri="{BB962C8B-B14F-4D97-AF65-F5344CB8AC3E}">
        <p14:creationId xmlns:p14="http://schemas.microsoft.com/office/powerpoint/2010/main" val="2180026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65">
            <a:extLst>
              <a:ext uri="{FF2B5EF4-FFF2-40B4-BE49-F238E27FC236}">
                <a16:creationId xmlns:a16="http://schemas.microsoft.com/office/drawing/2014/main" id="{3CCA369D-1587-0141-8E2A-52047F25F5DE}"/>
              </a:ext>
            </a:extLst>
          </p:cNvPr>
          <p:cNvGrpSpPr/>
          <p:nvPr/>
        </p:nvGrpSpPr>
        <p:grpSpPr>
          <a:xfrm>
            <a:off x="2310310" y="2561023"/>
            <a:ext cx="6255328" cy="3561022"/>
            <a:chOff x="2276301" y="1825625"/>
            <a:chExt cx="6255328" cy="3561022"/>
          </a:xfrm>
        </p:grpSpPr>
        <p:grpSp>
          <p:nvGrpSpPr>
            <p:cNvPr id="3" name="Groupe 19">
              <a:extLst>
                <a:ext uri="{FF2B5EF4-FFF2-40B4-BE49-F238E27FC236}">
                  <a16:creationId xmlns:a16="http://schemas.microsoft.com/office/drawing/2014/main" id="{BE1CCCBA-FC7E-854D-A1EB-1641BCEC8C4A}"/>
                </a:ext>
              </a:extLst>
            </p:cNvPr>
            <p:cNvGrpSpPr/>
            <p:nvPr/>
          </p:nvGrpSpPr>
          <p:grpSpPr>
            <a:xfrm>
              <a:off x="2277687" y="1825625"/>
              <a:ext cx="6253942" cy="760816"/>
              <a:chOff x="2277687" y="1825625"/>
              <a:chExt cx="6253942" cy="760816"/>
            </a:xfrm>
          </p:grpSpPr>
          <p:cxnSp>
            <p:nvCxnSpPr>
              <p:cNvPr id="6" name="Connecteur droit 5">
                <a:extLst>
                  <a:ext uri="{FF2B5EF4-FFF2-40B4-BE49-F238E27FC236}">
                    <a16:creationId xmlns:a16="http://schemas.microsoft.com/office/drawing/2014/main" id="{5C9CA78B-7EEB-8241-AB02-608C66A7B349}"/>
                  </a:ext>
                </a:extLst>
              </p:cNvPr>
              <p:cNvCxnSpPr/>
              <p:nvPr/>
            </p:nvCxnSpPr>
            <p:spPr>
              <a:xfrm>
                <a:off x="227768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F958E48-C546-244C-B4E3-A751CAD8693C}"/>
                  </a:ext>
                </a:extLst>
              </p:cNvPr>
              <p:cNvCxnSpPr/>
              <p:nvPr/>
            </p:nvCxnSpPr>
            <p:spPr>
              <a:xfrm>
                <a:off x="2762596"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1CBBC15-F876-3E43-9991-8E6446650852}"/>
                  </a:ext>
                </a:extLst>
              </p:cNvPr>
              <p:cNvCxnSpPr/>
              <p:nvPr/>
            </p:nvCxnSpPr>
            <p:spPr>
              <a:xfrm>
                <a:off x="322810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01AF318D-E9E7-EC46-A3D7-4B924F59E1A4}"/>
                  </a:ext>
                </a:extLst>
              </p:cNvPr>
              <p:cNvCxnSpPr/>
              <p:nvPr/>
            </p:nvCxnSpPr>
            <p:spPr>
              <a:xfrm>
                <a:off x="371024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0EE5276E-9BE1-F344-A9C0-12A5DA933910}"/>
                  </a:ext>
                </a:extLst>
              </p:cNvPr>
              <p:cNvCxnSpPr/>
              <p:nvPr/>
            </p:nvCxnSpPr>
            <p:spPr>
              <a:xfrm>
                <a:off x="4192385"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40C1D6BC-0C5C-E34B-879A-EE23CD0B32DD}"/>
                  </a:ext>
                </a:extLst>
              </p:cNvPr>
              <p:cNvCxnSpPr/>
              <p:nvPr/>
            </p:nvCxnSpPr>
            <p:spPr>
              <a:xfrm>
                <a:off x="465789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82D3F36C-E23A-7840-84D6-CC49B111B5D1}"/>
                  </a:ext>
                </a:extLst>
              </p:cNvPr>
              <p:cNvCxnSpPr/>
              <p:nvPr/>
            </p:nvCxnSpPr>
            <p:spPr>
              <a:xfrm>
                <a:off x="514003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17F0754B-659F-DA4B-BA53-67A4F7BDE5AF}"/>
                  </a:ext>
                </a:extLst>
              </p:cNvPr>
              <p:cNvCxnSpPr/>
              <p:nvPr/>
            </p:nvCxnSpPr>
            <p:spPr>
              <a:xfrm>
                <a:off x="560554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48EC4D74-63EA-774A-886A-2C362E9E5DE0}"/>
                  </a:ext>
                </a:extLst>
              </p:cNvPr>
              <p:cNvCxnSpPr/>
              <p:nvPr/>
            </p:nvCxnSpPr>
            <p:spPr>
              <a:xfrm>
                <a:off x="609599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B86A047D-C34D-FC4F-88A4-BC790307B82E}"/>
                  </a:ext>
                </a:extLst>
              </p:cNvPr>
              <p:cNvCxnSpPr/>
              <p:nvPr/>
            </p:nvCxnSpPr>
            <p:spPr>
              <a:xfrm>
                <a:off x="6619702"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FAE31793-5253-A742-9732-5EACFF666385}"/>
                  </a:ext>
                </a:extLst>
              </p:cNvPr>
              <p:cNvCxnSpPr/>
              <p:nvPr/>
            </p:nvCxnSpPr>
            <p:spPr>
              <a:xfrm>
                <a:off x="7101840"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DD8D44A7-CC79-CB43-92FC-A59FB7CA812C}"/>
                  </a:ext>
                </a:extLst>
              </p:cNvPr>
              <p:cNvCxnSpPr/>
              <p:nvPr/>
            </p:nvCxnSpPr>
            <p:spPr>
              <a:xfrm>
                <a:off x="758397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F5C23DDE-5A12-174E-A22B-D92E8EC6C6E3}"/>
                  </a:ext>
                </a:extLst>
              </p:cNvPr>
              <p:cNvCxnSpPr/>
              <p:nvPr/>
            </p:nvCxnSpPr>
            <p:spPr>
              <a:xfrm>
                <a:off x="806611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909E6631-2E2A-0241-8DCC-212C65407BC8}"/>
                  </a:ext>
                </a:extLst>
              </p:cNvPr>
              <p:cNvCxnSpPr/>
              <p:nvPr/>
            </p:nvCxnSpPr>
            <p:spPr>
              <a:xfrm>
                <a:off x="853162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 name="Groupe 20">
              <a:extLst>
                <a:ext uri="{FF2B5EF4-FFF2-40B4-BE49-F238E27FC236}">
                  <a16:creationId xmlns:a16="http://schemas.microsoft.com/office/drawing/2014/main" id="{7D64AB73-2194-B14E-BD72-4088F05B18CA}"/>
                </a:ext>
              </a:extLst>
            </p:cNvPr>
            <p:cNvGrpSpPr/>
            <p:nvPr/>
          </p:nvGrpSpPr>
          <p:grpSpPr>
            <a:xfrm>
              <a:off x="2276301" y="4625831"/>
              <a:ext cx="6253942" cy="760816"/>
              <a:chOff x="2277687" y="1825625"/>
              <a:chExt cx="6253942" cy="760816"/>
            </a:xfrm>
          </p:grpSpPr>
          <p:cxnSp>
            <p:nvCxnSpPr>
              <p:cNvPr id="22" name="Connecteur droit 21">
                <a:extLst>
                  <a:ext uri="{FF2B5EF4-FFF2-40B4-BE49-F238E27FC236}">
                    <a16:creationId xmlns:a16="http://schemas.microsoft.com/office/drawing/2014/main" id="{7A73190C-277E-F24D-9B45-780A037D0FEB}"/>
                  </a:ext>
                </a:extLst>
              </p:cNvPr>
              <p:cNvCxnSpPr/>
              <p:nvPr/>
            </p:nvCxnSpPr>
            <p:spPr>
              <a:xfrm>
                <a:off x="227768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2BC4E8AC-DF16-2F44-A5D5-C675FA2AA422}"/>
                  </a:ext>
                </a:extLst>
              </p:cNvPr>
              <p:cNvCxnSpPr/>
              <p:nvPr/>
            </p:nvCxnSpPr>
            <p:spPr>
              <a:xfrm>
                <a:off x="2762596"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B691775A-419D-5F4E-B2A5-77032A9A4327}"/>
                  </a:ext>
                </a:extLst>
              </p:cNvPr>
              <p:cNvCxnSpPr/>
              <p:nvPr/>
            </p:nvCxnSpPr>
            <p:spPr>
              <a:xfrm>
                <a:off x="322810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672DA8C-7B36-B54D-8AE6-47C2FEE29B6B}"/>
                  </a:ext>
                </a:extLst>
              </p:cNvPr>
              <p:cNvCxnSpPr/>
              <p:nvPr/>
            </p:nvCxnSpPr>
            <p:spPr>
              <a:xfrm>
                <a:off x="371024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FFCF5157-37CC-B542-945F-C06AA077839F}"/>
                  </a:ext>
                </a:extLst>
              </p:cNvPr>
              <p:cNvCxnSpPr/>
              <p:nvPr/>
            </p:nvCxnSpPr>
            <p:spPr>
              <a:xfrm>
                <a:off x="4192385"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CA3D6BFB-9D88-7047-B5B7-142E89D4A859}"/>
                  </a:ext>
                </a:extLst>
              </p:cNvPr>
              <p:cNvCxnSpPr/>
              <p:nvPr/>
            </p:nvCxnSpPr>
            <p:spPr>
              <a:xfrm>
                <a:off x="465789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28256871-2B70-8B47-9A76-6A3FE2D2120A}"/>
                  </a:ext>
                </a:extLst>
              </p:cNvPr>
              <p:cNvCxnSpPr/>
              <p:nvPr/>
            </p:nvCxnSpPr>
            <p:spPr>
              <a:xfrm>
                <a:off x="514003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C679319F-3734-874B-942A-529E588315E6}"/>
                  </a:ext>
                </a:extLst>
              </p:cNvPr>
              <p:cNvCxnSpPr/>
              <p:nvPr/>
            </p:nvCxnSpPr>
            <p:spPr>
              <a:xfrm>
                <a:off x="560554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EF0C309A-B9A3-8848-B47F-B0E8DE750ABB}"/>
                  </a:ext>
                </a:extLst>
              </p:cNvPr>
              <p:cNvCxnSpPr/>
              <p:nvPr/>
            </p:nvCxnSpPr>
            <p:spPr>
              <a:xfrm>
                <a:off x="609599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135590EB-6C4E-8F40-B515-2B358D493B81}"/>
                  </a:ext>
                </a:extLst>
              </p:cNvPr>
              <p:cNvCxnSpPr/>
              <p:nvPr/>
            </p:nvCxnSpPr>
            <p:spPr>
              <a:xfrm>
                <a:off x="6619702"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47DAB7CB-0096-8041-A565-CBEF01660311}"/>
                  </a:ext>
                </a:extLst>
              </p:cNvPr>
              <p:cNvCxnSpPr/>
              <p:nvPr/>
            </p:nvCxnSpPr>
            <p:spPr>
              <a:xfrm>
                <a:off x="7101840"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8E2E5C4B-87DF-B145-8FE0-4C766A92D83A}"/>
                  </a:ext>
                </a:extLst>
              </p:cNvPr>
              <p:cNvCxnSpPr/>
              <p:nvPr/>
            </p:nvCxnSpPr>
            <p:spPr>
              <a:xfrm>
                <a:off x="758397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3AE865F0-1337-2841-837B-EEF4CB0F137E}"/>
                  </a:ext>
                </a:extLst>
              </p:cNvPr>
              <p:cNvCxnSpPr/>
              <p:nvPr/>
            </p:nvCxnSpPr>
            <p:spPr>
              <a:xfrm>
                <a:off x="806611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Connecteur droit 34">
                <a:extLst>
                  <a:ext uri="{FF2B5EF4-FFF2-40B4-BE49-F238E27FC236}">
                    <a16:creationId xmlns:a16="http://schemas.microsoft.com/office/drawing/2014/main" id="{B5828392-6452-B94E-A143-E93B70F416BA}"/>
                  </a:ext>
                </a:extLst>
              </p:cNvPr>
              <p:cNvCxnSpPr/>
              <p:nvPr/>
            </p:nvCxnSpPr>
            <p:spPr>
              <a:xfrm>
                <a:off x="853162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 name="Groupe 50">
              <a:extLst>
                <a:ext uri="{FF2B5EF4-FFF2-40B4-BE49-F238E27FC236}">
                  <a16:creationId xmlns:a16="http://schemas.microsoft.com/office/drawing/2014/main" id="{4EF8A2C7-BACD-1847-BDAB-45F1F028A340}"/>
                </a:ext>
              </a:extLst>
            </p:cNvPr>
            <p:cNvGrpSpPr/>
            <p:nvPr/>
          </p:nvGrpSpPr>
          <p:grpSpPr>
            <a:xfrm>
              <a:off x="2276301" y="3230476"/>
              <a:ext cx="6253942" cy="760816"/>
              <a:chOff x="2277687" y="1825625"/>
              <a:chExt cx="6253942" cy="760816"/>
            </a:xfrm>
          </p:grpSpPr>
          <p:cxnSp>
            <p:nvCxnSpPr>
              <p:cNvPr id="52" name="Connecteur droit 51">
                <a:extLst>
                  <a:ext uri="{FF2B5EF4-FFF2-40B4-BE49-F238E27FC236}">
                    <a16:creationId xmlns:a16="http://schemas.microsoft.com/office/drawing/2014/main" id="{DD2D4867-0CA0-6440-9765-8BCB8B5F21BC}"/>
                  </a:ext>
                </a:extLst>
              </p:cNvPr>
              <p:cNvCxnSpPr/>
              <p:nvPr/>
            </p:nvCxnSpPr>
            <p:spPr>
              <a:xfrm>
                <a:off x="227768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BDBC6506-4CE8-8141-920F-EF40647B9450}"/>
                  </a:ext>
                </a:extLst>
              </p:cNvPr>
              <p:cNvCxnSpPr/>
              <p:nvPr/>
            </p:nvCxnSpPr>
            <p:spPr>
              <a:xfrm>
                <a:off x="2762596"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177DDAAC-FB63-F64A-BE20-EA03A1E935A2}"/>
                  </a:ext>
                </a:extLst>
              </p:cNvPr>
              <p:cNvCxnSpPr/>
              <p:nvPr/>
            </p:nvCxnSpPr>
            <p:spPr>
              <a:xfrm>
                <a:off x="322810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64A020EE-52AC-164F-843A-1AD850F37B90}"/>
                  </a:ext>
                </a:extLst>
              </p:cNvPr>
              <p:cNvCxnSpPr/>
              <p:nvPr/>
            </p:nvCxnSpPr>
            <p:spPr>
              <a:xfrm>
                <a:off x="3710247"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Connecteur droit 55">
                <a:extLst>
                  <a:ext uri="{FF2B5EF4-FFF2-40B4-BE49-F238E27FC236}">
                    <a16:creationId xmlns:a16="http://schemas.microsoft.com/office/drawing/2014/main" id="{9CAE4222-16CD-F645-96AA-7A858CD351F1}"/>
                  </a:ext>
                </a:extLst>
              </p:cNvPr>
              <p:cNvCxnSpPr/>
              <p:nvPr/>
            </p:nvCxnSpPr>
            <p:spPr>
              <a:xfrm>
                <a:off x="4192385"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Connecteur droit 56">
                <a:extLst>
                  <a:ext uri="{FF2B5EF4-FFF2-40B4-BE49-F238E27FC236}">
                    <a16:creationId xmlns:a16="http://schemas.microsoft.com/office/drawing/2014/main" id="{894B3FDB-D929-E447-A2BE-3556D2FCBC58}"/>
                  </a:ext>
                </a:extLst>
              </p:cNvPr>
              <p:cNvCxnSpPr/>
              <p:nvPr/>
            </p:nvCxnSpPr>
            <p:spPr>
              <a:xfrm>
                <a:off x="465789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Connecteur droit 57">
                <a:extLst>
                  <a:ext uri="{FF2B5EF4-FFF2-40B4-BE49-F238E27FC236}">
                    <a16:creationId xmlns:a16="http://schemas.microsoft.com/office/drawing/2014/main" id="{B9188BCB-1F16-2C49-8598-4EE5CAA7741B}"/>
                  </a:ext>
                </a:extLst>
              </p:cNvPr>
              <p:cNvCxnSpPr/>
              <p:nvPr/>
            </p:nvCxnSpPr>
            <p:spPr>
              <a:xfrm>
                <a:off x="514003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94489F13-3218-D348-9A9E-0EFB4410505E}"/>
                  </a:ext>
                </a:extLst>
              </p:cNvPr>
              <p:cNvCxnSpPr/>
              <p:nvPr/>
            </p:nvCxnSpPr>
            <p:spPr>
              <a:xfrm>
                <a:off x="560554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04A96268-CAC9-AC4B-904D-A9C91F667C23}"/>
                  </a:ext>
                </a:extLst>
              </p:cNvPr>
              <p:cNvCxnSpPr/>
              <p:nvPr/>
            </p:nvCxnSpPr>
            <p:spPr>
              <a:xfrm>
                <a:off x="609599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4260C079-A5FA-434F-B1CA-91D4A5F6F043}"/>
                  </a:ext>
                </a:extLst>
              </p:cNvPr>
              <p:cNvCxnSpPr/>
              <p:nvPr/>
            </p:nvCxnSpPr>
            <p:spPr>
              <a:xfrm>
                <a:off x="6619702"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Connecteur droit 61">
                <a:extLst>
                  <a:ext uri="{FF2B5EF4-FFF2-40B4-BE49-F238E27FC236}">
                    <a16:creationId xmlns:a16="http://schemas.microsoft.com/office/drawing/2014/main" id="{4FC6708C-514D-3549-960B-6EE5833EB374}"/>
                  </a:ext>
                </a:extLst>
              </p:cNvPr>
              <p:cNvCxnSpPr/>
              <p:nvPr/>
            </p:nvCxnSpPr>
            <p:spPr>
              <a:xfrm>
                <a:off x="7101840"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346AFF5F-A6BB-9641-8881-E99943EBD10E}"/>
                  </a:ext>
                </a:extLst>
              </p:cNvPr>
              <p:cNvCxnSpPr/>
              <p:nvPr/>
            </p:nvCxnSpPr>
            <p:spPr>
              <a:xfrm>
                <a:off x="7583978" y="1825625"/>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DC832578-31CD-E349-8C34-E4ED7BFBEF81}"/>
                  </a:ext>
                </a:extLst>
              </p:cNvPr>
              <p:cNvCxnSpPr/>
              <p:nvPr/>
            </p:nvCxnSpPr>
            <p:spPr>
              <a:xfrm>
                <a:off x="8066116"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Connecteur droit 64">
                <a:extLst>
                  <a:ext uri="{FF2B5EF4-FFF2-40B4-BE49-F238E27FC236}">
                    <a16:creationId xmlns:a16="http://schemas.microsoft.com/office/drawing/2014/main" id="{452BCDD2-54C5-C448-B50B-8D8305951E3C}"/>
                  </a:ext>
                </a:extLst>
              </p:cNvPr>
              <p:cNvCxnSpPr/>
              <p:nvPr/>
            </p:nvCxnSpPr>
            <p:spPr>
              <a:xfrm>
                <a:off x="8531629" y="1835121"/>
                <a:ext cx="0" cy="75132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68" name="ZoneTexte 67">
            <a:extLst>
              <a:ext uri="{FF2B5EF4-FFF2-40B4-BE49-F238E27FC236}">
                <a16:creationId xmlns:a16="http://schemas.microsoft.com/office/drawing/2014/main" id="{6179D1D2-EEE6-2641-AF19-BD74D8F6926D}"/>
              </a:ext>
            </a:extLst>
          </p:cNvPr>
          <p:cNvSpPr txBox="1"/>
          <p:nvPr/>
        </p:nvSpPr>
        <p:spPr>
          <a:xfrm>
            <a:off x="1325881" y="242546"/>
            <a:ext cx="8555444" cy="1200329"/>
          </a:xfrm>
          <a:prstGeom prst="rect">
            <a:avLst/>
          </a:prstGeom>
          <a:solidFill>
            <a:srgbClr val="DEC3DC"/>
          </a:solidFill>
          <a:ln w="12700" cmpd="sng">
            <a:solidFill>
              <a:srgbClr val="DEC3DC"/>
            </a:solidFill>
          </a:ln>
        </p:spPr>
        <p:txBody>
          <a:bodyPr wrap="square" rtlCol="0">
            <a:spAutoFit/>
          </a:bodyPr>
          <a:lstStyle/>
          <a:p>
            <a:r>
              <a:rPr lang="fr-FR" sz="2400" b="1" dirty="0"/>
              <a:t>Dans cette classe, il y a 24 élèves.</a:t>
            </a:r>
          </a:p>
          <a:p>
            <a:r>
              <a:rPr lang="fr-FR" sz="2400" b="1" dirty="0" smtClean="0"/>
              <a:t>Pour un jeu collectif, le maître fait des équipes de 4 élèves. </a:t>
            </a:r>
          </a:p>
          <a:p>
            <a:r>
              <a:rPr lang="fr-FR" sz="2400" b="1" dirty="0" smtClean="0"/>
              <a:t>Combien d’équipes y aura-t-il ?</a:t>
            </a:r>
            <a:endParaRPr lang="fr-FR" sz="2400" b="1" dirty="0"/>
          </a:p>
        </p:txBody>
      </p:sp>
      <p:sp>
        <p:nvSpPr>
          <p:cNvPr id="67" name="Bulle ronde 66"/>
          <p:cNvSpPr/>
          <p:nvPr/>
        </p:nvSpPr>
        <p:spPr>
          <a:xfrm>
            <a:off x="10538320" y="738101"/>
            <a:ext cx="826840" cy="328576"/>
          </a:xfrm>
          <a:prstGeom prst="wedgeEllipseCallout">
            <a:avLst>
              <a:gd name="adj1" fmla="val -37385"/>
              <a:gd name="adj2" fmla="val 79597"/>
            </a:avLst>
          </a:prstGeom>
          <a:solidFill>
            <a:srgbClr val="DEC3DC"/>
          </a:solid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70" name="Image 69">
            <a:extLst>
              <a:ext uri="{FF2B5EF4-FFF2-40B4-BE49-F238E27FC236}">
                <a16:creationId xmlns:a16="http://schemas.microsoft.com/office/drawing/2014/main" id="{AB748835-774C-3C4C-B092-415F4A7F71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868" t="77454" b="4331"/>
          <a:stretch/>
        </p:blipFill>
        <p:spPr>
          <a:xfrm>
            <a:off x="1514035" y="5021943"/>
            <a:ext cx="7874414" cy="1533406"/>
          </a:xfrm>
          <a:prstGeom prst="rect">
            <a:avLst/>
          </a:prstGeom>
        </p:spPr>
      </p:pic>
      <p:sp>
        <p:nvSpPr>
          <p:cNvPr id="66" name="Rectangle 65">
            <a:extLst>
              <a:ext uri="{FF2B5EF4-FFF2-40B4-BE49-F238E27FC236}">
                <a16:creationId xmlns:a16="http://schemas.microsoft.com/office/drawing/2014/main" id="{23DFAD40-BBEC-40DB-B114-6E7B81D25290}"/>
              </a:ext>
            </a:extLst>
          </p:cNvPr>
          <p:cNvSpPr/>
          <p:nvPr/>
        </p:nvSpPr>
        <p:spPr>
          <a:xfrm>
            <a:off x="1817668" y="5361229"/>
            <a:ext cx="11035175" cy="646331"/>
          </a:xfrm>
          <a:prstGeom prst="rect">
            <a:avLst/>
          </a:prstGeom>
        </p:spPr>
        <p:txBody>
          <a:bodyPr wrap="square">
            <a:spAutoFit/>
          </a:bodyPr>
          <a:lstStyle/>
          <a:p>
            <a:r>
              <a:rPr lang="fr-FR" sz="3600" dirty="0" smtClean="0">
                <a:latin typeface="Script MT Bold" pitchFamily="66" charset="0"/>
              </a:rPr>
              <a:t>Il y aura 6 équipes.</a:t>
            </a:r>
            <a:endParaRPr lang="fr-FR" sz="3600" dirty="0">
              <a:latin typeface="Script MT Bold" pitchFamily="66" charset="0"/>
            </a:endParaRPr>
          </a:p>
        </p:txBody>
      </p:sp>
    </p:spTree>
    <p:extLst>
      <p:ext uri="{BB962C8B-B14F-4D97-AF65-F5344CB8AC3E}">
        <p14:creationId xmlns:p14="http://schemas.microsoft.com/office/powerpoint/2010/main" val="210030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8000" b="1" dirty="0" smtClean="0">
                <a:solidFill>
                  <a:srgbClr val="7030A0"/>
                </a:solidFill>
                <a:latin typeface="+mn-lt"/>
                <a:cs typeface="Arial"/>
                <a:sym typeface="Arial"/>
              </a:rPr>
              <a:t>Numération</a:t>
            </a:r>
            <a:endParaRPr lang="fr-FR" sz="8000" dirty="0">
              <a:solidFill>
                <a:srgbClr val="7030A0"/>
              </a:solidFill>
              <a:latin typeface="+mn-lt"/>
            </a:endParaRPr>
          </a:p>
        </p:txBody>
      </p:sp>
      <p:sp>
        <p:nvSpPr>
          <p:cNvPr id="3" name="Sous-titre 2"/>
          <p:cNvSpPr>
            <a:spLocks noGrp="1"/>
          </p:cNvSpPr>
          <p:nvPr>
            <p:ph type="subTitle" idx="1"/>
          </p:nvPr>
        </p:nvSpPr>
        <p:spPr/>
        <p:txBody>
          <a:bodyPr>
            <a:normAutofit fontScale="92500" lnSpcReduction="10000"/>
          </a:bodyPr>
          <a:lstStyle/>
          <a:p>
            <a:r>
              <a:rPr lang="fr-FR" sz="6000" dirty="0" smtClean="0"/>
              <a:t>Se repérer</a:t>
            </a:r>
          </a:p>
          <a:p>
            <a:r>
              <a:rPr lang="fr-FR" sz="6000" dirty="0" smtClean="0"/>
              <a:t>sur une droite graduée </a:t>
            </a:r>
            <a:endParaRPr lang="fr-FR" sz="6000" dirty="0"/>
          </a:p>
        </p:txBody>
      </p:sp>
    </p:spTree>
    <p:extLst>
      <p:ext uri="{BB962C8B-B14F-4D97-AF65-F5344CB8AC3E}">
        <p14:creationId xmlns:p14="http://schemas.microsoft.com/office/powerpoint/2010/main" val="3260197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Espace réservé du contenu 13" descr="ENFANTS SPORTS (2).jpg"/>
          <p:cNvPicPr>
            <a:picLocks noChangeAspect="1"/>
          </p:cNvPicPr>
          <p:nvPr/>
        </p:nvPicPr>
        <p:blipFill>
          <a:blip r:embed="rId2"/>
          <a:stretch>
            <a:fillRect/>
          </a:stretch>
        </p:blipFill>
        <p:spPr>
          <a:xfrm>
            <a:off x="1495071" y="3736614"/>
            <a:ext cx="1329425" cy="1566645"/>
          </a:xfrm>
          <a:prstGeom prst="rect">
            <a:avLst/>
          </a:prstGeom>
        </p:spPr>
      </p:pic>
      <p:sp>
        <p:nvSpPr>
          <p:cNvPr id="39" name="Rectangle à coins arrondis 38"/>
          <p:cNvSpPr/>
          <p:nvPr/>
        </p:nvSpPr>
        <p:spPr>
          <a:xfrm>
            <a:off x="9071478" y="3355397"/>
            <a:ext cx="2221635" cy="55988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à coins arrondis 49"/>
          <p:cNvSpPr/>
          <p:nvPr/>
        </p:nvSpPr>
        <p:spPr>
          <a:xfrm>
            <a:off x="2159784" y="3508411"/>
            <a:ext cx="2221635" cy="559884"/>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1" name="Espace réservé du contenu 13" descr="ENFANTS SPORTS (2).jpg"/>
          <p:cNvPicPr>
            <a:picLocks noChangeAspect="1"/>
          </p:cNvPicPr>
          <p:nvPr/>
        </p:nvPicPr>
        <p:blipFill>
          <a:blip r:embed="rId2"/>
          <a:stretch>
            <a:fillRect/>
          </a:stretch>
        </p:blipFill>
        <p:spPr>
          <a:xfrm>
            <a:off x="5142293" y="3736614"/>
            <a:ext cx="1329425" cy="1566645"/>
          </a:xfrm>
          <a:prstGeom prst="rect">
            <a:avLst/>
          </a:prstGeom>
        </p:spPr>
      </p:pic>
      <p:sp>
        <p:nvSpPr>
          <p:cNvPr id="34" name="Rectangle à coins arrondis 33"/>
          <p:cNvSpPr/>
          <p:nvPr/>
        </p:nvSpPr>
        <p:spPr>
          <a:xfrm>
            <a:off x="5432579" y="3421964"/>
            <a:ext cx="2221635" cy="55988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729350" y="121764"/>
            <a:ext cx="10515600" cy="1325563"/>
          </a:xfrm>
        </p:spPr>
        <p:txBody>
          <a:bodyPr>
            <a:normAutofit/>
          </a:bodyPr>
          <a:lstStyle/>
          <a:p>
            <a:r>
              <a:rPr lang="fr-FR" sz="3600" b="1" dirty="0" smtClean="0">
                <a:solidFill>
                  <a:srgbClr val="7030A0"/>
                </a:solidFill>
                <a:latin typeface="Arial" panose="020B0604020202020204" pitchFamily="34" charset="0"/>
                <a:cs typeface="Arial" panose="020B0604020202020204" pitchFamily="34" charset="0"/>
              </a:rPr>
              <a:t>EPS : représenter les performances de Nathalie</a:t>
            </a:r>
            <a:endParaRPr lang="fr-FR" sz="3600" b="1" dirty="0">
              <a:solidFill>
                <a:srgbClr val="7030A0"/>
              </a:solidFill>
              <a:latin typeface="Arial" panose="020B0604020202020204" pitchFamily="34" charset="0"/>
              <a:cs typeface="Arial" panose="020B0604020202020204" pitchFamily="34" charset="0"/>
            </a:endParaRPr>
          </a:p>
        </p:txBody>
      </p:sp>
      <p:sp>
        <p:nvSpPr>
          <p:cNvPr id="10" name="ZoneTexte 9"/>
          <p:cNvSpPr txBox="1"/>
          <p:nvPr/>
        </p:nvSpPr>
        <p:spPr>
          <a:xfrm>
            <a:off x="1288715" y="1131056"/>
            <a:ext cx="9933709" cy="2677656"/>
          </a:xfrm>
          <a:prstGeom prst="rect">
            <a:avLst/>
          </a:prstGeom>
          <a:noFill/>
        </p:spPr>
        <p:txBody>
          <a:bodyPr wrap="square" rtlCol="0">
            <a:spAutoFit/>
          </a:bodyPr>
          <a:lstStyle/>
          <a:p>
            <a:r>
              <a:rPr lang="fr-FR" sz="2800" dirty="0" smtClean="0">
                <a:latin typeface="Arial" panose="020B0604020202020204" pitchFamily="34" charset="0"/>
                <a:cs typeface="Arial" panose="020B0604020202020204" pitchFamily="34" charset="0"/>
              </a:rPr>
              <a:t>Eric et Nathalie s’entraînent à lancer une balle avec précision. Eric doit la réceptionner sans jamais bouger de place, en restant au plot. Ils ont changé de bande unité par rapport à la séance précédente. Nathalie effectue plusieurs lancers avec succès.  </a:t>
            </a:r>
          </a:p>
          <a:p>
            <a:endParaRPr lang="fr-FR" sz="2800" dirty="0">
              <a:latin typeface="Arial" panose="020B0604020202020204" pitchFamily="34" charset="0"/>
              <a:cs typeface="Arial" panose="020B0604020202020204" pitchFamily="34" charset="0"/>
            </a:endParaRPr>
          </a:p>
        </p:txBody>
      </p:sp>
      <p:pic>
        <p:nvPicPr>
          <p:cNvPr id="18" name="Image 17" descr="ENFANTS SPORTS (4).jpg"/>
          <p:cNvPicPr>
            <a:picLocks noChangeAspect="1"/>
          </p:cNvPicPr>
          <p:nvPr/>
        </p:nvPicPr>
        <p:blipFill>
          <a:blip r:embed="rId3"/>
          <a:stretch>
            <a:fillRect/>
          </a:stretch>
        </p:blipFill>
        <p:spPr>
          <a:xfrm>
            <a:off x="682266" y="4166513"/>
            <a:ext cx="606449" cy="1189398"/>
          </a:xfrm>
          <a:prstGeom prst="rect">
            <a:avLst/>
          </a:prstGeom>
        </p:spPr>
      </p:pic>
      <p:sp>
        <p:nvSpPr>
          <p:cNvPr id="27" name="Triangle isocèle 26"/>
          <p:cNvSpPr/>
          <p:nvPr/>
        </p:nvSpPr>
        <p:spPr>
          <a:xfrm>
            <a:off x="1028729" y="5321225"/>
            <a:ext cx="259986" cy="260639"/>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1" name="Connecteur droit 40"/>
          <p:cNvCxnSpPr/>
          <p:nvPr/>
        </p:nvCxnSpPr>
        <p:spPr>
          <a:xfrm rot="5400000">
            <a:off x="3348954"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rot="5400000">
            <a:off x="4556061"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1160310"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cxnSp>
        <p:nvCxnSpPr>
          <p:cNvPr id="49" name="Connecteur droit 48"/>
          <p:cNvCxnSpPr/>
          <p:nvPr/>
        </p:nvCxnSpPr>
        <p:spPr>
          <a:xfrm rot="5400000">
            <a:off x="6970275"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5432579" y="3355397"/>
            <a:ext cx="1967346" cy="646331"/>
          </a:xfrm>
          <a:prstGeom prst="rect">
            <a:avLst/>
          </a:prstGeom>
          <a:noFill/>
        </p:spPr>
        <p:txBody>
          <a:bodyPr wrap="square" rtlCol="0">
            <a:spAutoFit/>
          </a:bodyPr>
          <a:lstStyle/>
          <a:p>
            <a:r>
              <a:rPr lang="fr-FR" b="1" dirty="0" smtClean="0"/>
              <a:t>« Deuxième lancer réussi : lancer B»</a:t>
            </a:r>
            <a:endParaRPr lang="fr-FR" b="1" dirty="0"/>
          </a:p>
        </p:txBody>
      </p:sp>
      <p:sp>
        <p:nvSpPr>
          <p:cNvPr id="51" name="ZoneTexte 50"/>
          <p:cNvSpPr txBox="1"/>
          <p:nvPr/>
        </p:nvSpPr>
        <p:spPr>
          <a:xfrm>
            <a:off x="2159784" y="3423469"/>
            <a:ext cx="2441422" cy="646331"/>
          </a:xfrm>
          <a:prstGeom prst="rect">
            <a:avLst/>
          </a:prstGeom>
          <a:noFill/>
        </p:spPr>
        <p:txBody>
          <a:bodyPr wrap="square" rtlCol="0">
            <a:spAutoFit/>
          </a:bodyPr>
          <a:lstStyle/>
          <a:p>
            <a:r>
              <a:rPr lang="fr-FR" b="1" dirty="0" smtClean="0"/>
              <a:t>« Premier lancer réussi : lancer A»</a:t>
            </a:r>
            <a:endParaRPr lang="fr-FR" b="1" dirty="0"/>
          </a:p>
        </p:txBody>
      </p:sp>
      <p:cxnSp>
        <p:nvCxnSpPr>
          <p:cNvPr id="28" name="Connecteur droit 27"/>
          <p:cNvCxnSpPr/>
          <p:nvPr/>
        </p:nvCxnSpPr>
        <p:spPr>
          <a:xfrm rot="5400000">
            <a:off x="5761580"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a:off x="8162634"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pic>
        <p:nvPicPr>
          <p:cNvPr id="37" name="Espace réservé du contenu 13" descr="ENFANTS SPORTS (2).jpg"/>
          <p:cNvPicPr>
            <a:picLocks noChangeAspect="1"/>
          </p:cNvPicPr>
          <p:nvPr/>
        </p:nvPicPr>
        <p:blipFill>
          <a:blip r:embed="rId2"/>
          <a:stretch>
            <a:fillRect/>
          </a:stretch>
        </p:blipFill>
        <p:spPr>
          <a:xfrm>
            <a:off x="8725726" y="3736614"/>
            <a:ext cx="1329425" cy="1566645"/>
          </a:xfrm>
          <a:prstGeom prst="rect">
            <a:avLst/>
          </a:prstGeom>
        </p:spPr>
      </p:pic>
      <p:sp>
        <p:nvSpPr>
          <p:cNvPr id="38" name="ZoneTexte 37"/>
          <p:cNvSpPr txBox="1"/>
          <p:nvPr/>
        </p:nvSpPr>
        <p:spPr>
          <a:xfrm>
            <a:off x="9071478" y="3335516"/>
            <a:ext cx="1967346" cy="646331"/>
          </a:xfrm>
          <a:prstGeom prst="rect">
            <a:avLst/>
          </a:prstGeom>
          <a:noFill/>
        </p:spPr>
        <p:txBody>
          <a:bodyPr wrap="square" rtlCol="0">
            <a:spAutoFit/>
          </a:bodyPr>
          <a:lstStyle/>
          <a:p>
            <a:r>
              <a:rPr lang="fr-FR" b="1" dirty="0" smtClean="0"/>
              <a:t>« Troisième lancer réussi : lancer C»</a:t>
            </a:r>
            <a:endParaRPr lang="fr-FR" b="1" dirty="0"/>
          </a:p>
        </p:txBody>
      </p:sp>
      <p:cxnSp>
        <p:nvCxnSpPr>
          <p:cNvPr id="36" name="Connecteur droit 35"/>
          <p:cNvCxnSpPr/>
          <p:nvPr/>
        </p:nvCxnSpPr>
        <p:spPr>
          <a:xfrm rot="5400000">
            <a:off x="9379725"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rot="5400000">
            <a:off x="2141847" y="5387378"/>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rot="5400000">
            <a:off x="10568908" y="539533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2367417"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56" name="ZoneTexte 55"/>
          <p:cNvSpPr txBox="1"/>
          <p:nvPr/>
        </p:nvSpPr>
        <p:spPr>
          <a:xfrm>
            <a:off x="3571348"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43" name="ZoneTexte 42"/>
          <p:cNvSpPr txBox="1"/>
          <p:nvPr/>
        </p:nvSpPr>
        <p:spPr>
          <a:xfrm>
            <a:off x="4780043"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45" name="ZoneTexte 44"/>
          <p:cNvSpPr txBox="1"/>
          <p:nvPr/>
        </p:nvSpPr>
        <p:spPr>
          <a:xfrm>
            <a:off x="5983974"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46" name="ZoneTexte 45"/>
          <p:cNvSpPr txBox="1"/>
          <p:nvPr/>
        </p:nvSpPr>
        <p:spPr>
          <a:xfrm>
            <a:off x="7194257"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47" name="ZoneTexte 46"/>
          <p:cNvSpPr txBox="1"/>
          <p:nvPr/>
        </p:nvSpPr>
        <p:spPr>
          <a:xfrm>
            <a:off x="8395012"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48" name="ZoneTexte 47"/>
          <p:cNvSpPr txBox="1"/>
          <p:nvPr/>
        </p:nvSpPr>
        <p:spPr>
          <a:xfrm>
            <a:off x="9602119" y="5619315"/>
            <a:ext cx="1207107" cy="338554"/>
          </a:xfrm>
          <a:prstGeom prst="rect">
            <a:avLst/>
          </a:prstGeom>
          <a:solidFill>
            <a:srgbClr val="E85FF3"/>
          </a:solidFill>
          <a:ln w="28575">
            <a:solidFill>
              <a:schemeClr val="tx1"/>
            </a:solidFill>
          </a:ln>
        </p:spPr>
        <p:txBody>
          <a:bodyPr wrap="square" rtlCol="0">
            <a:spAutoFit/>
          </a:bodyPr>
          <a:lstStyle/>
          <a:p>
            <a:r>
              <a:rPr lang="fr-FR" sz="1600" dirty="0" smtClean="0"/>
              <a:t>Bande unité</a:t>
            </a:r>
            <a:endParaRPr lang="fr-FR" sz="1600" dirty="0"/>
          </a:p>
        </p:txBody>
      </p:sp>
      <p:sp>
        <p:nvSpPr>
          <p:cNvPr id="54" name="ZoneTexte 53"/>
          <p:cNvSpPr txBox="1"/>
          <p:nvPr/>
        </p:nvSpPr>
        <p:spPr>
          <a:xfrm>
            <a:off x="812259" y="3981847"/>
            <a:ext cx="1645199" cy="369332"/>
          </a:xfrm>
          <a:prstGeom prst="rect">
            <a:avLst/>
          </a:prstGeom>
          <a:noFill/>
        </p:spPr>
        <p:txBody>
          <a:bodyPr wrap="square" rtlCol="0">
            <a:spAutoFit/>
          </a:bodyPr>
          <a:lstStyle/>
          <a:p>
            <a:r>
              <a:rPr lang="fr-FR" dirty="0" smtClean="0"/>
              <a:t>Eric </a:t>
            </a:r>
            <a:endParaRPr lang="fr-FR" dirty="0"/>
          </a:p>
        </p:txBody>
      </p:sp>
      <p:sp>
        <p:nvSpPr>
          <p:cNvPr id="57" name="ZoneTexte 56"/>
          <p:cNvSpPr txBox="1"/>
          <p:nvPr/>
        </p:nvSpPr>
        <p:spPr>
          <a:xfrm>
            <a:off x="2736220" y="4166513"/>
            <a:ext cx="1645199" cy="369332"/>
          </a:xfrm>
          <a:prstGeom prst="rect">
            <a:avLst/>
          </a:prstGeom>
          <a:noFill/>
        </p:spPr>
        <p:txBody>
          <a:bodyPr wrap="square" rtlCol="0">
            <a:spAutoFit/>
          </a:bodyPr>
          <a:lstStyle/>
          <a:p>
            <a:r>
              <a:rPr lang="fr-FR" dirty="0" smtClean="0"/>
              <a:t>Nathalie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Espace réservé du contenu 13" descr="ENFANTS SPORTS (2).jpg"/>
          <p:cNvPicPr>
            <a:picLocks noChangeAspect="1"/>
          </p:cNvPicPr>
          <p:nvPr/>
        </p:nvPicPr>
        <p:blipFill>
          <a:blip r:embed="rId2"/>
          <a:stretch>
            <a:fillRect/>
          </a:stretch>
        </p:blipFill>
        <p:spPr>
          <a:xfrm>
            <a:off x="2111423" y="1415670"/>
            <a:ext cx="664713" cy="727882"/>
          </a:xfrm>
          <a:prstGeom prst="rect">
            <a:avLst/>
          </a:prstGeom>
        </p:spPr>
      </p:pic>
      <p:pic>
        <p:nvPicPr>
          <p:cNvPr id="57" name="Espace réservé du contenu 13" descr="ENFANTS SPORTS (2).jpg"/>
          <p:cNvPicPr>
            <a:picLocks noChangeAspect="1"/>
          </p:cNvPicPr>
          <p:nvPr/>
        </p:nvPicPr>
        <p:blipFill>
          <a:blip r:embed="rId2"/>
          <a:stretch>
            <a:fillRect/>
          </a:stretch>
        </p:blipFill>
        <p:spPr>
          <a:xfrm>
            <a:off x="5651617" y="1336571"/>
            <a:ext cx="664713" cy="727882"/>
          </a:xfrm>
          <a:prstGeom prst="rect">
            <a:avLst/>
          </a:prstGeom>
        </p:spPr>
      </p:pic>
      <p:sp>
        <p:nvSpPr>
          <p:cNvPr id="39" name="Rectangle à coins arrondis 38"/>
          <p:cNvSpPr/>
          <p:nvPr/>
        </p:nvSpPr>
        <p:spPr>
          <a:xfrm>
            <a:off x="9940827" y="1336571"/>
            <a:ext cx="1387032" cy="27501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à coins arrondis 49"/>
          <p:cNvSpPr/>
          <p:nvPr/>
        </p:nvSpPr>
        <p:spPr>
          <a:xfrm>
            <a:off x="2700871" y="1321356"/>
            <a:ext cx="938165" cy="34682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Espace réservé du contenu 13" descr="ENFANTS SPORTS (2).jpg"/>
          <p:cNvPicPr>
            <a:picLocks noGrp="1" noChangeAspect="1"/>
          </p:cNvPicPr>
          <p:nvPr>
            <p:ph idx="1"/>
          </p:nvPr>
        </p:nvPicPr>
        <p:blipFill>
          <a:blip r:embed="rId2"/>
          <a:stretch>
            <a:fillRect/>
          </a:stretch>
        </p:blipFill>
        <p:spPr>
          <a:xfrm>
            <a:off x="9276114" y="3662659"/>
            <a:ext cx="1631642" cy="2133599"/>
          </a:xfrm>
        </p:spPr>
      </p:pic>
      <p:sp>
        <p:nvSpPr>
          <p:cNvPr id="34" name="Rectangle à coins arrondis 33"/>
          <p:cNvSpPr/>
          <p:nvPr/>
        </p:nvSpPr>
        <p:spPr>
          <a:xfrm>
            <a:off x="6060337" y="1242256"/>
            <a:ext cx="883751" cy="34682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02537" y="109447"/>
            <a:ext cx="10515600" cy="1325563"/>
          </a:xfrm>
        </p:spPr>
        <p:txBody>
          <a:bodyPr>
            <a:normAutofit/>
          </a:bodyPr>
          <a:lstStyle/>
          <a:p>
            <a:r>
              <a:rPr lang="fr-FR" sz="3600" b="1" dirty="0" smtClean="0">
                <a:solidFill>
                  <a:srgbClr val="7030A0"/>
                </a:solidFill>
                <a:latin typeface="Arial" panose="020B0604020202020204" pitchFamily="34" charset="0"/>
                <a:cs typeface="Arial" panose="020B0604020202020204" pitchFamily="34" charset="0"/>
              </a:rPr>
              <a:t>EPS : représenter les performances de Nathalie</a:t>
            </a:r>
            <a:endParaRPr lang="fr-FR" sz="3600" b="1" dirty="0">
              <a:solidFill>
                <a:srgbClr val="7030A0"/>
              </a:solidFill>
              <a:latin typeface="Arial" panose="020B0604020202020204" pitchFamily="34" charset="0"/>
              <a:cs typeface="Arial" panose="020B0604020202020204" pitchFamily="34" charset="0"/>
            </a:endParaRPr>
          </a:p>
        </p:txBody>
      </p:sp>
      <p:pic>
        <p:nvPicPr>
          <p:cNvPr id="12" name="Image 11">
            <a:extLst>
              <a:ext uri="{FF2B5EF4-FFF2-40B4-BE49-F238E27FC236}">
                <a16:creationId xmlns:a16="http://schemas.microsoft.com/office/drawing/2014/main" id="{72494B54-7BCF-4ECF-8BEC-8B9F02E8E3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18137" y="241660"/>
            <a:ext cx="763352" cy="876047"/>
          </a:xfrm>
          <a:prstGeom prst="rect">
            <a:avLst/>
          </a:prstGeom>
        </p:spPr>
      </p:pic>
      <p:pic>
        <p:nvPicPr>
          <p:cNvPr id="18" name="Image 17" descr="ENFANTS SPORTS (4).jpg"/>
          <p:cNvPicPr>
            <a:picLocks noChangeAspect="1"/>
          </p:cNvPicPr>
          <p:nvPr/>
        </p:nvPicPr>
        <p:blipFill>
          <a:blip r:embed="rId4"/>
          <a:stretch>
            <a:fillRect/>
          </a:stretch>
        </p:blipFill>
        <p:spPr>
          <a:xfrm>
            <a:off x="758629" y="1596872"/>
            <a:ext cx="606449" cy="546680"/>
          </a:xfrm>
          <a:prstGeom prst="rect">
            <a:avLst/>
          </a:prstGeom>
        </p:spPr>
      </p:pic>
      <p:sp>
        <p:nvSpPr>
          <p:cNvPr id="27" name="Triangle isocèle 26"/>
          <p:cNvSpPr/>
          <p:nvPr/>
        </p:nvSpPr>
        <p:spPr>
          <a:xfrm>
            <a:off x="1105092" y="2207029"/>
            <a:ext cx="259986" cy="260639"/>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235085" y="2491973"/>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22" name="ZoneTexte 21"/>
          <p:cNvSpPr txBox="1"/>
          <p:nvPr/>
        </p:nvSpPr>
        <p:spPr>
          <a:xfrm>
            <a:off x="6061925" y="1242256"/>
            <a:ext cx="1967346" cy="369332"/>
          </a:xfrm>
          <a:prstGeom prst="rect">
            <a:avLst/>
          </a:prstGeom>
          <a:noFill/>
        </p:spPr>
        <p:txBody>
          <a:bodyPr wrap="square" rtlCol="0">
            <a:spAutoFit/>
          </a:bodyPr>
          <a:lstStyle/>
          <a:p>
            <a:r>
              <a:rPr lang="fr-FR" b="1" dirty="0" smtClean="0"/>
              <a:t>lancer B</a:t>
            </a:r>
            <a:endParaRPr lang="fr-FR" b="1" dirty="0"/>
          </a:p>
        </p:txBody>
      </p:sp>
      <p:sp>
        <p:nvSpPr>
          <p:cNvPr id="51" name="ZoneTexte 50"/>
          <p:cNvSpPr txBox="1"/>
          <p:nvPr/>
        </p:nvSpPr>
        <p:spPr>
          <a:xfrm>
            <a:off x="2700871" y="1321355"/>
            <a:ext cx="2441422" cy="369332"/>
          </a:xfrm>
          <a:prstGeom prst="rect">
            <a:avLst/>
          </a:prstGeom>
          <a:noFill/>
        </p:spPr>
        <p:txBody>
          <a:bodyPr wrap="square" rtlCol="0">
            <a:spAutoFit/>
          </a:bodyPr>
          <a:lstStyle/>
          <a:p>
            <a:r>
              <a:rPr lang="fr-FR" b="1" dirty="0" smtClean="0"/>
              <a:t>lancer A</a:t>
            </a:r>
            <a:endParaRPr lang="fr-FR" b="1" dirty="0"/>
          </a:p>
        </p:txBody>
      </p:sp>
      <p:cxnSp>
        <p:nvCxnSpPr>
          <p:cNvPr id="28" name="Connecteur droit 27"/>
          <p:cNvCxnSpPr/>
          <p:nvPr/>
        </p:nvCxnSpPr>
        <p:spPr>
          <a:xfrm rot="5400000">
            <a:off x="4653206" y="227402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a:off x="7052672" y="226227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10055151" y="1321356"/>
            <a:ext cx="1967346" cy="369332"/>
          </a:xfrm>
          <a:prstGeom prst="rect">
            <a:avLst/>
          </a:prstGeom>
          <a:noFill/>
        </p:spPr>
        <p:txBody>
          <a:bodyPr wrap="square" rtlCol="0">
            <a:spAutoFit/>
          </a:bodyPr>
          <a:lstStyle/>
          <a:p>
            <a:r>
              <a:rPr lang="fr-FR" b="1" dirty="0" smtClean="0"/>
              <a:t>lancer C</a:t>
            </a:r>
            <a:endParaRPr lang="fr-FR" b="1" dirty="0"/>
          </a:p>
        </p:txBody>
      </p:sp>
      <p:sp>
        <p:nvSpPr>
          <p:cNvPr id="40" name="ZoneTexte 39"/>
          <p:cNvSpPr txBox="1"/>
          <p:nvPr/>
        </p:nvSpPr>
        <p:spPr>
          <a:xfrm>
            <a:off x="9683246"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cxnSp>
        <p:nvCxnSpPr>
          <p:cNvPr id="36" name="Connecteur droit 35"/>
          <p:cNvCxnSpPr/>
          <p:nvPr/>
        </p:nvCxnSpPr>
        <p:spPr>
          <a:xfrm rot="5400000">
            <a:off x="8272939" y="2251322"/>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rot="5400000">
            <a:off x="3446099" y="227702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rot="5400000">
            <a:off x="9458229" y="2251322"/>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ZoneTexte 52"/>
          <p:cNvSpPr txBox="1"/>
          <p:nvPr/>
        </p:nvSpPr>
        <p:spPr>
          <a:xfrm>
            <a:off x="10890353"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pic>
        <p:nvPicPr>
          <p:cNvPr id="43" name="Picture 2"/>
          <p:cNvPicPr>
            <a:picLocks noChangeAspect="1" noChangeArrowheads="1"/>
          </p:cNvPicPr>
          <p:nvPr/>
        </p:nvPicPr>
        <p:blipFill>
          <a:blip r:embed="rId5"/>
          <a:srcRect/>
          <a:stretch>
            <a:fillRect/>
          </a:stretch>
        </p:blipFill>
        <p:spPr bwMode="auto">
          <a:xfrm>
            <a:off x="2774548" y="4012621"/>
            <a:ext cx="6096000" cy="1476375"/>
          </a:xfrm>
          <a:prstGeom prst="rect">
            <a:avLst/>
          </a:prstGeom>
          <a:noFill/>
          <a:ln w="25400">
            <a:solidFill>
              <a:srgbClr val="002060"/>
            </a:solidFill>
            <a:miter lim="800000"/>
            <a:headEnd/>
            <a:tailEnd/>
          </a:ln>
          <a:effectLst/>
        </p:spPr>
      </p:pic>
      <p:cxnSp>
        <p:nvCxnSpPr>
          <p:cNvPr id="46" name="Connecteur droit 45"/>
          <p:cNvCxnSpPr/>
          <p:nvPr/>
        </p:nvCxnSpPr>
        <p:spPr>
          <a:xfrm rot="5400000">
            <a:off x="2240580" y="227402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2442192" y="2491973"/>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48" name="ZoneTexte 47"/>
          <p:cNvSpPr txBox="1"/>
          <p:nvPr/>
        </p:nvSpPr>
        <p:spPr>
          <a:xfrm>
            <a:off x="3647711"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4" name="ZoneTexte 53"/>
          <p:cNvSpPr txBox="1"/>
          <p:nvPr/>
        </p:nvSpPr>
        <p:spPr>
          <a:xfrm>
            <a:off x="4854818"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5" name="ZoneTexte 54"/>
          <p:cNvSpPr txBox="1"/>
          <p:nvPr/>
        </p:nvSpPr>
        <p:spPr>
          <a:xfrm>
            <a:off x="6061925"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6" name="ZoneTexte 55"/>
          <p:cNvSpPr txBox="1"/>
          <p:nvPr/>
        </p:nvSpPr>
        <p:spPr>
          <a:xfrm>
            <a:off x="7269032"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8" name="ZoneTexte 57"/>
          <p:cNvSpPr txBox="1"/>
          <p:nvPr/>
        </p:nvSpPr>
        <p:spPr>
          <a:xfrm>
            <a:off x="8476139"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cxnSp>
        <p:nvCxnSpPr>
          <p:cNvPr id="49" name="Connecteur droit 48"/>
          <p:cNvCxnSpPr/>
          <p:nvPr/>
        </p:nvCxnSpPr>
        <p:spPr>
          <a:xfrm rot="5400000">
            <a:off x="5837943" y="2272104"/>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pic>
        <p:nvPicPr>
          <p:cNvPr id="60" name="Espace réservé du contenu 13" descr="ENFANTS SPORTS (2).jpg"/>
          <p:cNvPicPr>
            <a:picLocks noChangeAspect="1"/>
          </p:cNvPicPr>
          <p:nvPr/>
        </p:nvPicPr>
        <p:blipFill>
          <a:blip r:embed="rId2"/>
          <a:stretch>
            <a:fillRect/>
          </a:stretch>
        </p:blipFill>
        <p:spPr>
          <a:xfrm>
            <a:off x="9276114" y="1326747"/>
            <a:ext cx="664713" cy="727882"/>
          </a:xfrm>
          <a:prstGeom prst="rect">
            <a:avLst/>
          </a:prstGeom>
        </p:spPr>
      </p:pic>
      <p:cxnSp>
        <p:nvCxnSpPr>
          <p:cNvPr id="61" name="Connecteur droit 60"/>
          <p:cNvCxnSpPr/>
          <p:nvPr/>
        </p:nvCxnSpPr>
        <p:spPr>
          <a:xfrm rot="5400000">
            <a:off x="10687153" y="227402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11859095" y="2266070"/>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2774547" y="4084720"/>
            <a:ext cx="5700003" cy="461665"/>
          </a:xfrm>
          <a:prstGeom prst="rect">
            <a:avLst/>
          </a:prstGeom>
          <a:noFill/>
        </p:spPr>
        <p:txBody>
          <a:bodyPr wrap="square" rtlCol="0">
            <a:spAutoFit/>
          </a:bodyPr>
          <a:lstStyle/>
          <a:p>
            <a:r>
              <a:rPr lang="fr-FR" sz="2400" b="1" dirty="0" smtClean="0"/>
              <a:t>        A                                </a:t>
            </a:r>
            <a:endParaRPr lang="fr-FR" sz="2400" b="1" dirty="0"/>
          </a:p>
        </p:txBody>
      </p:sp>
      <p:sp>
        <p:nvSpPr>
          <p:cNvPr id="72" name="ZoneTexte 71"/>
          <p:cNvSpPr txBox="1"/>
          <p:nvPr/>
        </p:nvSpPr>
        <p:spPr>
          <a:xfrm>
            <a:off x="2774548" y="4874567"/>
            <a:ext cx="6096000" cy="461665"/>
          </a:xfrm>
          <a:prstGeom prst="rect">
            <a:avLst/>
          </a:prstGeom>
          <a:noFill/>
        </p:spPr>
        <p:txBody>
          <a:bodyPr wrap="square" rtlCol="0">
            <a:spAutoFit/>
          </a:bodyPr>
          <a:lstStyle/>
          <a:p>
            <a:r>
              <a:rPr lang="fr-FR" sz="2400" b="1" dirty="0" smtClean="0"/>
              <a:t>  0    1                      5                            10                                                                     </a:t>
            </a:r>
            <a:endParaRPr lang="fr-FR" sz="2400" b="1" dirty="0"/>
          </a:p>
        </p:txBody>
      </p:sp>
      <p:sp>
        <p:nvSpPr>
          <p:cNvPr id="73" name="ZoneTexte 72"/>
          <p:cNvSpPr txBox="1"/>
          <p:nvPr/>
        </p:nvSpPr>
        <p:spPr>
          <a:xfrm>
            <a:off x="1365078" y="3139439"/>
            <a:ext cx="8041029" cy="523220"/>
          </a:xfrm>
          <a:prstGeom prst="rect">
            <a:avLst/>
          </a:prstGeom>
          <a:noFill/>
        </p:spPr>
        <p:txBody>
          <a:bodyPr wrap="square" rtlCol="0">
            <a:spAutoFit/>
          </a:bodyPr>
          <a:lstStyle/>
          <a:p>
            <a:r>
              <a:rPr lang="fr-FR" sz="2800" b="1" dirty="0" smtClean="0"/>
              <a:t>Place les points B et C sur la droite graduée.</a:t>
            </a:r>
            <a:endParaRPr lang="fr-FR" sz="2800" b="1" dirty="0"/>
          </a:p>
        </p:txBody>
      </p:sp>
      <p:sp>
        <p:nvSpPr>
          <p:cNvPr id="41" name="Rectangle 40"/>
          <p:cNvSpPr/>
          <p:nvPr/>
        </p:nvSpPr>
        <p:spPr>
          <a:xfrm>
            <a:off x="2776136" y="5280175"/>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41"/>
          <p:cNvSpPr/>
          <p:nvPr/>
        </p:nvSpPr>
        <p:spPr>
          <a:xfrm flipV="1">
            <a:off x="7912605" y="5102075"/>
            <a:ext cx="957943" cy="35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Espace réservé du contenu 13" descr="ENFANTS SPORTS (2).jpg"/>
          <p:cNvPicPr>
            <a:picLocks noChangeAspect="1"/>
          </p:cNvPicPr>
          <p:nvPr/>
        </p:nvPicPr>
        <p:blipFill>
          <a:blip r:embed="rId2"/>
          <a:stretch>
            <a:fillRect/>
          </a:stretch>
        </p:blipFill>
        <p:spPr>
          <a:xfrm>
            <a:off x="2111423" y="1415670"/>
            <a:ext cx="664713" cy="727882"/>
          </a:xfrm>
          <a:prstGeom prst="rect">
            <a:avLst/>
          </a:prstGeom>
        </p:spPr>
      </p:pic>
      <p:sp>
        <p:nvSpPr>
          <p:cNvPr id="50" name="Rectangle à coins arrondis 49"/>
          <p:cNvSpPr/>
          <p:nvPr/>
        </p:nvSpPr>
        <p:spPr>
          <a:xfrm>
            <a:off x="2633183" y="1199205"/>
            <a:ext cx="1099307" cy="34682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Espace réservé du contenu 13" descr="ENFANTS SPORTS (2).jpg"/>
          <p:cNvPicPr>
            <a:picLocks noGrp="1" noChangeAspect="1"/>
          </p:cNvPicPr>
          <p:nvPr>
            <p:ph idx="1"/>
          </p:nvPr>
        </p:nvPicPr>
        <p:blipFill>
          <a:blip r:embed="rId2"/>
          <a:stretch>
            <a:fillRect/>
          </a:stretch>
        </p:blipFill>
        <p:spPr>
          <a:xfrm>
            <a:off x="9696217" y="3479585"/>
            <a:ext cx="1631642" cy="2133599"/>
          </a:xfrm>
        </p:spPr>
      </p:pic>
      <p:sp>
        <p:nvSpPr>
          <p:cNvPr id="2" name="Titre 1"/>
          <p:cNvSpPr>
            <a:spLocks noGrp="1"/>
          </p:cNvSpPr>
          <p:nvPr>
            <p:ph type="title"/>
          </p:nvPr>
        </p:nvSpPr>
        <p:spPr>
          <a:xfrm>
            <a:off x="265470" y="271309"/>
            <a:ext cx="11422419" cy="1325563"/>
          </a:xfrm>
        </p:spPr>
        <p:txBody>
          <a:bodyPr>
            <a:normAutofit/>
          </a:bodyPr>
          <a:lstStyle/>
          <a:p>
            <a:r>
              <a:rPr lang="fr-FR" sz="3600" b="1" dirty="0" smtClean="0">
                <a:solidFill>
                  <a:srgbClr val="7030A0"/>
                </a:solidFill>
                <a:latin typeface="Arial" panose="020B0604020202020204" pitchFamily="34" charset="0"/>
                <a:cs typeface="Arial" panose="020B0604020202020204" pitchFamily="34" charset="0"/>
              </a:rPr>
              <a:t>EPS : représenter les performances de Nathalie</a:t>
            </a:r>
            <a:endParaRPr lang="fr-FR" sz="3600" b="1" dirty="0">
              <a:solidFill>
                <a:srgbClr val="7030A0"/>
              </a:solidFill>
              <a:latin typeface="Arial" panose="020B0604020202020204" pitchFamily="34" charset="0"/>
              <a:cs typeface="Arial" panose="020B0604020202020204" pitchFamily="34" charset="0"/>
            </a:endParaRPr>
          </a:p>
        </p:txBody>
      </p:sp>
      <p:pic>
        <p:nvPicPr>
          <p:cNvPr id="12" name="Image 11">
            <a:extLst>
              <a:ext uri="{FF2B5EF4-FFF2-40B4-BE49-F238E27FC236}">
                <a16:creationId xmlns:a16="http://schemas.microsoft.com/office/drawing/2014/main" id="{72494B54-7BCF-4ECF-8BEC-8B9F02E8E3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90353" y="182226"/>
            <a:ext cx="933706" cy="1260157"/>
          </a:xfrm>
          <a:prstGeom prst="rect">
            <a:avLst/>
          </a:prstGeom>
        </p:spPr>
      </p:pic>
      <p:pic>
        <p:nvPicPr>
          <p:cNvPr id="18" name="Image 17" descr="ENFANTS SPORTS (4).jpg"/>
          <p:cNvPicPr>
            <a:picLocks noChangeAspect="1"/>
          </p:cNvPicPr>
          <p:nvPr/>
        </p:nvPicPr>
        <p:blipFill>
          <a:blip r:embed="rId4"/>
          <a:stretch>
            <a:fillRect/>
          </a:stretch>
        </p:blipFill>
        <p:spPr>
          <a:xfrm>
            <a:off x="801867" y="1596872"/>
            <a:ext cx="606449" cy="546680"/>
          </a:xfrm>
          <a:prstGeom prst="rect">
            <a:avLst/>
          </a:prstGeom>
        </p:spPr>
      </p:pic>
      <p:sp>
        <p:nvSpPr>
          <p:cNvPr id="27" name="Triangle isocèle 26"/>
          <p:cNvSpPr/>
          <p:nvPr/>
        </p:nvSpPr>
        <p:spPr>
          <a:xfrm>
            <a:off x="1105092" y="2207029"/>
            <a:ext cx="259986" cy="260639"/>
          </a:xfrm>
          <a:prstGeom prst="triangle">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ZoneTexte 43"/>
          <p:cNvSpPr txBox="1"/>
          <p:nvPr/>
        </p:nvSpPr>
        <p:spPr>
          <a:xfrm>
            <a:off x="1235085" y="2491973"/>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1" name="ZoneTexte 50"/>
          <p:cNvSpPr txBox="1"/>
          <p:nvPr/>
        </p:nvSpPr>
        <p:spPr>
          <a:xfrm>
            <a:off x="2633183" y="1199205"/>
            <a:ext cx="2094293" cy="369332"/>
          </a:xfrm>
          <a:prstGeom prst="rect">
            <a:avLst/>
          </a:prstGeom>
          <a:noFill/>
        </p:spPr>
        <p:txBody>
          <a:bodyPr wrap="square" rtlCol="0">
            <a:spAutoFit/>
          </a:bodyPr>
          <a:lstStyle/>
          <a:p>
            <a:r>
              <a:rPr lang="fr-FR" b="1" dirty="0" smtClean="0"/>
              <a:t>lancer A</a:t>
            </a:r>
            <a:endParaRPr lang="fr-FR" b="1" dirty="0"/>
          </a:p>
        </p:txBody>
      </p:sp>
      <p:cxnSp>
        <p:nvCxnSpPr>
          <p:cNvPr id="28" name="Connecteur droit 27"/>
          <p:cNvCxnSpPr/>
          <p:nvPr/>
        </p:nvCxnSpPr>
        <p:spPr>
          <a:xfrm rot="5400000">
            <a:off x="4632424" y="227402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rot="5400000">
            <a:off x="7067420" y="227702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9683246"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cxnSp>
        <p:nvCxnSpPr>
          <p:cNvPr id="36" name="Connecteur droit 35"/>
          <p:cNvCxnSpPr/>
          <p:nvPr/>
        </p:nvCxnSpPr>
        <p:spPr>
          <a:xfrm rot="5400000">
            <a:off x="8252157" y="2251322"/>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rot="5400000">
            <a:off x="3446099" y="2277023"/>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rot="5400000">
            <a:off x="9458229" y="2286852"/>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ZoneTexte 52"/>
          <p:cNvSpPr txBox="1"/>
          <p:nvPr/>
        </p:nvSpPr>
        <p:spPr>
          <a:xfrm>
            <a:off x="10890353"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pic>
        <p:nvPicPr>
          <p:cNvPr id="43" name="Picture 2"/>
          <p:cNvPicPr>
            <a:picLocks noChangeAspect="1" noChangeArrowheads="1"/>
          </p:cNvPicPr>
          <p:nvPr/>
        </p:nvPicPr>
        <p:blipFill>
          <a:blip r:embed="rId5"/>
          <a:srcRect/>
          <a:stretch>
            <a:fillRect/>
          </a:stretch>
        </p:blipFill>
        <p:spPr bwMode="auto">
          <a:xfrm>
            <a:off x="2774548" y="4012621"/>
            <a:ext cx="6096000" cy="1476375"/>
          </a:xfrm>
          <a:prstGeom prst="rect">
            <a:avLst/>
          </a:prstGeom>
          <a:noFill/>
          <a:ln w="25400">
            <a:solidFill>
              <a:srgbClr val="002060"/>
            </a:solidFill>
            <a:miter lim="800000"/>
            <a:headEnd/>
            <a:tailEnd/>
          </a:ln>
          <a:effectLst/>
        </p:spPr>
      </p:pic>
      <p:cxnSp>
        <p:nvCxnSpPr>
          <p:cNvPr id="46" name="Connecteur droit 45"/>
          <p:cNvCxnSpPr/>
          <p:nvPr/>
        </p:nvCxnSpPr>
        <p:spPr>
          <a:xfrm rot="5400000">
            <a:off x="2240580" y="227402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2442192" y="2491973"/>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48" name="ZoneTexte 47"/>
          <p:cNvSpPr txBox="1"/>
          <p:nvPr/>
        </p:nvSpPr>
        <p:spPr>
          <a:xfrm>
            <a:off x="3647711"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4" name="ZoneTexte 53"/>
          <p:cNvSpPr txBox="1"/>
          <p:nvPr/>
        </p:nvSpPr>
        <p:spPr>
          <a:xfrm>
            <a:off x="4854818"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5" name="ZoneTexte 54"/>
          <p:cNvSpPr txBox="1"/>
          <p:nvPr/>
        </p:nvSpPr>
        <p:spPr>
          <a:xfrm>
            <a:off x="6061925"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6" name="ZoneTexte 55"/>
          <p:cNvSpPr txBox="1"/>
          <p:nvPr/>
        </p:nvSpPr>
        <p:spPr>
          <a:xfrm>
            <a:off x="7269032"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sp>
        <p:nvSpPr>
          <p:cNvPr id="58" name="ZoneTexte 57"/>
          <p:cNvSpPr txBox="1"/>
          <p:nvPr/>
        </p:nvSpPr>
        <p:spPr>
          <a:xfrm>
            <a:off x="8476139" y="2501005"/>
            <a:ext cx="1207107" cy="369332"/>
          </a:xfrm>
          <a:prstGeom prst="rect">
            <a:avLst/>
          </a:prstGeom>
          <a:solidFill>
            <a:srgbClr val="E85FF3"/>
          </a:solidFill>
          <a:ln w="28575">
            <a:solidFill>
              <a:schemeClr val="tx1"/>
            </a:solidFill>
          </a:ln>
        </p:spPr>
        <p:txBody>
          <a:bodyPr wrap="square" rtlCol="0">
            <a:spAutoFit/>
          </a:bodyPr>
          <a:lstStyle/>
          <a:p>
            <a:r>
              <a:rPr lang="fr-FR" dirty="0" smtClean="0"/>
              <a:t>Unité</a:t>
            </a:r>
            <a:endParaRPr lang="fr-FR" dirty="0"/>
          </a:p>
        </p:txBody>
      </p:sp>
      <p:cxnSp>
        <p:nvCxnSpPr>
          <p:cNvPr id="49" name="Connecteur droit 48"/>
          <p:cNvCxnSpPr/>
          <p:nvPr/>
        </p:nvCxnSpPr>
        <p:spPr>
          <a:xfrm rot="5400000">
            <a:off x="5837943" y="2272104"/>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rot="5400000">
            <a:off x="10666371" y="2274025"/>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11844347" y="2266070"/>
            <a:ext cx="446376"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2774547" y="4084719"/>
            <a:ext cx="5700003" cy="461665"/>
          </a:xfrm>
          <a:prstGeom prst="rect">
            <a:avLst/>
          </a:prstGeom>
          <a:noFill/>
        </p:spPr>
        <p:txBody>
          <a:bodyPr wrap="square" rtlCol="0">
            <a:spAutoFit/>
          </a:bodyPr>
          <a:lstStyle/>
          <a:p>
            <a:r>
              <a:rPr lang="fr-FR" sz="2400" b="1" dirty="0" smtClean="0"/>
              <a:t>        A                                         D                E                                </a:t>
            </a:r>
            <a:endParaRPr lang="fr-FR" sz="2400" b="1" dirty="0"/>
          </a:p>
        </p:txBody>
      </p:sp>
      <p:sp>
        <p:nvSpPr>
          <p:cNvPr id="72" name="ZoneTexte 71"/>
          <p:cNvSpPr txBox="1"/>
          <p:nvPr/>
        </p:nvSpPr>
        <p:spPr>
          <a:xfrm>
            <a:off x="2776136" y="4818510"/>
            <a:ext cx="6096000" cy="461665"/>
          </a:xfrm>
          <a:prstGeom prst="rect">
            <a:avLst/>
          </a:prstGeom>
          <a:noFill/>
        </p:spPr>
        <p:txBody>
          <a:bodyPr wrap="square" rtlCol="0">
            <a:spAutoFit/>
          </a:bodyPr>
          <a:lstStyle/>
          <a:p>
            <a:r>
              <a:rPr lang="fr-FR" sz="2400" b="1" dirty="0" smtClean="0"/>
              <a:t>  0    1                      5                ....        10  ….                                                                     </a:t>
            </a:r>
            <a:endParaRPr lang="fr-FR" sz="2400" b="1" dirty="0"/>
          </a:p>
        </p:txBody>
      </p:sp>
      <p:sp>
        <p:nvSpPr>
          <p:cNvPr id="41" name="ZoneTexte 40"/>
          <p:cNvSpPr txBox="1"/>
          <p:nvPr/>
        </p:nvSpPr>
        <p:spPr>
          <a:xfrm>
            <a:off x="1365078" y="3002531"/>
            <a:ext cx="8169537" cy="954107"/>
          </a:xfrm>
          <a:prstGeom prst="rect">
            <a:avLst/>
          </a:prstGeom>
          <a:noFill/>
        </p:spPr>
        <p:txBody>
          <a:bodyPr wrap="square" rtlCol="0">
            <a:spAutoFit/>
          </a:bodyPr>
          <a:lstStyle/>
          <a:p>
            <a:r>
              <a:rPr lang="fr-FR" sz="2800" b="1" dirty="0" smtClean="0"/>
              <a:t>Trouve les nombres qui repèrent les points D et E </a:t>
            </a:r>
          </a:p>
          <a:p>
            <a:r>
              <a:rPr lang="fr-FR" sz="2800" b="1" dirty="0" smtClean="0"/>
              <a:t>et écris-les sur les </a:t>
            </a:r>
            <a:r>
              <a:rPr lang="fr-FR" sz="2800" b="1" dirty="0" smtClean="0"/>
              <a:t>pointillés</a:t>
            </a:r>
            <a:endParaRPr lang="fr-FR" sz="2800" b="1" dirty="0"/>
          </a:p>
        </p:txBody>
      </p:sp>
      <p:sp>
        <p:nvSpPr>
          <p:cNvPr id="33" name="Rectangle 32"/>
          <p:cNvSpPr/>
          <p:nvPr/>
        </p:nvSpPr>
        <p:spPr>
          <a:xfrm>
            <a:off x="2774547" y="5280175"/>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33"/>
          <p:cNvSpPr/>
          <p:nvPr/>
        </p:nvSpPr>
        <p:spPr>
          <a:xfrm>
            <a:off x="7912605" y="5280175"/>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2727" y="185990"/>
            <a:ext cx="10515600" cy="1716863"/>
          </a:xfrm>
        </p:spPr>
        <p:txBody>
          <a:bodyPr>
            <a:noAutofit/>
          </a:bodyPr>
          <a:lstStyle/>
          <a:p>
            <a:r>
              <a:rPr lang="fr-FR" sz="2000" b="1" dirty="0" smtClean="0">
                <a:solidFill>
                  <a:srgbClr val="7030A0"/>
                </a:solidFill>
                <a:latin typeface="Arial" panose="020B0604020202020204" pitchFamily="34" charset="0"/>
                <a:cs typeface="Arial" panose="020B0604020202020204" pitchFamily="34" charset="0"/>
              </a:rPr>
              <a:t>Entraîne-toi sur ces deux droites graduées !</a:t>
            </a:r>
            <a:br>
              <a:rPr lang="fr-FR" sz="2000" b="1" dirty="0" smtClean="0">
                <a:solidFill>
                  <a:srgbClr val="7030A0"/>
                </a:solidFill>
                <a:latin typeface="Arial" panose="020B0604020202020204" pitchFamily="34" charset="0"/>
                <a:cs typeface="Arial" panose="020B0604020202020204" pitchFamily="34" charset="0"/>
              </a:rPr>
            </a:br>
            <a:r>
              <a:rPr lang="fr-FR" sz="2000" b="1" dirty="0">
                <a:solidFill>
                  <a:srgbClr val="7030A0"/>
                </a:solidFill>
                <a:latin typeface="Arial" panose="020B0604020202020204" pitchFamily="34" charset="0"/>
                <a:cs typeface="Arial" panose="020B0604020202020204" pitchFamily="34" charset="0"/>
              </a:rPr>
              <a:t/>
            </a:r>
            <a:br>
              <a:rPr lang="fr-FR" sz="2000" b="1" dirty="0">
                <a:solidFill>
                  <a:srgbClr val="7030A0"/>
                </a:solidFill>
                <a:latin typeface="Arial" panose="020B0604020202020204" pitchFamily="34" charset="0"/>
                <a:cs typeface="Arial" panose="020B0604020202020204" pitchFamily="34" charset="0"/>
              </a:rPr>
            </a:br>
            <a:r>
              <a:rPr lang="fr-FR" sz="2000" dirty="0" smtClean="0">
                <a:solidFill>
                  <a:srgbClr val="7030A0"/>
                </a:solidFill>
                <a:latin typeface="Arial" panose="020B0604020202020204" pitchFamily="34" charset="0"/>
                <a:cs typeface="Arial" panose="020B0604020202020204" pitchFamily="34" charset="0"/>
              </a:rPr>
              <a:t>Place le point repéré par le nombre 3 à sa place sur chacune des droites.</a:t>
            </a:r>
            <a:br>
              <a:rPr lang="fr-FR" sz="2000" dirty="0" smtClean="0">
                <a:solidFill>
                  <a:srgbClr val="7030A0"/>
                </a:solidFill>
                <a:latin typeface="Arial" panose="020B0604020202020204" pitchFamily="34" charset="0"/>
                <a:cs typeface="Arial" panose="020B0604020202020204" pitchFamily="34" charset="0"/>
              </a:rPr>
            </a:br>
            <a:r>
              <a:rPr lang="fr-FR" sz="2000" dirty="0">
                <a:solidFill>
                  <a:srgbClr val="7030A0"/>
                </a:solidFill>
                <a:latin typeface="Arial" panose="020B0604020202020204" pitchFamily="34" charset="0"/>
                <a:cs typeface="Arial" panose="020B0604020202020204" pitchFamily="34" charset="0"/>
              </a:rPr>
              <a:t/>
            </a:r>
            <a:br>
              <a:rPr lang="fr-FR" sz="2000" dirty="0">
                <a:solidFill>
                  <a:srgbClr val="7030A0"/>
                </a:solidFill>
                <a:latin typeface="Arial" panose="020B0604020202020204" pitchFamily="34" charset="0"/>
                <a:cs typeface="Arial" panose="020B0604020202020204" pitchFamily="34" charset="0"/>
              </a:rPr>
            </a:br>
            <a:r>
              <a:rPr lang="fr-FR" sz="2000" dirty="0" smtClean="0">
                <a:solidFill>
                  <a:srgbClr val="7030A0"/>
                </a:solidFill>
                <a:latin typeface="Arial" panose="020B0604020202020204" pitchFamily="34" charset="0"/>
                <a:cs typeface="Arial" panose="020B0604020202020204" pitchFamily="34" charset="0"/>
              </a:rPr>
              <a:t>Trouve les nombres qui repèrent les points I et J et écris-les sur les pointillés.</a:t>
            </a:r>
            <a:endParaRPr lang="fr-FR" sz="2000" dirty="0">
              <a:solidFill>
                <a:srgbClr val="7030A0"/>
              </a:solidFill>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72494B54-7BCF-4ECF-8BEC-8B9F02E8E3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9202" y="408349"/>
            <a:ext cx="799125" cy="768352"/>
          </a:xfrm>
          <a:prstGeom prst="rect">
            <a:avLst/>
          </a:prstGeom>
        </p:spPr>
      </p:pic>
      <p:pic>
        <p:nvPicPr>
          <p:cNvPr id="1026" name="Picture 2"/>
          <p:cNvPicPr>
            <a:picLocks noGrp="1" noChangeAspect="1" noChangeArrowheads="1"/>
          </p:cNvPicPr>
          <p:nvPr>
            <p:ph idx="1"/>
          </p:nvPr>
        </p:nvPicPr>
        <p:blipFill>
          <a:blip r:embed="rId3"/>
          <a:srcRect/>
          <a:stretch>
            <a:fillRect/>
          </a:stretch>
        </p:blipFill>
        <p:spPr bwMode="auto">
          <a:xfrm>
            <a:off x="1146629" y="2104571"/>
            <a:ext cx="6096000" cy="1476375"/>
          </a:xfrm>
          <a:prstGeom prst="rect">
            <a:avLst/>
          </a:prstGeom>
          <a:noFill/>
          <a:ln w="25400">
            <a:solidFill>
              <a:schemeClr val="accent1">
                <a:shade val="50000"/>
              </a:schemeClr>
            </a:solid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1146629" y="4211183"/>
            <a:ext cx="6096000" cy="1476375"/>
          </a:xfrm>
          <a:prstGeom prst="rect">
            <a:avLst/>
          </a:prstGeom>
          <a:noFill/>
          <a:ln w="25400">
            <a:solidFill>
              <a:schemeClr val="accent1">
                <a:shade val="50000"/>
              </a:schemeClr>
            </a:solidFill>
            <a:miter lim="800000"/>
            <a:headEnd/>
            <a:tailEnd/>
          </a:ln>
          <a:effectLst/>
        </p:spPr>
      </p:pic>
      <p:sp>
        <p:nvSpPr>
          <p:cNvPr id="9" name="ZoneTexte 8"/>
          <p:cNvSpPr txBox="1"/>
          <p:nvPr/>
        </p:nvSpPr>
        <p:spPr>
          <a:xfrm>
            <a:off x="1146629" y="2888448"/>
            <a:ext cx="6096000" cy="461665"/>
          </a:xfrm>
          <a:prstGeom prst="rect">
            <a:avLst/>
          </a:prstGeom>
          <a:noFill/>
        </p:spPr>
        <p:txBody>
          <a:bodyPr wrap="square" rtlCol="0">
            <a:spAutoFit/>
          </a:bodyPr>
          <a:lstStyle/>
          <a:p>
            <a:r>
              <a:rPr lang="fr-FR" sz="2400" b="1" dirty="0" smtClean="0"/>
              <a:t>  0      1                                                                     …. </a:t>
            </a:r>
            <a:endParaRPr lang="fr-FR" sz="2400" b="1" dirty="0"/>
          </a:p>
        </p:txBody>
      </p:sp>
      <p:sp>
        <p:nvSpPr>
          <p:cNvPr id="10" name="ZoneTexte 9"/>
          <p:cNvSpPr txBox="1"/>
          <p:nvPr/>
        </p:nvSpPr>
        <p:spPr>
          <a:xfrm>
            <a:off x="1146629" y="4949371"/>
            <a:ext cx="6248400" cy="461665"/>
          </a:xfrm>
          <a:prstGeom prst="rect">
            <a:avLst/>
          </a:prstGeom>
          <a:noFill/>
        </p:spPr>
        <p:txBody>
          <a:bodyPr wrap="square" rtlCol="0">
            <a:spAutoFit/>
          </a:bodyPr>
          <a:lstStyle/>
          <a:p>
            <a:r>
              <a:rPr lang="fr-FR" sz="2400" b="1" dirty="0" smtClean="0"/>
              <a:t>  0              1                                                              .…                                                                                            </a:t>
            </a:r>
            <a:endParaRPr lang="fr-FR" sz="2400" b="1" dirty="0"/>
          </a:p>
        </p:txBody>
      </p:sp>
      <p:sp>
        <p:nvSpPr>
          <p:cNvPr id="13" name="Rectangle 12"/>
          <p:cNvSpPr/>
          <p:nvPr/>
        </p:nvSpPr>
        <p:spPr>
          <a:xfrm>
            <a:off x="1161377" y="3357377"/>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1161377" y="5505553"/>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6839712" y="2104571"/>
            <a:ext cx="274320" cy="523220"/>
          </a:xfrm>
          <a:prstGeom prst="rect">
            <a:avLst/>
          </a:prstGeom>
          <a:noFill/>
        </p:spPr>
        <p:txBody>
          <a:bodyPr wrap="square" rtlCol="0">
            <a:spAutoFit/>
          </a:bodyPr>
          <a:lstStyle/>
          <a:p>
            <a:r>
              <a:rPr lang="fr-FR" sz="2800" b="1" dirty="0" smtClean="0"/>
              <a:t>I</a:t>
            </a:r>
            <a:endParaRPr lang="fr-FR" sz="2800" b="1" dirty="0"/>
          </a:p>
        </p:txBody>
      </p:sp>
      <p:sp>
        <p:nvSpPr>
          <p:cNvPr id="7" name="ZoneTexte 6"/>
          <p:cNvSpPr txBox="1"/>
          <p:nvPr/>
        </p:nvSpPr>
        <p:spPr>
          <a:xfrm>
            <a:off x="6763657" y="4319134"/>
            <a:ext cx="350375" cy="523220"/>
          </a:xfrm>
          <a:prstGeom prst="rect">
            <a:avLst/>
          </a:prstGeom>
          <a:noFill/>
        </p:spPr>
        <p:txBody>
          <a:bodyPr wrap="square" rtlCol="0">
            <a:spAutoFit/>
          </a:bodyPr>
          <a:lstStyle/>
          <a:p>
            <a:r>
              <a:rPr lang="fr-FR" sz="2800" b="1" dirty="0" smtClean="0"/>
              <a:t>J</a:t>
            </a:r>
            <a:endParaRPr lang="fr-FR"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7030A0"/>
                </a:solidFill>
              </a:rPr>
              <a:t>Ce qu’on peut retenir</a:t>
            </a:r>
            <a:endParaRPr lang="fr-FR" b="1" dirty="0">
              <a:solidFill>
                <a:srgbClr val="7030A0"/>
              </a:solidFill>
            </a:endParaRPr>
          </a:p>
        </p:txBody>
      </p:sp>
      <p:pic>
        <p:nvPicPr>
          <p:cNvPr id="3074" name="Picture 2"/>
          <p:cNvPicPr>
            <a:picLocks noGrp="1" noChangeAspect="1" noChangeArrowheads="1"/>
          </p:cNvPicPr>
          <p:nvPr>
            <p:ph idx="1"/>
          </p:nvPr>
        </p:nvPicPr>
        <p:blipFill>
          <a:blip r:embed="rId2"/>
          <a:srcRect/>
          <a:stretch>
            <a:fillRect/>
          </a:stretch>
        </p:blipFill>
        <p:spPr bwMode="auto">
          <a:xfrm>
            <a:off x="2941320" y="4299358"/>
            <a:ext cx="6096000" cy="1476375"/>
          </a:xfrm>
          <a:prstGeom prst="rect">
            <a:avLst/>
          </a:prstGeom>
          <a:noFill/>
          <a:ln w="9525">
            <a:solidFill>
              <a:schemeClr val="accent1"/>
            </a:solidFill>
            <a:miter lim="800000"/>
            <a:headEnd/>
            <a:tailEnd/>
          </a:ln>
          <a:effectLst/>
        </p:spPr>
      </p:pic>
      <p:sp>
        <p:nvSpPr>
          <p:cNvPr id="5" name="ZoneTexte 4"/>
          <p:cNvSpPr txBox="1"/>
          <p:nvPr/>
        </p:nvSpPr>
        <p:spPr>
          <a:xfrm>
            <a:off x="4695371" y="4412902"/>
            <a:ext cx="3580190" cy="461665"/>
          </a:xfrm>
          <a:prstGeom prst="rect">
            <a:avLst/>
          </a:prstGeom>
          <a:noFill/>
        </p:spPr>
        <p:txBody>
          <a:bodyPr wrap="square" rtlCol="0">
            <a:spAutoFit/>
          </a:bodyPr>
          <a:lstStyle/>
          <a:p>
            <a:r>
              <a:rPr lang="fr-FR" sz="2400" b="1" dirty="0" smtClean="0"/>
              <a:t> B                 C                            </a:t>
            </a:r>
            <a:endParaRPr lang="fr-FR" sz="2400" b="1" dirty="0"/>
          </a:p>
        </p:txBody>
      </p:sp>
      <p:sp>
        <p:nvSpPr>
          <p:cNvPr id="6" name="ZoneTexte 5"/>
          <p:cNvSpPr txBox="1"/>
          <p:nvPr/>
        </p:nvSpPr>
        <p:spPr>
          <a:xfrm>
            <a:off x="2941320" y="5105400"/>
            <a:ext cx="6096000" cy="461665"/>
          </a:xfrm>
          <a:prstGeom prst="rect">
            <a:avLst/>
          </a:prstGeom>
          <a:noFill/>
        </p:spPr>
        <p:txBody>
          <a:bodyPr wrap="square" rtlCol="0">
            <a:spAutoFit/>
          </a:bodyPr>
          <a:lstStyle/>
          <a:p>
            <a:r>
              <a:rPr lang="fr-FR" sz="2400" b="1" dirty="0" smtClean="0"/>
              <a:t>  0</a:t>
            </a:r>
            <a:endParaRPr lang="fr-FR" sz="2400" b="1" dirty="0"/>
          </a:p>
        </p:txBody>
      </p:sp>
      <p:sp>
        <p:nvSpPr>
          <p:cNvPr id="11" name="ZoneTexte 10"/>
          <p:cNvSpPr txBox="1"/>
          <p:nvPr/>
        </p:nvSpPr>
        <p:spPr>
          <a:xfrm>
            <a:off x="1059543" y="1231781"/>
            <a:ext cx="9724571" cy="4093428"/>
          </a:xfrm>
          <a:prstGeom prst="rect">
            <a:avLst/>
          </a:prstGeom>
          <a:noFill/>
        </p:spPr>
        <p:txBody>
          <a:bodyPr wrap="square" rtlCol="0">
            <a:spAutoFit/>
          </a:bodyPr>
          <a:lstStyle/>
          <a:p>
            <a:r>
              <a:rPr lang="fr-FR" sz="2400" b="1" dirty="0" smtClean="0"/>
              <a:t>Pour construire une droite graduée, je place un point que je repère par le nombre 0.</a:t>
            </a:r>
          </a:p>
          <a:p>
            <a:r>
              <a:rPr lang="fr-FR" sz="2400" b="1" dirty="0" smtClean="0"/>
              <a:t>À partir de ce point, je reporte une bande unité plusieurs fois.</a:t>
            </a:r>
          </a:p>
          <a:p>
            <a:r>
              <a:rPr lang="fr-FR" sz="2400" b="1" dirty="0" smtClean="0"/>
              <a:t>À chaque fois à l’extrémité de cette bande, je trace un trait que je repère par un nombre. </a:t>
            </a:r>
          </a:p>
          <a:p>
            <a:r>
              <a:rPr lang="fr-FR" sz="2400" b="1" dirty="0" smtClean="0"/>
              <a:t>Exemples : le point B est repéré par le nombre 4. La distance qui sépare le point B du point O, appelé l’origine, est de 4 unités</a:t>
            </a:r>
            <a:r>
              <a:rPr lang="fr-FR" sz="2400" b="1" i="1" dirty="0" smtClean="0"/>
              <a:t>.</a:t>
            </a:r>
            <a:r>
              <a:rPr lang="fr-FR" sz="2400" b="1" dirty="0" smtClean="0"/>
              <a:t> Le nombre 7 repère le point C. La distance de C à l’origine est de 7 unités.</a:t>
            </a:r>
          </a:p>
          <a:p>
            <a:endParaRPr lang="fr-FR" sz="2400" i="1" dirty="0" smtClean="0"/>
          </a:p>
          <a:p>
            <a:endParaRPr lang="fr-FR" sz="2000" dirty="0" smtClean="0"/>
          </a:p>
          <a:p>
            <a:endParaRPr lang="fr-FR" sz="2400" dirty="0"/>
          </a:p>
        </p:txBody>
      </p:sp>
      <p:sp>
        <p:nvSpPr>
          <p:cNvPr id="7" name="Rectangle 6"/>
          <p:cNvSpPr/>
          <p:nvPr/>
        </p:nvSpPr>
        <p:spPr>
          <a:xfrm>
            <a:off x="2941320" y="5567065"/>
            <a:ext cx="1006566" cy="208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3222171" y="5567065"/>
            <a:ext cx="435429" cy="208668"/>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3657600" y="5567065"/>
            <a:ext cx="435429" cy="208668"/>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4093029" y="5567065"/>
            <a:ext cx="435429" cy="208668"/>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4528458" y="5567065"/>
            <a:ext cx="435429" cy="208668"/>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9037320" y="2133600"/>
            <a:ext cx="435429" cy="208668"/>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3367314" y="5105400"/>
            <a:ext cx="725715" cy="461665"/>
          </a:xfrm>
          <a:prstGeom prst="rect">
            <a:avLst/>
          </a:prstGeom>
          <a:noFill/>
        </p:spPr>
        <p:txBody>
          <a:bodyPr wrap="square" rtlCol="0">
            <a:spAutoFit/>
          </a:bodyPr>
          <a:lstStyle/>
          <a:p>
            <a:r>
              <a:rPr lang="fr-FR" sz="2400" b="1" dirty="0" smtClean="0"/>
              <a:t>  1</a:t>
            </a:r>
            <a:endParaRPr lang="fr-FR" sz="2400" b="1" dirty="0"/>
          </a:p>
        </p:txBody>
      </p:sp>
      <p:sp>
        <p:nvSpPr>
          <p:cNvPr id="16" name="ZoneTexte 15"/>
          <p:cNvSpPr txBox="1"/>
          <p:nvPr/>
        </p:nvSpPr>
        <p:spPr>
          <a:xfrm>
            <a:off x="3657600" y="5105400"/>
            <a:ext cx="725715" cy="461665"/>
          </a:xfrm>
          <a:prstGeom prst="rect">
            <a:avLst/>
          </a:prstGeom>
          <a:noFill/>
        </p:spPr>
        <p:txBody>
          <a:bodyPr wrap="square" rtlCol="0">
            <a:spAutoFit/>
          </a:bodyPr>
          <a:lstStyle/>
          <a:p>
            <a:r>
              <a:rPr lang="fr-FR" sz="2400" b="1" dirty="0" smtClean="0"/>
              <a:t>    2</a:t>
            </a:r>
            <a:endParaRPr lang="fr-FR" sz="2400" b="1" dirty="0"/>
          </a:p>
        </p:txBody>
      </p:sp>
      <p:sp>
        <p:nvSpPr>
          <p:cNvPr id="17" name="ZoneTexte 16"/>
          <p:cNvSpPr txBox="1"/>
          <p:nvPr/>
        </p:nvSpPr>
        <p:spPr>
          <a:xfrm>
            <a:off x="4093029" y="5105400"/>
            <a:ext cx="725715" cy="461665"/>
          </a:xfrm>
          <a:prstGeom prst="rect">
            <a:avLst/>
          </a:prstGeom>
          <a:noFill/>
        </p:spPr>
        <p:txBody>
          <a:bodyPr wrap="square" rtlCol="0">
            <a:spAutoFit/>
          </a:bodyPr>
          <a:lstStyle/>
          <a:p>
            <a:r>
              <a:rPr lang="fr-FR" sz="2400" b="1" dirty="0" smtClean="0"/>
              <a:t>    3</a:t>
            </a:r>
            <a:endParaRPr lang="fr-FR" sz="2400" b="1" dirty="0"/>
          </a:p>
        </p:txBody>
      </p:sp>
      <p:sp>
        <p:nvSpPr>
          <p:cNvPr id="18" name="ZoneTexte 17"/>
          <p:cNvSpPr txBox="1"/>
          <p:nvPr/>
        </p:nvSpPr>
        <p:spPr>
          <a:xfrm>
            <a:off x="4455886" y="5105400"/>
            <a:ext cx="725715" cy="461665"/>
          </a:xfrm>
          <a:prstGeom prst="rect">
            <a:avLst/>
          </a:prstGeom>
          <a:noFill/>
        </p:spPr>
        <p:txBody>
          <a:bodyPr wrap="square" rtlCol="0">
            <a:spAutoFit/>
          </a:bodyPr>
          <a:lstStyle/>
          <a:p>
            <a:r>
              <a:rPr lang="fr-FR" sz="2400" b="1" dirty="0" smtClean="0"/>
              <a:t>     4</a:t>
            </a:r>
            <a:endParaRPr lang="fr-FR" sz="2400" b="1" dirty="0"/>
          </a:p>
        </p:txBody>
      </p:sp>
      <p:sp>
        <p:nvSpPr>
          <p:cNvPr id="20" name="ZoneTexte 19"/>
          <p:cNvSpPr txBox="1"/>
          <p:nvPr/>
        </p:nvSpPr>
        <p:spPr>
          <a:xfrm>
            <a:off x="5036458" y="5105400"/>
            <a:ext cx="725715" cy="461665"/>
          </a:xfrm>
          <a:prstGeom prst="rect">
            <a:avLst/>
          </a:prstGeom>
          <a:noFill/>
        </p:spPr>
        <p:txBody>
          <a:bodyPr wrap="square" rtlCol="0">
            <a:spAutoFit/>
          </a:bodyPr>
          <a:lstStyle/>
          <a:p>
            <a:r>
              <a:rPr lang="fr-FR" sz="2400" b="1" dirty="0" smtClean="0"/>
              <a:t>  </a:t>
            </a:r>
            <a:endParaRPr lang="fr-FR" sz="2400" b="1" dirty="0"/>
          </a:p>
        </p:txBody>
      </p:sp>
      <p:sp>
        <p:nvSpPr>
          <p:cNvPr id="21" name="Rectangle 20"/>
          <p:cNvSpPr/>
          <p:nvPr/>
        </p:nvSpPr>
        <p:spPr>
          <a:xfrm>
            <a:off x="8069943" y="5567065"/>
            <a:ext cx="967377" cy="2086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5972628" y="5026967"/>
            <a:ext cx="725715" cy="461665"/>
          </a:xfrm>
          <a:prstGeom prst="rect">
            <a:avLst/>
          </a:prstGeom>
          <a:noFill/>
        </p:spPr>
        <p:txBody>
          <a:bodyPr wrap="square" rtlCol="0">
            <a:spAutoFit/>
          </a:bodyPr>
          <a:lstStyle/>
          <a:p>
            <a:r>
              <a:rPr lang="fr-FR" sz="2400" b="1" dirty="0" smtClean="0"/>
              <a:t>  7</a:t>
            </a:r>
            <a:endParaRPr lang="fr-FR" sz="2400" b="1" dirty="0"/>
          </a:p>
        </p:txBody>
      </p:sp>
      <p:sp>
        <p:nvSpPr>
          <p:cNvPr id="23" name="Rectangle 22"/>
          <p:cNvSpPr/>
          <p:nvPr/>
        </p:nvSpPr>
        <p:spPr>
          <a:xfrm>
            <a:off x="8079377" y="5567065"/>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4" name="Image 23">
            <a:extLst>
              <a:ext uri="{FF2B5EF4-FFF2-40B4-BE49-F238E27FC236}">
                <a16:creationId xmlns:a16="http://schemas.microsoft.com/office/drawing/2014/main" id="{686ECEBC-FAC3-4219-9513-EEE650131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429" y="505246"/>
            <a:ext cx="710968" cy="1185442"/>
          </a:xfrm>
          <a:prstGeom prst="rect">
            <a:avLst/>
          </a:prstGeom>
        </p:spPr>
      </p:pic>
      <p:sp>
        <p:nvSpPr>
          <p:cNvPr id="26" name="ZoneTexte 25"/>
          <p:cNvSpPr txBox="1"/>
          <p:nvPr/>
        </p:nvSpPr>
        <p:spPr>
          <a:xfrm>
            <a:off x="3014543" y="4350156"/>
            <a:ext cx="293779" cy="523220"/>
          </a:xfrm>
          <a:prstGeom prst="rect">
            <a:avLst/>
          </a:prstGeom>
          <a:noFill/>
        </p:spPr>
        <p:txBody>
          <a:bodyPr wrap="square" rtlCol="0">
            <a:spAutoFit/>
          </a:bodyPr>
          <a:lstStyle/>
          <a:p>
            <a:r>
              <a:rPr lang="fr-FR" sz="2800" b="1" dirty="0"/>
              <a: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additive="base">
                                        <p:cTn id="19"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 calcmode="lin" valueType="num">
                                      <p:cBhvr additive="base">
                                        <p:cTn id="31"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xEl>
                                              <p:pRg st="0" end="0"/>
                                            </p:txEl>
                                          </p:spTgt>
                                        </p:tgtEl>
                                        <p:attrNameLst>
                                          <p:attrName>style.visibility</p:attrName>
                                        </p:attrNameLst>
                                      </p:cBhvr>
                                      <p:to>
                                        <p:strVal val="visible"/>
                                      </p:to>
                                    </p:set>
                                    <p:anim calcmode="lin" valueType="num">
                                      <p:cBhvr additive="base">
                                        <p:cTn id="4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xEl>
                                              <p:pRg st="0" end="0"/>
                                            </p:txEl>
                                          </p:spTgt>
                                        </p:tgtEl>
                                        <p:attrNameLst>
                                          <p:attrName>style.visibility</p:attrName>
                                        </p:attrNameLst>
                                      </p:cBhvr>
                                      <p:to>
                                        <p:strVal val="visible"/>
                                      </p:to>
                                    </p:set>
                                    <p:anim calcmode="lin" valueType="num">
                                      <p:cBhvr additive="base">
                                        <p:cTn id="5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0">
                                            <p:txEl>
                                              <p:pRg st="0" end="0"/>
                                            </p:txEl>
                                          </p:spTgt>
                                        </p:tgtEl>
                                        <p:attrNameLst>
                                          <p:attrName>style.visibility</p:attrName>
                                        </p:attrNameLst>
                                      </p:cBhvr>
                                      <p:to>
                                        <p:strVal val="visible"/>
                                      </p:to>
                                    </p:set>
                                    <p:anim calcmode="lin" valueType="num">
                                      <p:cBhvr additive="base">
                                        <p:cTn id="61"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xEl>
                                              <p:pRg st="0" end="0"/>
                                            </p:txEl>
                                          </p:spTgt>
                                        </p:tgtEl>
                                        <p:attrNameLst>
                                          <p:attrName>style.visibility</p:attrName>
                                        </p:attrNameLst>
                                      </p:cBhvr>
                                      <p:to>
                                        <p:strVal val="visible"/>
                                      </p:to>
                                    </p:set>
                                    <p:anim calcmode="lin" valueType="num">
                                      <p:cBhvr additive="base">
                                        <p:cTn id="6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animBg="1"/>
      <p:bldP spid="9" grpId="0" animBg="1"/>
      <p:bldP spid="10" grpId="0" animBg="1"/>
      <p:bldP spid="12" grpId="0" animBg="1"/>
      <p:bldP spid="15" grpId="0" build="p"/>
      <p:bldP spid="16" grpId="0" build="p"/>
      <p:bldP spid="17" grpId="0" build="p"/>
      <p:bldP spid="18" grpId="0" build="p"/>
      <p:bldP spid="20" grpId="0" build="p"/>
      <p:bldP spid="2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7030A0"/>
                </a:solidFill>
                <a:latin typeface="Arial" panose="020B0604020202020204" pitchFamily="34" charset="0"/>
                <a:cs typeface="Arial" panose="020B0604020202020204" pitchFamily="34" charset="0"/>
              </a:rPr>
              <a:t>Ce qu’on peut retenir</a:t>
            </a:r>
            <a:endParaRPr lang="fr-FR" b="1" dirty="0">
              <a:solidFill>
                <a:srgbClr val="7030A0"/>
              </a:solidFill>
              <a:latin typeface="Arial" panose="020B0604020202020204" pitchFamily="34" charset="0"/>
              <a:cs typeface="Arial" panose="020B0604020202020204" pitchFamily="34" charset="0"/>
            </a:endParaRPr>
          </a:p>
        </p:txBody>
      </p:sp>
      <p:pic>
        <p:nvPicPr>
          <p:cNvPr id="1026" name="Picture 2"/>
          <p:cNvPicPr>
            <a:picLocks noGrp="1" noChangeAspect="1" noChangeArrowheads="1"/>
          </p:cNvPicPr>
          <p:nvPr>
            <p:ph idx="1"/>
          </p:nvPr>
        </p:nvPicPr>
        <p:blipFill>
          <a:blip r:embed="rId3"/>
          <a:srcRect/>
          <a:stretch>
            <a:fillRect/>
          </a:stretch>
        </p:blipFill>
        <p:spPr bwMode="auto">
          <a:xfrm>
            <a:off x="838200" y="1412073"/>
            <a:ext cx="6096000" cy="1476375"/>
          </a:xfrm>
          <a:prstGeom prst="rect">
            <a:avLst/>
          </a:prstGeom>
          <a:noFill/>
          <a:ln w="25400">
            <a:solidFill>
              <a:schemeClr val="accent1">
                <a:shade val="50000"/>
              </a:schemeClr>
            </a:solid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838200" y="2910460"/>
            <a:ext cx="6096000" cy="1476375"/>
          </a:xfrm>
          <a:prstGeom prst="rect">
            <a:avLst/>
          </a:prstGeom>
          <a:noFill/>
          <a:ln w="25400">
            <a:solidFill>
              <a:schemeClr val="accent1">
                <a:shade val="50000"/>
              </a:schemeClr>
            </a:solidFill>
            <a:miter lim="800000"/>
            <a:headEnd/>
            <a:tailEnd/>
          </a:ln>
          <a:effectLst/>
        </p:spPr>
      </p:pic>
      <p:sp>
        <p:nvSpPr>
          <p:cNvPr id="9" name="ZoneTexte 8"/>
          <p:cNvSpPr txBox="1"/>
          <p:nvPr/>
        </p:nvSpPr>
        <p:spPr>
          <a:xfrm>
            <a:off x="838200" y="2195950"/>
            <a:ext cx="6096000" cy="461665"/>
          </a:xfrm>
          <a:prstGeom prst="rect">
            <a:avLst/>
          </a:prstGeom>
          <a:noFill/>
        </p:spPr>
        <p:txBody>
          <a:bodyPr wrap="square" rtlCol="0">
            <a:spAutoFit/>
          </a:bodyPr>
          <a:lstStyle/>
          <a:p>
            <a:r>
              <a:rPr lang="fr-FR" sz="2400" b="1" dirty="0" smtClean="0"/>
              <a:t>  0      1                              5 </a:t>
            </a:r>
            <a:endParaRPr lang="fr-FR" sz="2400" b="1" dirty="0"/>
          </a:p>
        </p:txBody>
      </p:sp>
      <p:sp>
        <p:nvSpPr>
          <p:cNvPr id="10" name="ZoneTexte 9"/>
          <p:cNvSpPr txBox="1"/>
          <p:nvPr/>
        </p:nvSpPr>
        <p:spPr>
          <a:xfrm>
            <a:off x="994229" y="3716349"/>
            <a:ext cx="6248400" cy="461665"/>
          </a:xfrm>
          <a:prstGeom prst="rect">
            <a:avLst/>
          </a:prstGeom>
          <a:noFill/>
        </p:spPr>
        <p:txBody>
          <a:bodyPr wrap="square" rtlCol="0">
            <a:spAutoFit/>
          </a:bodyPr>
          <a:lstStyle/>
          <a:p>
            <a:r>
              <a:rPr lang="fr-FR" sz="2400" b="1" dirty="0" smtClean="0"/>
              <a:t>0             1                                                               5                                                                                            </a:t>
            </a:r>
            <a:endParaRPr lang="fr-FR" sz="2400" b="1" dirty="0"/>
          </a:p>
        </p:txBody>
      </p:sp>
      <p:sp>
        <p:nvSpPr>
          <p:cNvPr id="11" name="ZoneTexte 10"/>
          <p:cNvSpPr txBox="1"/>
          <p:nvPr/>
        </p:nvSpPr>
        <p:spPr>
          <a:xfrm>
            <a:off x="841289" y="1459855"/>
            <a:ext cx="5700003" cy="461665"/>
          </a:xfrm>
          <a:prstGeom prst="rect">
            <a:avLst/>
          </a:prstGeom>
          <a:noFill/>
        </p:spPr>
        <p:txBody>
          <a:bodyPr wrap="square" rtlCol="0">
            <a:spAutoFit/>
          </a:bodyPr>
          <a:lstStyle/>
          <a:p>
            <a:r>
              <a:rPr lang="fr-FR" sz="2400" b="1" dirty="0" smtClean="0"/>
              <a:t>                                           I</a:t>
            </a:r>
            <a:endParaRPr lang="fr-FR" sz="2400" b="1" dirty="0"/>
          </a:p>
        </p:txBody>
      </p:sp>
      <p:sp>
        <p:nvSpPr>
          <p:cNvPr id="12" name="ZoneTexte 11"/>
          <p:cNvSpPr txBox="1"/>
          <p:nvPr/>
        </p:nvSpPr>
        <p:spPr>
          <a:xfrm>
            <a:off x="838200" y="2910460"/>
            <a:ext cx="6248400" cy="461665"/>
          </a:xfrm>
          <a:prstGeom prst="rect">
            <a:avLst/>
          </a:prstGeom>
          <a:noFill/>
        </p:spPr>
        <p:txBody>
          <a:bodyPr wrap="square" rtlCol="0">
            <a:spAutoFit/>
          </a:bodyPr>
          <a:lstStyle/>
          <a:p>
            <a:r>
              <a:rPr lang="fr-FR" sz="2400" b="1" dirty="0" smtClean="0"/>
              <a:t>                                                                                   I</a:t>
            </a:r>
            <a:endParaRPr lang="fr-FR" sz="2400" b="1" dirty="0"/>
          </a:p>
        </p:txBody>
      </p:sp>
      <p:sp>
        <p:nvSpPr>
          <p:cNvPr id="13" name="Rectangle 12"/>
          <p:cNvSpPr/>
          <p:nvPr/>
        </p:nvSpPr>
        <p:spPr>
          <a:xfrm>
            <a:off x="994229" y="3163304"/>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6284686" y="5403933"/>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1146629" y="5384585"/>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7395029" y="1414267"/>
            <a:ext cx="3777343" cy="4401205"/>
          </a:xfrm>
          <a:prstGeom prst="rect">
            <a:avLst/>
          </a:prstGeom>
          <a:noFill/>
        </p:spPr>
        <p:txBody>
          <a:bodyPr wrap="square" rtlCol="0">
            <a:spAutoFit/>
          </a:bodyPr>
          <a:lstStyle/>
          <a:p>
            <a:r>
              <a:rPr lang="fr-FR" sz="2800" dirty="0" smtClean="0"/>
              <a:t>Pour graduer une droite,  on reporte toujours la même unité.</a:t>
            </a:r>
          </a:p>
          <a:p>
            <a:endParaRPr lang="fr-FR" sz="2800" dirty="0" smtClean="0"/>
          </a:p>
          <a:p>
            <a:r>
              <a:rPr lang="fr-FR" sz="2800" dirty="0"/>
              <a:t>Pour tracer des droites graduées, on peut choisir différentes </a:t>
            </a:r>
            <a:r>
              <a:rPr lang="fr-FR" sz="2800" dirty="0" smtClean="0"/>
              <a:t>longueurs pour représenter l’unité.</a:t>
            </a:r>
            <a:endParaRPr lang="fr-FR" sz="2800" dirty="0"/>
          </a:p>
          <a:p>
            <a:endParaRPr lang="fr-FR" sz="2800" dirty="0"/>
          </a:p>
        </p:txBody>
      </p:sp>
      <p:pic>
        <p:nvPicPr>
          <p:cNvPr id="18" name="Image 17">
            <a:extLst>
              <a:ext uri="{FF2B5EF4-FFF2-40B4-BE49-F238E27FC236}">
                <a16:creationId xmlns:a16="http://schemas.microsoft.com/office/drawing/2014/main" id="{686ECEBC-FAC3-4219-9513-EEE6501314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22408" y="274413"/>
            <a:ext cx="941254" cy="1137660"/>
          </a:xfrm>
          <a:prstGeom prst="rect">
            <a:avLst/>
          </a:prstGeom>
        </p:spPr>
      </p:pic>
      <p:sp>
        <p:nvSpPr>
          <p:cNvPr id="3" name="ZoneTexte 2"/>
          <p:cNvSpPr txBox="1"/>
          <p:nvPr/>
        </p:nvSpPr>
        <p:spPr>
          <a:xfrm>
            <a:off x="1473200" y="5728809"/>
            <a:ext cx="9284208" cy="646331"/>
          </a:xfrm>
          <a:prstGeom prst="rect">
            <a:avLst/>
          </a:prstGeom>
          <a:noFill/>
        </p:spPr>
        <p:txBody>
          <a:bodyPr wrap="square" rtlCol="0">
            <a:spAutoFit/>
          </a:bodyPr>
          <a:lstStyle/>
          <a:p>
            <a:r>
              <a:rPr lang="fr-FR" dirty="0" smtClean="0"/>
              <a:t>La droite graduée permet de représenter la suite des nombres de façon plus précise, </a:t>
            </a:r>
            <a:r>
              <a:rPr lang="fr-FR" dirty="0"/>
              <a:t>la distance entre deux nombres qui se suivent </a:t>
            </a:r>
            <a:r>
              <a:rPr lang="fr-FR" dirty="0" smtClean="0"/>
              <a:t>étant la même.</a:t>
            </a:r>
            <a:endParaRPr lang="fr-FR" dirty="0"/>
          </a:p>
        </p:txBody>
      </p:sp>
      <p:grpSp>
        <p:nvGrpSpPr>
          <p:cNvPr id="4" name="Groupe 8"/>
          <p:cNvGrpSpPr>
            <a:grpSpLocks/>
          </p:cNvGrpSpPr>
          <p:nvPr/>
        </p:nvGrpSpPr>
        <p:grpSpPr bwMode="auto">
          <a:xfrm>
            <a:off x="994229" y="4822811"/>
            <a:ext cx="4527485" cy="722827"/>
            <a:chOff x="0" y="0"/>
            <a:chExt cx="118120" cy="16472"/>
          </a:xfrm>
        </p:grpSpPr>
        <p:sp>
          <p:nvSpPr>
            <p:cNvPr id="5" name="Connecteur droit 2"/>
            <p:cNvSpPr>
              <a:spLocks noChangeShapeType="1"/>
            </p:cNvSpPr>
            <p:nvPr/>
          </p:nvSpPr>
          <p:spPr bwMode="auto">
            <a:xfrm flipH="1">
              <a:off x="14741" y="1638"/>
              <a:ext cx="58" cy="3729"/>
            </a:xfrm>
            <a:prstGeom prst="line">
              <a:avLst/>
            </a:prstGeom>
            <a:noFill/>
            <a:ln w="19050">
              <a:solidFill>
                <a:srgbClr val="0070C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6" name="Rectangle à coins arrondis 3"/>
            <p:cNvSpPr>
              <a:spLocks noChangeArrowheads="1"/>
            </p:cNvSpPr>
            <p:nvPr/>
          </p:nvSpPr>
          <p:spPr bwMode="auto">
            <a:xfrm>
              <a:off x="38311" y="9645"/>
              <a:ext cx="11155" cy="6827"/>
            </a:xfrm>
            <a:prstGeom prst="roundRect">
              <a:avLst>
                <a:gd name="adj" fmla="val 16667"/>
              </a:avLst>
            </a:prstGeom>
            <a:solidFill>
              <a:srgbClr val="8EAADB"/>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pitchFamily="34" charset="0"/>
                  <a:cs typeface="Arial" pitchFamily="34" charset="0"/>
                </a:rPr>
                <a:t>2</a:t>
              </a:r>
            </a:p>
          </p:txBody>
        </p:sp>
        <p:sp>
          <p:nvSpPr>
            <p:cNvPr id="7" name="Connecteur droit 4"/>
            <p:cNvSpPr>
              <a:spLocks noChangeShapeType="1"/>
            </p:cNvSpPr>
            <p:nvPr/>
          </p:nvSpPr>
          <p:spPr bwMode="auto">
            <a:xfrm flipH="1">
              <a:off x="43831" y="5916"/>
              <a:ext cx="57" cy="3729"/>
            </a:xfrm>
            <a:prstGeom prst="line">
              <a:avLst/>
            </a:prstGeom>
            <a:noFill/>
            <a:ln w="19050">
              <a:solidFill>
                <a:srgbClr val="0070C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8" name="Rectangle à coins arrondis 5"/>
            <p:cNvSpPr>
              <a:spLocks noChangeArrowheads="1"/>
            </p:cNvSpPr>
            <p:nvPr/>
          </p:nvSpPr>
          <p:spPr bwMode="auto">
            <a:xfrm>
              <a:off x="60551" y="9515"/>
              <a:ext cx="11156" cy="6957"/>
            </a:xfrm>
            <a:prstGeom prst="roundRect">
              <a:avLst>
                <a:gd name="adj" fmla="val 16667"/>
              </a:avLst>
            </a:prstGeom>
            <a:solidFill>
              <a:srgbClr val="8EAADB"/>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pitchFamily="34" charset="0"/>
                  <a:cs typeface="Arial" pitchFamily="34" charset="0"/>
                </a:rPr>
                <a:t>5</a:t>
              </a:r>
            </a:p>
          </p:txBody>
        </p:sp>
        <p:sp>
          <p:nvSpPr>
            <p:cNvPr id="19" name="Rectangle à coins arrondis 6"/>
            <p:cNvSpPr>
              <a:spLocks noChangeArrowheads="1"/>
            </p:cNvSpPr>
            <p:nvPr/>
          </p:nvSpPr>
          <p:spPr bwMode="auto">
            <a:xfrm>
              <a:off x="8719" y="5367"/>
              <a:ext cx="11156" cy="6957"/>
            </a:xfrm>
            <a:prstGeom prst="roundRect">
              <a:avLst>
                <a:gd name="adj" fmla="val 16667"/>
              </a:avLst>
            </a:prstGeom>
            <a:solidFill>
              <a:srgbClr val="8EAADB"/>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Arial" pitchFamily="34" charset="0"/>
                  <a:cs typeface="Arial" pitchFamily="34" charset="0"/>
                </a:rPr>
                <a:t>1</a:t>
              </a:r>
            </a:p>
          </p:txBody>
        </p:sp>
        <p:sp>
          <p:nvSpPr>
            <p:cNvPr id="20" name="Connecteur droit 7"/>
            <p:cNvSpPr>
              <a:spLocks noChangeShapeType="1"/>
            </p:cNvSpPr>
            <p:nvPr/>
          </p:nvSpPr>
          <p:spPr bwMode="auto">
            <a:xfrm>
              <a:off x="66129" y="4252"/>
              <a:ext cx="0" cy="5263"/>
            </a:xfrm>
            <a:prstGeom prst="line">
              <a:avLst/>
            </a:prstGeom>
            <a:noFill/>
            <a:ln w="19050">
              <a:solidFill>
                <a:srgbClr val="0070C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Forme libre 8"/>
            <p:cNvSpPr>
              <a:spLocks/>
            </p:cNvSpPr>
            <p:nvPr/>
          </p:nvSpPr>
          <p:spPr bwMode="auto">
            <a:xfrm>
              <a:off x="0" y="0"/>
              <a:ext cx="118120" cy="6966"/>
            </a:xfrm>
            <a:custGeom>
              <a:avLst/>
              <a:gdLst>
                <a:gd name="T0" fmla="*/ 0 w 10890554"/>
                <a:gd name="T1" fmla="*/ 344643 h 921532"/>
                <a:gd name="T2" fmla="*/ 3332280 w 10890554"/>
                <a:gd name="T3" fmla="*/ 3929 h 921532"/>
                <a:gd name="T4" fmla="*/ 4220888 w 10890554"/>
                <a:gd name="T5" fmla="*/ 545974 h 921532"/>
                <a:gd name="T6" fmla="*/ 5842598 w 10890554"/>
                <a:gd name="T7" fmla="*/ 669870 h 921532"/>
                <a:gd name="T8" fmla="*/ 7664244 w 10890554"/>
                <a:gd name="T9" fmla="*/ 112338 h 921532"/>
                <a:gd name="T10" fmla="*/ 9930194 w 10890554"/>
                <a:gd name="T11" fmla="*/ 406591 h 921532"/>
                <a:gd name="T12" fmla="*/ 11640765 w 10890554"/>
                <a:gd name="T13" fmla="*/ 344643 h 921532"/>
                <a:gd name="T14" fmla="*/ 11751841 w 10890554"/>
                <a:gd name="T15" fmla="*/ 329156 h 9215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890554" h="921532">
                  <a:moveTo>
                    <a:pt x="0" y="455910"/>
                  </a:moveTo>
                  <a:cubicBezTo>
                    <a:pt x="1211861" y="208359"/>
                    <a:pt x="2423722" y="-39191"/>
                    <a:pt x="3072323" y="5197"/>
                  </a:cubicBezTo>
                  <a:cubicBezTo>
                    <a:pt x="3720924" y="49585"/>
                    <a:pt x="3505862" y="575417"/>
                    <a:pt x="3891609" y="722240"/>
                  </a:cubicBezTo>
                  <a:cubicBezTo>
                    <a:pt x="4277356" y="869063"/>
                    <a:pt x="4857684" y="981741"/>
                    <a:pt x="5386806" y="886135"/>
                  </a:cubicBezTo>
                  <a:cubicBezTo>
                    <a:pt x="5915928" y="790529"/>
                    <a:pt x="6438223" y="206652"/>
                    <a:pt x="7066342" y="148606"/>
                  </a:cubicBezTo>
                  <a:cubicBezTo>
                    <a:pt x="7694461" y="90560"/>
                    <a:pt x="8544470" y="486641"/>
                    <a:pt x="9155521" y="537858"/>
                  </a:cubicBezTo>
                  <a:cubicBezTo>
                    <a:pt x="9766572" y="589075"/>
                    <a:pt x="10452724" y="472983"/>
                    <a:pt x="10732647" y="455910"/>
                  </a:cubicBezTo>
                  <a:cubicBezTo>
                    <a:pt x="11012570" y="438837"/>
                    <a:pt x="10835058" y="435423"/>
                    <a:pt x="10835058" y="435423"/>
                  </a:cubicBezTo>
                </a:path>
              </a:pathLst>
            </a:custGeom>
            <a:noFill/>
            <a:ln w="28575">
              <a:solidFill>
                <a:srgbClr val="0070C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25" name="Rectangle 24"/>
          <p:cNvSpPr/>
          <p:nvPr/>
        </p:nvSpPr>
        <p:spPr>
          <a:xfrm>
            <a:off x="862071" y="4178014"/>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862071" y="2678397"/>
            <a:ext cx="957943" cy="208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12066</TotalTime>
  <Words>694</Words>
  <Application>Microsoft Office PowerPoint</Application>
  <PresentationFormat>Grand écran</PresentationFormat>
  <Paragraphs>167</Paragraphs>
  <Slides>20</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Calibri</vt:lpstr>
      <vt:lpstr>Calibri Light</vt:lpstr>
      <vt:lpstr>Clensey Medium</vt:lpstr>
      <vt:lpstr>Script MT Bold</vt:lpstr>
      <vt:lpstr>Thème Office</vt:lpstr>
      <vt:lpstr>Jeudi 18 juin</vt:lpstr>
      <vt:lpstr>Présentation PowerPoint</vt:lpstr>
      <vt:lpstr>Numération</vt:lpstr>
      <vt:lpstr>EPS : représenter les performances de Nathalie</vt:lpstr>
      <vt:lpstr>EPS : représenter les performances de Nathalie</vt:lpstr>
      <vt:lpstr>EPS : représenter les performances de Nathalie</vt:lpstr>
      <vt:lpstr>Entraîne-toi sur ces deux droites graduées !  Place le point repéré par le nombre 3 à sa place sur chacune des droites.  Trouve les nombres qui repèrent les points I et J et écris-les sur les pointillés.</vt:lpstr>
      <vt:lpstr>Ce qu’on peut retenir</vt:lpstr>
      <vt:lpstr>Ce qu’on peut retenir</vt:lpstr>
      <vt:lpstr>Calcul réfléchi</vt:lpstr>
      <vt:lpstr>Un jeu mathématique : le trio</vt:lpstr>
      <vt:lpstr>Un jeu mathématique : le trio</vt:lpstr>
      <vt:lpstr>Un jeu mathématique : le trio</vt:lpstr>
      <vt:lpstr>Un jeu mathématique : le trio</vt:lpstr>
      <vt:lpstr>Problèmes   </vt:lpstr>
      <vt:lpstr>Exercice de la séance précédente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Jeudi 9 avril</dc:title>
  <dc:creator>Laure BREMONT</dc:creator>
  <cp:lastModifiedBy>ANNE SZYMCZAK</cp:lastModifiedBy>
  <cp:revision>437</cp:revision>
  <cp:lastPrinted>2020-04-02T08:03:17Z</cp:lastPrinted>
  <dcterms:created xsi:type="dcterms:W3CDTF">2020-03-30T08:30:58Z</dcterms:created>
  <dcterms:modified xsi:type="dcterms:W3CDTF">2020-06-04T21:51:49Z</dcterms:modified>
</cp:coreProperties>
</file>