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626" r:id="rId2"/>
    <p:sldId id="627" r:id="rId3"/>
    <p:sldId id="628" r:id="rId4"/>
    <p:sldId id="734" r:id="rId5"/>
    <p:sldId id="757" r:id="rId6"/>
    <p:sldId id="760" r:id="rId7"/>
    <p:sldId id="811" r:id="rId8"/>
    <p:sldId id="764" r:id="rId9"/>
    <p:sldId id="767" r:id="rId10"/>
    <p:sldId id="779" r:id="rId11"/>
    <p:sldId id="691" r:id="rId12"/>
    <p:sldId id="793" r:id="rId13"/>
    <p:sldId id="794" r:id="rId14"/>
    <p:sldId id="792" r:id="rId15"/>
    <p:sldId id="809" r:id="rId16"/>
    <p:sldId id="679" r:id="rId17"/>
    <p:sldId id="812" r:id="rId18"/>
    <p:sldId id="787" r:id="rId19"/>
    <p:sldId id="786" r:id="rId20"/>
    <p:sldId id="789" r:id="rId21"/>
    <p:sldId id="808" r:id="rId22"/>
  </p:sldIdLst>
  <p:sldSz cx="12192000" cy="6858000"/>
  <p:notesSz cx="6888163"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FF3"/>
    <a:srgbClr val="CC0099"/>
    <a:srgbClr val="FF6600"/>
    <a:srgbClr val="800000"/>
    <a:srgbClr val="C40C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3"/>
    <p:restoredTop sz="94434" autoAdjust="0"/>
  </p:normalViewPr>
  <p:slideViewPr>
    <p:cSldViewPr snapToGrid="0" snapToObjects="1">
      <p:cViewPr varScale="1">
        <p:scale>
          <a:sx n="65" d="100"/>
          <a:sy n="65" d="100"/>
        </p:scale>
        <p:origin x="82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B4832DB4-21F5-4F9D-AAD8-2FC4B0476652}" type="datetimeFigureOut">
              <a:rPr lang="fr-FR" smtClean="0"/>
              <a:pPr/>
              <a:t>04/06/2020</a:t>
            </a:fld>
            <a:endParaRPr lang="fr-FR"/>
          </a:p>
        </p:txBody>
      </p:sp>
      <p:sp>
        <p:nvSpPr>
          <p:cNvPr id="4" name="Espace réservé du pied de page 3"/>
          <p:cNvSpPr>
            <a:spLocks noGrp="1"/>
          </p:cNvSpPr>
          <p:nvPr>
            <p:ph type="ftr" sz="quarter" idx="2"/>
          </p:nvPr>
        </p:nvSpPr>
        <p:spPr>
          <a:xfrm>
            <a:off x="0" y="9515475"/>
            <a:ext cx="2984500"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2075" y="9515475"/>
            <a:ext cx="2984500" cy="501650"/>
          </a:xfrm>
          <a:prstGeom prst="rect">
            <a:avLst/>
          </a:prstGeom>
        </p:spPr>
        <p:txBody>
          <a:bodyPr vert="horz" lIns="91440" tIns="45720" rIns="91440" bIns="45720" rtlCol="0" anchor="b"/>
          <a:lstStyle>
            <a:lvl1pPr algn="r">
              <a:defRPr sz="1200"/>
            </a:lvl1pPr>
          </a:lstStyle>
          <a:p>
            <a:fld id="{293BA095-7EAA-4B98-BAE8-1553293C7FF1}"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C18DD02-E5FF-264B-8EB3-6B86560ACCFC}" type="datetimeFigureOut">
              <a:rPr lang="fr-FR" smtClean="0"/>
              <a:pPr/>
              <a:t>04/06/2020</a:t>
            </a:fld>
            <a:endParaRPr lang="fr-FR"/>
          </a:p>
        </p:txBody>
      </p:sp>
      <p:sp>
        <p:nvSpPr>
          <p:cNvPr id="4" name="Espace réservé de l'image des diapositives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fr-FR"/>
          </a:p>
        </p:txBody>
      </p:sp>
      <p:sp>
        <p:nvSpPr>
          <p:cNvPr id="5" name="Espace réservé des notes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8D9FD304-8138-7F4C-8461-7CE587938088}" type="slidenum">
              <a:rPr lang="fr-FR" smtClean="0"/>
              <a:pPr/>
              <a:t>‹N°›</a:t>
            </a:fld>
            <a:endParaRPr lang="fr-FR"/>
          </a:p>
        </p:txBody>
      </p:sp>
    </p:spTree>
    <p:extLst>
      <p:ext uri="{BB962C8B-B14F-4D97-AF65-F5344CB8AC3E}">
        <p14:creationId xmlns:p14="http://schemas.microsoft.com/office/powerpoint/2010/main" val="172469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14C7C3-056B-DF46-BFA3-A8A4123AC576}" type="slidenum">
              <a:rPr lang="fr-FR" smtClean="0"/>
              <a:pPr/>
              <a:t>2</a:t>
            </a:fld>
            <a:endParaRPr lang="fr-FR"/>
          </a:p>
        </p:txBody>
      </p:sp>
    </p:spTree>
    <p:extLst>
      <p:ext uri="{BB962C8B-B14F-4D97-AF65-F5344CB8AC3E}">
        <p14:creationId xmlns:p14="http://schemas.microsoft.com/office/powerpoint/2010/main" val="66796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r>
              <a:rPr lang="fr-FR" sz="1300" dirty="0" smtClean="0">
                <a:solidFill>
                  <a:schemeClr val="dk1"/>
                </a:solidFill>
                <a:latin typeface="Calibri"/>
                <a:ea typeface="Calibri"/>
                <a:cs typeface="Calibri"/>
                <a:sym typeface="Calibri"/>
              </a:rPr>
              <a:t>Écriture   </a:t>
            </a:r>
            <a:r>
              <a:rPr lang="fr-FR" sz="1300" baseline="0" dirty="0" smtClean="0">
                <a:solidFill>
                  <a:schemeClr val="dk1"/>
                </a:solidFill>
                <a:latin typeface="Calibri"/>
                <a:ea typeface="Calibri"/>
                <a:cs typeface="Calibri"/>
                <a:sym typeface="Calibri"/>
              </a:rPr>
              <a:t> 300 = ? X 10   </a:t>
            </a:r>
            <a:r>
              <a:rPr lang="fr-FR" sz="1300" dirty="0" smtClean="0">
                <a:solidFill>
                  <a:schemeClr val="dk1"/>
                </a:solidFill>
                <a:latin typeface="Calibri"/>
                <a:ea typeface="Calibri"/>
                <a:cs typeface="Calibri"/>
                <a:sym typeface="Calibri"/>
              </a:rPr>
              <a:t> </a:t>
            </a:r>
            <a:br>
              <a:rPr lang="fr-FR" sz="1300" dirty="0" smtClean="0">
                <a:solidFill>
                  <a:schemeClr val="dk1"/>
                </a:solidFill>
                <a:latin typeface="Calibri"/>
                <a:ea typeface="Calibri"/>
                <a:cs typeface="Calibri"/>
                <a:sym typeface="Calibri"/>
              </a:rPr>
            </a:br>
            <a:endParaRPr lang="fr-FR" sz="1300" dirty="0">
              <a:solidFill>
                <a:schemeClr val="dk1"/>
              </a:solidFill>
              <a:latin typeface="Calibri"/>
              <a:ea typeface="Calibri"/>
              <a:cs typeface="Calibri"/>
              <a:sym typeface="Calibri"/>
            </a:endParaRPr>
          </a:p>
        </p:txBody>
      </p:sp>
      <p:sp>
        <p:nvSpPr>
          <p:cNvPr id="105" name="Google Shape;105;p4: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fld id="{00000000-1234-1234-1234-123412341234}" type="slidenum">
              <a:rPr lang="fr-FR"/>
              <a:pPr/>
              <a:t>17</a:t>
            </a:fld>
            <a:endParaRPr/>
          </a:p>
        </p:txBody>
      </p:sp>
    </p:spTree>
    <p:extLst>
      <p:ext uri="{BB962C8B-B14F-4D97-AF65-F5344CB8AC3E}">
        <p14:creationId xmlns:p14="http://schemas.microsoft.com/office/powerpoint/2010/main" val="268077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Tracer les dizaines, … </a:t>
            </a:r>
          </a:p>
        </p:txBody>
      </p:sp>
      <p:sp>
        <p:nvSpPr>
          <p:cNvPr id="4" name="Espace réservé du numéro de diapositive 3"/>
          <p:cNvSpPr>
            <a:spLocks noGrp="1"/>
          </p:cNvSpPr>
          <p:nvPr>
            <p:ph type="sldNum" sz="quarter" idx="5"/>
          </p:nvPr>
        </p:nvSpPr>
        <p:spPr/>
        <p:txBody>
          <a:bodyPr/>
          <a:lstStyle/>
          <a:p>
            <a:fld id="{5A14C7C3-056B-DF46-BFA3-A8A4123AC576}" type="slidenum">
              <a:rPr lang="fr-FR" smtClean="0"/>
              <a:pPr/>
              <a:t>18</a:t>
            </a:fld>
            <a:endParaRPr lang="fr-FR"/>
          </a:p>
        </p:txBody>
      </p:sp>
    </p:spTree>
    <p:extLst>
      <p:ext uri="{BB962C8B-B14F-4D97-AF65-F5344CB8AC3E}">
        <p14:creationId xmlns:p14="http://schemas.microsoft.com/office/powerpoint/2010/main" val="48102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endParaRPr lang="fr-FR" sz="1300" dirty="0">
              <a:solidFill>
                <a:schemeClr val="dk1"/>
              </a:solidFill>
              <a:latin typeface="Calibri"/>
              <a:ea typeface="Calibri"/>
              <a:cs typeface="Calibri"/>
              <a:sym typeface="Calibri"/>
            </a:endParaRPr>
          </a:p>
        </p:txBody>
      </p:sp>
      <p:sp>
        <p:nvSpPr>
          <p:cNvPr id="105" name="Google Shape;105;p4: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fld id="{00000000-1234-1234-1234-123412341234}" type="slidenum">
              <a:rPr lang="fr-FR"/>
              <a:pPr/>
              <a:t>19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endParaRPr lang="fr-FR" sz="1300" dirty="0">
              <a:solidFill>
                <a:schemeClr val="dk1"/>
              </a:solidFill>
              <a:latin typeface="Calibri"/>
              <a:ea typeface="Calibri"/>
              <a:cs typeface="Calibri"/>
              <a:sym typeface="Calibri"/>
            </a:endParaRPr>
          </a:p>
        </p:txBody>
      </p:sp>
      <p:sp>
        <p:nvSpPr>
          <p:cNvPr id="105" name="Google Shape;105;p4: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fld id="{00000000-1234-1234-1234-123412341234}" type="slidenum">
              <a:rPr lang="fr-FR"/>
              <a:pPr/>
              <a:t>20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14C7C3-056B-DF46-BFA3-A8A4123AC576}" type="slidenum">
              <a:rPr lang="fr-FR" smtClean="0"/>
              <a:pPr/>
              <a:t>21</a:t>
            </a:fld>
            <a:endParaRPr lang="fr-FR"/>
          </a:p>
        </p:txBody>
      </p:sp>
    </p:spTree>
    <p:extLst>
      <p:ext uri="{BB962C8B-B14F-4D97-AF65-F5344CB8AC3E}">
        <p14:creationId xmlns:p14="http://schemas.microsoft.com/office/powerpoint/2010/main" val="107433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517F4-F26D-B74E-A048-B2FD348CE59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72C18CF-53EE-BC44-A422-CF8D886E9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8639A74-2B62-964A-A35B-38DF40149307}"/>
              </a:ext>
            </a:extLst>
          </p:cNvPr>
          <p:cNvSpPr>
            <a:spLocks noGrp="1"/>
          </p:cNvSpPr>
          <p:nvPr>
            <p:ph type="dt" sz="half" idx="10"/>
          </p:nvPr>
        </p:nvSpPr>
        <p:spPr/>
        <p:txBody>
          <a:bodyPr/>
          <a:lstStyle/>
          <a:p>
            <a:fld id="{04E20C5C-F561-2444-8D59-714D4DE57938}" type="datetimeFigureOut">
              <a:rPr lang="fr-FR" smtClean="0"/>
              <a:pPr/>
              <a:t>04/06/2020</a:t>
            </a:fld>
            <a:endParaRPr lang="fr-FR"/>
          </a:p>
        </p:txBody>
      </p:sp>
      <p:sp>
        <p:nvSpPr>
          <p:cNvPr id="5" name="Espace réservé du pied de page 4">
            <a:extLst>
              <a:ext uri="{FF2B5EF4-FFF2-40B4-BE49-F238E27FC236}">
                <a16:creationId xmlns:a16="http://schemas.microsoft.com/office/drawing/2014/main" id="{7F93CECF-7A41-1F43-9C01-7D2DC92600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0C56CC-A9A7-1445-9A15-AE187C9C3C5B}"/>
              </a:ext>
            </a:extLst>
          </p:cNvPr>
          <p:cNvSpPr>
            <a:spLocks noGrp="1"/>
          </p:cNvSpPr>
          <p:nvPr>
            <p:ph type="sldNum" sz="quarter" idx="12"/>
          </p:nvPr>
        </p:nvSpPr>
        <p:spPr/>
        <p:txBody>
          <a:bodyPr/>
          <a:lstStyle/>
          <a:p>
            <a:fld id="{6D23BEE0-B5D3-2642-A5DE-A3F1A4BD80A9}" type="slidenum">
              <a:rPr lang="fr-FR" smtClean="0"/>
              <a:pPr/>
              <a:t>‹N°›</a:t>
            </a:fld>
            <a:endParaRPr lang="fr-FR"/>
          </a:p>
        </p:txBody>
      </p:sp>
    </p:spTree>
    <p:extLst>
      <p:ext uri="{BB962C8B-B14F-4D97-AF65-F5344CB8AC3E}">
        <p14:creationId xmlns:p14="http://schemas.microsoft.com/office/powerpoint/2010/main" val="1349428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078FF9-A973-004D-A1CF-1C8A6D93A05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915F20E-F470-3041-8C56-38EDE38C175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2651FA-A622-7842-ABAA-C7EBF4846C39}"/>
              </a:ext>
            </a:extLst>
          </p:cNvPr>
          <p:cNvSpPr>
            <a:spLocks noGrp="1"/>
          </p:cNvSpPr>
          <p:nvPr>
            <p:ph type="dt" sz="half" idx="10"/>
          </p:nvPr>
        </p:nvSpPr>
        <p:spPr/>
        <p:txBody>
          <a:bodyPr/>
          <a:lstStyle/>
          <a:p>
            <a:fld id="{04E20C5C-F561-2444-8D59-714D4DE57938}" type="datetimeFigureOut">
              <a:rPr lang="fr-FR" smtClean="0"/>
              <a:pPr/>
              <a:t>04/06/2020</a:t>
            </a:fld>
            <a:endParaRPr lang="fr-FR"/>
          </a:p>
        </p:txBody>
      </p:sp>
      <p:sp>
        <p:nvSpPr>
          <p:cNvPr id="5" name="Espace réservé du pied de page 4">
            <a:extLst>
              <a:ext uri="{FF2B5EF4-FFF2-40B4-BE49-F238E27FC236}">
                <a16:creationId xmlns:a16="http://schemas.microsoft.com/office/drawing/2014/main" id="{101DB440-A910-E047-BA14-3E370AA446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58A891-E45B-6C46-B05A-FEA3E2031D94}"/>
              </a:ext>
            </a:extLst>
          </p:cNvPr>
          <p:cNvSpPr>
            <a:spLocks noGrp="1"/>
          </p:cNvSpPr>
          <p:nvPr>
            <p:ph type="sldNum" sz="quarter" idx="12"/>
          </p:nvPr>
        </p:nvSpPr>
        <p:spPr/>
        <p:txBody>
          <a:bodyPr/>
          <a:lstStyle/>
          <a:p>
            <a:fld id="{6D23BEE0-B5D3-2642-A5DE-A3F1A4BD80A9}" type="slidenum">
              <a:rPr lang="fr-FR" smtClean="0"/>
              <a:pPr/>
              <a:t>‹N°›</a:t>
            </a:fld>
            <a:endParaRPr lang="fr-FR"/>
          </a:p>
        </p:txBody>
      </p:sp>
    </p:spTree>
    <p:extLst>
      <p:ext uri="{BB962C8B-B14F-4D97-AF65-F5344CB8AC3E}">
        <p14:creationId xmlns:p14="http://schemas.microsoft.com/office/powerpoint/2010/main" val="101355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659DDE4-5F56-C143-82AA-02AB0D94065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5BC7678-EF1E-E74A-A94B-58D31F28E57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6F8AB7-6764-4041-B630-5E7E5A2DD43F}"/>
              </a:ext>
            </a:extLst>
          </p:cNvPr>
          <p:cNvSpPr>
            <a:spLocks noGrp="1"/>
          </p:cNvSpPr>
          <p:nvPr>
            <p:ph type="dt" sz="half" idx="10"/>
          </p:nvPr>
        </p:nvSpPr>
        <p:spPr/>
        <p:txBody>
          <a:bodyPr/>
          <a:lstStyle/>
          <a:p>
            <a:fld id="{04E20C5C-F561-2444-8D59-714D4DE57938}" type="datetimeFigureOut">
              <a:rPr lang="fr-FR" smtClean="0"/>
              <a:pPr/>
              <a:t>04/06/2020</a:t>
            </a:fld>
            <a:endParaRPr lang="fr-FR"/>
          </a:p>
        </p:txBody>
      </p:sp>
      <p:sp>
        <p:nvSpPr>
          <p:cNvPr id="5" name="Espace réservé du pied de page 4">
            <a:extLst>
              <a:ext uri="{FF2B5EF4-FFF2-40B4-BE49-F238E27FC236}">
                <a16:creationId xmlns:a16="http://schemas.microsoft.com/office/drawing/2014/main" id="{C78DA9E8-51AE-2A47-8055-2B0DF9C7CC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09A009-4BED-D74B-9AFA-FAA03BF1AB9E}"/>
              </a:ext>
            </a:extLst>
          </p:cNvPr>
          <p:cNvSpPr>
            <a:spLocks noGrp="1"/>
          </p:cNvSpPr>
          <p:nvPr>
            <p:ph type="sldNum" sz="quarter" idx="12"/>
          </p:nvPr>
        </p:nvSpPr>
        <p:spPr/>
        <p:txBody>
          <a:bodyPr/>
          <a:lstStyle/>
          <a:p>
            <a:fld id="{6D23BEE0-B5D3-2642-A5DE-A3F1A4BD80A9}" type="slidenum">
              <a:rPr lang="fr-FR" smtClean="0"/>
              <a:pPr/>
              <a:t>‹N°›</a:t>
            </a:fld>
            <a:endParaRPr lang="fr-FR"/>
          </a:p>
        </p:txBody>
      </p:sp>
    </p:spTree>
    <p:extLst>
      <p:ext uri="{BB962C8B-B14F-4D97-AF65-F5344CB8AC3E}">
        <p14:creationId xmlns:p14="http://schemas.microsoft.com/office/powerpoint/2010/main" val="196051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AB83C4-D2BD-AA4B-88DE-B152F1D645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0A3A689-12F8-5A47-88FB-EED85B259D4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694CF1-DCC9-E94D-8E49-D9AB5EC8DDE9}"/>
              </a:ext>
            </a:extLst>
          </p:cNvPr>
          <p:cNvSpPr>
            <a:spLocks noGrp="1"/>
          </p:cNvSpPr>
          <p:nvPr>
            <p:ph type="dt" sz="half" idx="10"/>
          </p:nvPr>
        </p:nvSpPr>
        <p:spPr/>
        <p:txBody>
          <a:bodyPr/>
          <a:lstStyle/>
          <a:p>
            <a:fld id="{04E20C5C-F561-2444-8D59-714D4DE57938}" type="datetimeFigureOut">
              <a:rPr lang="fr-FR" smtClean="0"/>
              <a:pPr/>
              <a:t>04/06/2020</a:t>
            </a:fld>
            <a:endParaRPr lang="fr-FR"/>
          </a:p>
        </p:txBody>
      </p:sp>
      <p:sp>
        <p:nvSpPr>
          <p:cNvPr id="5" name="Espace réservé du pied de page 4">
            <a:extLst>
              <a:ext uri="{FF2B5EF4-FFF2-40B4-BE49-F238E27FC236}">
                <a16:creationId xmlns:a16="http://schemas.microsoft.com/office/drawing/2014/main" id="{55F01537-B12D-9247-9E0D-39EF2E9D58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4D797D-510A-F14B-89EC-6B605AFE3DC8}"/>
              </a:ext>
            </a:extLst>
          </p:cNvPr>
          <p:cNvSpPr>
            <a:spLocks noGrp="1"/>
          </p:cNvSpPr>
          <p:nvPr>
            <p:ph type="sldNum" sz="quarter" idx="12"/>
          </p:nvPr>
        </p:nvSpPr>
        <p:spPr/>
        <p:txBody>
          <a:bodyPr/>
          <a:lstStyle/>
          <a:p>
            <a:fld id="{6D23BEE0-B5D3-2642-A5DE-A3F1A4BD80A9}" type="slidenum">
              <a:rPr lang="fr-FR" smtClean="0"/>
              <a:pPr/>
              <a:t>‹N°›</a:t>
            </a:fld>
            <a:endParaRPr lang="fr-FR"/>
          </a:p>
        </p:txBody>
      </p:sp>
    </p:spTree>
    <p:extLst>
      <p:ext uri="{BB962C8B-B14F-4D97-AF65-F5344CB8AC3E}">
        <p14:creationId xmlns:p14="http://schemas.microsoft.com/office/powerpoint/2010/main" val="90792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6EBEFA-DEB6-BD4F-977C-47F8A5AE36D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8D782EF-37B3-7C4E-816B-570D0D0093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A0C0D8B-8B3B-3A45-ADE3-AC9E7E724AEC}"/>
              </a:ext>
            </a:extLst>
          </p:cNvPr>
          <p:cNvSpPr>
            <a:spLocks noGrp="1"/>
          </p:cNvSpPr>
          <p:nvPr>
            <p:ph type="dt" sz="half" idx="10"/>
          </p:nvPr>
        </p:nvSpPr>
        <p:spPr/>
        <p:txBody>
          <a:bodyPr/>
          <a:lstStyle/>
          <a:p>
            <a:fld id="{04E20C5C-F561-2444-8D59-714D4DE57938}" type="datetimeFigureOut">
              <a:rPr lang="fr-FR" smtClean="0"/>
              <a:pPr/>
              <a:t>04/06/2020</a:t>
            </a:fld>
            <a:endParaRPr lang="fr-FR"/>
          </a:p>
        </p:txBody>
      </p:sp>
      <p:sp>
        <p:nvSpPr>
          <p:cNvPr id="5" name="Espace réservé du pied de page 4">
            <a:extLst>
              <a:ext uri="{FF2B5EF4-FFF2-40B4-BE49-F238E27FC236}">
                <a16:creationId xmlns:a16="http://schemas.microsoft.com/office/drawing/2014/main" id="{1990BCB5-0FFC-F840-AA91-55BEE3CE8E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A23E92-E29D-8B44-A220-EF12DECB3B4E}"/>
              </a:ext>
            </a:extLst>
          </p:cNvPr>
          <p:cNvSpPr>
            <a:spLocks noGrp="1"/>
          </p:cNvSpPr>
          <p:nvPr>
            <p:ph type="sldNum" sz="quarter" idx="12"/>
          </p:nvPr>
        </p:nvSpPr>
        <p:spPr/>
        <p:txBody>
          <a:bodyPr/>
          <a:lstStyle/>
          <a:p>
            <a:fld id="{6D23BEE0-B5D3-2642-A5DE-A3F1A4BD80A9}" type="slidenum">
              <a:rPr lang="fr-FR" smtClean="0"/>
              <a:pPr/>
              <a:t>‹N°›</a:t>
            </a:fld>
            <a:endParaRPr lang="fr-FR"/>
          </a:p>
        </p:txBody>
      </p:sp>
    </p:spTree>
    <p:extLst>
      <p:ext uri="{BB962C8B-B14F-4D97-AF65-F5344CB8AC3E}">
        <p14:creationId xmlns:p14="http://schemas.microsoft.com/office/powerpoint/2010/main" val="424204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E5D16F-514C-F048-B808-993495BA68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ACAE751-6084-5D43-9347-716EC7D33A3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EBCACFF-47C5-5B4C-97EF-52E8FFBDAAB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A5DCB0E-5374-DD4A-A1EA-1C536164B135}"/>
              </a:ext>
            </a:extLst>
          </p:cNvPr>
          <p:cNvSpPr>
            <a:spLocks noGrp="1"/>
          </p:cNvSpPr>
          <p:nvPr>
            <p:ph type="dt" sz="half" idx="10"/>
          </p:nvPr>
        </p:nvSpPr>
        <p:spPr/>
        <p:txBody>
          <a:bodyPr/>
          <a:lstStyle/>
          <a:p>
            <a:fld id="{04E20C5C-F561-2444-8D59-714D4DE57938}" type="datetimeFigureOut">
              <a:rPr lang="fr-FR" smtClean="0"/>
              <a:pPr/>
              <a:t>04/06/2020</a:t>
            </a:fld>
            <a:endParaRPr lang="fr-FR"/>
          </a:p>
        </p:txBody>
      </p:sp>
      <p:sp>
        <p:nvSpPr>
          <p:cNvPr id="6" name="Espace réservé du pied de page 5">
            <a:extLst>
              <a:ext uri="{FF2B5EF4-FFF2-40B4-BE49-F238E27FC236}">
                <a16:creationId xmlns:a16="http://schemas.microsoft.com/office/drawing/2014/main" id="{4A14FE43-1953-DB49-B94A-A48E6289CD6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DAF0AA-D6E1-B442-9C2D-3873AA7FBFFB}"/>
              </a:ext>
            </a:extLst>
          </p:cNvPr>
          <p:cNvSpPr>
            <a:spLocks noGrp="1"/>
          </p:cNvSpPr>
          <p:nvPr>
            <p:ph type="sldNum" sz="quarter" idx="12"/>
          </p:nvPr>
        </p:nvSpPr>
        <p:spPr/>
        <p:txBody>
          <a:bodyPr/>
          <a:lstStyle/>
          <a:p>
            <a:fld id="{6D23BEE0-B5D3-2642-A5DE-A3F1A4BD80A9}" type="slidenum">
              <a:rPr lang="fr-FR" smtClean="0"/>
              <a:pPr/>
              <a:t>‹N°›</a:t>
            </a:fld>
            <a:endParaRPr lang="fr-FR"/>
          </a:p>
        </p:txBody>
      </p:sp>
    </p:spTree>
    <p:extLst>
      <p:ext uri="{BB962C8B-B14F-4D97-AF65-F5344CB8AC3E}">
        <p14:creationId xmlns:p14="http://schemas.microsoft.com/office/powerpoint/2010/main" val="59871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5C992-7E88-5A41-8625-72BE55DECAE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3F31EA8-DB6E-0B4A-85B9-DDC154A14C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09D683C-C167-6047-BEE7-F1486796799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AF52C1-6346-FC49-8D82-8448292EC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E84B932-677B-6A47-92EC-C09D19A463F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4ABC338-7A89-1943-B143-30BB2FF8B756}"/>
              </a:ext>
            </a:extLst>
          </p:cNvPr>
          <p:cNvSpPr>
            <a:spLocks noGrp="1"/>
          </p:cNvSpPr>
          <p:nvPr>
            <p:ph type="dt" sz="half" idx="10"/>
          </p:nvPr>
        </p:nvSpPr>
        <p:spPr/>
        <p:txBody>
          <a:bodyPr/>
          <a:lstStyle/>
          <a:p>
            <a:fld id="{04E20C5C-F561-2444-8D59-714D4DE57938}" type="datetimeFigureOut">
              <a:rPr lang="fr-FR" smtClean="0"/>
              <a:pPr/>
              <a:t>04/06/2020</a:t>
            </a:fld>
            <a:endParaRPr lang="fr-FR"/>
          </a:p>
        </p:txBody>
      </p:sp>
      <p:sp>
        <p:nvSpPr>
          <p:cNvPr id="8" name="Espace réservé du pied de page 7">
            <a:extLst>
              <a:ext uri="{FF2B5EF4-FFF2-40B4-BE49-F238E27FC236}">
                <a16:creationId xmlns:a16="http://schemas.microsoft.com/office/drawing/2014/main" id="{1DAD9C66-8763-DD4A-91FA-0E24EC6AD7F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A0558C3-C08D-A047-AC86-24D94B00CB02}"/>
              </a:ext>
            </a:extLst>
          </p:cNvPr>
          <p:cNvSpPr>
            <a:spLocks noGrp="1"/>
          </p:cNvSpPr>
          <p:nvPr>
            <p:ph type="sldNum" sz="quarter" idx="12"/>
          </p:nvPr>
        </p:nvSpPr>
        <p:spPr/>
        <p:txBody>
          <a:bodyPr/>
          <a:lstStyle/>
          <a:p>
            <a:fld id="{6D23BEE0-B5D3-2642-A5DE-A3F1A4BD80A9}" type="slidenum">
              <a:rPr lang="fr-FR" smtClean="0"/>
              <a:pPr/>
              <a:t>‹N°›</a:t>
            </a:fld>
            <a:endParaRPr lang="fr-FR"/>
          </a:p>
        </p:txBody>
      </p:sp>
    </p:spTree>
    <p:extLst>
      <p:ext uri="{BB962C8B-B14F-4D97-AF65-F5344CB8AC3E}">
        <p14:creationId xmlns:p14="http://schemas.microsoft.com/office/powerpoint/2010/main" val="304015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0502A-D6CF-0E42-95F0-572F01F3A7B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AAE9147-7554-B546-BD52-74E24E3B5107}"/>
              </a:ext>
            </a:extLst>
          </p:cNvPr>
          <p:cNvSpPr>
            <a:spLocks noGrp="1"/>
          </p:cNvSpPr>
          <p:nvPr>
            <p:ph type="dt" sz="half" idx="10"/>
          </p:nvPr>
        </p:nvSpPr>
        <p:spPr/>
        <p:txBody>
          <a:bodyPr/>
          <a:lstStyle/>
          <a:p>
            <a:fld id="{04E20C5C-F561-2444-8D59-714D4DE57938}" type="datetimeFigureOut">
              <a:rPr lang="fr-FR" smtClean="0"/>
              <a:pPr/>
              <a:t>04/06/2020</a:t>
            </a:fld>
            <a:endParaRPr lang="fr-FR"/>
          </a:p>
        </p:txBody>
      </p:sp>
      <p:sp>
        <p:nvSpPr>
          <p:cNvPr id="4" name="Espace réservé du pied de page 3">
            <a:extLst>
              <a:ext uri="{FF2B5EF4-FFF2-40B4-BE49-F238E27FC236}">
                <a16:creationId xmlns:a16="http://schemas.microsoft.com/office/drawing/2014/main" id="{61124627-28B2-8349-869A-4A20007A43E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5769E86-542A-954E-ABCB-E51B7D923238}"/>
              </a:ext>
            </a:extLst>
          </p:cNvPr>
          <p:cNvSpPr>
            <a:spLocks noGrp="1"/>
          </p:cNvSpPr>
          <p:nvPr>
            <p:ph type="sldNum" sz="quarter" idx="12"/>
          </p:nvPr>
        </p:nvSpPr>
        <p:spPr/>
        <p:txBody>
          <a:bodyPr/>
          <a:lstStyle/>
          <a:p>
            <a:fld id="{6D23BEE0-B5D3-2642-A5DE-A3F1A4BD80A9}" type="slidenum">
              <a:rPr lang="fr-FR" smtClean="0"/>
              <a:pPr/>
              <a:t>‹N°›</a:t>
            </a:fld>
            <a:endParaRPr lang="fr-FR"/>
          </a:p>
        </p:txBody>
      </p:sp>
    </p:spTree>
    <p:extLst>
      <p:ext uri="{BB962C8B-B14F-4D97-AF65-F5344CB8AC3E}">
        <p14:creationId xmlns:p14="http://schemas.microsoft.com/office/powerpoint/2010/main" val="338821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D30AC58-8373-D247-9452-AE4123EC1063}"/>
              </a:ext>
            </a:extLst>
          </p:cNvPr>
          <p:cNvSpPr>
            <a:spLocks noGrp="1"/>
          </p:cNvSpPr>
          <p:nvPr>
            <p:ph type="dt" sz="half" idx="10"/>
          </p:nvPr>
        </p:nvSpPr>
        <p:spPr/>
        <p:txBody>
          <a:bodyPr/>
          <a:lstStyle/>
          <a:p>
            <a:fld id="{04E20C5C-F561-2444-8D59-714D4DE57938}" type="datetimeFigureOut">
              <a:rPr lang="fr-FR" smtClean="0"/>
              <a:pPr/>
              <a:t>04/06/2020</a:t>
            </a:fld>
            <a:endParaRPr lang="fr-FR"/>
          </a:p>
        </p:txBody>
      </p:sp>
      <p:sp>
        <p:nvSpPr>
          <p:cNvPr id="3" name="Espace réservé du pied de page 2">
            <a:extLst>
              <a:ext uri="{FF2B5EF4-FFF2-40B4-BE49-F238E27FC236}">
                <a16:creationId xmlns:a16="http://schemas.microsoft.com/office/drawing/2014/main" id="{5384AE93-57BA-8B47-8C86-249502757F8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6D41C84-8F8A-D74B-971E-818C9FFD0483}"/>
              </a:ext>
            </a:extLst>
          </p:cNvPr>
          <p:cNvSpPr>
            <a:spLocks noGrp="1"/>
          </p:cNvSpPr>
          <p:nvPr>
            <p:ph type="sldNum" sz="quarter" idx="12"/>
          </p:nvPr>
        </p:nvSpPr>
        <p:spPr/>
        <p:txBody>
          <a:bodyPr/>
          <a:lstStyle/>
          <a:p>
            <a:fld id="{6D23BEE0-B5D3-2642-A5DE-A3F1A4BD80A9}" type="slidenum">
              <a:rPr lang="fr-FR" smtClean="0"/>
              <a:pPr/>
              <a:t>‹N°›</a:t>
            </a:fld>
            <a:endParaRPr lang="fr-FR"/>
          </a:p>
        </p:txBody>
      </p:sp>
    </p:spTree>
    <p:extLst>
      <p:ext uri="{BB962C8B-B14F-4D97-AF65-F5344CB8AC3E}">
        <p14:creationId xmlns:p14="http://schemas.microsoft.com/office/powerpoint/2010/main" val="22894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C1F036-69B2-F04C-9FBA-FC2763FA93C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4DC921A-8F59-6341-9779-A5B2BD6E5D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96EBD9-D1D8-134A-8E72-58C0D2332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148383E-A952-8B43-A720-47EE792B8117}"/>
              </a:ext>
            </a:extLst>
          </p:cNvPr>
          <p:cNvSpPr>
            <a:spLocks noGrp="1"/>
          </p:cNvSpPr>
          <p:nvPr>
            <p:ph type="dt" sz="half" idx="10"/>
          </p:nvPr>
        </p:nvSpPr>
        <p:spPr/>
        <p:txBody>
          <a:bodyPr/>
          <a:lstStyle/>
          <a:p>
            <a:fld id="{04E20C5C-F561-2444-8D59-714D4DE57938}" type="datetimeFigureOut">
              <a:rPr lang="fr-FR" smtClean="0"/>
              <a:pPr/>
              <a:t>04/06/2020</a:t>
            </a:fld>
            <a:endParaRPr lang="fr-FR"/>
          </a:p>
        </p:txBody>
      </p:sp>
      <p:sp>
        <p:nvSpPr>
          <p:cNvPr id="6" name="Espace réservé du pied de page 5">
            <a:extLst>
              <a:ext uri="{FF2B5EF4-FFF2-40B4-BE49-F238E27FC236}">
                <a16:creationId xmlns:a16="http://schemas.microsoft.com/office/drawing/2014/main" id="{65EFEF5A-01E9-004D-BFC4-2EB2E90354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894AE4-5FA6-D547-B142-53822E809C65}"/>
              </a:ext>
            </a:extLst>
          </p:cNvPr>
          <p:cNvSpPr>
            <a:spLocks noGrp="1"/>
          </p:cNvSpPr>
          <p:nvPr>
            <p:ph type="sldNum" sz="quarter" idx="12"/>
          </p:nvPr>
        </p:nvSpPr>
        <p:spPr/>
        <p:txBody>
          <a:bodyPr/>
          <a:lstStyle/>
          <a:p>
            <a:fld id="{6D23BEE0-B5D3-2642-A5DE-A3F1A4BD80A9}" type="slidenum">
              <a:rPr lang="fr-FR" smtClean="0"/>
              <a:pPr/>
              <a:t>‹N°›</a:t>
            </a:fld>
            <a:endParaRPr lang="fr-FR"/>
          </a:p>
        </p:txBody>
      </p:sp>
    </p:spTree>
    <p:extLst>
      <p:ext uri="{BB962C8B-B14F-4D97-AF65-F5344CB8AC3E}">
        <p14:creationId xmlns:p14="http://schemas.microsoft.com/office/powerpoint/2010/main" val="69265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D8A58-49CF-F041-AC4F-2CCAA406F2A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642EFB-B5D5-2C48-A0AE-24C5A604C9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4768CD9-5512-6140-975C-6462E59E0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CC2C826-2913-BB49-8B28-FD20C46BC841}"/>
              </a:ext>
            </a:extLst>
          </p:cNvPr>
          <p:cNvSpPr>
            <a:spLocks noGrp="1"/>
          </p:cNvSpPr>
          <p:nvPr>
            <p:ph type="dt" sz="half" idx="10"/>
          </p:nvPr>
        </p:nvSpPr>
        <p:spPr/>
        <p:txBody>
          <a:bodyPr/>
          <a:lstStyle/>
          <a:p>
            <a:fld id="{04E20C5C-F561-2444-8D59-714D4DE57938}" type="datetimeFigureOut">
              <a:rPr lang="fr-FR" smtClean="0"/>
              <a:pPr/>
              <a:t>04/06/2020</a:t>
            </a:fld>
            <a:endParaRPr lang="fr-FR"/>
          </a:p>
        </p:txBody>
      </p:sp>
      <p:sp>
        <p:nvSpPr>
          <p:cNvPr id="6" name="Espace réservé du pied de page 5">
            <a:extLst>
              <a:ext uri="{FF2B5EF4-FFF2-40B4-BE49-F238E27FC236}">
                <a16:creationId xmlns:a16="http://schemas.microsoft.com/office/drawing/2014/main" id="{481831D9-5663-1546-8F9E-09CA33F5C2B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FD68C4-2057-5D47-BA0F-0702C9E1F04A}"/>
              </a:ext>
            </a:extLst>
          </p:cNvPr>
          <p:cNvSpPr>
            <a:spLocks noGrp="1"/>
          </p:cNvSpPr>
          <p:nvPr>
            <p:ph type="sldNum" sz="quarter" idx="12"/>
          </p:nvPr>
        </p:nvSpPr>
        <p:spPr/>
        <p:txBody>
          <a:bodyPr/>
          <a:lstStyle/>
          <a:p>
            <a:fld id="{6D23BEE0-B5D3-2642-A5DE-A3F1A4BD80A9}" type="slidenum">
              <a:rPr lang="fr-FR" smtClean="0"/>
              <a:pPr/>
              <a:t>‹N°›</a:t>
            </a:fld>
            <a:endParaRPr lang="fr-FR"/>
          </a:p>
        </p:txBody>
      </p:sp>
    </p:spTree>
    <p:extLst>
      <p:ext uri="{BB962C8B-B14F-4D97-AF65-F5344CB8AC3E}">
        <p14:creationId xmlns:p14="http://schemas.microsoft.com/office/powerpoint/2010/main" val="33751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60C0989-D162-4243-AB33-EBB4A6E78A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4AE383E-4DD6-EF4B-BF8D-87C3C28F7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80840D-D131-844C-A88D-8EB810EA45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20C5C-F561-2444-8D59-714D4DE57938}" type="datetimeFigureOut">
              <a:rPr lang="fr-FR" smtClean="0"/>
              <a:pPr/>
              <a:t>04/06/2020</a:t>
            </a:fld>
            <a:endParaRPr lang="fr-FR"/>
          </a:p>
        </p:txBody>
      </p:sp>
      <p:sp>
        <p:nvSpPr>
          <p:cNvPr id="5" name="Espace réservé du pied de page 4">
            <a:extLst>
              <a:ext uri="{FF2B5EF4-FFF2-40B4-BE49-F238E27FC236}">
                <a16:creationId xmlns:a16="http://schemas.microsoft.com/office/drawing/2014/main" id="{CAC46487-109C-6149-901A-09224F896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3E9F3FD-264A-EF4B-8E59-99EF6C08CB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3BEE0-B5D3-2642-A5DE-A3F1A4BD80A9}" type="slidenum">
              <a:rPr lang="fr-FR" smtClean="0"/>
              <a:pPr/>
              <a:t>‹N°›</a:t>
            </a:fld>
            <a:endParaRPr lang="fr-FR"/>
          </a:p>
        </p:txBody>
      </p:sp>
    </p:spTree>
    <p:extLst>
      <p:ext uri="{BB962C8B-B14F-4D97-AF65-F5344CB8AC3E}">
        <p14:creationId xmlns:p14="http://schemas.microsoft.com/office/powerpoint/2010/main" val="2060571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FD31B9-7166-D642-A3AE-1BD996153685}"/>
              </a:ext>
            </a:extLst>
          </p:cNvPr>
          <p:cNvSpPr>
            <a:spLocks noGrp="1"/>
          </p:cNvSpPr>
          <p:nvPr>
            <p:ph type="title"/>
          </p:nvPr>
        </p:nvSpPr>
        <p:spPr/>
        <p:txBody>
          <a:bodyPr/>
          <a:lstStyle/>
          <a:p>
            <a:r>
              <a:rPr lang="fr-FR" dirty="0" smtClean="0"/>
              <a:t>Mardi 16 juin</a:t>
            </a:r>
            <a:endParaRPr lang="fr-FR" dirty="0"/>
          </a:p>
        </p:txBody>
      </p:sp>
      <p:sp>
        <p:nvSpPr>
          <p:cNvPr id="3" name="Rectangle 2"/>
          <p:cNvSpPr/>
          <p:nvPr/>
        </p:nvSpPr>
        <p:spPr>
          <a:xfrm>
            <a:off x="701040" y="1524000"/>
            <a:ext cx="1071372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81486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7030A0"/>
                </a:solidFill>
                <a:latin typeface="Arial" panose="020B0604020202020204" pitchFamily="34" charset="0"/>
                <a:cs typeface="Arial" panose="020B0604020202020204" pitchFamily="34" charset="0"/>
              </a:rPr>
              <a:t>Ce qu’on peut retenir</a:t>
            </a:r>
            <a:endParaRPr lang="fr-FR" b="1" dirty="0">
              <a:solidFill>
                <a:srgbClr val="7030A0"/>
              </a:solidFill>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2941320" y="4299358"/>
            <a:ext cx="6096000" cy="1476375"/>
          </a:xfrm>
          <a:prstGeom prst="rect">
            <a:avLst/>
          </a:prstGeom>
          <a:noFill/>
          <a:ln w="12700">
            <a:solidFill>
              <a:schemeClr val="accent1"/>
            </a:solidFill>
            <a:miter lim="800000"/>
            <a:headEnd/>
            <a:tailEnd/>
          </a:ln>
          <a:effectLst/>
        </p:spPr>
      </p:pic>
      <p:sp>
        <p:nvSpPr>
          <p:cNvPr id="5" name="ZoneTexte 4"/>
          <p:cNvSpPr txBox="1"/>
          <p:nvPr/>
        </p:nvSpPr>
        <p:spPr>
          <a:xfrm>
            <a:off x="4695371" y="4412902"/>
            <a:ext cx="3580190" cy="461665"/>
          </a:xfrm>
          <a:prstGeom prst="rect">
            <a:avLst/>
          </a:prstGeom>
          <a:noFill/>
        </p:spPr>
        <p:txBody>
          <a:bodyPr wrap="square" rtlCol="0">
            <a:spAutoFit/>
          </a:bodyPr>
          <a:lstStyle/>
          <a:p>
            <a:r>
              <a:rPr lang="fr-FR" sz="2400" b="1" dirty="0" smtClean="0"/>
              <a:t>       A                             C</a:t>
            </a:r>
            <a:endParaRPr lang="fr-FR" sz="2400" b="1" dirty="0"/>
          </a:p>
        </p:txBody>
      </p:sp>
      <p:sp>
        <p:nvSpPr>
          <p:cNvPr id="6" name="ZoneTexte 5"/>
          <p:cNvSpPr txBox="1"/>
          <p:nvPr/>
        </p:nvSpPr>
        <p:spPr>
          <a:xfrm>
            <a:off x="2941320" y="5105400"/>
            <a:ext cx="6096000" cy="461665"/>
          </a:xfrm>
          <a:prstGeom prst="rect">
            <a:avLst/>
          </a:prstGeom>
          <a:noFill/>
        </p:spPr>
        <p:txBody>
          <a:bodyPr wrap="square" rtlCol="0">
            <a:spAutoFit/>
          </a:bodyPr>
          <a:lstStyle/>
          <a:p>
            <a:r>
              <a:rPr lang="fr-FR" sz="2400" b="1" dirty="0" smtClean="0"/>
              <a:t>  0                             5                            10</a:t>
            </a:r>
            <a:endParaRPr lang="fr-FR" sz="2400" b="1" dirty="0"/>
          </a:p>
        </p:txBody>
      </p:sp>
      <p:sp>
        <p:nvSpPr>
          <p:cNvPr id="11" name="ZoneTexte 10"/>
          <p:cNvSpPr txBox="1"/>
          <p:nvPr/>
        </p:nvSpPr>
        <p:spPr>
          <a:xfrm>
            <a:off x="1059543" y="1596746"/>
            <a:ext cx="9724571" cy="3046988"/>
          </a:xfrm>
          <a:prstGeom prst="rect">
            <a:avLst/>
          </a:prstGeom>
          <a:noFill/>
        </p:spPr>
        <p:txBody>
          <a:bodyPr wrap="square" rtlCol="0">
            <a:spAutoFit/>
          </a:bodyPr>
          <a:lstStyle/>
          <a:p>
            <a:r>
              <a:rPr lang="fr-FR" sz="2800" dirty="0" smtClean="0"/>
              <a:t>Le point A est repéré par le nombre 5.</a:t>
            </a:r>
            <a:r>
              <a:rPr lang="fr-FR" sz="2800" i="1" dirty="0" smtClean="0"/>
              <a:t> </a:t>
            </a:r>
          </a:p>
          <a:p>
            <a:r>
              <a:rPr lang="fr-FR" sz="2800" dirty="0" smtClean="0"/>
              <a:t>La distance qui sépare le point A du point O, appelé l’origine, est à 5 unités         .  </a:t>
            </a:r>
          </a:p>
          <a:p>
            <a:r>
              <a:rPr lang="fr-FR" sz="2800" dirty="0" smtClean="0"/>
              <a:t>Le nombre 10 repère le point C. La distance de C à l’origine est de 10 unités.</a:t>
            </a:r>
          </a:p>
          <a:p>
            <a:endParaRPr lang="fr-FR" sz="2800" i="1" dirty="0" smtClean="0"/>
          </a:p>
          <a:p>
            <a:endParaRPr lang="fr-FR" sz="2400" dirty="0"/>
          </a:p>
        </p:txBody>
      </p:sp>
      <p:sp>
        <p:nvSpPr>
          <p:cNvPr id="7" name="Rectangle 6"/>
          <p:cNvSpPr/>
          <p:nvPr/>
        </p:nvSpPr>
        <p:spPr>
          <a:xfrm>
            <a:off x="2956068" y="5552317"/>
            <a:ext cx="1006566" cy="20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222171" y="5567065"/>
            <a:ext cx="435429" cy="208668"/>
          </a:xfrm>
          <a:prstGeom prst="rect">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472889" y="2614838"/>
            <a:ext cx="435429" cy="208668"/>
          </a:xfrm>
          <a:prstGeom prst="rect">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686ECEBC-FAC3-4219-9513-EEE650131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143" y="505246"/>
            <a:ext cx="941254" cy="1185442"/>
          </a:xfrm>
          <a:prstGeom prst="rect">
            <a:avLst/>
          </a:prstGeom>
        </p:spPr>
      </p:pic>
      <p:sp>
        <p:nvSpPr>
          <p:cNvPr id="12" name="ZoneTexte 11"/>
          <p:cNvSpPr txBox="1"/>
          <p:nvPr/>
        </p:nvSpPr>
        <p:spPr>
          <a:xfrm>
            <a:off x="2752642" y="4416367"/>
            <a:ext cx="904958" cy="461665"/>
          </a:xfrm>
          <a:prstGeom prst="rect">
            <a:avLst/>
          </a:prstGeom>
          <a:noFill/>
        </p:spPr>
        <p:txBody>
          <a:bodyPr wrap="square" rtlCol="0">
            <a:spAutoFit/>
          </a:bodyPr>
          <a:lstStyle/>
          <a:p>
            <a:r>
              <a:rPr lang="fr-FR" sz="2400" b="1" dirty="0" smtClean="0"/>
              <a:t>    O                             </a:t>
            </a:r>
            <a:endParaRPr lang="fr-FR"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8000" b="1" dirty="0">
                <a:solidFill>
                  <a:srgbClr val="7030A0"/>
                </a:solidFill>
                <a:latin typeface="+mn-lt"/>
                <a:ea typeface="Arial"/>
                <a:cs typeface="Arial"/>
                <a:sym typeface="Arial"/>
              </a:rPr>
              <a:t>Calcul réfléchi</a:t>
            </a:r>
            <a:endParaRPr lang="fr-FR" sz="8000" dirty="0">
              <a:solidFill>
                <a:srgbClr val="7030A0"/>
              </a:solidFill>
              <a:latin typeface="+mn-lt"/>
            </a:endParaRPr>
          </a:p>
        </p:txBody>
      </p:sp>
      <p:sp>
        <p:nvSpPr>
          <p:cNvPr id="3" name="Sous-titre 2"/>
          <p:cNvSpPr>
            <a:spLocks noGrp="1"/>
          </p:cNvSpPr>
          <p:nvPr>
            <p:ph type="subTitle" idx="1"/>
          </p:nvPr>
        </p:nvSpPr>
        <p:spPr>
          <a:xfrm>
            <a:off x="1524000" y="3602038"/>
            <a:ext cx="10226040" cy="1655762"/>
          </a:xfrm>
        </p:spPr>
        <p:txBody>
          <a:bodyPr>
            <a:normAutofit/>
          </a:bodyPr>
          <a:lstStyle/>
          <a:p>
            <a:r>
              <a:rPr lang="fr-FR" sz="6000" dirty="0" smtClean="0"/>
              <a:t>Le trio</a:t>
            </a:r>
            <a:endParaRPr lang="fr-FR" sz="6000" dirty="0"/>
          </a:p>
        </p:txBody>
      </p:sp>
    </p:spTree>
    <p:extLst>
      <p:ext uri="{BB962C8B-B14F-4D97-AF65-F5344CB8AC3E}">
        <p14:creationId xmlns:p14="http://schemas.microsoft.com/office/powerpoint/2010/main" val="3004638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7030A0"/>
                </a:solidFill>
                <a:latin typeface="Arial" panose="020B0604020202020204" pitchFamily="34" charset="0"/>
                <a:cs typeface="Arial" panose="020B0604020202020204" pitchFamily="34" charset="0"/>
              </a:rPr>
              <a:t>Un jeu mathématique : le trio</a:t>
            </a:r>
            <a:endParaRPr lang="fr-FR" b="1" dirty="0">
              <a:solidFill>
                <a:srgbClr val="7030A0"/>
              </a:solidFill>
              <a:latin typeface="Arial" panose="020B0604020202020204" pitchFamily="34" charset="0"/>
              <a:cs typeface="Arial" panose="020B0604020202020204" pitchFamily="34" charset="0"/>
            </a:endParaRPr>
          </a:p>
        </p:txBody>
      </p:sp>
      <p:graphicFrame>
        <p:nvGraphicFramePr>
          <p:cNvPr id="4" name="Espace réservé du contenu 3"/>
          <p:cNvGraphicFramePr>
            <a:graphicFrameLocks noGrp="1"/>
          </p:cNvGraphicFramePr>
          <p:nvPr>
            <p:ph idx="1"/>
          </p:nvPr>
        </p:nvGraphicFramePr>
        <p:xfrm>
          <a:off x="1161144" y="3338286"/>
          <a:ext cx="3454399" cy="2468880"/>
        </p:xfrm>
        <a:graphic>
          <a:graphicData uri="http://schemas.openxmlformats.org/drawingml/2006/table">
            <a:tbl>
              <a:tblPr firstRow="1" bandRow="1">
                <a:tableStyleId>{5940675A-B579-460E-94D1-54222C63F5DA}</a:tableStyleId>
              </a:tblPr>
              <a:tblGrid>
                <a:gridCol w="1151466">
                  <a:extLst>
                    <a:ext uri="{9D8B030D-6E8A-4147-A177-3AD203B41FA5}">
                      <a16:colId xmlns:a16="http://schemas.microsoft.com/office/drawing/2014/main" val="20000"/>
                    </a:ext>
                  </a:extLst>
                </a:gridCol>
                <a:gridCol w="1170818">
                  <a:extLst>
                    <a:ext uri="{9D8B030D-6E8A-4147-A177-3AD203B41FA5}">
                      <a16:colId xmlns:a16="http://schemas.microsoft.com/office/drawing/2014/main" val="20001"/>
                    </a:ext>
                  </a:extLst>
                </a:gridCol>
                <a:gridCol w="1132115">
                  <a:extLst>
                    <a:ext uri="{9D8B030D-6E8A-4147-A177-3AD203B41FA5}">
                      <a16:colId xmlns:a16="http://schemas.microsoft.com/office/drawing/2014/main" val="20002"/>
                    </a:ext>
                  </a:extLst>
                </a:gridCol>
              </a:tblGrid>
              <a:tr h="370840">
                <a:tc>
                  <a:txBody>
                    <a:bodyPr/>
                    <a:lstStyle/>
                    <a:p>
                      <a:pPr algn="ctr"/>
                      <a:r>
                        <a:rPr lang="fr-FR" sz="4800" b="1" dirty="0" smtClean="0">
                          <a:solidFill>
                            <a:srgbClr val="002060"/>
                          </a:solidFill>
                        </a:rPr>
                        <a:t>4</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3</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6</a:t>
                      </a:r>
                      <a:endParaRPr lang="fr-FR" sz="4800" b="1" dirty="0">
                        <a:solidFill>
                          <a:srgbClr val="002060"/>
                        </a:solidFill>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ctr"/>
                      <a:r>
                        <a:rPr lang="fr-FR" sz="4800" b="1" dirty="0" smtClean="0">
                          <a:solidFill>
                            <a:srgbClr val="002060"/>
                          </a:solidFill>
                        </a:rPr>
                        <a:t>3</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4</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6</a:t>
                      </a:r>
                      <a:endParaRPr lang="fr-FR" sz="4800" b="1" dirty="0">
                        <a:solidFill>
                          <a:srgbClr val="002060"/>
                        </a:solidFill>
                      </a:endParaRPr>
                    </a:p>
                  </a:txBody>
                  <a:tcP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algn="ctr"/>
                      <a:r>
                        <a:rPr lang="fr-FR" sz="4800" b="1" dirty="0" smtClean="0">
                          <a:solidFill>
                            <a:srgbClr val="002060"/>
                          </a:solidFill>
                        </a:rPr>
                        <a:t>4</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10</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2</a:t>
                      </a:r>
                      <a:endParaRPr lang="fr-FR" sz="4800" b="1" dirty="0">
                        <a:solidFill>
                          <a:srgbClr val="002060"/>
                        </a:solidFill>
                      </a:endParaRPr>
                    </a:p>
                  </a:txBody>
                  <a:tcP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7" name="ZoneTexte 6"/>
          <p:cNvSpPr txBox="1"/>
          <p:nvPr/>
        </p:nvSpPr>
        <p:spPr>
          <a:xfrm>
            <a:off x="838200" y="1451429"/>
            <a:ext cx="10192656" cy="1569660"/>
          </a:xfrm>
          <a:prstGeom prst="rect">
            <a:avLst/>
          </a:prstGeom>
          <a:noFill/>
        </p:spPr>
        <p:txBody>
          <a:bodyPr wrap="square" rtlCol="0">
            <a:spAutoFit/>
          </a:bodyPr>
          <a:lstStyle/>
          <a:p>
            <a:r>
              <a:rPr lang="fr-FR" sz="2400" b="1" dirty="0" smtClean="0"/>
              <a:t>Règle du jeu</a:t>
            </a:r>
            <a:r>
              <a:rPr lang="fr-FR" sz="2400" dirty="0" smtClean="0"/>
              <a:t>. Un nombre-cible est donné. Il faut essayer de le trouver avec trois nombres alignés, dans la grille, en effectuant une multiplication et une addition. Les trois nombres choisis doivent être alignés horizontalement, verticalement ou en diagonale. On choisit l’ordre d’utilisation des nombres et celui des opérations.</a:t>
            </a:r>
            <a:endParaRPr lang="fr-FR" sz="2400" dirty="0"/>
          </a:p>
        </p:txBody>
      </p:sp>
      <p:sp>
        <p:nvSpPr>
          <p:cNvPr id="9" name="ZoneTexte 8"/>
          <p:cNvSpPr txBox="1"/>
          <p:nvPr/>
        </p:nvSpPr>
        <p:spPr>
          <a:xfrm>
            <a:off x="5486400" y="4572000"/>
            <a:ext cx="6183086" cy="1661993"/>
          </a:xfrm>
          <a:prstGeom prst="rect">
            <a:avLst/>
          </a:prstGeom>
          <a:noFill/>
          <a:ln>
            <a:solidFill>
              <a:schemeClr val="tx1"/>
            </a:solidFill>
          </a:ln>
        </p:spPr>
        <p:txBody>
          <a:bodyPr wrap="square" rtlCol="0">
            <a:spAutoFit/>
          </a:bodyPr>
          <a:lstStyle/>
          <a:p>
            <a:r>
              <a:rPr lang="fr-FR" sz="2400" b="1" dirty="0" smtClean="0"/>
              <a:t>18 est le nombre cible.</a:t>
            </a:r>
          </a:p>
          <a:p>
            <a:r>
              <a:rPr lang="fr-FR" sz="2400" b="1" dirty="0" smtClean="0"/>
              <a:t>Voici un exemple de trio pour cette grille :</a:t>
            </a:r>
          </a:p>
          <a:p>
            <a:endParaRPr lang="fr-FR" dirty="0" smtClean="0"/>
          </a:p>
          <a:p>
            <a:endParaRPr lang="fr-FR" dirty="0" smtClean="0"/>
          </a:p>
          <a:p>
            <a:endParaRPr lang="fr-FR" dirty="0"/>
          </a:p>
        </p:txBody>
      </p:sp>
      <p:pic>
        <p:nvPicPr>
          <p:cNvPr id="10" name="Image 9">
            <a:extLst>
              <a:ext uri="{FF2B5EF4-FFF2-40B4-BE49-F238E27FC236}">
                <a16:creationId xmlns:a16="http://schemas.microsoft.com/office/drawing/2014/main" id="{72494B54-7BCF-4ECF-8BEC-8B9F02E8E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02" y="408349"/>
            <a:ext cx="799125" cy="768352"/>
          </a:xfrm>
          <a:prstGeom prst="rect">
            <a:avLst/>
          </a:prstGeom>
        </p:spPr>
      </p:pic>
      <p:sp>
        <p:nvSpPr>
          <p:cNvPr id="16" name="ZoneTexte 15"/>
          <p:cNvSpPr txBox="1"/>
          <p:nvPr/>
        </p:nvSpPr>
        <p:spPr>
          <a:xfrm>
            <a:off x="8505369" y="3035147"/>
            <a:ext cx="1983833" cy="1200329"/>
          </a:xfrm>
          <a:prstGeom prst="rect">
            <a:avLst/>
          </a:prstGeom>
          <a:noFill/>
          <a:ln w="25400">
            <a:solidFill>
              <a:srgbClr val="FF0000"/>
            </a:solidFill>
          </a:ln>
        </p:spPr>
        <p:txBody>
          <a:bodyPr wrap="square" rtlCol="0">
            <a:spAutoFit/>
          </a:bodyPr>
          <a:lstStyle/>
          <a:p>
            <a:r>
              <a:rPr lang="fr-FR" sz="6000" dirty="0" smtClean="0">
                <a:solidFill>
                  <a:srgbClr val="FF0000"/>
                </a:solidFill>
              </a:rPr>
              <a:t>  </a:t>
            </a:r>
            <a:r>
              <a:rPr lang="fr-FR" sz="6000" b="1" dirty="0" smtClean="0">
                <a:solidFill>
                  <a:srgbClr val="FF0000"/>
                </a:solidFill>
              </a:rPr>
              <a:t>×</a:t>
            </a:r>
            <a:r>
              <a:rPr lang="fr-FR" sz="7200" dirty="0" smtClean="0">
                <a:solidFill>
                  <a:srgbClr val="FF0000"/>
                </a:solidFill>
              </a:rPr>
              <a:t>  +</a:t>
            </a:r>
            <a:endParaRPr lang="fr-FR" sz="7200" dirty="0">
              <a:solidFill>
                <a:srgbClr val="FF0000"/>
              </a:solidFill>
            </a:endParaRPr>
          </a:p>
        </p:txBody>
      </p:sp>
      <p:sp>
        <p:nvSpPr>
          <p:cNvPr id="17" name="Ellipse 16"/>
          <p:cNvSpPr/>
          <p:nvPr/>
        </p:nvSpPr>
        <p:spPr>
          <a:xfrm>
            <a:off x="5936343" y="3021089"/>
            <a:ext cx="1698171" cy="1124084"/>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125028" y="3091730"/>
            <a:ext cx="1944914" cy="1015663"/>
          </a:xfrm>
          <a:prstGeom prst="rect">
            <a:avLst/>
          </a:prstGeom>
          <a:noFill/>
        </p:spPr>
        <p:txBody>
          <a:bodyPr wrap="square" rtlCol="0">
            <a:spAutoFit/>
          </a:bodyPr>
          <a:lstStyle/>
          <a:p>
            <a:r>
              <a:rPr lang="fr-FR" sz="6000" b="1" dirty="0" smtClean="0"/>
              <a:t> 18</a:t>
            </a:r>
            <a:endParaRPr lang="fr-FR" sz="6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7030A0"/>
                </a:solidFill>
                <a:latin typeface="Arial" panose="020B0604020202020204" pitchFamily="34" charset="0"/>
                <a:cs typeface="Arial" panose="020B0604020202020204" pitchFamily="34" charset="0"/>
              </a:rPr>
              <a:t>Un jeu mathématique : le trio</a:t>
            </a:r>
            <a:endParaRPr lang="fr-FR" b="1" dirty="0">
              <a:solidFill>
                <a:srgbClr val="7030A0"/>
              </a:solidFill>
              <a:latin typeface="Arial" panose="020B0604020202020204" pitchFamily="34" charset="0"/>
              <a:cs typeface="Arial" panose="020B0604020202020204" pitchFamily="34" charset="0"/>
            </a:endParaRPr>
          </a:p>
        </p:txBody>
      </p:sp>
      <p:graphicFrame>
        <p:nvGraphicFramePr>
          <p:cNvPr id="4" name="Espace réservé du contenu 3"/>
          <p:cNvGraphicFramePr>
            <a:graphicFrameLocks noGrp="1"/>
          </p:cNvGraphicFramePr>
          <p:nvPr>
            <p:ph idx="1"/>
          </p:nvPr>
        </p:nvGraphicFramePr>
        <p:xfrm>
          <a:off x="3889831" y="3217853"/>
          <a:ext cx="3033484" cy="2645917"/>
        </p:xfrm>
        <a:graphic>
          <a:graphicData uri="http://schemas.openxmlformats.org/drawingml/2006/table">
            <a:tbl>
              <a:tblPr firstRow="1" bandRow="1">
                <a:tableStyleId>{5940675A-B579-460E-94D1-54222C63F5DA}</a:tableStyleId>
              </a:tblPr>
              <a:tblGrid>
                <a:gridCol w="1011161">
                  <a:extLst>
                    <a:ext uri="{9D8B030D-6E8A-4147-A177-3AD203B41FA5}">
                      <a16:colId xmlns:a16="http://schemas.microsoft.com/office/drawing/2014/main" val="20000"/>
                    </a:ext>
                  </a:extLst>
                </a:gridCol>
                <a:gridCol w="1028155">
                  <a:extLst>
                    <a:ext uri="{9D8B030D-6E8A-4147-A177-3AD203B41FA5}">
                      <a16:colId xmlns:a16="http://schemas.microsoft.com/office/drawing/2014/main" val="20001"/>
                    </a:ext>
                  </a:extLst>
                </a:gridCol>
                <a:gridCol w="994168">
                  <a:extLst>
                    <a:ext uri="{9D8B030D-6E8A-4147-A177-3AD203B41FA5}">
                      <a16:colId xmlns:a16="http://schemas.microsoft.com/office/drawing/2014/main" val="20002"/>
                    </a:ext>
                  </a:extLst>
                </a:gridCol>
              </a:tblGrid>
              <a:tr h="904279">
                <a:tc>
                  <a:txBody>
                    <a:bodyPr/>
                    <a:lstStyle/>
                    <a:p>
                      <a:pPr algn="ctr"/>
                      <a:r>
                        <a:rPr lang="fr-FR" sz="4800" b="1" dirty="0" smtClean="0">
                          <a:solidFill>
                            <a:srgbClr val="002060"/>
                          </a:solidFill>
                        </a:rPr>
                        <a:t>4</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3</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6</a:t>
                      </a:r>
                      <a:endParaRPr lang="fr-FR" sz="4800" b="1" dirty="0">
                        <a:solidFill>
                          <a:srgbClr val="002060"/>
                        </a:solidFill>
                      </a:endParaRPr>
                    </a:p>
                  </a:txBody>
                  <a:tcPr>
                    <a:solidFill>
                      <a:schemeClr val="accent5">
                        <a:lumMod val="20000"/>
                        <a:lumOff val="80000"/>
                      </a:schemeClr>
                    </a:solidFill>
                  </a:tcPr>
                </a:tc>
                <a:extLst>
                  <a:ext uri="{0D108BD9-81ED-4DB2-BD59-A6C34878D82A}">
                    <a16:rowId xmlns:a16="http://schemas.microsoft.com/office/drawing/2014/main" val="10000"/>
                  </a:ext>
                </a:extLst>
              </a:tr>
              <a:tr h="918678">
                <a:tc>
                  <a:txBody>
                    <a:bodyPr/>
                    <a:lstStyle/>
                    <a:p>
                      <a:pPr algn="ctr"/>
                      <a:r>
                        <a:rPr lang="fr-FR" sz="4800" b="1" dirty="0" smtClean="0">
                          <a:solidFill>
                            <a:srgbClr val="002060"/>
                          </a:solidFill>
                        </a:rPr>
                        <a:t>3</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4</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6</a:t>
                      </a:r>
                      <a:endParaRPr lang="fr-FR" sz="4800" b="1" dirty="0">
                        <a:solidFill>
                          <a:srgbClr val="002060"/>
                        </a:solidFill>
                      </a:endParaRPr>
                    </a:p>
                  </a:txBody>
                  <a:tcPr>
                    <a:solidFill>
                      <a:schemeClr val="accent5">
                        <a:lumMod val="20000"/>
                        <a:lumOff val="80000"/>
                      </a:schemeClr>
                    </a:solidFill>
                  </a:tcPr>
                </a:tc>
                <a:extLst>
                  <a:ext uri="{0D108BD9-81ED-4DB2-BD59-A6C34878D82A}">
                    <a16:rowId xmlns:a16="http://schemas.microsoft.com/office/drawing/2014/main" val="10001"/>
                  </a:ext>
                </a:extLst>
              </a:tr>
              <a:tr h="789613">
                <a:tc>
                  <a:txBody>
                    <a:bodyPr/>
                    <a:lstStyle/>
                    <a:p>
                      <a:pPr algn="ctr"/>
                      <a:r>
                        <a:rPr lang="fr-FR" sz="4800" b="1" dirty="0" smtClean="0">
                          <a:solidFill>
                            <a:srgbClr val="002060"/>
                          </a:solidFill>
                        </a:rPr>
                        <a:t>4</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10</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2</a:t>
                      </a:r>
                      <a:endParaRPr lang="fr-FR" sz="4800" b="1" dirty="0">
                        <a:solidFill>
                          <a:srgbClr val="002060"/>
                        </a:solidFill>
                      </a:endParaRPr>
                    </a:p>
                  </a:txBody>
                  <a:tcP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17" name="Ellipse 16"/>
          <p:cNvSpPr/>
          <p:nvPr/>
        </p:nvSpPr>
        <p:spPr>
          <a:xfrm>
            <a:off x="838200" y="1393371"/>
            <a:ext cx="1698171" cy="1124084"/>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196610" y="1601470"/>
            <a:ext cx="1944914" cy="707886"/>
          </a:xfrm>
          <a:prstGeom prst="rect">
            <a:avLst/>
          </a:prstGeom>
          <a:noFill/>
        </p:spPr>
        <p:txBody>
          <a:bodyPr wrap="square" rtlCol="0">
            <a:spAutoFit/>
          </a:bodyPr>
          <a:lstStyle/>
          <a:p>
            <a:r>
              <a:rPr lang="fr-FR" sz="4000" b="1" dirty="0" smtClean="0"/>
              <a:t> 18</a:t>
            </a:r>
            <a:endParaRPr lang="fr-FR" sz="4000" b="1" dirty="0"/>
          </a:p>
        </p:txBody>
      </p:sp>
      <p:sp>
        <p:nvSpPr>
          <p:cNvPr id="7" name="ZoneTexte 6"/>
          <p:cNvSpPr txBox="1"/>
          <p:nvPr/>
        </p:nvSpPr>
        <p:spPr>
          <a:xfrm>
            <a:off x="3254943" y="1503907"/>
            <a:ext cx="1983833" cy="1200329"/>
          </a:xfrm>
          <a:prstGeom prst="rect">
            <a:avLst/>
          </a:prstGeom>
          <a:noFill/>
          <a:ln w="25400">
            <a:solidFill>
              <a:srgbClr val="FF0000"/>
            </a:solidFill>
          </a:ln>
        </p:spPr>
        <p:txBody>
          <a:bodyPr wrap="square" rtlCol="0">
            <a:spAutoFit/>
          </a:bodyPr>
          <a:lstStyle/>
          <a:p>
            <a:r>
              <a:rPr lang="fr-FR" sz="6000" dirty="0" smtClean="0">
                <a:solidFill>
                  <a:srgbClr val="FF0000"/>
                </a:solidFill>
              </a:rPr>
              <a:t>  </a:t>
            </a:r>
            <a:r>
              <a:rPr lang="fr-FR" sz="6000" b="1" dirty="0" smtClean="0">
                <a:solidFill>
                  <a:srgbClr val="FF0000"/>
                </a:solidFill>
              </a:rPr>
              <a:t>×</a:t>
            </a:r>
            <a:r>
              <a:rPr lang="fr-FR" sz="7200" dirty="0" smtClean="0">
                <a:solidFill>
                  <a:srgbClr val="FF0000"/>
                </a:solidFill>
              </a:rPr>
              <a:t>  +</a:t>
            </a:r>
            <a:endParaRPr lang="fr-FR" sz="72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7030A0"/>
                </a:solidFill>
                <a:latin typeface="Arial" panose="020B0604020202020204" pitchFamily="34" charset="0"/>
                <a:cs typeface="Arial" panose="020B0604020202020204" pitchFamily="34" charset="0"/>
              </a:rPr>
              <a:t>Un jeu mathématique : le trio</a:t>
            </a:r>
            <a:endParaRPr lang="fr-FR" b="1" dirty="0">
              <a:solidFill>
                <a:srgbClr val="7030A0"/>
              </a:solidFill>
              <a:latin typeface="Arial" panose="020B0604020202020204" pitchFamily="34" charset="0"/>
              <a:cs typeface="Arial" panose="020B0604020202020204" pitchFamily="34" charset="0"/>
            </a:endParaRPr>
          </a:p>
        </p:txBody>
      </p:sp>
      <p:graphicFrame>
        <p:nvGraphicFramePr>
          <p:cNvPr id="4" name="Espace réservé du contenu 3"/>
          <p:cNvGraphicFramePr>
            <a:graphicFrameLocks noGrp="1"/>
          </p:cNvGraphicFramePr>
          <p:nvPr>
            <p:ph idx="1"/>
          </p:nvPr>
        </p:nvGraphicFramePr>
        <p:xfrm>
          <a:off x="1161144" y="3338286"/>
          <a:ext cx="3454399" cy="2468880"/>
        </p:xfrm>
        <a:graphic>
          <a:graphicData uri="http://schemas.openxmlformats.org/drawingml/2006/table">
            <a:tbl>
              <a:tblPr firstRow="1" bandRow="1">
                <a:tableStyleId>{5940675A-B579-460E-94D1-54222C63F5DA}</a:tableStyleId>
              </a:tblPr>
              <a:tblGrid>
                <a:gridCol w="1151466">
                  <a:extLst>
                    <a:ext uri="{9D8B030D-6E8A-4147-A177-3AD203B41FA5}">
                      <a16:colId xmlns:a16="http://schemas.microsoft.com/office/drawing/2014/main" val="20000"/>
                    </a:ext>
                  </a:extLst>
                </a:gridCol>
                <a:gridCol w="1170818">
                  <a:extLst>
                    <a:ext uri="{9D8B030D-6E8A-4147-A177-3AD203B41FA5}">
                      <a16:colId xmlns:a16="http://schemas.microsoft.com/office/drawing/2014/main" val="20001"/>
                    </a:ext>
                  </a:extLst>
                </a:gridCol>
                <a:gridCol w="1132115">
                  <a:extLst>
                    <a:ext uri="{9D8B030D-6E8A-4147-A177-3AD203B41FA5}">
                      <a16:colId xmlns:a16="http://schemas.microsoft.com/office/drawing/2014/main" val="20002"/>
                    </a:ext>
                  </a:extLst>
                </a:gridCol>
              </a:tblGrid>
              <a:tr h="370840">
                <a:tc>
                  <a:txBody>
                    <a:bodyPr/>
                    <a:lstStyle/>
                    <a:p>
                      <a:pPr algn="ctr"/>
                      <a:r>
                        <a:rPr lang="fr-FR" sz="4800" b="1" dirty="0" smtClean="0">
                          <a:solidFill>
                            <a:srgbClr val="002060"/>
                          </a:solidFill>
                        </a:rPr>
                        <a:t>2</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3</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4</a:t>
                      </a:r>
                      <a:endParaRPr lang="fr-FR" sz="4800" b="1" dirty="0">
                        <a:solidFill>
                          <a:srgbClr val="002060"/>
                        </a:solidFill>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ctr"/>
                      <a:r>
                        <a:rPr lang="fr-FR" sz="4800" b="1" dirty="0" smtClean="0">
                          <a:solidFill>
                            <a:srgbClr val="002060"/>
                          </a:solidFill>
                        </a:rPr>
                        <a:t>2</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6</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3</a:t>
                      </a:r>
                      <a:endParaRPr lang="fr-FR" sz="4800" b="1" dirty="0">
                        <a:solidFill>
                          <a:srgbClr val="002060"/>
                        </a:solidFill>
                      </a:endParaRPr>
                    </a:p>
                  </a:txBody>
                  <a:tcP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algn="ctr"/>
                      <a:r>
                        <a:rPr lang="fr-FR" sz="4800" b="1" dirty="0" smtClean="0">
                          <a:solidFill>
                            <a:srgbClr val="002060"/>
                          </a:solidFill>
                        </a:rPr>
                        <a:t>6</a:t>
                      </a:r>
                      <a:r>
                        <a:rPr lang="fr-FR" sz="4800" b="1" baseline="0" dirty="0" smtClean="0">
                          <a:solidFill>
                            <a:srgbClr val="002060"/>
                          </a:solidFill>
                        </a:rPr>
                        <a:t> </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3</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3</a:t>
                      </a:r>
                      <a:endParaRPr lang="fr-FR" sz="4800" b="1" dirty="0">
                        <a:solidFill>
                          <a:srgbClr val="002060"/>
                        </a:solidFill>
                      </a:endParaRPr>
                    </a:p>
                  </a:txBody>
                  <a:tcP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pic>
        <p:nvPicPr>
          <p:cNvPr id="10" name="Image 9">
            <a:extLst>
              <a:ext uri="{FF2B5EF4-FFF2-40B4-BE49-F238E27FC236}">
                <a16:creationId xmlns:a16="http://schemas.microsoft.com/office/drawing/2014/main" id="{72494B54-7BCF-4ECF-8BEC-8B9F02E8E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02" y="408349"/>
            <a:ext cx="799125" cy="768352"/>
          </a:xfrm>
          <a:prstGeom prst="rect">
            <a:avLst/>
          </a:prstGeom>
        </p:spPr>
      </p:pic>
      <p:sp>
        <p:nvSpPr>
          <p:cNvPr id="17" name="Ellipse 16"/>
          <p:cNvSpPr/>
          <p:nvPr/>
        </p:nvSpPr>
        <p:spPr>
          <a:xfrm>
            <a:off x="609600" y="1582267"/>
            <a:ext cx="1698171" cy="1124084"/>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779208" y="1631696"/>
            <a:ext cx="1944914" cy="1015663"/>
          </a:xfrm>
          <a:prstGeom prst="rect">
            <a:avLst/>
          </a:prstGeom>
          <a:noFill/>
        </p:spPr>
        <p:txBody>
          <a:bodyPr wrap="square" rtlCol="0">
            <a:spAutoFit/>
          </a:bodyPr>
          <a:lstStyle/>
          <a:p>
            <a:r>
              <a:rPr lang="fr-FR" sz="6000" b="1" dirty="0" smtClean="0"/>
              <a:t> 15</a:t>
            </a:r>
            <a:endParaRPr lang="fr-FR" sz="6000" b="1" dirty="0"/>
          </a:p>
        </p:txBody>
      </p:sp>
      <p:sp>
        <p:nvSpPr>
          <p:cNvPr id="11" name="ZoneTexte 10"/>
          <p:cNvSpPr txBox="1"/>
          <p:nvPr/>
        </p:nvSpPr>
        <p:spPr>
          <a:xfrm>
            <a:off x="5170714" y="3338286"/>
            <a:ext cx="6183086" cy="1661993"/>
          </a:xfrm>
          <a:prstGeom prst="rect">
            <a:avLst/>
          </a:prstGeom>
          <a:noFill/>
          <a:ln>
            <a:solidFill>
              <a:schemeClr val="tx1"/>
            </a:solidFill>
          </a:ln>
        </p:spPr>
        <p:txBody>
          <a:bodyPr wrap="square" rtlCol="0">
            <a:spAutoFit/>
          </a:bodyPr>
          <a:lstStyle/>
          <a:p>
            <a:r>
              <a:rPr lang="fr-FR" sz="2400" b="1" dirty="0" smtClean="0"/>
              <a:t>15 est le nombre cible.</a:t>
            </a:r>
          </a:p>
          <a:p>
            <a:r>
              <a:rPr lang="fr-FR" sz="2400" b="1" dirty="0" smtClean="0"/>
              <a:t>Voici un exemple de trio pour cette grille :</a:t>
            </a:r>
          </a:p>
          <a:p>
            <a:endParaRPr lang="fr-FR" dirty="0" smtClean="0"/>
          </a:p>
          <a:p>
            <a:endParaRPr lang="fr-FR" dirty="0" smtClean="0"/>
          </a:p>
          <a:p>
            <a:endParaRPr lang="fr-FR" dirty="0"/>
          </a:p>
        </p:txBody>
      </p:sp>
      <p:sp>
        <p:nvSpPr>
          <p:cNvPr id="9" name="ZoneTexte 8"/>
          <p:cNvSpPr txBox="1"/>
          <p:nvPr/>
        </p:nvSpPr>
        <p:spPr>
          <a:xfrm>
            <a:off x="3254943" y="1503907"/>
            <a:ext cx="1983833" cy="1200329"/>
          </a:xfrm>
          <a:prstGeom prst="rect">
            <a:avLst/>
          </a:prstGeom>
          <a:noFill/>
          <a:ln w="25400">
            <a:solidFill>
              <a:srgbClr val="FF0000"/>
            </a:solidFill>
          </a:ln>
        </p:spPr>
        <p:txBody>
          <a:bodyPr wrap="square" rtlCol="0">
            <a:spAutoFit/>
          </a:bodyPr>
          <a:lstStyle/>
          <a:p>
            <a:r>
              <a:rPr lang="fr-FR" sz="6000" dirty="0" smtClean="0">
                <a:solidFill>
                  <a:srgbClr val="FF0000"/>
                </a:solidFill>
              </a:rPr>
              <a:t>  </a:t>
            </a:r>
            <a:r>
              <a:rPr lang="fr-FR" sz="6000" b="1" dirty="0" smtClean="0">
                <a:solidFill>
                  <a:srgbClr val="FF0000"/>
                </a:solidFill>
              </a:rPr>
              <a:t>×</a:t>
            </a:r>
            <a:r>
              <a:rPr lang="fr-FR" sz="7200" dirty="0" smtClean="0">
                <a:solidFill>
                  <a:srgbClr val="FF0000"/>
                </a:solidFill>
              </a:rPr>
              <a:t>  +</a:t>
            </a:r>
            <a:endParaRPr lang="fr-FR" sz="72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7030A0"/>
                </a:solidFill>
                <a:latin typeface="Arial" panose="020B0604020202020204" pitchFamily="34" charset="0"/>
                <a:cs typeface="Arial" panose="020B0604020202020204" pitchFamily="34" charset="0"/>
              </a:rPr>
              <a:t>Un jeu mathématique : le trio</a:t>
            </a:r>
            <a:endParaRPr lang="fr-FR" b="1" dirty="0">
              <a:solidFill>
                <a:srgbClr val="7030A0"/>
              </a:solidFill>
              <a:latin typeface="Arial" panose="020B0604020202020204" pitchFamily="34" charset="0"/>
              <a:cs typeface="Arial" panose="020B0604020202020204" pitchFamily="34" charset="0"/>
            </a:endParaRPr>
          </a:p>
        </p:txBody>
      </p:sp>
      <p:graphicFrame>
        <p:nvGraphicFramePr>
          <p:cNvPr id="4" name="Espace réservé du contenu 3"/>
          <p:cNvGraphicFramePr>
            <a:graphicFrameLocks noGrp="1"/>
          </p:cNvGraphicFramePr>
          <p:nvPr>
            <p:ph idx="1"/>
          </p:nvPr>
        </p:nvGraphicFramePr>
        <p:xfrm>
          <a:off x="3812631" y="3048000"/>
          <a:ext cx="3212284" cy="2794563"/>
        </p:xfrm>
        <a:graphic>
          <a:graphicData uri="http://schemas.openxmlformats.org/drawingml/2006/table">
            <a:tbl>
              <a:tblPr firstRow="1" bandRow="1">
                <a:tableStyleId>{5940675A-B579-460E-94D1-54222C63F5DA}</a:tableStyleId>
              </a:tblPr>
              <a:tblGrid>
                <a:gridCol w="1070761">
                  <a:extLst>
                    <a:ext uri="{9D8B030D-6E8A-4147-A177-3AD203B41FA5}">
                      <a16:colId xmlns:a16="http://schemas.microsoft.com/office/drawing/2014/main" val="20000"/>
                    </a:ext>
                  </a:extLst>
                </a:gridCol>
                <a:gridCol w="1088757">
                  <a:extLst>
                    <a:ext uri="{9D8B030D-6E8A-4147-A177-3AD203B41FA5}">
                      <a16:colId xmlns:a16="http://schemas.microsoft.com/office/drawing/2014/main" val="20001"/>
                    </a:ext>
                  </a:extLst>
                </a:gridCol>
                <a:gridCol w="1052766">
                  <a:extLst>
                    <a:ext uri="{9D8B030D-6E8A-4147-A177-3AD203B41FA5}">
                      <a16:colId xmlns:a16="http://schemas.microsoft.com/office/drawing/2014/main" val="20002"/>
                    </a:ext>
                  </a:extLst>
                </a:gridCol>
              </a:tblGrid>
              <a:tr h="931521">
                <a:tc>
                  <a:txBody>
                    <a:bodyPr/>
                    <a:lstStyle/>
                    <a:p>
                      <a:pPr algn="ctr"/>
                      <a:r>
                        <a:rPr lang="fr-FR" sz="4800" b="1" dirty="0" smtClean="0">
                          <a:solidFill>
                            <a:srgbClr val="002060"/>
                          </a:solidFill>
                        </a:rPr>
                        <a:t>2</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3</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4</a:t>
                      </a:r>
                      <a:endParaRPr lang="fr-FR" sz="4800" b="1" dirty="0">
                        <a:solidFill>
                          <a:srgbClr val="002060"/>
                        </a:solidFill>
                      </a:endParaRPr>
                    </a:p>
                  </a:txBody>
                  <a:tcPr>
                    <a:solidFill>
                      <a:schemeClr val="accent5">
                        <a:lumMod val="20000"/>
                        <a:lumOff val="80000"/>
                      </a:schemeClr>
                    </a:solidFill>
                  </a:tcPr>
                </a:tc>
                <a:extLst>
                  <a:ext uri="{0D108BD9-81ED-4DB2-BD59-A6C34878D82A}">
                    <a16:rowId xmlns:a16="http://schemas.microsoft.com/office/drawing/2014/main" val="10000"/>
                  </a:ext>
                </a:extLst>
              </a:tr>
              <a:tr h="931521">
                <a:tc>
                  <a:txBody>
                    <a:bodyPr/>
                    <a:lstStyle/>
                    <a:p>
                      <a:pPr algn="ctr"/>
                      <a:r>
                        <a:rPr lang="fr-FR" sz="4800" b="1" dirty="0" smtClean="0">
                          <a:solidFill>
                            <a:srgbClr val="002060"/>
                          </a:solidFill>
                        </a:rPr>
                        <a:t>2</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6</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3</a:t>
                      </a:r>
                      <a:endParaRPr lang="fr-FR" sz="4800" b="1" dirty="0">
                        <a:solidFill>
                          <a:srgbClr val="002060"/>
                        </a:solidFill>
                      </a:endParaRPr>
                    </a:p>
                  </a:txBody>
                  <a:tcPr>
                    <a:solidFill>
                      <a:schemeClr val="accent5">
                        <a:lumMod val="20000"/>
                        <a:lumOff val="80000"/>
                      </a:schemeClr>
                    </a:solidFill>
                  </a:tcPr>
                </a:tc>
                <a:extLst>
                  <a:ext uri="{0D108BD9-81ED-4DB2-BD59-A6C34878D82A}">
                    <a16:rowId xmlns:a16="http://schemas.microsoft.com/office/drawing/2014/main" val="10001"/>
                  </a:ext>
                </a:extLst>
              </a:tr>
              <a:tr h="931521">
                <a:tc>
                  <a:txBody>
                    <a:bodyPr/>
                    <a:lstStyle/>
                    <a:p>
                      <a:pPr algn="ctr"/>
                      <a:r>
                        <a:rPr lang="fr-FR" sz="4800" b="1" dirty="0" smtClean="0">
                          <a:solidFill>
                            <a:srgbClr val="002060"/>
                          </a:solidFill>
                        </a:rPr>
                        <a:t>6</a:t>
                      </a:r>
                      <a:r>
                        <a:rPr lang="fr-FR" sz="4800" b="1" baseline="0" dirty="0" smtClean="0">
                          <a:solidFill>
                            <a:srgbClr val="002060"/>
                          </a:solidFill>
                        </a:rPr>
                        <a:t> </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3</a:t>
                      </a:r>
                      <a:endParaRPr lang="fr-FR" sz="4800" b="1" dirty="0">
                        <a:solidFill>
                          <a:srgbClr val="002060"/>
                        </a:solidFill>
                      </a:endParaRPr>
                    </a:p>
                  </a:txBody>
                  <a:tcPr>
                    <a:solidFill>
                      <a:schemeClr val="accent5">
                        <a:lumMod val="20000"/>
                        <a:lumOff val="80000"/>
                      </a:schemeClr>
                    </a:solidFill>
                  </a:tcPr>
                </a:tc>
                <a:tc>
                  <a:txBody>
                    <a:bodyPr/>
                    <a:lstStyle/>
                    <a:p>
                      <a:pPr algn="ctr"/>
                      <a:r>
                        <a:rPr lang="fr-FR" sz="4800" b="1" dirty="0" smtClean="0">
                          <a:solidFill>
                            <a:srgbClr val="002060"/>
                          </a:solidFill>
                        </a:rPr>
                        <a:t>3</a:t>
                      </a:r>
                      <a:endParaRPr lang="fr-FR" sz="4800" b="1" dirty="0">
                        <a:solidFill>
                          <a:srgbClr val="002060"/>
                        </a:solidFill>
                      </a:endParaRPr>
                    </a:p>
                  </a:txBody>
                  <a:tcP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pic>
        <p:nvPicPr>
          <p:cNvPr id="10" name="Image 9">
            <a:extLst>
              <a:ext uri="{FF2B5EF4-FFF2-40B4-BE49-F238E27FC236}">
                <a16:creationId xmlns:a16="http://schemas.microsoft.com/office/drawing/2014/main" id="{72494B54-7BCF-4ECF-8BEC-8B9F02E8E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02" y="408349"/>
            <a:ext cx="799125" cy="768352"/>
          </a:xfrm>
          <a:prstGeom prst="rect">
            <a:avLst/>
          </a:prstGeom>
        </p:spPr>
      </p:pic>
      <p:sp>
        <p:nvSpPr>
          <p:cNvPr id="17" name="Ellipse 16"/>
          <p:cNvSpPr/>
          <p:nvPr/>
        </p:nvSpPr>
        <p:spPr>
          <a:xfrm>
            <a:off x="609600" y="1582268"/>
            <a:ext cx="1698171" cy="1124084"/>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65356" y="1734932"/>
            <a:ext cx="1944914" cy="769441"/>
          </a:xfrm>
          <a:prstGeom prst="rect">
            <a:avLst/>
          </a:prstGeom>
          <a:noFill/>
        </p:spPr>
        <p:txBody>
          <a:bodyPr wrap="square" rtlCol="0">
            <a:spAutoFit/>
          </a:bodyPr>
          <a:lstStyle/>
          <a:p>
            <a:r>
              <a:rPr lang="fr-FR" sz="4400" b="1" dirty="0" smtClean="0"/>
              <a:t>    15</a:t>
            </a:r>
            <a:endParaRPr lang="fr-FR" sz="4400" b="1" dirty="0"/>
          </a:p>
        </p:txBody>
      </p:sp>
      <p:sp>
        <p:nvSpPr>
          <p:cNvPr id="8" name="ZoneTexte 7"/>
          <p:cNvSpPr txBox="1"/>
          <p:nvPr/>
        </p:nvSpPr>
        <p:spPr>
          <a:xfrm>
            <a:off x="3254943" y="1503907"/>
            <a:ext cx="1983833" cy="1200329"/>
          </a:xfrm>
          <a:prstGeom prst="rect">
            <a:avLst/>
          </a:prstGeom>
          <a:noFill/>
          <a:ln w="25400">
            <a:solidFill>
              <a:srgbClr val="FF0000"/>
            </a:solidFill>
          </a:ln>
        </p:spPr>
        <p:txBody>
          <a:bodyPr wrap="square" rtlCol="0">
            <a:spAutoFit/>
          </a:bodyPr>
          <a:lstStyle/>
          <a:p>
            <a:r>
              <a:rPr lang="fr-FR" sz="6000" dirty="0" smtClean="0">
                <a:solidFill>
                  <a:srgbClr val="FF0000"/>
                </a:solidFill>
              </a:rPr>
              <a:t>  </a:t>
            </a:r>
            <a:r>
              <a:rPr lang="fr-FR" sz="6000" b="1" dirty="0" smtClean="0">
                <a:solidFill>
                  <a:srgbClr val="FF0000"/>
                </a:solidFill>
              </a:rPr>
              <a:t>×</a:t>
            </a:r>
            <a:r>
              <a:rPr lang="fr-FR" sz="7200" dirty="0" smtClean="0">
                <a:solidFill>
                  <a:srgbClr val="FF0000"/>
                </a:solidFill>
              </a:rPr>
              <a:t>  +</a:t>
            </a:r>
            <a:endParaRPr lang="fr-FR" sz="72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874528"/>
            <a:ext cx="9144000" cy="2387600"/>
          </a:xfrm>
        </p:spPr>
        <p:txBody>
          <a:bodyPr>
            <a:normAutofit/>
          </a:bodyPr>
          <a:lstStyle/>
          <a:p>
            <a:r>
              <a:rPr lang="fr-FR" sz="8000" b="1" dirty="0" smtClean="0">
                <a:solidFill>
                  <a:srgbClr val="7030A0"/>
                </a:solidFill>
                <a:latin typeface="+mn-lt"/>
                <a:cs typeface="Arial" panose="020B0604020202020204" pitchFamily="34" charset="0"/>
              </a:rPr>
              <a:t>Problèmes : </a:t>
            </a:r>
            <a:br>
              <a:rPr lang="fr-FR" sz="8000" b="1" dirty="0" smtClean="0">
                <a:solidFill>
                  <a:srgbClr val="7030A0"/>
                </a:solidFill>
                <a:latin typeface="+mn-lt"/>
                <a:cs typeface="Arial" panose="020B0604020202020204" pitchFamily="34" charset="0"/>
              </a:rPr>
            </a:br>
            <a:r>
              <a:rPr lang="fr-FR" sz="8000" b="1" dirty="0" smtClean="0">
                <a:solidFill>
                  <a:srgbClr val="7030A0"/>
                </a:solidFill>
                <a:latin typeface="+mn-lt"/>
                <a:cs typeface="Arial" panose="020B0604020202020204" pitchFamily="34" charset="0"/>
              </a:rPr>
              <a:t>la monnaie</a:t>
            </a:r>
            <a:endParaRPr lang="fr-FR" sz="8000" b="1" dirty="0">
              <a:solidFill>
                <a:srgbClr val="7030A0"/>
              </a:solidFill>
              <a:latin typeface="+mn-lt"/>
              <a:cs typeface="Arial" panose="020B0604020202020204" pitchFamily="34" charset="0"/>
            </a:endParaRPr>
          </a:p>
        </p:txBody>
      </p:sp>
    </p:spTree>
    <p:extLst>
      <p:ext uri="{BB962C8B-B14F-4D97-AF65-F5344CB8AC3E}">
        <p14:creationId xmlns:p14="http://schemas.microsoft.com/office/powerpoint/2010/main" val="3419474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p:nvPr/>
        </p:nvSpPr>
        <p:spPr>
          <a:xfrm>
            <a:off x="3754534" y="1094902"/>
            <a:ext cx="5247409"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7030A0"/>
              </a:buClr>
              <a:buSzPts val="4400"/>
              <a:buFont typeface="Calibri"/>
              <a:buNone/>
            </a:pPr>
            <a:r>
              <a:rPr lang="fr-FR" sz="4400" b="1" i="0" u="none" strike="noStrike" cap="none" dirty="0">
                <a:solidFill>
                  <a:srgbClr val="7030A0"/>
                </a:solidFill>
                <a:latin typeface="Calibri"/>
                <a:ea typeface="Calibri"/>
                <a:cs typeface="Calibri"/>
                <a:sym typeface="Calibri"/>
              </a:rPr>
              <a:t>Problème </a:t>
            </a:r>
            <a:r>
              <a:rPr lang="fr-FR" sz="4400" b="1" dirty="0" smtClean="0">
                <a:solidFill>
                  <a:srgbClr val="7030A0"/>
                </a:solidFill>
                <a:latin typeface="Calibri"/>
                <a:ea typeface="Calibri"/>
                <a:cs typeface="Calibri"/>
                <a:sym typeface="Calibri"/>
              </a:rPr>
              <a:t>oral 1</a:t>
            </a:r>
            <a:endParaRPr sz="4400" b="1" i="0" u="none" strike="noStrike" cap="none" dirty="0">
              <a:solidFill>
                <a:srgbClr val="7030A0"/>
              </a:solidFill>
              <a:latin typeface="Calibri"/>
              <a:ea typeface="Calibri"/>
              <a:cs typeface="Calibri"/>
              <a:sym typeface="Calibri"/>
            </a:endParaRPr>
          </a:p>
        </p:txBody>
      </p:sp>
      <p:sp>
        <p:nvSpPr>
          <p:cNvPr id="5" name="Bulle ronde 4"/>
          <p:cNvSpPr/>
          <p:nvPr/>
        </p:nvSpPr>
        <p:spPr>
          <a:xfrm>
            <a:off x="4056404" y="2845453"/>
            <a:ext cx="4643670" cy="2474692"/>
          </a:xfrm>
          <a:prstGeom prst="wedgeEllipseCallout">
            <a:avLst>
              <a:gd name="adj1" fmla="val -37385"/>
              <a:gd name="adj2" fmla="val 79597"/>
            </a:avLst>
          </a:prstGeom>
          <a:solidFill>
            <a:srgbClr val="DEC3DC"/>
          </a:solid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0" name="Google Shape;110;p4"/>
          <p:cNvPicPr preferRelativeResize="0"/>
          <p:nvPr/>
        </p:nvPicPr>
        <p:blipFill rotWithShape="1">
          <a:blip r:embed="rId3">
            <a:alphaModFix/>
          </a:blip>
          <a:srcRect/>
          <a:stretch/>
        </p:blipFill>
        <p:spPr>
          <a:xfrm>
            <a:off x="7155872" y="1995477"/>
            <a:ext cx="2736273" cy="3324668"/>
          </a:xfrm>
          <a:prstGeom prst="rect">
            <a:avLst/>
          </a:prstGeom>
          <a:noFill/>
          <a:ln>
            <a:noFill/>
          </a:ln>
        </p:spPr>
      </p:pic>
    </p:spTree>
    <p:extLst>
      <p:ext uri="{BB962C8B-B14F-4D97-AF65-F5344CB8AC3E}">
        <p14:creationId xmlns:p14="http://schemas.microsoft.com/office/powerpoint/2010/main" val="4198710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5">
            <a:extLst>
              <a:ext uri="{FF2B5EF4-FFF2-40B4-BE49-F238E27FC236}">
                <a16:creationId xmlns:a16="http://schemas.microsoft.com/office/drawing/2014/main" id="{3CCA369D-1587-0141-8E2A-52047F25F5DE}"/>
              </a:ext>
            </a:extLst>
          </p:cNvPr>
          <p:cNvGrpSpPr/>
          <p:nvPr/>
        </p:nvGrpSpPr>
        <p:grpSpPr>
          <a:xfrm>
            <a:off x="2310310" y="2561023"/>
            <a:ext cx="6255328" cy="3561022"/>
            <a:chOff x="2276301" y="1825625"/>
            <a:chExt cx="6255328" cy="3561022"/>
          </a:xfrm>
        </p:grpSpPr>
        <p:grpSp>
          <p:nvGrpSpPr>
            <p:cNvPr id="3" name="Groupe 19">
              <a:extLst>
                <a:ext uri="{FF2B5EF4-FFF2-40B4-BE49-F238E27FC236}">
                  <a16:creationId xmlns:a16="http://schemas.microsoft.com/office/drawing/2014/main" id="{BE1CCCBA-FC7E-854D-A1EB-1641BCEC8C4A}"/>
                </a:ext>
              </a:extLst>
            </p:cNvPr>
            <p:cNvGrpSpPr/>
            <p:nvPr/>
          </p:nvGrpSpPr>
          <p:grpSpPr>
            <a:xfrm>
              <a:off x="2277687" y="1825625"/>
              <a:ext cx="6253942" cy="760816"/>
              <a:chOff x="2277687" y="1825625"/>
              <a:chExt cx="6253942" cy="760816"/>
            </a:xfrm>
          </p:grpSpPr>
          <p:cxnSp>
            <p:nvCxnSpPr>
              <p:cNvPr id="6" name="Connecteur droit 5">
                <a:extLst>
                  <a:ext uri="{FF2B5EF4-FFF2-40B4-BE49-F238E27FC236}">
                    <a16:creationId xmlns:a16="http://schemas.microsoft.com/office/drawing/2014/main" id="{5C9CA78B-7EEB-8241-AB02-608C66A7B349}"/>
                  </a:ext>
                </a:extLst>
              </p:cNvPr>
              <p:cNvCxnSpPr/>
              <p:nvPr/>
            </p:nvCxnSpPr>
            <p:spPr>
              <a:xfrm>
                <a:off x="2277687"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4F958E48-C546-244C-B4E3-A751CAD8693C}"/>
                  </a:ext>
                </a:extLst>
              </p:cNvPr>
              <p:cNvCxnSpPr/>
              <p:nvPr/>
            </p:nvCxnSpPr>
            <p:spPr>
              <a:xfrm>
                <a:off x="2762596"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1CBBC15-F876-3E43-9991-8E6446650852}"/>
                  </a:ext>
                </a:extLst>
              </p:cNvPr>
              <p:cNvCxnSpPr/>
              <p:nvPr/>
            </p:nvCxnSpPr>
            <p:spPr>
              <a:xfrm>
                <a:off x="3228109"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01AF318D-E9E7-EC46-A3D7-4B924F59E1A4}"/>
                  </a:ext>
                </a:extLst>
              </p:cNvPr>
              <p:cNvCxnSpPr/>
              <p:nvPr/>
            </p:nvCxnSpPr>
            <p:spPr>
              <a:xfrm>
                <a:off x="3710247"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0EE5276E-9BE1-F344-A9C0-12A5DA933910}"/>
                  </a:ext>
                </a:extLst>
              </p:cNvPr>
              <p:cNvCxnSpPr/>
              <p:nvPr/>
            </p:nvCxnSpPr>
            <p:spPr>
              <a:xfrm>
                <a:off x="4192385"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40C1D6BC-0C5C-E34B-879A-EE23CD0B32DD}"/>
                  </a:ext>
                </a:extLst>
              </p:cNvPr>
              <p:cNvCxnSpPr/>
              <p:nvPr/>
            </p:nvCxnSpPr>
            <p:spPr>
              <a:xfrm>
                <a:off x="4657898"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82D3F36C-E23A-7840-84D6-CC49B111B5D1}"/>
                  </a:ext>
                </a:extLst>
              </p:cNvPr>
              <p:cNvCxnSpPr/>
              <p:nvPr/>
            </p:nvCxnSpPr>
            <p:spPr>
              <a:xfrm>
                <a:off x="5140036"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17F0754B-659F-DA4B-BA53-67A4F7BDE5AF}"/>
                  </a:ext>
                </a:extLst>
              </p:cNvPr>
              <p:cNvCxnSpPr/>
              <p:nvPr/>
            </p:nvCxnSpPr>
            <p:spPr>
              <a:xfrm>
                <a:off x="5605549"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8EC4D74-63EA-774A-886A-2C362E9E5DE0}"/>
                  </a:ext>
                </a:extLst>
              </p:cNvPr>
              <p:cNvCxnSpPr/>
              <p:nvPr/>
            </p:nvCxnSpPr>
            <p:spPr>
              <a:xfrm>
                <a:off x="6095999"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B86A047D-C34D-FC4F-88A4-BC790307B82E}"/>
                  </a:ext>
                </a:extLst>
              </p:cNvPr>
              <p:cNvCxnSpPr/>
              <p:nvPr/>
            </p:nvCxnSpPr>
            <p:spPr>
              <a:xfrm>
                <a:off x="6619702"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FAE31793-5253-A742-9732-5EACFF666385}"/>
                  </a:ext>
                </a:extLst>
              </p:cNvPr>
              <p:cNvCxnSpPr/>
              <p:nvPr/>
            </p:nvCxnSpPr>
            <p:spPr>
              <a:xfrm>
                <a:off x="7101840"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DD8D44A7-CC79-CB43-92FC-A59FB7CA812C}"/>
                  </a:ext>
                </a:extLst>
              </p:cNvPr>
              <p:cNvCxnSpPr/>
              <p:nvPr/>
            </p:nvCxnSpPr>
            <p:spPr>
              <a:xfrm>
                <a:off x="7583978"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F5C23DDE-5A12-174E-A22B-D92E8EC6C6E3}"/>
                  </a:ext>
                </a:extLst>
              </p:cNvPr>
              <p:cNvCxnSpPr/>
              <p:nvPr/>
            </p:nvCxnSpPr>
            <p:spPr>
              <a:xfrm>
                <a:off x="8066116"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909E6631-2E2A-0241-8DCC-212C65407BC8}"/>
                  </a:ext>
                </a:extLst>
              </p:cNvPr>
              <p:cNvCxnSpPr/>
              <p:nvPr/>
            </p:nvCxnSpPr>
            <p:spPr>
              <a:xfrm>
                <a:off x="8531629"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e 20">
              <a:extLst>
                <a:ext uri="{FF2B5EF4-FFF2-40B4-BE49-F238E27FC236}">
                  <a16:creationId xmlns:a16="http://schemas.microsoft.com/office/drawing/2014/main" id="{7D64AB73-2194-B14E-BD72-4088F05B18CA}"/>
                </a:ext>
              </a:extLst>
            </p:cNvPr>
            <p:cNvGrpSpPr/>
            <p:nvPr/>
          </p:nvGrpSpPr>
          <p:grpSpPr>
            <a:xfrm>
              <a:off x="2276301" y="4625831"/>
              <a:ext cx="6253942" cy="760816"/>
              <a:chOff x="2277687" y="1825625"/>
              <a:chExt cx="6253942" cy="760816"/>
            </a:xfrm>
          </p:grpSpPr>
          <p:cxnSp>
            <p:nvCxnSpPr>
              <p:cNvPr id="22" name="Connecteur droit 21">
                <a:extLst>
                  <a:ext uri="{FF2B5EF4-FFF2-40B4-BE49-F238E27FC236}">
                    <a16:creationId xmlns:a16="http://schemas.microsoft.com/office/drawing/2014/main" id="{7A73190C-277E-F24D-9B45-780A037D0FEB}"/>
                  </a:ext>
                </a:extLst>
              </p:cNvPr>
              <p:cNvCxnSpPr/>
              <p:nvPr/>
            </p:nvCxnSpPr>
            <p:spPr>
              <a:xfrm>
                <a:off x="2277687"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2BC4E8AC-DF16-2F44-A5D5-C675FA2AA422}"/>
                  </a:ext>
                </a:extLst>
              </p:cNvPr>
              <p:cNvCxnSpPr/>
              <p:nvPr/>
            </p:nvCxnSpPr>
            <p:spPr>
              <a:xfrm>
                <a:off x="2762596"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B691775A-419D-5F4E-B2A5-77032A9A4327}"/>
                  </a:ext>
                </a:extLst>
              </p:cNvPr>
              <p:cNvCxnSpPr/>
              <p:nvPr/>
            </p:nvCxnSpPr>
            <p:spPr>
              <a:xfrm>
                <a:off x="3228109"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B672DA8C-7B36-B54D-8AE6-47C2FEE29B6B}"/>
                  </a:ext>
                </a:extLst>
              </p:cNvPr>
              <p:cNvCxnSpPr/>
              <p:nvPr/>
            </p:nvCxnSpPr>
            <p:spPr>
              <a:xfrm>
                <a:off x="3710247"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FFCF5157-37CC-B542-945F-C06AA077839F}"/>
                  </a:ext>
                </a:extLst>
              </p:cNvPr>
              <p:cNvCxnSpPr/>
              <p:nvPr/>
            </p:nvCxnSpPr>
            <p:spPr>
              <a:xfrm>
                <a:off x="4192385"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A3D6BFB-9D88-7047-B5B7-142E89D4A859}"/>
                  </a:ext>
                </a:extLst>
              </p:cNvPr>
              <p:cNvCxnSpPr/>
              <p:nvPr/>
            </p:nvCxnSpPr>
            <p:spPr>
              <a:xfrm>
                <a:off x="4657898"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28256871-2B70-8B47-9A76-6A3FE2D2120A}"/>
                  </a:ext>
                </a:extLst>
              </p:cNvPr>
              <p:cNvCxnSpPr/>
              <p:nvPr/>
            </p:nvCxnSpPr>
            <p:spPr>
              <a:xfrm>
                <a:off x="5140036"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C679319F-3734-874B-942A-529E588315E6}"/>
                  </a:ext>
                </a:extLst>
              </p:cNvPr>
              <p:cNvCxnSpPr/>
              <p:nvPr/>
            </p:nvCxnSpPr>
            <p:spPr>
              <a:xfrm>
                <a:off x="5605549"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EF0C309A-B9A3-8848-B47F-B0E8DE750ABB}"/>
                  </a:ext>
                </a:extLst>
              </p:cNvPr>
              <p:cNvCxnSpPr/>
              <p:nvPr/>
            </p:nvCxnSpPr>
            <p:spPr>
              <a:xfrm>
                <a:off x="6095999"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135590EB-6C4E-8F40-B515-2B358D493B81}"/>
                  </a:ext>
                </a:extLst>
              </p:cNvPr>
              <p:cNvCxnSpPr/>
              <p:nvPr/>
            </p:nvCxnSpPr>
            <p:spPr>
              <a:xfrm>
                <a:off x="6619702"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7DAB7CB-0096-8041-A565-CBEF01660311}"/>
                  </a:ext>
                </a:extLst>
              </p:cNvPr>
              <p:cNvCxnSpPr/>
              <p:nvPr/>
            </p:nvCxnSpPr>
            <p:spPr>
              <a:xfrm>
                <a:off x="7101840"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8E2E5C4B-87DF-B145-8FE0-4C766A92D83A}"/>
                  </a:ext>
                </a:extLst>
              </p:cNvPr>
              <p:cNvCxnSpPr/>
              <p:nvPr/>
            </p:nvCxnSpPr>
            <p:spPr>
              <a:xfrm>
                <a:off x="7583978"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3AE865F0-1337-2841-837B-EEF4CB0F137E}"/>
                  </a:ext>
                </a:extLst>
              </p:cNvPr>
              <p:cNvCxnSpPr/>
              <p:nvPr/>
            </p:nvCxnSpPr>
            <p:spPr>
              <a:xfrm>
                <a:off x="8066116"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B5828392-6452-B94E-A143-E93B70F416BA}"/>
                  </a:ext>
                </a:extLst>
              </p:cNvPr>
              <p:cNvCxnSpPr/>
              <p:nvPr/>
            </p:nvCxnSpPr>
            <p:spPr>
              <a:xfrm>
                <a:off x="8531629"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upe 50">
              <a:extLst>
                <a:ext uri="{FF2B5EF4-FFF2-40B4-BE49-F238E27FC236}">
                  <a16:creationId xmlns:a16="http://schemas.microsoft.com/office/drawing/2014/main" id="{4EF8A2C7-BACD-1847-BDAB-45F1F028A340}"/>
                </a:ext>
              </a:extLst>
            </p:cNvPr>
            <p:cNvGrpSpPr/>
            <p:nvPr/>
          </p:nvGrpSpPr>
          <p:grpSpPr>
            <a:xfrm>
              <a:off x="2276301" y="3230476"/>
              <a:ext cx="6253942" cy="760816"/>
              <a:chOff x="2277687" y="1825625"/>
              <a:chExt cx="6253942" cy="760816"/>
            </a:xfrm>
          </p:grpSpPr>
          <p:cxnSp>
            <p:nvCxnSpPr>
              <p:cNvPr id="52" name="Connecteur droit 51">
                <a:extLst>
                  <a:ext uri="{FF2B5EF4-FFF2-40B4-BE49-F238E27FC236}">
                    <a16:creationId xmlns:a16="http://schemas.microsoft.com/office/drawing/2014/main" id="{DD2D4867-0CA0-6440-9765-8BCB8B5F21BC}"/>
                  </a:ext>
                </a:extLst>
              </p:cNvPr>
              <p:cNvCxnSpPr/>
              <p:nvPr/>
            </p:nvCxnSpPr>
            <p:spPr>
              <a:xfrm>
                <a:off x="2277687"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BDBC6506-4CE8-8141-920F-EF40647B9450}"/>
                  </a:ext>
                </a:extLst>
              </p:cNvPr>
              <p:cNvCxnSpPr/>
              <p:nvPr/>
            </p:nvCxnSpPr>
            <p:spPr>
              <a:xfrm>
                <a:off x="2762596"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177DDAAC-FB63-F64A-BE20-EA03A1E935A2}"/>
                  </a:ext>
                </a:extLst>
              </p:cNvPr>
              <p:cNvCxnSpPr/>
              <p:nvPr/>
            </p:nvCxnSpPr>
            <p:spPr>
              <a:xfrm>
                <a:off x="3228109"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64A020EE-52AC-164F-843A-1AD850F37B90}"/>
                  </a:ext>
                </a:extLst>
              </p:cNvPr>
              <p:cNvCxnSpPr/>
              <p:nvPr/>
            </p:nvCxnSpPr>
            <p:spPr>
              <a:xfrm>
                <a:off x="3710247"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9CAE4222-16CD-F645-96AA-7A858CD351F1}"/>
                  </a:ext>
                </a:extLst>
              </p:cNvPr>
              <p:cNvCxnSpPr/>
              <p:nvPr/>
            </p:nvCxnSpPr>
            <p:spPr>
              <a:xfrm>
                <a:off x="4192385"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894B3FDB-D929-E447-A2BE-3556D2FCBC58}"/>
                  </a:ext>
                </a:extLst>
              </p:cNvPr>
              <p:cNvCxnSpPr/>
              <p:nvPr/>
            </p:nvCxnSpPr>
            <p:spPr>
              <a:xfrm>
                <a:off x="4657898"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B9188BCB-1F16-2C49-8598-4EE5CAA7741B}"/>
                  </a:ext>
                </a:extLst>
              </p:cNvPr>
              <p:cNvCxnSpPr/>
              <p:nvPr/>
            </p:nvCxnSpPr>
            <p:spPr>
              <a:xfrm>
                <a:off x="5140036"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94489F13-3218-D348-9A9E-0EFB4410505E}"/>
                  </a:ext>
                </a:extLst>
              </p:cNvPr>
              <p:cNvCxnSpPr/>
              <p:nvPr/>
            </p:nvCxnSpPr>
            <p:spPr>
              <a:xfrm>
                <a:off x="5605549"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04A96268-CAC9-AC4B-904D-A9C91F667C23}"/>
                  </a:ext>
                </a:extLst>
              </p:cNvPr>
              <p:cNvCxnSpPr/>
              <p:nvPr/>
            </p:nvCxnSpPr>
            <p:spPr>
              <a:xfrm>
                <a:off x="6095999"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4260C079-A5FA-434F-B1CA-91D4A5F6F043}"/>
                  </a:ext>
                </a:extLst>
              </p:cNvPr>
              <p:cNvCxnSpPr/>
              <p:nvPr/>
            </p:nvCxnSpPr>
            <p:spPr>
              <a:xfrm>
                <a:off x="6619702"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4FC6708C-514D-3549-960B-6EE5833EB374}"/>
                  </a:ext>
                </a:extLst>
              </p:cNvPr>
              <p:cNvCxnSpPr/>
              <p:nvPr/>
            </p:nvCxnSpPr>
            <p:spPr>
              <a:xfrm>
                <a:off x="7101840"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346AFF5F-A6BB-9641-8881-E99943EBD10E}"/>
                  </a:ext>
                </a:extLst>
              </p:cNvPr>
              <p:cNvCxnSpPr/>
              <p:nvPr/>
            </p:nvCxnSpPr>
            <p:spPr>
              <a:xfrm>
                <a:off x="7583978" y="1825625"/>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DC832578-31CD-E349-8C34-E4ED7BFBEF81}"/>
                  </a:ext>
                </a:extLst>
              </p:cNvPr>
              <p:cNvCxnSpPr/>
              <p:nvPr/>
            </p:nvCxnSpPr>
            <p:spPr>
              <a:xfrm>
                <a:off x="8066116"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452BCDD2-54C5-C448-B50B-8D8305951E3C}"/>
                  </a:ext>
                </a:extLst>
              </p:cNvPr>
              <p:cNvCxnSpPr/>
              <p:nvPr/>
            </p:nvCxnSpPr>
            <p:spPr>
              <a:xfrm>
                <a:off x="8531629" y="1835121"/>
                <a:ext cx="0" cy="751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8" name="ZoneTexte 67">
            <a:extLst>
              <a:ext uri="{FF2B5EF4-FFF2-40B4-BE49-F238E27FC236}">
                <a16:creationId xmlns:a16="http://schemas.microsoft.com/office/drawing/2014/main" id="{6179D1D2-EEE6-2641-AF19-BD74D8F6926D}"/>
              </a:ext>
            </a:extLst>
          </p:cNvPr>
          <p:cNvSpPr txBox="1"/>
          <p:nvPr/>
        </p:nvSpPr>
        <p:spPr>
          <a:xfrm>
            <a:off x="1514035" y="242546"/>
            <a:ext cx="8367289" cy="1200329"/>
          </a:xfrm>
          <a:prstGeom prst="rect">
            <a:avLst/>
          </a:prstGeom>
          <a:solidFill>
            <a:srgbClr val="DEC3DC"/>
          </a:solidFill>
          <a:ln w="12700" cmpd="sng">
            <a:solidFill>
              <a:srgbClr val="DEC3DC"/>
            </a:solidFill>
          </a:ln>
        </p:spPr>
        <p:txBody>
          <a:bodyPr wrap="square" rtlCol="0">
            <a:spAutoFit/>
          </a:bodyPr>
          <a:lstStyle/>
          <a:p>
            <a:r>
              <a:rPr lang="fr-FR" sz="2400" dirty="0" smtClean="0">
                <a:latin typeface="Arial" panose="020B0604020202020204" pitchFamily="34" charset="0"/>
                <a:cs typeface="Arial" panose="020B0604020202020204" pitchFamily="34" charset="0"/>
              </a:rPr>
              <a:t>Abdel a 18 euros dans sa tirelire.</a:t>
            </a:r>
          </a:p>
          <a:p>
            <a:r>
              <a:rPr lang="fr-FR" sz="2400" dirty="0" smtClean="0">
                <a:latin typeface="Arial" panose="020B0604020202020204" pitchFamily="34" charset="0"/>
                <a:cs typeface="Arial" panose="020B0604020202020204" pitchFamily="34" charset="0"/>
              </a:rPr>
              <a:t>Guillaume a, lui, la moitié de 18 euros dans sa tirelire. </a:t>
            </a:r>
          </a:p>
          <a:p>
            <a:r>
              <a:rPr lang="fr-FR" sz="2400" dirty="0" smtClean="0">
                <a:latin typeface="Arial" panose="020B0604020202020204" pitchFamily="34" charset="0"/>
                <a:cs typeface="Arial" panose="020B0604020202020204" pitchFamily="34" charset="0"/>
              </a:rPr>
              <a:t>Combien Guillaume a-t-il d’argent ? </a:t>
            </a:r>
            <a:endParaRPr lang="fr-FR" sz="2400" dirty="0">
              <a:latin typeface="Arial" panose="020B0604020202020204" pitchFamily="34" charset="0"/>
              <a:cs typeface="Arial" panose="020B0604020202020204" pitchFamily="34" charset="0"/>
            </a:endParaRPr>
          </a:p>
        </p:txBody>
      </p:sp>
      <p:sp>
        <p:nvSpPr>
          <p:cNvPr id="67" name="Bulle ronde 66"/>
          <p:cNvSpPr/>
          <p:nvPr/>
        </p:nvSpPr>
        <p:spPr>
          <a:xfrm>
            <a:off x="10538320" y="738101"/>
            <a:ext cx="826840" cy="328576"/>
          </a:xfrm>
          <a:prstGeom prst="wedgeEllipseCallout">
            <a:avLst>
              <a:gd name="adj1" fmla="val -37385"/>
              <a:gd name="adj2" fmla="val 79597"/>
            </a:avLst>
          </a:prstGeom>
          <a:solidFill>
            <a:srgbClr val="DEC3DC"/>
          </a:solid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0" name="Image 69">
            <a:extLst>
              <a:ext uri="{FF2B5EF4-FFF2-40B4-BE49-F238E27FC236}">
                <a16:creationId xmlns:a16="http://schemas.microsoft.com/office/drawing/2014/main" id="{AB748835-774C-3C4C-B092-415F4A7F71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68" t="77454" b="4331"/>
          <a:stretch/>
        </p:blipFill>
        <p:spPr>
          <a:xfrm>
            <a:off x="1514035" y="5021943"/>
            <a:ext cx="7874414" cy="1533406"/>
          </a:xfrm>
          <a:prstGeom prst="rect">
            <a:avLst/>
          </a:prstGeom>
        </p:spPr>
      </p:pic>
      <p:sp>
        <p:nvSpPr>
          <p:cNvPr id="66" name="Rectangle 65">
            <a:extLst>
              <a:ext uri="{FF2B5EF4-FFF2-40B4-BE49-F238E27FC236}">
                <a16:creationId xmlns:a16="http://schemas.microsoft.com/office/drawing/2014/main" id="{23DFAD40-BBEC-40DB-B114-6E7B81D25290}"/>
              </a:ext>
            </a:extLst>
          </p:cNvPr>
          <p:cNvSpPr/>
          <p:nvPr/>
        </p:nvSpPr>
        <p:spPr>
          <a:xfrm>
            <a:off x="1817668" y="5390725"/>
            <a:ext cx="11035175" cy="646331"/>
          </a:xfrm>
          <a:prstGeom prst="rect">
            <a:avLst/>
          </a:prstGeom>
        </p:spPr>
        <p:txBody>
          <a:bodyPr wrap="square">
            <a:spAutoFit/>
          </a:bodyPr>
          <a:lstStyle/>
          <a:p>
            <a:r>
              <a:rPr lang="fr-FR" sz="3600" dirty="0" smtClean="0">
                <a:latin typeface="Script MT Bold" pitchFamily="66" charset="0"/>
              </a:rPr>
              <a:t>Guillaume a 9 euros.</a:t>
            </a:r>
            <a:endParaRPr lang="fr-FR" sz="3600" dirty="0">
              <a:latin typeface="Script MT Bold" pitchFamily="66" charset="0"/>
            </a:endParaRPr>
          </a:p>
        </p:txBody>
      </p:sp>
    </p:spTree>
    <p:extLst>
      <p:ext uri="{BB962C8B-B14F-4D97-AF65-F5344CB8AC3E}">
        <p14:creationId xmlns:p14="http://schemas.microsoft.com/office/powerpoint/2010/main" val="210030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p:nvPr/>
        </p:nvSpPr>
        <p:spPr>
          <a:xfrm>
            <a:off x="3452665" y="-159675"/>
            <a:ext cx="5247409"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7030A0"/>
              </a:buClr>
              <a:buSzPts val="4400"/>
              <a:buFont typeface="Calibri"/>
              <a:buNone/>
            </a:pPr>
            <a:r>
              <a:rPr lang="fr-FR" sz="4400" b="1" i="0" u="none" strike="noStrike" cap="none" dirty="0">
                <a:solidFill>
                  <a:srgbClr val="7030A0"/>
                </a:solidFill>
                <a:latin typeface="Calibri"/>
                <a:ea typeface="Calibri"/>
                <a:cs typeface="Calibri"/>
                <a:sym typeface="Calibri"/>
              </a:rPr>
              <a:t>Problème </a:t>
            </a:r>
            <a:r>
              <a:rPr lang="fr-FR" sz="4400" b="1" i="0" u="none" strike="noStrike" cap="none" dirty="0" smtClean="0">
                <a:solidFill>
                  <a:srgbClr val="7030A0"/>
                </a:solidFill>
                <a:latin typeface="Calibri"/>
                <a:ea typeface="Calibri"/>
                <a:cs typeface="Calibri"/>
                <a:sym typeface="Calibri"/>
              </a:rPr>
              <a:t>n°2</a:t>
            </a:r>
            <a:endParaRPr sz="4400" b="1" i="0" u="none" strike="noStrike" cap="none">
              <a:solidFill>
                <a:srgbClr val="7030A0"/>
              </a:solidFill>
              <a:latin typeface="Calibri"/>
              <a:ea typeface="Calibri"/>
              <a:cs typeface="Calibri"/>
              <a:sym typeface="Calibri"/>
            </a:endParaRPr>
          </a:p>
        </p:txBody>
      </p:sp>
      <p:sp>
        <p:nvSpPr>
          <p:cNvPr id="108" name="Google Shape;108;p4"/>
          <p:cNvSpPr txBox="1"/>
          <p:nvPr/>
        </p:nvSpPr>
        <p:spPr>
          <a:xfrm>
            <a:off x="208859" y="1165888"/>
            <a:ext cx="11746523" cy="3046948"/>
          </a:xfrm>
          <a:prstGeom prst="rect">
            <a:avLst/>
          </a:prstGeom>
          <a:solidFill>
            <a:srgbClr val="DEC3DC"/>
          </a:solidFill>
          <a:ln w="12700" cap="flat" cmpd="sng">
            <a:solidFill>
              <a:srgbClr val="DEC3DC"/>
            </a:solidFill>
            <a:prstDash val="solid"/>
            <a:round/>
            <a:headEnd type="none" w="sm" len="sm"/>
            <a:tailEnd type="none" w="sm" len="sm"/>
          </a:ln>
        </p:spPr>
        <p:txBody>
          <a:bodyPr spcFirstLastPara="1" wrap="square" lIns="91425" tIns="45700" rIns="91425" bIns="45700" anchor="t" anchorCtr="0">
            <a:spAutoFit/>
          </a:bodyPr>
          <a:lstStyle/>
          <a:p>
            <a:r>
              <a:rPr lang="fr-FR" sz="3200" b="1" dirty="0" smtClean="0">
                <a:latin typeface="Calibri"/>
                <a:ea typeface="Calibri"/>
                <a:cs typeface="Calibri"/>
              </a:rPr>
              <a:t>Kate s’achète un pull à 17 </a:t>
            </a:r>
            <a:r>
              <a:rPr lang="fr-FR" sz="3200" b="1" dirty="0" smtClean="0">
                <a:ea typeface="Calibri"/>
                <a:cs typeface="Calibri"/>
              </a:rPr>
              <a:t>€, un pantalon à 27 €</a:t>
            </a:r>
            <a:r>
              <a:rPr lang="fr-FR" sz="3200" b="1" dirty="0" smtClean="0">
                <a:latin typeface="Calibri"/>
                <a:ea typeface="Calibri"/>
                <a:cs typeface="Calibri"/>
              </a:rPr>
              <a:t> , </a:t>
            </a:r>
          </a:p>
          <a:p>
            <a:r>
              <a:rPr lang="fr-FR" sz="3200" b="1" dirty="0" smtClean="0">
                <a:latin typeface="Calibri"/>
                <a:ea typeface="Calibri"/>
                <a:cs typeface="Calibri"/>
              </a:rPr>
              <a:t>et 4 bracelets à 7 </a:t>
            </a:r>
            <a:r>
              <a:rPr lang="fr-FR" sz="3200" b="1" dirty="0" smtClean="0">
                <a:ea typeface="Calibri"/>
                <a:cs typeface="Calibri"/>
              </a:rPr>
              <a:t>€</a:t>
            </a:r>
            <a:r>
              <a:rPr lang="fr-FR" sz="3200" b="1" dirty="0" smtClean="0">
                <a:latin typeface="Calibri"/>
                <a:ea typeface="Calibri"/>
                <a:cs typeface="Calibri"/>
              </a:rPr>
              <a:t>.</a:t>
            </a:r>
          </a:p>
          <a:p>
            <a:r>
              <a:rPr lang="fr-FR" sz="3200" b="1" dirty="0" smtClean="0">
                <a:latin typeface="Calibri"/>
                <a:ea typeface="Calibri"/>
                <a:cs typeface="Calibri"/>
              </a:rPr>
              <a:t>Elle donne 72 </a:t>
            </a:r>
            <a:r>
              <a:rPr lang="fr-FR" sz="3200" b="1" dirty="0" smtClean="0">
                <a:ea typeface="Calibri"/>
                <a:cs typeface="Calibri"/>
              </a:rPr>
              <a:t>€ au vendeur</a:t>
            </a:r>
            <a:r>
              <a:rPr lang="fr-FR" sz="3200" b="1" dirty="0" smtClean="0">
                <a:latin typeface="Calibri"/>
                <a:ea typeface="Calibri"/>
                <a:cs typeface="Calibri"/>
              </a:rPr>
              <a:t>.</a:t>
            </a:r>
          </a:p>
          <a:p>
            <a:r>
              <a:rPr lang="fr-FR" sz="3200" b="1" dirty="0" smtClean="0">
                <a:latin typeface="Calibri"/>
                <a:ea typeface="Calibri"/>
                <a:cs typeface="Calibri"/>
              </a:rPr>
              <a:t>Combien lui rend-il ?</a:t>
            </a:r>
          </a:p>
          <a:p>
            <a:endParaRPr lang="fr-FR" sz="3200" b="1" dirty="0" smtClean="0">
              <a:latin typeface="Calibri"/>
              <a:ea typeface="Calibri"/>
              <a:cs typeface="Calibri"/>
            </a:endParaRPr>
          </a:p>
          <a:p>
            <a:endParaRPr lang="fr-FR" sz="3200" b="1" dirty="0" smtClean="0">
              <a:latin typeface="Calibri"/>
              <a:ea typeface="Calibri"/>
              <a:cs typeface="Calibri"/>
            </a:endParaRPr>
          </a:p>
        </p:txBody>
      </p:sp>
      <p:pic>
        <p:nvPicPr>
          <p:cNvPr id="110" name="Google Shape;110;p4"/>
          <p:cNvPicPr preferRelativeResize="0"/>
          <p:nvPr/>
        </p:nvPicPr>
        <p:blipFill rotWithShape="1">
          <a:blip r:embed="rId3">
            <a:alphaModFix/>
          </a:blip>
          <a:srcRect/>
          <a:stretch/>
        </p:blipFill>
        <p:spPr>
          <a:xfrm>
            <a:off x="10210800" y="-118533"/>
            <a:ext cx="1217859" cy="2065867"/>
          </a:xfrm>
          <a:prstGeom prst="rect">
            <a:avLst/>
          </a:prstGeom>
          <a:noFill/>
          <a:ln>
            <a:noFill/>
          </a:ln>
        </p:spPr>
      </p:pic>
      <p:pic>
        <p:nvPicPr>
          <p:cNvPr id="27" name="Image 26">
            <a:extLst>
              <a:ext uri="{FF2B5EF4-FFF2-40B4-BE49-F238E27FC236}">
                <a16:creationId xmlns:a16="http://schemas.microsoft.com/office/drawing/2014/main" id="{AB748835-774C-3C4C-B092-415F4A7F71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19" t="72176" b="2392"/>
          <a:stretch/>
        </p:blipFill>
        <p:spPr>
          <a:xfrm>
            <a:off x="208860" y="3396343"/>
            <a:ext cx="11746522" cy="2103503"/>
          </a:xfrm>
          <a:prstGeom prst="rect">
            <a:avLst/>
          </a:prstGeom>
        </p:spPr>
      </p:pic>
    </p:spTree>
    <p:extLst>
      <p:ext uri="{BB962C8B-B14F-4D97-AF65-F5344CB8AC3E}">
        <p14:creationId xmlns:p14="http://schemas.microsoft.com/office/powerpoint/2010/main" val="347588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1040" y="1524000"/>
            <a:ext cx="1071372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600" dirty="0"/>
              <a:t>Mathématiques</a:t>
            </a:r>
          </a:p>
          <a:p>
            <a:pPr algn="ctr"/>
            <a:r>
              <a:rPr lang="fr-FR" sz="9600" dirty="0" smtClean="0"/>
              <a:t>CE1</a:t>
            </a:r>
            <a:endParaRPr lang="fr-FR" sz="9600" dirty="0"/>
          </a:p>
        </p:txBody>
      </p:sp>
    </p:spTree>
    <p:extLst>
      <p:ext uri="{BB962C8B-B14F-4D97-AF65-F5344CB8AC3E}">
        <p14:creationId xmlns:p14="http://schemas.microsoft.com/office/powerpoint/2010/main" val="218002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p:nvPr/>
        </p:nvSpPr>
        <p:spPr>
          <a:xfrm>
            <a:off x="3452665" y="-159675"/>
            <a:ext cx="5247409"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7030A0"/>
              </a:buClr>
              <a:buSzPts val="4400"/>
              <a:buFont typeface="Calibri"/>
              <a:buNone/>
            </a:pPr>
            <a:r>
              <a:rPr lang="fr-FR" sz="4400" b="1" i="0" u="none" strike="noStrike" cap="none" dirty="0">
                <a:solidFill>
                  <a:srgbClr val="7030A0"/>
                </a:solidFill>
                <a:latin typeface="Calibri"/>
                <a:ea typeface="Calibri"/>
                <a:cs typeface="Calibri"/>
                <a:sym typeface="Calibri"/>
              </a:rPr>
              <a:t>Problème </a:t>
            </a:r>
            <a:r>
              <a:rPr lang="fr-FR" sz="4400" b="1" i="0" u="none" strike="noStrike" cap="none" dirty="0" smtClean="0">
                <a:solidFill>
                  <a:srgbClr val="7030A0"/>
                </a:solidFill>
                <a:latin typeface="Calibri"/>
                <a:ea typeface="Calibri"/>
                <a:cs typeface="Calibri"/>
                <a:sym typeface="Calibri"/>
              </a:rPr>
              <a:t>n°2</a:t>
            </a:r>
            <a:endParaRPr sz="4400" b="1" i="0" u="none" strike="noStrike" cap="none">
              <a:solidFill>
                <a:srgbClr val="7030A0"/>
              </a:solidFill>
              <a:latin typeface="Calibri"/>
              <a:ea typeface="Calibri"/>
              <a:cs typeface="Calibri"/>
              <a:sym typeface="Calibri"/>
            </a:endParaRPr>
          </a:p>
        </p:txBody>
      </p:sp>
      <p:pic>
        <p:nvPicPr>
          <p:cNvPr id="110" name="Google Shape;110;p4"/>
          <p:cNvPicPr preferRelativeResize="0"/>
          <p:nvPr/>
        </p:nvPicPr>
        <p:blipFill rotWithShape="1">
          <a:blip r:embed="rId3">
            <a:alphaModFix/>
          </a:blip>
          <a:srcRect/>
          <a:stretch/>
        </p:blipFill>
        <p:spPr>
          <a:xfrm>
            <a:off x="10210800" y="-118533"/>
            <a:ext cx="1217859" cy="2065867"/>
          </a:xfrm>
          <a:prstGeom prst="rect">
            <a:avLst/>
          </a:prstGeom>
          <a:noFill/>
          <a:ln>
            <a:noFill/>
          </a:ln>
        </p:spPr>
      </p:pic>
      <p:sp>
        <p:nvSpPr>
          <p:cNvPr id="30" name="Google Shape;108;p4"/>
          <p:cNvSpPr txBox="1"/>
          <p:nvPr/>
        </p:nvSpPr>
        <p:spPr>
          <a:xfrm>
            <a:off x="852272" y="780572"/>
            <a:ext cx="9158772" cy="1015622"/>
          </a:xfrm>
          <a:prstGeom prst="rect">
            <a:avLst/>
          </a:prstGeom>
          <a:solidFill>
            <a:srgbClr val="DEC3DC"/>
          </a:solidFill>
          <a:ln w="12700" cap="flat" cmpd="sng">
            <a:solidFill>
              <a:srgbClr val="DEC3DC"/>
            </a:solidFill>
            <a:prstDash val="solid"/>
            <a:round/>
            <a:headEnd type="none" w="sm" len="sm"/>
            <a:tailEnd type="none" w="sm" len="sm"/>
          </a:ln>
        </p:spPr>
        <p:txBody>
          <a:bodyPr spcFirstLastPara="1" wrap="square" lIns="91425" tIns="45700" rIns="91425" bIns="45700" anchor="t" anchorCtr="0">
            <a:spAutoFit/>
          </a:bodyPr>
          <a:lstStyle/>
          <a:p>
            <a:r>
              <a:rPr lang="fr-FR" sz="2000" dirty="0" smtClean="0">
                <a:latin typeface="Calibri"/>
                <a:ea typeface="Calibri"/>
                <a:cs typeface="Calibri"/>
              </a:rPr>
              <a:t>Kate s’achète un pull à 17</a:t>
            </a:r>
            <a:r>
              <a:rPr lang="fr-FR" sz="2000" dirty="0" smtClean="0">
                <a:ea typeface="Calibri"/>
                <a:cs typeface="Calibri"/>
              </a:rPr>
              <a:t> €, un pantalon à 27 € et 4 bracelets à 7 € l’un.</a:t>
            </a:r>
          </a:p>
          <a:p>
            <a:r>
              <a:rPr lang="fr-FR" sz="2000" b="1" dirty="0" smtClean="0">
                <a:ea typeface="Calibri"/>
                <a:cs typeface="Calibri"/>
              </a:rPr>
              <a:t>Elle donne 72 € au vendeur.</a:t>
            </a:r>
          </a:p>
          <a:p>
            <a:r>
              <a:rPr lang="fr-FR" sz="2000" b="1" dirty="0" smtClean="0">
                <a:ea typeface="Calibri"/>
                <a:cs typeface="Calibri"/>
              </a:rPr>
              <a:t>Combien lui rend-il ?</a:t>
            </a:r>
          </a:p>
        </p:txBody>
      </p:sp>
      <p:pic>
        <p:nvPicPr>
          <p:cNvPr id="15" name="Picture 3"/>
          <p:cNvPicPr>
            <a:picLocks noChangeAspect="1" noChangeArrowheads="1"/>
          </p:cNvPicPr>
          <p:nvPr/>
        </p:nvPicPr>
        <p:blipFill>
          <a:blip r:embed="rId4"/>
          <a:srcRect/>
          <a:stretch>
            <a:fillRect/>
          </a:stretch>
        </p:blipFill>
        <p:spPr bwMode="auto">
          <a:xfrm>
            <a:off x="6410484" y="2217730"/>
            <a:ext cx="572169" cy="407016"/>
          </a:xfrm>
          <a:prstGeom prst="rect">
            <a:avLst/>
          </a:prstGeom>
          <a:noFill/>
          <a:ln w="9525">
            <a:solidFill>
              <a:schemeClr val="tx1"/>
            </a:solidFill>
            <a:miter lim="800000"/>
            <a:headEnd/>
            <a:tailEnd/>
          </a:ln>
          <a:effectLst/>
        </p:spPr>
      </p:pic>
      <p:pic>
        <p:nvPicPr>
          <p:cNvPr id="43" name="Image 42">
            <a:extLst>
              <a:ext uri="{FF2B5EF4-FFF2-40B4-BE49-F238E27FC236}">
                <a16:creationId xmlns:a16="http://schemas.microsoft.com/office/drawing/2014/main" id="{AB748835-774C-3C4C-B092-415F4A7F71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19" t="72176" b="16584"/>
          <a:stretch/>
        </p:blipFill>
        <p:spPr>
          <a:xfrm>
            <a:off x="336082" y="5684851"/>
            <a:ext cx="10461840" cy="646331"/>
          </a:xfrm>
          <a:prstGeom prst="rect">
            <a:avLst/>
          </a:prstGeom>
        </p:spPr>
      </p:pic>
      <p:sp>
        <p:nvSpPr>
          <p:cNvPr id="44" name="Rectangle 43">
            <a:extLst>
              <a:ext uri="{FF2B5EF4-FFF2-40B4-BE49-F238E27FC236}">
                <a16:creationId xmlns:a16="http://schemas.microsoft.com/office/drawing/2014/main" id="{23DFAD40-BBEC-40DB-B114-6E7B81D25290}"/>
              </a:ext>
            </a:extLst>
          </p:cNvPr>
          <p:cNvSpPr/>
          <p:nvPr/>
        </p:nvSpPr>
        <p:spPr>
          <a:xfrm>
            <a:off x="1514035" y="5684851"/>
            <a:ext cx="11035175" cy="646331"/>
          </a:xfrm>
          <a:prstGeom prst="rect">
            <a:avLst/>
          </a:prstGeom>
        </p:spPr>
        <p:txBody>
          <a:bodyPr wrap="square">
            <a:spAutoFit/>
          </a:bodyPr>
          <a:lstStyle/>
          <a:p>
            <a:r>
              <a:rPr lang="fr-FR" sz="3600" dirty="0" smtClean="0">
                <a:latin typeface="Script MT Bold" pitchFamily="66" charset="0"/>
              </a:rPr>
              <a:t>Le vendeur ne rend pas d’argent à Kate.</a:t>
            </a:r>
            <a:endParaRPr lang="fr-FR" sz="3600" dirty="0">
              <a:latin typeface="Script MT Bold" pitchFamily="66" charset="0"/>
            </a:endParaRPr>
          </a:p>
        </p:txBody>
      </p:sp>
      <p:pic>
        <p:nvPicPr>
          <p:cNvPr id="24" name="Image 23">
            <a:extLst>
              <a:ext uri="{FF2B5EF4-FFF2-40B4-BE49-F238E27FC236}">
                <a16:creationId xmlns:a16="http://schemas.microsoft.com/office/drawing/2014/main" id="{AB748835-774C-3C4C-B092-415F4A7F71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19" t="72176" b="2392"/>
          <a:stretch/>
        </p:blipFill>
        <p:spPr>
          <a:xfrm>
            <a:off x="304281" y="3926541"/>
            <a:ext cx="10210935" cy="1573305"/>
          </a:xfrm>
          <a:prstGeom prst="rect">
            <a:avLst/>
          </a:prstGeom>
        </p:spPr>
      </p:pic>
      <p:pic>
        <p:nvPicPr>
          <p:cNvPr id="2050" name="Picture 2"/>
          <p:cNvPicPr>
            <a:picLocks noChangeAspect="1" noChangeArrowheads="1"/>
          </p:cNvPicPr>
          <p:nvPr/>
        </p:nvPicPr>
        <p:blipFill>
          <a:blip r:embed="rId6"/>
          <a:srcRect/>
          <a:stretch>
            <a:fillRect/>
          </a:stretch>
        </p:blipFill>
        <p:spPr bwMode="auto">
          <a:xfrm>
            <a:off x="3238501" y="1881189"/>
            <a:ext cx="1986642" cy="833970"/>
          </a:xfrm>
          <a:prstGeom prst="rect">
            <a:avLst/>
          </a:prstGeom>
          <a:noFill/>
          <a:ln w="9525">
            <a:solidFill>
              <a:schemeClr val="tx1"/>
            </a:solidFill>
            <a:miter lim="800000"/>
            <a:headEnd/>
            <a:tailEnd/>
          </a:ln>
          <a:effectLst/>
        </p:spPr>
      </p:pic>
      <p:pic>
        <p:nvPicPr>
          <p:cNvPr id="2051" name="Picture 3"/>
          <p:cNvPicPr>
            <a:picLocks noChangeAspect="1" noChangeArrowheads="1"/>
          </p:cNvPicPr>
          <p:nvPr/>
        </p:nvPicPr>
        <p:blipFill>
          <a:blip r:embed="rId7"/>
          <a:srcRect/>
          <a:stretch>
            <a:fillRect/>
          </a:stretch>
        </p:blipFill>
        <p:spPr bwMode="auto">
          <a:xfrm>
            <a:off x="7743038" y="1881189"/>
            <a:ext cx="1914072" cy="848383"/>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34758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5F4DAB-C118-7149-9BDE-CE77AAC6FB67}"/>
              </a:ext>
            </a:extLst>
          </p:cNvPr>
          <p:cNvSpPr>
            <a:spLocks noGrp="1"/>
          </p:cNvSpPr>
          <p:nvPr>
            <p:ph type="title"/>
          </p:nvPr>
        </p:nvSpPr>
        <p:spPr>
          <a:xfrm>
            <a:off x="341195" y="274525"/>
            <a:ext cx="10304060" cy="1325563"/>
          </a:xfrm>
        </p:spPr>
        <p:txBody>
          <a:bodyPr/>
          <a:lstStyle/>
          <a:p>
            <a:pPr algn="ctr"/>
            <a:r>
              <a:rPr lang="fr-FR" b="1" dirty="0" smtClean="0">
                <a:solidFill>
                  <a:srgbClr val="7030A0"/>
                </a:solidFill>
                <a:latin typeface="+mn-lt"/>
                <a:ea typeface="Clensey Medium" panose="02000603000000000000" pitchFamily="2" charset="0"/>
              </a:rPr>
              <a:t>Exercice pour la prochaine fois</a:t>
            </a:r>
            <a:endParaRPr lang="fr-FR" b="1" dirty="0">
              <a:solidFill>
                <a:srgbClr val="7030A0"/>
              </a:solidFill>
              <a:latin typeface="+mn-lt"/>
              <a:ea typeface="Clensey Medium" panose="02000603000000000000" pitchFamily="2" charset="0"/>
              <a:cs typeface="Arial" panose="020B0604020202020204" pitchFamily="34" charset="0"/>
            </a:endParaRPr>
          </a:p>
        </p:txBody>
      </p:sp>
      <p:sp>
        <p:nvSpPr>
          <p:cNvPr id="3" name="ZoneTexte 2">
            <a:extLst>
              <a:ext uri="{FF2B5EF4-FFF2-40B4-BE49-F238E27FC236}">
                <a16:creationId xmlns:a16="http://schemas.microsoft.com/office/drawing/2014/main" id="{6179D1D2-EEE6-2641-AF19-BD74D8F6926D}"/>
              </a:ext>
            </a:extLst>
          </p:cNvPr>
          <p:cNvSpPr txBox="1"/>
          <p:nvPr/>
        </p:nvSpPr>
        <p:spPr>
          <a:xfrm>
            <a:off x="807357" y="1718158"/>
            <a:ext cx="10370347" cy="954107"/>
          </a:xfrm>
          <a:prstGeom prst="rect">
            <a:avLst/>
          </a:prstGeom>
          <a:solidFill>
            <a:srgbClr val="DEC3DC"/>
          </a:solidFill>
          <a:ln w="12700" cmpd="sng">
            <a:solidFill>
              <a:srgbClr val="DEC3DC"/>
            </a:solidFill>
          </a:ln>
        </p:spPr>
        <p:txBody>
          <a:bodyPr wrap="square" rtlCol="0">
            <a:spAutoFit/>
          </a:bodyPr>
          <a:lstStyle/>
          <a:p>
            <a:r>
              <a:rPr lang="fr-FR" sz="2800" b="1" dirty="0" smtClean="0">
                <a:solidFill>
                  <a:schemeClr val="dk1"/>
                </a:solidFill>
                <a:ea typeface="Calibri"/>
                <a:cs typeface="Calibri"/>
                <a:sym typeface="Calibri"/>
              </a:rPr>
              <a:t>Anthony a 40 euros dans sa tirelire.</a:t>
            </a:r>
          </a:p>
          <a:p>
            <a:r>
              <a:rPr lang="fr-FR" sz="2800" b="1" dirty="0" smtClean="0">
                <a:solidFill>
                  <a:schemeClr val="dk1"/>
                </a:solidFill>
                <a:ea typeface="Calibri"/>
                <a:cs typeface="Calibri"/>
                <a:sym typeface="Calibri"/>
              </a:rPr>
              <a:t>Maya a le double dans sa tirelire. Quelle somme Maya a-t-elle</a:t>
            </a:r>
            <a:r>
              <a:rPr lang="fr-FR" sz="2800" b="1" dirty="0" smtClean="0">
                <a:ea typeface="Calibri"/>
                <a:cs typeface="Calibri"/>
              </a:rPr>
              <a:t> ?</a:t>
            </a:r>
            <a:endParaRPr lang="fr-FR" sz="2800" b="1" dirty="0"/>
          </a:p>
        </p:txBody>
      </p:sp>
      <p:sp>
        <p:nvSpPr>
          <p:cNvPr id="5" name="ZoneTexte 4"/>
          <p:cNvSpPr txBox="1"/>
          <p:nvPr/>
        </p:nvSpPr>
        <p:spPr>
          <a:xfrm>
            <a:off x="4702628" y="1718158"/>
            <a:ext cx="1770743" cy="369332"/>
          </a:xfrm>
          <a:prstGeom prst="rect">
            <a:avLst/>
          </a:prstGeom>
          <a:noFill/>
        </p:spPr>
        <p:txBody>
          <a:bodyPr wrap="square" rtlCol="0">
            <a:spAutoFit/>
          </a:bodyPr>
          <a:lstStyle/>
          <a:p>
            <a:pPr algn="ctr"/>
            <a:endParaRPr lang="fr-FR" b="1" dirty="0"/>
          </a:p>
        </p:txBody>
      </p:sp>
      <p:sp>
        <p:nvSpPr>
          <p:cNvPr id="6" name="ZoneTexte 5"/>
          <p:cNvSpPr txBox="1"/>
          <p:nvPr/>
        </p:nvSpPr>
        <p:spPr>
          <a:xfrm>
            <a:off x="2487385" y="2917371"/>
            <a:ext cx="1012372" cy="369332"/>
          </a:xfrm>
          <a:prstGeom prst="rect">
            <a:avLst/>
          </a:prstGeom>
          <a:noFill/>
        </p:spPr>
        <p:txBody>
          <a:bodyPr wrap="square" rtlCol="0" anchor="ctr" anchorCtr="0">
            <a:spAutoFit/>
          </a:bodyPr>
          <a:lstStyle/>
          <a:p>
            <a:endParaRPr lang="fr-FR" b="1" dirty="0" smtClean="0"/>
          </a:p>
        </p:txBody>
      </p:sp>
      <p:pic>
        <p:nvPicPr>
          <p:cNvPr id="7" name="Image 6">
            <a:extLst>
              <a:ext uri="{FF2B5EF4-FFF2-40B4-BE49-F238E27FC236}">
                <a16:creationId xmlns:a16="http://schemas.microsoft.com/office/drawing/2014/main" id="{AB748835-774C-3C4C-B092-415F4A7F71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68" t="77454" b="4331"/>
          <a:stretch/>
        </p:blipFill>
        <p:spPr>
          <a:xfrm>
            <a:off x="1514035" y="5021943"/>
            <a:ext cx="7874414" cy="1533406"/>
          </a:xfrm>
          <a:prstGeom prst="rect">
            <a:avLst/>
          </a:prstGeom>
        </p:spPr>
      </p:pic>
    </p:spTree>
    <p:extLst>
      <p:ext uri="{BB962C8B-B14F-4D97-AF65-F5344CB8AC3E}">
        <p14:creationId xmlns:p14="http://schemas.microsoft.com/office/powerpoint/2010/main" val="1231808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8000" b="1" dirty="0" smtClean="0">
                <a:solidFill>
                  <a:srgbClr val="7030A0"/>
                </a:solidFill>
                <a:latin typeface="+mn-lt"/>
                <a:cs typeface="Arial"/>
                <a:sym typeface="Arial"/>
              </a:rPr>
              <a:t>Numération</a:t>
            </a:r>
            <a:endParaRPr lang="fr-FR" sz="8000" dirty="0">
              <a:solidFill>
                <a:srgbClr val="7030A0"/>
              </a:solidFill>
              <a:latin typeface="+mn-lt"/>
            </a:endParaRPr>
          </a:p>
        </p:txBody>
      </p:sp>
      <p:sp>
        <p:nvSpPr>
          <p:cNvPr id="3" name="Sous-titre 2"/>
          <p:cNvSpPr>
            <a:spLocks noGrp="1"/>
          </p:cNvSpPr>
          <p:nvPr>
            <p:ph type="subTitle" idx="1"/>
          </p:nvPr>
        </p:nvSpPr>
        <p:spPr/>
        <p:txBody>
          <a:bodyPr>
            <a:normAutofit fontScale="92500" lnSpcReduction="10000"/>
          </a:bodyPr>
          <a:lstStyle/>
          <a:p>
            <a:r>
              <a:rPr lang="fr-FR" sz="6000" dirty="0" smtClean="0"/>
              <a:t>Se repérer</a:t>
            </a:r>
          </a:p>
          <a:p>
            <a:r>
              <a:rPr lang="fr-FR" sz="6000" dirty="0" smtClean="0"/>
              <a:t>sur une droite graduée </a:t>
            </a:r>
            <a:endParaRPr lang="fr-FR" sz="6000" dirty="0"/>
          </a:p>
        </p:txBody>
      </p:sp>
    </p:spTree>
    <p:extLst>
      <p:ext uri="{BB962C8B-B14F-4D97-AF65-F5344CB8AC3E}">
        <p14:creationId xmlns:p14="http://schemas.microsoft.com/office/powerpoint/2010/main" val="3260197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1445" y="166255"/>
            <a:ext cx="11430000" cy="1325563"/>
          </a:xfrm>
        </p:spPr>
        <p:txBody>
          <a:bodyPr>
            <a:normAutofit/>
          </a:bodyPr>
          <a:lstStyle/>
          <a:p>
            <a:pPr algn="ctr"/>
            <a:r>
              <a:rPr lang="fr-FR" sz="3600" b="1" dirty="0" smtClean="0">
                <a:solidFill>
                  <a:srgbClr val="7030A0"/>
                </a:solidFill>
                <a:latin typeface="Arial" panose="020B0604020202020204" pitchFamily="34" charset="0"/>
                <a:cs typeface="Arial" panose="020B0604020202020204" pitchFamily="34" charset="0"/>
              </a:rPr>
              <a:t>EPS et maths : lancer une balle avec précision</a:t>
            </a:r>
            <a:endParaRPr lang="fr-FR" sz="3600" b="1" dirty="0">
              <a:solidFill>
                <a:srgbClr val="7030A0"/>
              </a:solidFill>
              <a:latin typeface="Arial" panose="020B0604020202020204" pitchFamily="34" charset="0"/>
              <a:cs typeface="Arial" panose="020B0604020202020204" pitchFamily="34" charset="0"/>
            </a:endParaRPr>
          </a:p>
        </p:txBody>
      </p:sp>
      <p:sp>
        <p:nvSpPr>
          <p:cNvPr id="10" name="ZoneTexte 9"/>
          <p:cNvSpPr txBox="1"/>
          <p:nvPr/>
        </p:nvSpPr>
        <p:spPr>
          <a:xfrm>
            <a:off x="318656" y="1201617"/>
            <a:ext cx="11641121" cy="2677656"/>
          </a:xfrm>
          <a:prstGeom prst="rect">
            <a:avLst/>
          </a:prstGeom>
          <a:noFill/>
        </p:spPr>
        <p:txBody>
          <a:bodyPr wrap="square" rtlCol="0">
            <a:spAutoFit/>
          </a:bodyPr>
          <a:lstStyle/>
          <a:p>
            <a:r>
              <a:rPr lang="fr-FR" sz="2800" dirty="0" smtClean="0">
                <a:latin typeface="Arial" panose="020B0604020202020204" pitchFamily="34" charset="0"/>
                <a:cs typeface="Arial" panose="020B0604020202020204" pitchFamily="34" charset="0"/>
              </a:rPr>
              <a:t>À l’école, Eric et Nathalie apprennent à lancer une balle avec précision. Nathalie doit lancer la balle à son partenaire sans rebond. Eric doit la réceptionner sans jamais bouger de place, en restant au plot. Nathalie effectue déjà un premier lancer au premier trait rouge, puis si elle réussit, elle peut s’éloigner d’Eric vers un autre trait rouge.</a:t>
            </a:r>
          </a:p>
          <a:p>
            <a:r>
              <a:rPr lang="fr-FR" sz="2800" dirty="0" smtClean="0">
                <a:latin typeface="Arial" panose="020B0604020202020204" pitchFamily="34" charset="0"/>
                <a:cs typeface="Arial" panose="020B0604020202020204" pitchFamily="34" charset="0"/>
              </a:rPr>
              <a:t> </a:t>
            </a:r>
            <a:endParaRPr lang="fr-FR" sz="2800" dirty="0">
              <a:latin typeface="Arial" panose="020B0604020202020204" pitchFamily="34" charset="0"/>
              <a:cs typeface="Arial" panose="020B0604020202020204" pitchFamily="34" charset="0"/>
            </a:endParaRPr>
          </a:p>
        </p:txBody>
      </p:sp>
      <p:pic>
        <p:nvPicPr>
          <p:cNvPr id="14" name="Espace réservé du contenu 13" descr="ENFANTS SPORTS (2).jpg"/>
          <p:cNvPicPr>
            <a:picLocks noGrp="1" noChangeAspect="1"/>
          </p:cNvPicPr>
          <p:nvPr>
            <p:ph idx="1"/>
          </p:nvPr>
        </p:nvPicPr>
        <p:blipFill>
          <a:blip r:embed="rId2"/>
          <a:stretch>
            <a:fillRect/>
          </a:stretch>
        </p:blipFill>
        <p:spPr>
          <a:xfrm>
            <a:off x="3208475" y="3463321"/>
            <a:ext cx="1725297" cy="2133599"/>
          </a:xfrm>
        </p:spPr>
      </p:pic>
      <p:pic>
        <p:nvPicPr>
          <p:cNvPr id="18" name="Image 17" descr="ENFANTS SPORTS (4).jpg"/>
          <p:cNvPicPr>
            <a:picLocks noChangeAspect="1"/>
          </p:cNvPicPr>
          <p:nvPr/>
        </p:nvPicPr>
        <p:blipFill>
          <a:blip r:embed="rId3"/>
          <a:stretch>
            <a:fillRect/>
          </a:stretch>
        </p:blipFill>
        <p:spPr>
          <a:xfrm>
            <a:off x="1102662" y="3795607"/>
            <a:ext cx="1104686" cy="1618384"/>
          </a:xfrm>
          <a:prstGeom prst="rect">
            <a:avLst/>
          </a:prstGeom>
        </p:spPr>
      </p:pic>
      <p:sp>
        <p:nvSpPr>
          <p:cNvPr id="27" name="Triangle isocèle 26"/>
          <p:cNvSpPr/>
          <p:nvPr/>
        </p:nvSpPr>
        <p:spPr>
          <a:xfrm>
            <a:off x="1887395" y="5488996"/>
            <a:ext cx="274909" cy="260639"/>
          </a:xfrm>
          <a:prstGeom prst="triangl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32" name="Connecteur droit 31"/>
          <p:cNvCxnSpPr/>
          <p:nvPr/>
        </p:nvCxnSpPr>
        <p:spPr>
          <a:xfrm>
            <a:off x="4348062" y="5303259"/>
            <a:ext cx="91" cy="66956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à coins arrondis 36"/>
          <p:cNvSpPr/>
          <p:nvPr/>
        </p:nvSpPr>
        <p:spPr>
          <a:xfrm>
            <a:off x="318656" y="3395312"/>
            <a:ext cx="2490462" cy="682603"/>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8" name="ZoneTexte 37"/>
          <p:cNvSpPr txBox="1"/>
          <p:nvPr/>
        </p:nvSpPr>
        <p:spPr>
          <a:xfrm>
            <a:off x="318656" y="3551948"/>
            <a:ext cx="2490462"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 Je m’appelle </a:t>
            </a:r>
            <a:r>
              <a:rPr lang="fr-FR" dirty="0" err="1" smtClean="0">
                <a:latin typeface="Arial" panose="020B0604020202020204" pitchFamily="34" charset="0"/>
                <a:cs typeface="Arial" panose="020B0604020202020204" pitchFamily="34" charset="0"/>
              </a:rPr>
              <a:t>Eric</a:t>
            </a:r>
            <a:r>
              <a:rPr lang="fr-FR" dirty="0" smtClean="0">
                <a:latin typeface="Arial" panose="020B0604020202020204" pitchFamily="34" charset="0"/>
                <a:cs typeface="Arial" panose="020B0604020202020204" pitchFamily="34" charset="0"/>
              </a:rPr>
              <a:t> » </a:t>
            </a:r>
            <a:endParaRPr lang="fr-FR" dirty="0">
              <a:latin typeface="Arial" panose="020B0604020202020204" pitchFamily="34" charset="0"/>
              <a:cs typeface="Arial" panose="020B0604020202020204" pitchFamily="34" charset="0"/>
            </a:endParaRPr>
          </a:p>
        </p:txBody>
      </p:sp>
      <p:sp>
        <p:nvSpPr>
          <p:cNvPr id="39" name="Rectangle à coins arrondis 38"/>
          <p:cNvSpPr/>
          <p:nvPr/>
        </p:nvSpPr>
        <p:spPr>
          <a:xfrm>
            <a:off x="3937403" y="3509941"/>
            <a:ext cx="2647490" cy="54658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0" name="ZoneTexte 39"/>
          <p:cNvSpPr txBox="1"/>
          <p:nvPr/>
        </p:nvSpPr>
        <p:spPr>
          <a:xfrm>
            <a:off x="3934226" y="3551948"/>
            <a:ext cx="5298339"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 Je m’appelle Nathalie »</a:t>
            </a:r>
            <a:endParaRPr lang="fr-FR" dirty="0">
              <a:latin typeface="Arial" panose="020B0604020202020204" pitchFamily="34" charset="0"/>
              <a:cs typeface="Arial" panose="020B0604020202020204" pitchFamily="34" charset="0"/>
            </a:endParaRPr>
          </a:p>
        </p:txBody>
      </p:sp>
      <p:cxnSp>
        <p:nvCxnSpPr>
          <p:cNvPr id="41" name="Connecteur droit 40"/>
          <p:cNvCxnSpPr/>
          <p:nvPr/>
        </p:nvCxnSpPr>
        <p:spPr>
          <a:xfrm>
            <a:off x="6441179" y="5265808"/>
            <a:ext cx="91" cy="66956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8637532" y="5303259"/>
            <a:ext cx="91" cy="66956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2017389" y="5754376"/>
            <a:ext cx="2338016" cy="369332"/>
          </a:xfrm>
          <a:prstGeom prst="rect">
            <a:avLst/>
          </a:prstGeom>
          <a:solidFill>
            <a:schemeClr val="accent5">
              <a:lumMod val="40000"/>
              <a:lumOff val="60000"/>
            </a:schemeClr>
          </a:solidFill>
          <a:ln w="28575">
            <a:solidFill>
              <a:schemeClr val="tx1"/>
            </a:solidFill>
          </a:ln>
        </p:spPr>
        <p:txBody>
          <a:bodyPr wrap="square" rtlCol="0">
            <a:spAutoFit/>
          </a:bodyPr>
          <a:lstStyle/>
          <a:p>
            <a:r>
              <a:rPr lang="fr-FR" dirty="0" smtClean="0">
                <a:latin typeface="Arial" panose="020B0604020202020204" pitchFamily="34" charset="0"/>
                <a:cs typeface="Arial" panose="020B0604020202020204" pitchFamily="34" charset="0"/>
              </a:rPr>
              <a:t>Unité de longueur </a:t>
            </a:r>
            <a:endParaRPr lang="fr-FR" dirty="0">
              <a:latin typeface="Arial" panose="020B0604020202020204" pitchFamily="34" charset="0"/>
              <a:cs typeface="Arial" panose="020B0604020202020204" pitchFamily="34" charset="0"/>
            </a:endParaRPr>
          </a:p>
        </p:txBody>
      </p:sp>
      <p:sp>
        <p:nvSpPr>
          <p:cNvPr id="46" name="ZoneTexte 45"/>
          <p:cNvSpPr txBox="1"/>
          <p:nvPr/>
        </p:nvSpPr>
        <p:spPr>
          <a:xfrm>
            <a:off x="4228490" y="5754376"/>
            <a:ext cx="2338016"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latin typeface="Arial" panose="020B0604020202020204" pitchFamily="34" charset="0"/>
                <a:cs typeface="Arial" panose="020B0604020202020204" pitchFamily="34" charset="0"/>
              </a:rPr>
              <a:t>  Bande unité</a:t>
            </a:r>
            <a:endParaRPr lang="fr-FR" dirty="0">
              <a:latin typeface="Arial" panose="020B0604020202020204" pitchFamily="34" charset="0"/>
              <a:cs typeface="Arial" panose="020B0604020202020204" pitchFamily="34" charset="0"/>
            </a:endParaRPr>
          </a:p>
        </p:txBody>
      </p:sp>
      <p:sp>
        <p:nvSpPr>
          <p:cNvPr id="47" name="ZoneTexte 46"/>
          <p:cNvSpPr txBox="1"/>
          <p:nvPr/>
        </p:nvSpPr>
        <p:spPr>
          <a:xfrm>
            <a:off x="6441179" y="5749635"/>
            <a:ext cx="2338016" cy="369332"/>
          </a:xfrm>
          <a:prstGeom prst="rect">
            <a:avLst/>
          </a:prstGeom>
          <a:noFill/>
          <a:ln w="28575">
            <a:solidFill>
              <a:schemeClr val="tx1"/>
            </a:solidFill>
          </a:ln>
        </p:spPr>
        <p:txBody>
          <a:bodyPr wrap="square" rtlCol="0">
            <a:spAutoFit/>
          </a:bodyPr>
          <a:lstStyle/>
          <a:p>
            <a:endParaRPr lang="fr-FR" dirty="0">
              <a:latin typeface="Arial" panose="020B0604020202020204" pitchFamily="34" charset="0"/>
              <a:cs typeface="Arial" panose="020B0604020202020204" pitchFamily="34" charset="0"/>
            </a:endParaRPr>
          </a:p>
        </p:txBody>
      </p:sp>
      <p:sp>
        <p:nvSpPr>
          <p:cNvPr id="48" name="ZoneTexte 47"/>
          <p:cNvSpPr txBox="1"/>
          <p:nvPr/>
        </p:nvSpPr>
        <p:spPr>
          <a:xfrm>
            <a:off x="8650692" y="5754376"/>
            <a:ext cx="2338016" cy="369332"/>
          </a:xfrm>
          <a:prstGeom prst="rect">
            <a:avLst/>
          </a:prstGeom>
          <a:noFill/>
          <a:ln w="28575">
            <a:solidFill>
              <a:schemeClr val="tx1"/>
            </a:solidFill>
          </a:ln>
        </p:spPr>
        <p:txBody>
          <a:bodyPr wrap="square" rtlCol="0">
            <a:spAutoFit/>
          </a:bodyPr>
          <a:lstStyle/>
          <a:p>
            <a:endParaRPr lang="fr-FR" dirty="0">
              <a:latin typeface="Arial" panose="020B0604020202020204" pitchFamily="34" charset="0"/>
              <a:cs typeface="Arial" panose="020B0604020202020204" pitchFamily="34" charset="0"/>
            </a:endParaRPr>
          </a:p>
        </p:txBody>
      </p:sp>
      <p:cxnSp>
        <p:nvCxnSpPr>
          <p:cNvPr id="49" name="Connecteur droit 48"/>
          <p:cNvCxnSpPr/>
          <p:nvPr/>
        </p:nvCxnSpPr>
        <p:spPr>
          <a:xfrm>
            <a:off x="10967073" y="5308000"/>
            <a:ext cx="91" cy="66956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441179" y="5754376"/>
            <a:ext cx="2338016"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latin typeface="Arial" panose="020B0604020202020204" pitchFamily="34" charset="0"/>
                <a:cs typeface="Arial" panose="020B0604020202020204" pitchFamily="34" charset="0"/>
              </a:rPr>
              <a:t>Bande unité</a:t>
            </a:r>
            <a:endParaRPr lang="fr-FR" dirty="0">
              <a:latin typeface="Arial" panose="020B0604020202020204" pitchFamily="34" charset="0"/>
              <a:cs typeface="Arial" panose="020B0604020202020204" pitchFamily="34" charset="0"/>
            </a:endParaRPr>
          </a:p>
        </p:txBody>
      </p:sp>
      <p:sp>
        <p:nvSpPr>
          <p:cNvPr id="22" name="ZoneTexte 21"/>
          <p:cNvSpPr txBox="1"/>
          <p:nvPr/>
        </p:nvSpPr>
        <p:spPr>
          <a:xfrm>
            <a:off x="8649104" y="5749635"/>
            <a:ext cx="2338016"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latin typeface="Arial" panose="020B0604020202020204" pitchFamily="34" charset="0"/>
                <a:cs typeface="Arial" panose="020B0604020202020204" pitchFamily="34" charset="0"/>
              </a:rPr>
              <a:t>Bande unité</a:t>
            </a:r>
            <a:endParaRPr lang="fr-FR" dirty="0">
              <a:latin typeface="Arial" panose="020B0604020202020204" pitchFamily="34" charset="0"/>
              <a:cs typeface="Arial" panose="020B0604020202020204" pitchFamily="34" charset="0"/>
            </a:endParaRPr>
          </a:p>
        </p:txBody>
      </p:sp>
      <p:sp>
        <p:nvSpPr>
          <p:cNvPr id="23" name="ZoneTexte 22"/>
          <p:cNvSpPr txBox="1"/>
          <p:nvPr/>
        </p:nvSpPr>
        <p:spPr>
          <a:xfrm>
            <a:off x="2017389" y="5754376"/>
            <a:ext cx="2338016"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latin typeface="Arial" panose="020B0604020202020204" pitchFamily="34" charset="0"/>
                <a:cs typeface="Arial" panose="020B0604020202020204" pitchFamily="34" charset="0"/>
              </a:rPr>
              <a:t>Bande unité</a:t>
            </a:r>
            <a:endParaRPr lang="fr-FR" dirty="0">
              <a:latin typeface="Arial" panose="020B0604020202020204" pitchFamily="34" charset="0"/>
              <a:cs typeface="Arial" panose="020B0604020202020204" pitchFamily="34" charset="0"/>
            </a:endParaRPr>
          </a:p>
        </p:txBody>
      </p:sp>
      <p:sp>
        <p:nvSpPr>
          <p:cNvPr id="24" name="Flèche droite à entaille 23"/>
          <p:cNvSpPr/>
          <p:nvPr/>
        </p:nvSpPr>
        <p:spPr>
          <a:xfrm>
            <a:off x="6184852" y="4542971"/>
            <a:ext cx="2609056" cy="465056"/>
          </a:xfrm>
          <a:prstGeom prst="notchedRightArrow">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descr="ENFANTS SPORTS (2).jpg"/>
          <p:cNvPicPr>
            <a:picLocks noGrp="1" noChangeAspect="1"/>
          </p:cNvPicPr>
          <p:nvPr>
            <p:ph idx="1"/>
          </p:nvPr>
        </p:nvPicPr>
        <p:blipFill>
          <a:blip r:embed="rId2"/>
          <a:stretch>
            <a:fillRect/>
          </a:stretch>
        </p:blipFill>
        <p:spPr>
          <a:xfrm>
            <a:off x="10078399" y="2034992"/>
            <a:ext cx="1631642" cy="1815882"/>
          </a:xfrm>
        </p:spPr>
      </p:pic>
      <p:pic>
        <p:nvPicPr>
          <p:cNvPr id="29" name="Espace réservé du contenu 13" descr="ENFANTS SPORTS (2).jpg"/>
          <p:cNvPicPr>
            <a:picLocks noChangeAspect="1"/>
          </p:cNvPicPr>
          <p:nvPr/>
        </p:nvPicPr>
        <p:blipFill>
          <a:blip r:embed="rId2"/>
          <a:stretch>
            <a:fillRect/>
          </a:stretch>
        </p:blipFill>
        <p:spPr>
          <a:xfrm>
            <a:off x="7999130" y="4441371"/>
            <a:ext cx="948671" cy="913627"/>
          </a:xfrm>
          <a:prstGeom prst="rect">
            <a:avLst/>
          </a:prstGeom>
        </p:spPr>
      </p:pic>
      <p:pic>
        <p:nvPicPr>
          <p:cNvPr id="30" name="Espace réservé du contenu 13" descr="ENFANTS SPORTS (2).jpg"/>
          <p:cNvPicPr>
            <a:picLocks noChangeAspect="1"/>
          </p:cNvPicPr>
          <p:nvPr/>
        </p:nvPicPr>
        <p:blipFill>
          <a:blip r:embed="rId2"/>
          <a:stretch>
            <a:fillRect/>
          </a:stretch>
        </p:blipFill>
        <p:spPr>
          <a:xfrm>
            <a:off x="3550954" y="4441371"/>
            <a:ext cx="948671" cy="913627"/>
          </a:xfrm>
          <a:prstGeom prst="rect">
            <a:avLst/>
          </a:prstGeom>
        </p:spPr>
      </p:pic>
      <p:sp>
        <p:nvSpPr>
          <p:cNvPr id="50" name="Rectangle à coins arrondis 49"/>
          <p:cNvSpPr/>
          <p:nvPr/>
        </p:nvSpPr>
        <p:spPr>
          <a:xfrm>
            <a:off x="3264990" y="3795040"/>
            <a:ext cx="2441422" cy="64633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4" name="Rectangle à coins arrondis 33"/>
          <p:cNvSpPr/>
          <p:nvPr/>
        </p:nvSpPr>
        <p:spPr>
          <a:xfrm>
            <a:off x="7668607" y="3795041"/>
            <a:ext cx="2583757" cy="646330"/>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 name="Titre 1"/>
          <p:cNvSpPr>
            <a:spLocks noGrp="1"/>
          </p:cNvSpPr>
          <p:nvPr>
            <p:ph type="title"/>
          </p:nvPr>
        </p:nvSpPr>
        <p:spPr>
          <a:xfrm>
            <a:off x="302886" y="102164"/>
            <a:ext cx="11009204" cy="1325563"/>
          </a:xfrm>
        </p:spPr>
        <p:txBody>
          <a:bodyPr>
            <a:normAutofit/>
          </a:bodyPr>
          <a:lstStyle/>
          <a:p>
            <a:r>
              <a:rPr lang="fr-FR" sz="4000" b="1" dirty="0" smtClean="0">
                <a:solidFill>
                  <a:srgbClr val="7030A0"/>
                </a:solidFill>
                <a:latin typeface="Arial" panose="020B0604020202020204" pitchFamily="34" charset="0"/>
                <a:cs typeface="Arial" panose="020B0604020202020204" pitchFamily="34" charset="0"/>
              </a:rPr>
              <a:t>Représenter les performances de Nathalie</a:t>
            </a:r>
            <a:endParaRPr lang="fr-FR" sz="4000" b="1" dirty="0">
              <a:solidFill>
                <a:srgbClr val="7030A0"/>
              </a:solidFill>
              <a:latin typeface="Arial" panose="020B0604020202020204" pitchFamily="34" charset="0"/>
              <a:cs typeface="Arial" panose="020B0604020202020204" pitchFamily="34" charset="0"/>
            </a:endParaRPr>
          </a:p>
        </p:txBody>
      </p:sp>
      <p:sp>
        <p:nvSpPr>
          <p:cNvPr id="10" name="ZoneTexte 9"/>
          <p:cNvSpPr txBox="1"/>
          <p:nvPr/>
        </p:nvSpPr>
        <p:spPr>
          <a:xfrm>
            <a:off x="318655" y="1459805"/>
            <a:ext cx="9933709" cy="1815882"/>
          </a:xfrm>
          <a:prstGeom prst="rect">
            <a:avLst/>
          </a:prstGeom>
          <a:noFill/>
        </p:spPr>
        <p:txBody>
          <a:bodyPr wrap="square" rtlCol="0">
            <a:spAutoFit/>
          </a:bodyPr>
          <a:lstStyle/>
          <a:p>
            <a:r>
              <a:rPr lang="fr-FR" sz="2800" dirty="0" smtClean="0">
                <a:latin typeface="Arial" panose="020B0604020202020204" pitchFamily="34" charset="0"/>
                <a:cs typeface="Arial" panose="020B0604020202020204" pitchFamily="34" charset="0"/>
              </a:rPr>
              <a:t>De retour en classe, Nathalie et Eric doivent représenter les différentes performances de Nathalie, pour les communiquer à la classe. </a:t>
            </a:r>
          </a:p>
          <a:p>
            <a:r>
              <a:rPr lang="fr-FR" sz="2800" dirty="0" smtClean="0">
                <a:latin typeface="Arial" panose="020B0604020202020204" pitchFamily="34" charset="0"/>
                <a:cs typeface="Arial" panose="020B0604020202020204" pitchFamily="34" charset="0"/>
              </a:rPr>
              <a:t>Comment les représenterais-tu ?</a:t>
            </a:r>
            <a:endParaRPr lang="fr-FR" sz="2800" dirty="0">
              <a:latin typeface="Arial" panose="020B060402020202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72494B54-7BCF-4ECF-8BEC-8B9F02E8E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7377" y="252778"/>
            <a:ext cx="1329425" cy="1190988"/>
          </a:xfrm>
          <a:prstGeom prst="rect">
            <a:avLst/>
          </a:prstGeom>
        </p:spPr>
      </p:pic>
      <p:pic>
        <p:nvPicPr>
          <p:cNvPr id="18" name="Image 17" descr="ENFANTS SPORTS (4).jpg"/>
          <p:cNvPicPr>
            <a:picLocks noChangeAspect="1"/>
          </p:cNvPicPr>
          <p:nvPr/>
        </p:nvPicPr>
        <p:blipFill>
          <a:blip r:embed="rId4"/>
          <a:stretch>
            <a:fillRect/>
          </a:stretch>
        </p:blipFill>
        <p:spPr>
          <a:xfrm>
            <a:off x="1624233" y="4793085"/>
            <a:ext cx="523149" cy="695911"/>
          </a:xfrm>
          <a:prstGeom prst="rect">
            <a:avLst/>
          </a:prstGeom>
        </p:spPr>
      </p:pic>
      <p:sp>
        <p:nvSpPr>
          <p:cNvPr id="27" name="Triangle isocèle 26"/>
          <p:cNvSpPr/>
          <p:nvPr/>
        </p:nvSpPr>
        <p:spPr>
          <a:xfrm>
            <a:off x="1887396" y="5488996"/>
            <a:ext cx="259986" cy="260639"/>
          </a:xfrm>
          <a:prstGeom prst="triangl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32" name="Connecteur droit 31"/>
          <p:cNvCxnSpPr/>
          <p:nvPr/>
        </p:nvCxnSpPr>
        <p:spPr>
          <a:xfrm rot="5400000">
            <a:off x="4006096" y="5525653"/>
            <a:ext cx="4463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5400000">
            <a:off x="6217197" y="5502950"/>
            <a:ext cx="4463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5400000">
            <a:off x="8413550" y="5525653"/>
            <a:ext cx="4463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2017389" y="5754376"/>
            <a:ext cx="2211101" cy="369332"/>
          </a:xfrm>
          <a:prstGeom prst="rect">
            <a:avLst/>
          </a:prstGeom>
          <a:noFill/>
          <a:ln w="28575">
            <a:solidFill>
              <a:schemeClr val="tx1"/>
            </a:solidFill>
          </a:ln>
        </p:spPr>
        <p:txBody>
          <a:bodyPr wrap="square" rtlCol="0">
            <a:spAutoFit/>
          </a:bodyPr>
          <a:lstStyle/>
          <a:p>
            <a:r>
              <a:rPr lang="fr-FR" dirty="0" smtClean="0">
                <a:latin typeface="Arial" panose="020B0604020202020204" pitchFamily="34" charset="0"/>
                <a:cs typeface="Arial" panose="020B0604020202020204" pitchFamily="34" charset="0"/>
              </a:rPr>
              <a:t>Bande unité</a:t>
            </a:r>
            <a:endParaRPr lang="fr-FR" dirty="0">
              <a:latin typeface="Arial" panose="020B0604020202020204" pitchFamily="34" charset="0"/>
              <a:cs typeface="Arial" panose="020B0604020202020204" pitchFamily="34" charset="0"/>
            </a:endParaRPr>
          </a:p>
        </p:txBody>
      </p:sp>
      <p:sp>
        <p:nvSpPr>
          <p:cNvPr id="46" name="ZoneTexte 45"/>
          <p:cNvSpPr txBox="1"/>
          <p:nvPr/>
        </p:nvSpPr>
        <p:spPr>
          <a:xfrm>
            <a:off x="4228490" y="5754376"/>
            <a:ext cx="2211101" cy="369332"/>
          </a:xfrm>
          <a:prstGeom prst="rect">
            <a:avLst/>
          </a:prstGeom>
          <a:noFill/>
          <a:ln w="28575">
            <a:solidFill>
              <a:schemeClr val="tx1"/>
            </a:solidFill>
          </a:ln>
        </p:spPr>
        <p:txBody>
          <a:bodyPr wrap="square" rtlCol="0">
            <a:spAutoFit/>
          </a:bodyPr>
          <a:lstStyle/>
          <a:p>
            <a:r>
              <a:rPr lang="fr-FR" dirty="0" smtClean="0">
                <a:latin typeface="Arial" panose="020B0604020202020204" pitchFamily="34" charset="0"/>
                <a:cs typeface="Arial" panose="020B0604020202020204" pitchFamily="34" charset="0"/>
              </a:rPr>
              <a:t>Bande unité</a:t>
            </a:r>
            <a:endParaRPr lang="fr-FR" dirty="0">
              <a:latin typeface="Arial" panose="020B0604020202020204" pitchFamily="34" charset="0"/>
              <a:cs typeface="Arial" panose="020B0604020202020204" pitchFamily="34" charset="0"/>
            </a:endParaRPr>
          </a:p>
        </p:txBody>
      </p:sp>
      <p:sp>
        <p:nvSpPr>
          <p:cNvPr id="47" name="ZoneTexte 46"/>
          <p:cNvSpPr txBox="1"/>
          <p:nvPr/>
        </p:nvSpPr>
        <p:spPr>
          <a:xfrm>
            <a:off x="6441179" y="5749634"/>
            <a:ext cx="2211101" cy="374073"/>
          </a:xfrm>
          <a:prstGeom prst="rect">
            <a:avLst/>
          </a:prstGeom>
          <a:noFill/>
          <a:ln w="28575">
            <a:solidFill>
              <a:schemeClr val="tx1"/>
            </a:solidFill>
          </a:ln>
        </p:spPr>
        <p:txBody>
          <a:bodyPr wrap="square" rtlCol="0">
            <a:spAutoFit/>
          </a:bodyPr>
          <a:lstStyle/>
          <a:p>
            <a:r>
              <a:rPr lang="fr-FR" dirty="0" smtClean="0">
                <a:latin typeface="Arial" panose="020B0604020202020204" pitchFamily="34" charset="0"/>
                <a:cs typeface="Arial" panose="020B0604020202020204" pitchFamily="34" charset="0"/>
              </a:rPr>
              <a:t>Bande unité</a:t>
            </a:r>
            <a:endParaRPr lang="fr-FR" dirty="0">
              <a:latin typeface="Arial" panose="020B0604020202020204" pitchFamily="34" charset="0"/>
              <a:cs typeface="Arial" panose="020B0604020202020204" pitchFamily="34" charset="0"/>
            </a:endParaRPr>
          </a:p>
        </p:txBody>
      </p:sp>
      <p:sp>
        <p:nvSpPr>
          <p:cNvPr id="48" name="ZoneTexte 47"/>
          <p:cNvSpPr txBox="1"/>
          <p:nvPr/>
        </p:nvSpPr>
        <p:spPr>
          <a:xfrm>
            <a:off x="8650692" y="5754376"/>
            <a:ext cx="2211101" cy="369332"/>
          </a:xfrm>
          <a:prstGeom prst="rect">
            <a:avLst/>
          </a:prstGeom>
          <a:noFill/>
          <a:ln w="28575">
            <a:solidFill>
              <a:schemeClr val="tx1"/>
            </a:solidFill>
          </a:ln>
        </p:spPr>
        <p:txBody>
          <a:bodyPr wrap="square" rtlCol="0">
            <a:spAutoFit/>
          </a:bodyPr>
          <a:lstStyle/>
          <a:p>
            <a:r>
              <a:rPr lang="fr-FR" dirty="0" smtClean="0">
                <a:latin typeface="Arial" panose="020B0604020202020204" pitchFamily="34" charset="0"/>
                <a:cs typeface="Arial" panose="020B0604020202020204" pitchFamily="34" charset="0"/>
              </a:rPr>
              <a:t>Bande unité</a:t>
            </a:r>
            <a:endParaRPr lang="fr-FR" dirty="0">
              <a:latin typeface="Arial" panose="020B0604020202020204" pitchFamily="34" charset="0"/>
              <a:cs typeface="Arial" panose="020B0604020202020204" pitchFamily="34" charset="0"/>
            </a:endParaRPr>
          </a:p>
        </p:txBody>
      </p:sp>
      <p:cxnSp>
        <p:nvCxnSpPr>
          <p:cNvPr id="49" name="Connecteur droit 48"/>
          <p:cNvCxnSpPr/>
          <p:nvPr/>
        </p:nvCxnSpPr>
        <p:spPr>
          <a:xfrm rot="5400000">
            <a:off x="10623063" y="5525653"/>
            <a:ext cx="4463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7668606" y="3795039"/>
            <a:ext cx="2699509" cy="646331"/>
          </a:xfrm>
          <a:prstGeom prst="rect">
            <a:avLst/>
          </a:prstGeom>
          <a:noFill/>
        </p:spPr>
        <p:txBody>
          <a:bodyPr wrap="square" rtlCol="0">
            <a:spAutoFit/>
          </a:bodyPr>
          <a:lstStyle/>
          <a:p>
            <a:r>
              <a:rPr lang="fr-FR" b="1" dirty="0" smtClean="0">
                <a:latin typeface="Arial" panose="020B0604020202020204" pitchFamily="34" charset="0"/>
                <a:cs typeface="Arial" panose="020B0604020202020204" pitchFamily="34" charset="0"/>
              </a:rPr>
              <a:t>« Deuxième lancer réussi : lancer </a:t>
            </a:r>
            <a:r>
              <a:rPr lang="fr-FR" b="1" dirty="0">
                <a:latin typeface="Arial" panose="020B0604020202020204" pitchFamily="34" charset="0"/>
                <a:cs typeface="Arial" panose="020B0604020202020204" pitchFamily="34" charset="0"/>
              </a:rPr>
              <a:t>B</a:t>
            </a:r>
            <a:r>
              <a:rPr lang="fr-FR" b="1" dirty="0" smtClean="0">
                <a:latin typeface="Arial" panose="020B0604020202020204" pitchFamily="34" charset="0"/>
                <a:cs typeface="Arial" panose="020B0604020202020204" pitchFamily="34" charset="0"/>
              </a:rPr>
              <a:t>»</a:t>
            </a:r>
            <a:endParaRPr lang="fr-FR" b="1" dirty="0">
              <a:latin typeface="Arial" panose="020B0604020202020204" pitchFamily="34" charset="0"/>
              <a:cs typeface="Arial" panose="020B0604020202020204" pitchFamily="34" charset="0"/>
            </a:endParaRPr>
          </a:p>
        </p:txBody>
      </p:sp>
      <p:sp>
        <p:nvSpPr>
          <p:cNvPr id="51" name="ZoneTexte 50"/>
          <p:cNvSpPr txBox="1"/>
          <p:nvPr/>
        </p:nvSpPr>
        <p:spPr>
          <a:xfrm>
            <a:off x="3278913" y="3795040"/>
            <a:ext cx="2441423" cy="646331"/>
          </a:xfrm>
          <a:prstGeom prst="rect">
            <a:avLst/>
          </a:prstGeom>
          <a:noFill/>
        </p:spPr>
        <p:txBody>
          <a:bodyPr wrap="square" rtlCol="0">
            <a:spAutoFit/>
          </a:bodyPr>
          <a:lstStyle/>
          <a:p>
            <a:r>
              <a:rPr lang="fr-FR" b="1" dirty="0" smtClean="0">
                <a:latin typeface="Arial" panose="020B0604020202020204" pitchFamily="34" charset="0"/>
                <a:cs typeface="Arial" panose="020B0604020202020204" pitchFamily="34" charset="0"/>
              </a:rPr>
              <a:t>« Premier lancer réussi : lancer A»</a:t>
            </a:r>
            <a:endParaRPr lang="fr-FR" b="1" dirty="0">
              <a:latin typeface="Arial" panose="020B0604020202020204" pitchFamily="34" charset="0"/>
              <a:cs typeface="Arial" panose="020B0604020202020204" pitchFamily="34" charset="0"/>
            </a:endParaRPr>
          </a:p>
        </p:txBody>
      </p:sp>
      <p:sp>
        <p:nvSpPr>
          <p:cNvPr id="25" name="ZoneTexte 24"/>
          <p:cNvSpPr txBox="1"/>
          <p:nvPr/>
        </p:nvSpPr>
        <p:spPr>
          <a:xfrm>
            <a:off x="2017389" y="5754376"/>
            <a:ext cx="2211101"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latin typeface="Arial" panose="020B0604020202020204" pitchFamily="34" charset="0"/>
                <a:cs typeface="Arial" panose="020B0604020202020204" pitchFamily="34" charset="0"/>
              </a:rPr>
              <a:t>Bande unité</a:t>
            </a:r>
            <a:endParaRPr lang="fr-FR" dirty="0">
              <a:latin typeface="Arial" panose="020B0604020202020204" pitchFamily="34" charset="0"/>
              <a:cs typeface="Arial" panose="020B0604020202020204" pitchFamily="34" charset="0"/>
            </a:endParaRPr>
          </a:p>
        </p:txBody>
      </p:sp>
      <p:sp>
        <p:nvSpPr>
          <p:cNvPr id="26" name="ZoneTexte 25"/>
          <p:cNvSpPr txBox="1"/>
          <p:nvPr/>
        </p:nvSpPr>
        <p:spPr>
          <a:xfrm>
            <a:off x="6441179" y="5749634"/>
            <a:ext cx="2211101"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latin typeface="Arial" panose="020B0604020202020204" pitchFamily="34" charset="0"/>
                <a:cs typeface="Arial" panose="020B0604020202020204" pitchFamily="34" charset="0"/>
              </a:rPr>
              <a:t>Bande unité</a:t>
            </a:r>
            <a:endParaRPr lang="fr-FR" dirty="0">
              <a:latin typeface="Arial" panose="020B0604020202020204" pitchFamily="34" charset="0"/>
              <a:cs typeface="Arial" panose="020B0604020202020204" pitchFamily="34" charset="0"/>
            </a:endParaRPr>
          </a:p>
        </p:txBody>
      </p:sp>
      <p:sp>
        <p:nvSpPr>
          <p:cNvPr id="31" name="ZoneTexte 30"/>
          <p:cNvSpPr txBox="1"/>
          <p:nvPr/>
        </p:nvSpPr>
        <p:spPr>
          <a:xfrm>
            <a:off x="4230078" y="5754376"/>
            <a:ext cx="2211101"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latin typeface="Arial" panose="020B0604020202020204" pitchFamily="34" charset="0"/>
                <a:cs typeface="Arial" panose="020B0604020202020204" pitchFamily="34" charset="0"/>
              </a:rPr>
              <a:t>Bande unité</a:t>
            </a:r>
            <a:endParaRPr lang="fr-FR" dirty="0">
              <a:latin typeface="Arial" panose="020B0604020202020204" pitchFamily="34" charset="0"/>
              <a:cs typeface="Arial" panose="020B0604020202020204" pitchFamily="34" charset="0"/>
            </a:endParaRPr>
          </a:p>
        </p:txBody>
      </p:sp>
      <p:sp>
        <p:nvSpPr>
          <p:cNvPr id="33" name="ZoneTexte 32"/>
          <p:cNvSpPr txBox="1"/>
          <p:nvPr/>
        </p:nvSpPr>
        <p:spPr>
          <a:xfrm>
            <a:off x="8649104" y="5754376"/>
            <a:ext cx="2211101"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latin typeface="Arial" panose="020B0604020202020204" pitchFamily="34" charset="0"/>
                <a:cs typeface="Arial" panose="020B0604020202020204" pitchFamily="34" charset="0"/>
              </a:rPr>
              <a:t>Bande unité</a:t>
            </a:r>
            <a:endParaRPr lang="fr-F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à coins arrondis 55"/>
          <p:cNvSpPr/>
          <p:nvPr/>
        </p:nvSpPr>
        <p:spPr>
          <a:xfrm>
            <a:off x="812258" y="4039679"/>
            <a:ext cx="2134142" cy="64633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8538528" y="1714607"/>
            <a:ext cx="2680662" cy="646331"/>
          </a:xfrm>
          <a:prstGeom prst="rect">
            <a:avLst/>
          </a:prstGeom>
          <a:solidFill>
            <a:srgbClr val="FF6600"/>
          </a:solidFill>
          <a:ln w="31750">
            <a:solidFill>
              <a:srgbClr val="FF0000"/>
            </a:solidFill>
          </a:ln>
        </p:spPr>
        <p:txBody>
          <a:bodyPr wrap="square" rtlCol="0">
            <a:spAutoFit/>
          </a:bodyPr>
          <a:lstStyle/>
          <a:p>
            <a:r>
              <a:rPr lang="fr-FR" b="1" dirty="0" smtClean="0"/>
              <a:t>Représentation orange</a:t>
            </a:r>
          </a:p>
          <a:p>
            <a:endParaRPr lang="fr-FR" dirty="0"/>
          </a:p>
        </p:txBody>
      </p:sp>
      <p:sp>
        <p:nvSpPr>
          <p:cNvPr id="31" name="ZoneTexte 30"/>
          <p:cNvSpPr txBox="1"/>
          <p:nvPr/>
        </p:nvSpPr>
        <p:spPr>
          <a:xfrm>
            <a:off x="5096932" y="1670361"/>
            <a:ext cx="2680662" cy="646331"/>
          </a:xfrm>
          <a:prstGeom prst="rect">
            <a:avLst/>
          </a:prstGeom>
          <a:solidFill>
            <a:schemeClr val="accent2">
              <a:lumMod val="75000"/>
            </a:schemeClr>
          </a:solidFill>
          <a:ln w="31750">
            <a:solidFill>
              <a:schemeClr val="accent2">
                <a:lumMod val="50000"/>
              </a:schemeClr>
            </a:solidFill>
          </a:ln>
        </p:spPr>
        <p:txBody>
          <a:bodyPr wrap="square" rtlCol="0">
            <a:spAutoFit/>
          </a:bodyPr>
          <a:lstStyle/>
          <a:p>
            <a:r>
              <a:rPr lang="fr-FR" b="1" dirty="0" smtClean="0"/>
              <a:t>Représentation marron</a:t>
            </a:r>
          </a:p>
          <a:p>
            <a:endParaRPr lang="fr-FR" dirty="0"/>
          </a:p>
        </p:txBody>
      </p:sp>
      <p:sp>
        <p:nvSpPr>
          <p:cNvPr id="30" name="ZoneTexte 29"/>
          <p:cNvSpPr txBox="1"/>
          <p:nvPr/>
        </p:nvSpPr>
        <p:spPr>
          <a:xfrm>
            <a:off x="1540932" y="1690688"/>
            <a:ext cx="2218268" cy="646331"/>
          </a:xfrm>
          <a:prstGeom prst="rect">
            <a:avLst/>
          </a:prstGeom>
          <a:solidFill>
            <a:schemeClr val="accent5">
              <a:lumMod val="40000"/>
              <a:lumOff val="60000"/>
            </a:schemeClr>
          </a:solidFill>
          <a:ln w="31750">
            <a:solidFill>
              <a:srgbClr val="002060"/>
            </a:solidFill>
          </a:ln>
        </p:spPr>
        <p:txBody>
          <a:bodyPr wrap="square" rtlCol="0">
            <a:spAutoFit/>
          </a:bodyPr>
          <a:lstStyle/>
          <a:p>
            <a:r>
              <a:rPr lang="fr-FR" b="1" dirty="0" smtClean="0"/>
              <a:t>Représentation bleue </a:t>
            </a:r>
          </a:p>
          <a:p>
            <a:endParaRPr lang="fr-FR" dirty="0"/>
          </a:p>
        </p:txBody>
      </p:sp>
      <p:pic>
        <p:nvPicPr>
          <p:cNvPr id="24" name="Espace réservé du contenu 13" descr="ENFANTS SPORTS (2).jpg"/>
          <p:cNvPicPr>
            <a:picLocks noChangeAspect="1"/>
          </p:cNvPicPr>
          <p:nvPr/>
        </p:nvPicPr>
        <p:blipFill>
          <a:blip r:embed="rId2"/>
          <a:stretch>
            <a:fillRect/>
          </a:stretch>
        </p:blipFill>
        <p:spPr>
          <a:xfrm>
            <a:off x="8161865" y="4686010"/>
            <a:ext cx="677334" cy="579798"/>
          </a:xfrm>
          <a:prstGeom prst="rect">
            <a:avLst/>
          </a:prstGeom>
        </p:spPr>
      </p:pic>
      <p:sp>
        <p:nvSpPr>
          <p:cNvPr id="34" name="Rectangle à coins arrondis 33"/>
          <p:cNvSpPr/>
          <p:nvPr/>
        </p:nvSpPr>
        <p:spPr>
          <a:xfrm>
            <a:off x="7777594" y="4039679"/>
            <a:ext cx="2667365" cy="64633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Picture 2"/>
          <p:cNvPicPr>
            <a:picLocks noChangeAspect="1" noChangeArrowheads="1"/>
          </p:cNvPicPr>
          <p:nvPr/>
        </p:nvPicPr>
        <p:blipFill>
          <a:blip r:embed="rId3"/>
          <a:srcRect/>
          <a:stretch>
            <a:fillRect/>
          </a:stretch>
        </p:blipFill>
        <p:spPr bwMode="auto">
          <a:xfrm>
            <a:off x="8538528" y="2117278"/>
            <a:ext cx="2676007" cy="1354666"/>
          </a:xfrm>
          <a:prstGeom prst="rect">
            <a:avLst/>
          </a:prstGeom>
          <a:noFill/>
          <a:ln w="25400">
            <a:solidFill>
              <a:srgbClr val="FF6600"/>
            </a:solidFill>
            <a:miter lim="800000"/>
            <a:headEnd/>
            <a:tailEnd/>
          </a:ln>
          <a:effectLst/>
        </p:spPr>
      </p:pic>
      <p:sp>
        <p:nvSpPr>
          <p:cNvPr id="43" name="Rectangle à coins arrondis 42"/>
          <p:cNvSpPr/>
          <p:nvPr/>
        </p:nvSpPr>
        <p:spPr>
          <a:xfrm>
            <a:off x="3331989" y="3944203"/>
            <a:ext cx="2447233" cy="64633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76981" y="271056"/>
            <a:ext cx="11666897" cy="1325563"/>
          </a:xfrm>
          <a:ln>
            <a:solidFill>
              <a:schemeClr val="bg1"/>
            </a:solidFill>
          </a:ln>
        </p:spPr>
        <p:txBody>
          <a:bodyPr>
            <a:noAutofit/>
          </a:bodyPr>
          <a:lstStyle/>
          <a:p>
            <a:r>
              <a:rPr lang="fr-FR" sz="2800" b="1" dirty="0" smtClean="0">
                <a:solidFill>
                  <a:srgbClr val="7030A0"/>
                </a:solidFill>
                <a:latin typeface="Arial" panose="020B0604020202020204" pitchFamily="34" charset="0"/>
                <a:cs typeface="Arial" panose="020B0604020202020204" pitchFamily="34" charset="0"/>
              </a:rPr>
              <a:t>Voici différentes représentations des positions des deux enfants. </a:t>
            </a:r>
            <a:br>
              <a:rPr lang="fr-FR" sz="2800" b="1" dirty="0" smtClean="0">
                <a:solidFill>
                  <a:srgbClr val="7030A0"/>
                </a:solidFill>
                <a:latin typeface="Arial" panose="020B0604020202020204" pitchFamily="34" charset="0"/>
                <a:cs typeface="Arial" panose="020B0604020202020204" pitchFamily="34" charset="0"/>
              </a:rPr>
            </a:br>
            <a:r>
              <a:rPr lang="fr-FR" sz="2800" b="1" dirty="0" smtClean="0">
                <a:solidFill>
                  <a:srgbClr val="7030A0"/>
                </a:solidFill>
                <a:latin typeface="Arial" panose="020B0604020202020204" pitchFamily="34" charset="0"/>
                <a:cs typeface="Arial" panose="020B0604020202020204" pitchFamily="34" charset="0"/>
              </a:rPr>
              <a:t>Laquelle choisirais-tu ? Explique ton choix à l’oral</a:t>
            </a:r>
            <a:endParaRPr lang="fr-FR" sz="2800" b="1" dirty="0">
              <a:solidFill>
                <a:srgbClr val="7030A0"/>
              </a:solidFill>
              <a:latin typeface="Arial" panose="020B060402020202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72494B54-7BCF-4ECF-8BEC-8B9F02E8E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6544" y="400167"/>
            <a:ext cx="677334" cy="673889"/>
          </a:xfrm>
          <a:prstGeom prst="rect">
            <a:avLst/>
          </a:prstGeom>
        </p:spPr>
      </p:pic>
      <p:sp>
        <p:nvSpPr>
          <p:cNvPr id="27" name="Triangle isocèle 26"/>
          <p:cNvSpPr/>
          <p:nvPr/>
        </p:nvSpPr>
        <p:spPr>
          <a:xfrm>
            <a:off x="1887396" y="5488996"/>
            <a:ext cx="259986" cy="260639"/>
          </a:xfrm>
          <a:prstGeom prst="triangl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31"/>
          <p:cNvCxnSpPr/>
          <p:nvPr/>
        </p:nvCxnSpPr>
        <p:spPr>
          <a:xfrm rot="5400000">
            <a:off x="4006096" y="5525653"/>
            <a:ext cx="4463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5400000">
            <a:off x="8413550" y="5540401"/>
            <a:ext cx="4463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2017389" y="5754376"/>
            <a:ext cx="2211101" cy="369332"/>
          </a:xfrm>
          <a:prstGeom prst="rect">
            <a:avLst/>
          </a:prstGeom>
          <a:noFill/>
          <a:ln w="28575">
            <a:solidFill>
              <a:schemeClr val="tx1"/>
            </a:solidFill>
          </a:ln>
        </p:spPr>
        <p:txBody>
          <a:bodyPr wrap="square" rtlCol="0">
            <a:spAutoFit/>
          </a:bodyPr>
          <a:lstStyle/>
          <a:p>
            <a:r>
              <a:rPr lang="fr-FR" dirty="0" smtClean="0"/>
              <a:t>Bande de 1 mètre</a:t>
            </a:r>
            <a:endParaRPr lang="fr-FR" dirty="0"/>
          </a:p>
        </p:txBody>
      </p:sp>
      <p:sp>
        <p:nvSpPr>
          <p:cNvPr id="46" name="ZoneTexte 45"/>
          <p:cNvSpPr txBox="1"/>
          <p:nvPr/>
        </p:nvSpPr>
        <p:spPr>
          <a:xfrm>
            <a:off x="4228490" y="5754376"/>
            <a:ext cx="2211101" cy="369332"/>
          </a:xfrm>
          <a:prstGeom prst="rect">
            <a:avLst/>
          </a:prstGeom>
          <a:noFill/>
          <a:ln w="28575">
            <a:solidFill>
              <a:schemeClr val="tx1"/>
            </a:solidFill>
          </a:ln>
        </p:spPr>
        <p:txBody>
          <a:bodyPr wrap="square" rtlCol="0">
            <a:spAutoFit/>
          </a:bodyPr>
          <a:lstStyle/>
          <a:p>
            <a:r>
              <a:rPr lang="fr-FR" dirty="0" smtClean="0"/>
              <a:t>Bande de 1 mètre</a:t>
            </a:r>
            <a:endParaRPr lang="fr-FR" dirty="0"/>
          </a:p>
        </p:txBody>
      </p:sp>
      <p:sp>
        <p:nvSpPr>
          <p:cNvPr id="47" name="ZoneTexte 46"/>
          <p:cNvSpPr txBox="1"/>
          <p:nvPr/>
        </p:nvSpPr>
        <p:spPr>
          <a:xfrm>
            <a:off x="6441179" y="5749634"/>
            <a:ext cx="2211101" cy="374073"/>
          </a:xfrm>
          <a:prstGeom prst="rect">
            <a:avLst/>
          </a:prstGeom>
          <a:noFill/>
          <a:ln w="28575">
            <a:solidFill>
              <a:schemeClr val="tx1"/>
            </a:solidFill>
          </a:ln>
        </p:spPr>
        <p:txBody>
          <a:bodyPr wrap="square" rtlCol="0">
            <a:spAutoFit/>
          </a:bodyPr>
          <a:lstStyle/>
          <a:p>
            <a:r>
              <a:rPr lang="fr-FR" dirty="0" smtClean="0"/>
              <a:t>Bande de 1 mètre</a:t>
            </a:r>
            <a:endParaRPr lang="fr-FR" dirty="0"/>
          </a:p>
        </p:txBody>
      </p:sp>
      <p:sp>
        <p:nvSpPr>
          <p:cNvPr id="48" name="ZoneTexte 47"/>
          <p:cNvSpPr txBox="1"/>
          <p:nvPr/>
        </p:nvSpPr>
        <p:spPr>
          <a:xfrm>
            <a:off x="8650692" y="5754376"/>
            <a:ext cx="2211101" cy="369332"/>
          </a:xfrm>
          <a:prstGeom prst="rect">
            <a:avLst/>
          </a:prstGeom>
          <a:noFill/>
          <a:ln w="28575">
            <a:solidFill>
              <a:schemeClr val="tx1"/>
            </a:solidFill>
          </a:ln>
        </p:spPr>
        <p:txBody>
          <a:bodyPr wrap="square" rtlCol="0">
            <a:spAutoFit/>
          </a:bodyPr>
          <a:lstStyle/>
          <a:p>
            <a:r>
              <a:rPr lang="fr-FR" dirty="0" smtClean="0"/>
              <a:t>Bande de 1 mètre</a:t>
            </a:r>
            <a:endParaRPr lang="fr-FR" dirty="0"/>
          </a:p>
        </p:txBody>
      </p:sp>
      <p:cxnSp>
        <p:nvCxnSpPr>
          <p:cNvPr id="49" name="Connecteur droit 48"/>
          <p:cNvCxnSpPr/>
          <p:nvPr/>
        </p:nvCxnSpPr>
        <p:spPr>
          <a:xfrm rot="5400000">
            <a:off x="10623063" y="5525653"/>
            <a:ext cx="4463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7777594" y="4077130"/>
            <a:ext cx="2534953" cy="646331"/>
          </a:xfrm>
          <a:prstGeom prst="rect">
            <a:avLst/>
          </a:prstGeom>
          <a:noFill/>
        </p:spPr>
        <p:txBody>
          <a:bodyPr wrap="square" rtlCol="0">
            <a:spAutoFit/>
          </a:bodyPr>
          <a:lstStyle/>
          <a:p>
            <a:r>
              <a:rPr lang="fr-FR" b="1" dirty="0" smtClean="0"/>
              <a:t>« Le point B repère la position du lancer </a:t>
            </a:r>
            <a:r>
              <a:rPr lang="fr-FR" b="1" dirty="0" smtClean="0"/>
              <a:t>B»</a:t>
            </a:r>
            <a:endParaRPr lang="fr-FR" b="1" dirty="0"/>
          </a:p>
        </p:txBody>
      </p:sp>
      <p:sp>
        <p:nvSpPr>
          <p:cNvPr id="35" name="ZoneTexte 34"/>
          <p:cNvSpPr txBox="1"/>
          <p:nvPr/>
        </p:nvSpPr>
        <p:spPr>
          <a:xfrm>
            <a:off x="3398195" y="3944203"/>
            <a:ext cx="2314822" cy="646331"/>
          </a:xfrm>
          <a:prstGeom prst="rect">
            <a:avLst/>
          </a:prstGeom>
          <a:noFill/>
        </p:spPr>
        <p:txBody>
          <a:bodyPr wrap="square" rtlCol="0">
            <a:spAutoFit/>
          </a:bodyPr>
          <a:lstStyle/>
          <a:p>
            <a:r>
              <a:rPr lang="fr-FR" b="1" dirty="0" smtClean="0"/>
              <a:t>« Le point A repère la position du lancer </a:t>
            </a:r>
            <a:r>
              <a:rPr lang="fr-FR" b="1" dirty="0" smtClean="0"/>
              <a:t>A</a:t>
            </a:r>
            <a:r>
              <a:rPr lang="fr-FR" dirty="0" smtClean="0"/>
              <a:t>»</a:t>
            </a:r>
            <a:endParaRPr lang="fr-FR" dirty="0"/>
          </a:p>
        </p:txBody>
      </p:sp>
      <p:pic>
        <p:nvPicPr>
          <p:cNvPr id="23" name="Espace réservé du contenu 13" descr="ENFANTS SPORTS (2).jpg"/>
          <p:cNvPicPr>
            <a:picLocks noChangeAspect="1"/>
          </p:cNvPicPr>
          <p:nvPr/>
        </p:nvPicPr>
        <p:blipFill>
          <a:blip r:embed="rId2"/>
          <a:stretch>
            <a:fillRect/>
          </a:stretch>
        </p:blipFill>
        <p:spPr>
          <a:xfrm>
            <a:off x="3878272" y="4723461"/>
            <a:ext cx="677334" cy="579798"/>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1540932" y="2082801"/>
            <a:ext cx="2676007" cy="1354666"/>
          </a:xfrm>
          <a:prstGeom prst="rect">
            <a:avLst/>
          </a:prstGeom>
          <a:noFill/>
          <a:ln w="44450">
            <a:solidFill>
              <a:srgbClr val="002060"/>
            </a:solidFill>
            <a:miter lim="800000"/>
            <a:headEnd/>
            <a:tailEnd/>
          </a:ln>
          <a:effectLst/>
        </p:spPr>
      </p:pic>
      <p:pic>
        <p:nvPicPr>
          <p:cNvPr id="29" name="Picture 2"/>
          <p:cNvPicPr>
            <a:picLocks noChangeAspect="1" noChangeArrowheads="1"/>
          </p:cNvPicPr>
          <p:nvPr/>
        </p:nvPicPr>
        <p:blipFill>
          <a:blip r:embed="rId3"/>
          <a:srcRect/>
          <a:stretch>
            <a:fillRect/>
          </a:stretch>
        </p:blipFill>
        <p:spPr bwMode="auto">
          <a:xfrm>
            <a:off x="5101587" y="2082801"/>
            <a:ext cx="2676007" cy="1354666"/>
          </a:xfrm>
          <a:prstGeom prst="rect">
            <a:avLst/>
          </a:prstGeom>
          <a:noFill/>
          <a:ln w="25400">
            <a:solidFill>
              <a:schemeClr val="accent2">
                <a:lumMod val="50000"/>
              </a:schemeClr>
            </a:solidFill>
            <a:miter lim="800000"/>
            <a:headEnd/>
            <a:tailEnd/>
          </a:ln>
          <a:effectLst/>
        </p:spPr>
      </p:pic>
      <p:sp>
        <p:nvSpPr>
          <p:cNvPr id="33" name="ZoneTexte 32"/>
          <p:cNvSpPr txBox="1"/>
          <p:nvPr/>
        </p:nvSpPr>
        <p:spPr>
          <a:xfrm>
            <a:off x="8500532" y="2267467"/>
            <a:ext cx="3403600" cy="369332"/>
          </a:xfrm>
          <a:prstGeom prst="rect">
            <a:avLst/>
          </a:prstGeom>
          <a:noFill/>
        </p:spPr>
        <p:txBody>
          <a:bodyPr wrap="square" rtlCol="0">
            <a:spAutoFit/>
          </a:bodyPr>
          <a:lstStyle/>
          <a:p>
            <a:r>
              <a:rPr lang="fr-FR" b="1" dirty="0" smtClean="0"/>
              <a:t>E       A                B</a:t>
            </a:r>
            <a:endParaRPr lang="fr-FR" b="1" dirty="0"/>
          </a:p>
        </p:txBody>
      </p:sp>
      <p:sp>
        <p:nvSpPr>
          <p:cNvPr id="36" name="ZoneTexte 35"/>
          <p:cNvSpPr txBox="1"/>
          <p:nvPr/>
        </p:nvSpPr>
        <p:spPr>
          <a:xfrm>
            <a:off x="5096932" y="2267467"/>
            <a:ext cx="3403600" cy="369332"/>
          </a:xfrm>
          <a:prstGeom prst="rect">
            <a:avLst/>
          </a:prstGeom>
          <a:noFill/>
        </p:spPr>
        <p:txBody>
          <a:bodyPr wrap="square" rtlCol="0">
            <a:spAutoFit/>
          </a:bodyPr>
          <a:lstStyle/>
          <a:p>
            <a:r>
              <a:rPr lang="fr-FR" b="1" dirty="0" smtClean="0"/>
              <a:t>E       A       B</a:t>
            </a:r>
            <a:endParaRPr lang="fr-FR" b="1" dirty="0"/>
          </a:p>
        </p:txBody>
      </p:sp>
      <p:sp>
        <p:nvSpPr>
          <p:cNvPr id="38" name="ZoneTexte 37"/>
          <p:cNvSpPr txBox="1"/>
          <p:nvPr/>
        </p:nvSpPr>
        <p:spPr>
          <a:xfrm>
            <a:off x="1540932" y="2267467"/>
            <a:ext cx="3403600" cy="369332"/>
          </a:xfrm>
          <a:prstGeom prst="rect">
            <a:avLst/>
          </a:prstGeom>
          <a:noFill/>
        </p:spPr>
        <p:txBody>
          <a:bodyPr wrap="square" rtlCol="0">
            <a:spAutoFit/>
          </a:bodyPr>
          <a:lstStyle/>
          <a:p>
            <a:r>
              <a:rPr lang="fr-FR" b="1" dirty="0" smtClean="0"/>
              <a:t>A       B</a:t>
            </a:r>
            <a:endParaRPr lang="fr-FR" b="1" dirty="0"/>
          </a:p>
        </p:txBody>
      </p:sp>
      <p:sp>
        <p:nvSpPr>
          <p:cNvPr id="39" name="ZoneTexte 38"/>
          <p:cNvSpPr txBox="1"/>
          <p:nvPr/>
        </p:nvSpPr>
        <p:spPr>
          <a:xfrm>
            <a:off x="1563914" y="2859314"/>
            <a:ext cx="3403600" cy="369332"/>
          </a:xfrm>
          <a:prstGeom prst="rect">
            <a:avLst/>
          </a:prstGeom>
          <a:noFill/>
        </p:spPr>
        <p:txBody>
          <a:bodyPr wrap="square" rtlCol="0">
            <a:spAutoFit/>
          </a:bodyPr>
          <a:lstStyle/>
          <a:p>
            <a:r>
              <a:rPr lang="fr-FR" b="1" dirty="0" smtClean="0"/>
              <a:t>1      2</a:t>
            </a:r>
            <a:endParaRPr lang="fr-FR" b="1" dirty="0"/>
          </a:p>
        </p:txBody>
      </p:sp>
      <p:sp>
        <p:nvSpPr>
          <p:cNvPr id="40" name="ZoneTexte 39"/>
          <p:cNvSpPr txBox="1"/>
          <p:nvPr/>
        </p:nvSpPr>
        <p:spPr>
          <a:xfrm>
            <a:off x="5096932" y="2859314"/>
            <a:ext cx="3403600" cy="369332"/>
          </a:xfrm>
          <a:prstGeom prst="rect">
            <a:avLst/>
          </a:prstGeom>
          <a:noFill/>
        </p:spPr>
        <p:txBody>
          <a:bodyPr wrap="square" rtlCol="0">
            <a:spAutoFit/>
          </a:bodyPr>
          <a:lstStyle/>
          <a:p>
            <a:r>
              <a:rPr lang="fr-FR" b="1" dirty="0" smtClean="0"/>
              <a:t> 0      1       2</a:t>
            </a:r>
            <a:endParaRPr lang="fr-FR" b="1" dirty="0"/>
          </a:p>
        </p:txBody>
      </p:sp>
      <p:sp>
        <p:nvSpPr>
          <p:cNvPr id="45" name="ZoneTexte 44"/>
          <p:cNvSpPr txBox="1"/>
          <p:nvPr/>
        </p:nvSpPr>
        <p:spPr>
          <a:xfrm>
            <a:off x="8500532" y="2859314"/>
            <a:ext cx="3403600" cy="369332"/>
          </a:xfrm>
          <a:prstGeom prst="rect">
            <a:avLst/>
          </a:prstGeom>
          <a:noFill/>
        </p:spPr>
        <p:txBody>
          <a:bodyPr wrap="square" rtlCol="0">
            <a:spAutoFit/>
          </a:bodyPr>
          <a:lstStyle/>
          <a:p>
            <a:r>
              <a:rPr lang="fr-FR" dirty="0" smtClean="0"/>
              <a:t> </a:t>
            </a:r>
            <a:r>
              <a:rPr lang="fr-FR" b="1" dirty="0" smtClean="0"/>
              <a:t>0       1       2       3       4</a:t>
            </a:r>
            <a:endParaRPr lang="fr-FR" b="1" dirty="0"/>
          </a:p>
        </p:txBody>
      </p:sp>
      <p:cxnSp>
        <p:nvCxnSpPr>
          <p:cNvPr id="41" name="Connecteur droit 40"/>
          <p:cNvCxnSpPr/>
          <p:nvPr/>
        </p:nvCxnSpPr>
        <p:spPr>
          <a:xfrm rot="5400000">
            <a:off x="6202449" y="5502950"/>
            <a:ext cx="4463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2018977" y="5754375"/>
            <a:ext cx="2211101"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t>Bande unité</a:t>
            </a:r>
            <a:endParaRPr lang="fr-FR" dirty="0"/>
          </a:p>
        </p:txBody>
      </p:sp>
      <p:sp>
        <p:nvSpPr>
          <p:cNvPr id="52" name="ZoneTexte 51"/>
          <p:cNvSpPr txBox="1"/>
          <p:nvPr/>
        </p:nvSpPr>
        <p:spPr>
          <a:xfrm>
            <a:off x="4230078" y="5754376"/>
            <a:ext cx="2211101"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t>Bande unité</a:t>
            </a:r>
            <a:endParaRPr lang="fr-FR" dirty="0"/>
          </a:p>
        </p:txBody>
      </p:sp>
      <p:sp>
        <p:nvSpPr>
          <p:cNvPr id="53" name="ZoneTexte 52"/>
          <p:cNvSpPr txBox="1"/>
          <p:nvPr/>
        </p:nvSpPr>
        <p:spPr>
          <a:xfrm>
            <a:off x="6446445" y="5754376"/>
            <a:ext cx="2211101"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t>Bande unité</a:t>
            </a:r>
            <a:endParaRPr lang="fr-FR" dirty="0"/>
          </a:p>
        </p:txBody>
      </p:sp>
      <p:sp>
        <p:nvSpPr>
          <p:cNvPr id="54" name="ZoneTexte 53"/>
          <p:cNvSpPr txBox="1"/>
          <p:nvPr/>
        </p:nvSpPr>
        <p:spPr>
          <a:xfrm>
            <a:off x="8643836" y="5754376"/>
            <a:ext cx="2211101"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t>Bande unité</a:t>
            </a:r>
            <a:endParaRPr lang="fr-FR" dirty="0"/>
          </a:p>
        </p:txBody>
      </p:sp>
      <p:sp>
        <p:nvSpPr>
          <p:cNvPr id="55" name="ZoneTexte 54"/>
          <p:cNvSpPr txBox="1"/>
          <p:nvPr/>
        </p:nvSpPr>
        <p:spPr>
          <a:xfrm>
            <a:off x="812258" y="4039679"/>
            <a:ext cx="2453456" cy="646331"/>
          </a:xfrm>
          <a:prstGeom prst="rect">
            <a:avLst/>
          </a:prstGeom>
          <a:noFill/>
        </p:spPr>
        <p:txBody>
          <a:bodyPr wrap="square" rtlCol="0">
            <a:spAutoFit/>
          </a:bodyPr>
          <a:lstStyle/>
          <a:p>
            <a:r>
              <a:rPr lang="fr-FR" b="1" dirty="0" smtClean="0"/>
              <a:t>« Le point E repère la position </a:t>
            </a:r>
            <a:r>
              <a:rPr lang="fr-FR" b="1" dirty="0" err="1" smtClean="0"/>
              <a:t>d’Eric</a:t>
            </a:r>
            <a:r>
              <a:rPr lang="fr-FR" b="1" dirty="0" smtClean="0"/>
              <a:t> »</a:t>
            </a:r>
            <a:endParaRPr lang="fr-FR" b="1" dirty="0"/>
          </a:p>
        </p:txBody>
      </p:sp>
      <p:sp>
        <p:nvSpPr>
          <p:cNvPr id="58" name="Rectangle 57"/>
          <p:cNvSpPr/>
          <p:nvPr/>
        </p:nvSpPr>
        <p:spPr>
          <a:xfrm>
            <a:off x="1540932" y="3228646"/>
            <a:ext cx="346464" cy="20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a:off x="3870475" y="3228646"/>
            <a:ext cx="346464" cy="20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5096932" y="3228646"/>
            <a:ext cx="346464" cy="20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7431130" y="3228646"/>
            <a:ext cx="346464" cy="20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8538528" y="3263123"/>
            <a:ext cx="346464" cy="20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10872726" y="3263123"/>
            <a:ext cx="346464" cy="20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7" name="Image 56" descr="ENFANTS SPORTS (4).jpg"/>
          <p:cNvPicPr>
            <a:picLocks noChangeAspect="1"/>
          </p:cNvPicPr>
          <p:nvPr/>
        </p:nvPicPr>
        <p:blipFill>
          <a:blip r:embed="rId5"/>
          <a:stretch>
            <a:fillRect/>
          </a:stretch>
        </p:blipFill>
        <p:spPr>
          <a:xfrm>
            <a:off x="1540933" y="4793085"/>
            <a:ext cx="346464" cy="69591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à coins arrondis 55"/>
          <p:cNvSpPr/>
          <p:nvPr/>
        </p:nvSpPr>
        <p:spPr>
          <a:xfrm>
            <a:off x="812258" y="4039679"/>
            <a:ext cx="2134142" cy="64633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8538528" y="1714607"/>
            <a:ext cx="2680662" cy="646331"/>
          </a:xfrm>
          <a:prstGeom prst="rect">
            <a:avLst/>
          </a:prstGeom>
          <a:solidFill>
            <a:srgbClr val="FF6600"/>
          </a:solidFill>
          <a:ln w="31750">
            <a:solidFill>
              <a:srgbClr val="FF0000"/>
            </a:solidFill>
          </a:ln>
        </p:spPr>
        <p:txBody>
          <a:bodyPr wrap="square" rtlCol="0">
            <a:spAutoFit/>
          </a:bodyPr>
          <a:lstStyle/>
          <a:p>
            <a:r>
              <a:rPr lang="fr-FR" b="1" dirty="0" smtClean="0"/>
              <a:t>Représentation orange</a:t>
            </a:r>
          </a:p>
          <a:p>
            <a:endParaRPr lang="fr-FR" dirty="0"/>
          </a:p>
        </p:txBody>
      </p:sp>
      <p:sp>
        <p:nvSpPr>
          <p:cNvPr id="31" name="ZoneTexte 30"/>
          <p:cNvSpPr txBox="1"/>
          <p:nvPr/>
        </p:nvSpPr>
        <p:spPr>
          <a:xfrm>
            <a:off x="5096932" y="1670361"/>
            <a:ext cx="2680662" cy="646331"/>
          </a:xfrm>
          <a:prstGeom prst="rect">
            <a:avLst/>
          </a:prstGeom>
          <a:solidFill>
            <a:schemeClr val="accent2">
              <a:lumMod val="75000"/>
            </a:schemeClr>
          </a:solidFill>
          <a:ln w="31750">
            <a:solidFill>
              <a:schemeClr val="accent2">
                <a:lumMod val="50000"/>
              </a:schemeClr>
            </a:solidFill>
          </a:ln>
        </p:spPr>
        <p:txBody>
          <a:bodyPr wrap="square" rtlCol="0">
            <a:spAutoFit/>
          </a:bodyPr>
          <a:lstStyle/>
          <a:p>
            <a:r>
              <a:rPr lang="fr-FR" b="1" dirty="0" smtClean="0"/>
              <a:t>Représentation marron</a:t>
            </a:r>
          </a:p>
          <a:p>
            <a:endParaRPr lang="fr-FR" dirty="0"/>
          </a:p>
        </p:txBody>
      </p:sp>
      <p:sp>
        <p:nvSpPr>
          <p:cNvPr id="30" name="ZoneTexte 29"/>
          <p:cNvSpPr txBox="1"/>
          <p:nvPr/>
        </p:nvSpPr>
        <p:spPr>
          <a:xfrm>
            <a:off x="1540932" y="1690688"/>
            <a:ext cx="2218268" cy="646331"/>
          </a:xfrm>
          <a:prstGeom prst="rect">
            <a:avLst/>
          </a:prstGeom>
          <a:solidFill>
            <a:schemeClr val="accent5">
              <a:lumMod val="40000"/>
              <a:lumOff val="60000"/>
            </a:schemeClr>
          </a:solidFill>
          <a:ln w="31750">
            <a:solidFill>
              <a:srgbClr val="002060"/>
            </a:solidFill>
          </a:ln>
        </p:spPr>
        <p:txBody>
          <a:bodyPr wrap="square" rtlCol="0">
            <a:spAutoFit/>
          </a:bodyPr>
          <a:lstStyle/>
          <a:p>
            <a:r>
              <a:rPr lang="fr-FR" b="1" dirty="0" smtClean="0"/>
              <a:t>Représentation bleue </a:t>
            </a:r>
          </a:p>
          <a:p>
            <a:endParaRPr lang="fr-FR" dirty="0"/>
          </a:p>
        </p:txBody>
      </p:sp>
      <p:pic>
        <p:nvPicPr>
          <p:cNvPr id="24" name="Espace réservé du contenu 13" descr="ENFANTS SPORTS (2).jpg"/>
          <p:cNvPicPr>
            <a:picLocks noChangeAspect="1"/>
          </p:cNvPicPr>
          <p:nvPr/>
        </p:nvPicPr>
        <p:blipFill>
          <a:blip r:embed="rId2"/>
          <a:stretch>
            <a:fillRect/>
          </a:stretch>
        </p:blipFill>
        <p:spPr>
          <a:xfrm>
            <a:off x="8161865" y="4686010"/>
            <a:ext cx="677334" cy="579798"/>
          </a:xfrm>
          <a:prstGeom prst="rect">
            <a:avLst/>
          </a:prstGeom>
        </p:spPr>
      </p:pic>
      <p:sp>
        <p:nvSpPr>
          <p:cNvPr id="34" name="Rectangle à coins arrondis 33"/>
          <p:cNvSpPr/>
          <p:nvPr/>
        </p:nvSpPr>
        <p:spPr>
          <a:xfrm>
            <a:off x="7777594" y="4039679"/>
            <a:ext cx="2667365" cy="64633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Picture 2"/>
          <p:cNvPicPr>
            <a:picLocks noChangeAspect="1" noChangeArrowheads="1"/>
          </p:cNvPicPr>
          <p:nvPr/>
        </p:nvPicPr>
        <p:blipFill>
          <a:blip r:embed="rId3"/>
          <a:srcRect/>
          <a:stretch>
            <a:fillRect/>
          </a:stretch>
        </p:blipFill>
        <p:spPr bwMode="auto">
          <a:xfrm>
            <a:off x="8538528" y="2117278"/>
            <a:ext cx="2676007" cy="1354666"/>
          </a:xfrm>
          <a:prstGeom prst="rect">
            <a:avLst/>
          </a:prstGeom>
          <a:noFill/>
          <a:ln w="25400">
            <a:solidFill>
              <a:srgbClr val="FF6600"/>
            </a:solidFill>
            <a:miter lim="800000"/>
            <a:headEnd/>
            <a:tailEnd/>
          </a:ln>
          <a:effectLst/>
        </p:spPr>
      </p:pic>
      <p:sp>
        <p:nvSpPr>
          <p:cNvPr id="43" name="Rectangle à coins arrondis 42"/>
          <p:cNvSpPr/>
          <p:nvPr/>
        </p:nvSpPr>
        <p:spPr>
          <a:xfrm>
            <a:off x="3331989" y="3944203"/>
            <a:ext cx="2447233" cy="64633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76981" y="271056"/>
            <a:ext cx="11666897" cy="1325563"/>
          </a:xfrm>
          <a:ln>
            <a:solidFill>
              <a:schemeClr val="bg1"/>
            </a:solidFill>
          </a:ln>
        </p:spPr>
        <p:txBody>
          <a:bodyPr>
            <a:noAutofit/>
          </a:bodyPr>
          <a:lstStyle/>
          <a:p>
            <a:r>
              <a:rPr lang="fr-FR" sz="2800" b="1" dirty="0" smtClean="0">
                <a:solidFill>
                  <a:srgbClr val="7030A0"/>
                </a:solidFill>
                <a:latin typeface="Arial" panose="020B0604020202020204" pitchFamily="34" charset="0"/>
                <a:cs typeface="Arial" panose="020B0604020202020204" pitchFamily="34" charset="0"/>
              </a:rPr>
              <a:t>Voici différentes représentations des positions des deux enfants. </a:t>
            </a:r>
            <a:br>
              <a:rPr lang="fr-FR" sz="2800" b="1" dirty="0" smtClean="0">
                <a:solidFill>
                  <a:srgbClr val="7030A0"/>
                </a:solidFill>
                <a:latin typeface="Arial" panose="020B0604020202020204" pitchFamily="34" charset="0"/>
                <a:cs typeface="Arial" panose="020B0604020202020204" pitchFamily="34" charset="0"/>
              </a:rPr>
            </a:br>
            <a:r>
              <a:rPr lang="fr-FR" sz="2800" b="1" dirty="0" smtClean="0">
                <a:solidFill>
                  <a:srgbClr val="7030A0"/>
                </a:solidFill>
                <a:latin typeface="Arial" panose="020B0604020202020204" pitchFamily="34" charset="0"/>
                <a:cs typeface="Arial" panose="020B0604020202020204" pitchFamily="34" charset="0"/>
              </a:rPr>
              <a:t>Laquelle choisirais-tu ? Explique ton choix à l’oral</a:t>
            </a:r>
            <a:endParaRPr lang="fr-FR" sz="2800" b="1" dirty="0">
              <a:solidFill>
                <a:srgbClr val="7030A0"/>
              </a:solidFill>
              <a:latin typeface="Arial" panose="020B060402020202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72494B54-7BCF-4ECF-8BEC-8B9F02E8E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6544" y="400167"/>
            <a:ext cx="677334" cy="673889"/>
          </a:xfrm>
          <a:prstGeom prst="rect">
            <a:avLst/>
          </a:prstGeom>
        </p:spPr>
      </p:pic>
      <p:sp>
        <p:nvSpPr>
          <p:cNvPr id="27" name="Triangle isocèle 26"/>
          <p:cNvSpPr/>
          <p:nvPr/>
        </p:nvSpPr>
        <p:spPr>
          <a:xfrm>
            <a:off x="1887396" y="5488996"/>
            <a:ext cx="259986" cy="260639"/>
          </a:xfrm>
          <a:prstGeom prst="triangl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31"/>
          <p:cNvCxnSpPr/>
          <p:nvPr/>
        </p:nvCxnSpPr>
        <p:spPr>
          <a:xfrm rot="5400000">
            <a:off x="3991348" y="5525653"/>
            <a:ext cx="4463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5400000">
            <a:off x="8413550" y="5525653"/>
            <a:ext cx="4463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2017389" y="5754376"/>
            <a:ext cx="2211101" cy="369332"/>
          </a:xfrm>
          <a:prstGeom prst="rect">
            <a:avLst/>
          </a:prstGeom>
          <a:noFill/>
          <a:ln w="28575">
            <a:solidFill>
              <a:schemeClr val="tx1"/>
            </a:solidFill>
          </a:ln>
        </p:spPr>
        <p:txBody>
          <a:bodyPr wrap="square" rtlCol="0">
            <a:spAutoFit/>
          </a:bodyPr>
          <a:lstStyle/>
          <a:p>
            <a:r>
              <a:rPr lang="fr-FR" dirty="0" smtClean="0"/>
              <a:t>Bande de 1 mètre</a:t>
            </a:r>
            <a:endParaRPr lang="fr-FR" dirty="0"/>
          </a:p>
        </p:txBody>
      </p:sp>
      <p:sp>
        <p:nvSpPr>
          <p:cNvPr id="46" name="ZoneTexte 45"/>
          <p:cNvSpPr txBox="1"/>
          <p:nvPr/>
        </p:nvSpPr>
        <p:spPr>
          <a:xfrm>
            <a:off x="4228490" y="5754376"/>
            <a:ext cx="2211101" cy="369332"/>
          </a:xfrm>
          <a:prstGeom prst="rect">
            <a:avLst/>
          </a:prstGeom>
          <a:noFill/>
          <a:ln w="28575">
            <a:solidFill>
              <a:schemeClr val="tx1"/>
            </a:solidFill>
          </a:ln>
        </p:spPr>
        <p:txBody>
          <a:bodyPr wrap="square" rtlCol="0">
            <a:spAutoFit/>
          </a:bodyPr>
          <a:lstStyle/>
          <a:p>
            <a:r>
              <a:rPr lang="fr-FR" dirty="0" smtClean="0"/>
              <a:t>Bande de 1 mètre</a:t>
            </a:r>
            <a:endParaRPr lang="fr-FR" dirty="0"/>
          </a:p>
        </p:txBody>
      </p:sp>
      <p:sp>
        <p:nvSpPr>
          <p:cNvPr id="47" name="ZoneTexte 46"/>
          <p:cNvSpPr txBox="1"/>
          <p:nvPr/>
        </p:nvSpPr>
        <p:spPr>
          <a:xfrm>
            <a:off x="6441179" y="5749634"/>
            <a:ext cx="2211101" cy="374073"/>
          </a:xfrm>
          <a:prstGeom prst="rect">
            <a:avLst/>
          </a:prstGeom>
          <a:noFill/>
          <a:ln w="28575">
            <a:solidFill>
              <a:schemeClr val="tx1"/>
            </a:solidFill>
          </a:ln>
        </p:spPr>
        <p:txBody>
          <a:bodyPr wrap="square" rtlCol="0">
            <a:spAutoFit/>
          </a:bodyPr>
          <a:lstStyle/>
          <a:p>
            <a:r>
              <a:rPr lang="fr-FR" dirty="0" smtClean="0"/>
              <a:t>Bande de 1 mètre</a:t>
            </a:r>
            <a:endParaRPr lang="fr-FR" dirty="0"/>
          </a:p>
        </p:txBody>
      </p:sp>
      <p:sp>
        <p:nvSpPr>
          <p:cNvPr id="48" name="ZoneTexte 47"/>
          <p:cNvSpPr txBox="1"/>
          <p:nvPr/>
        </p:nvSpPr>
        <p:spPr>
          <a:xfrm>
            <a:off x="8650692" y="5754376"/>
            <a:ext cx="2211101" cy="369332"/>
          </a:xfrm>
          <a:prstGeom prst="rect">
            <a:avLst/>
          </a:prstGeom>
          <a:noFill/>
          <a:ln w="28575">
            <a:solidFill>
              <a:schemeClr val="tx1"/>
            </a:solidFill>
          </a:ln>
        </p:spPr>
        <p:txBody>
          <a:bodyPr wrap="square" rtlCol="0">
            <a:spAutoFit/>
          </a:bodyPr>
          <a:lstStyle/>
          <a:p>
            <a:r>
              <a:rPr lang="fr-FR" dirty="0" smtClean="0"/>
              <a:t>Bande de 1 mètre</a:t>
            </a:r>
            <a:endParaRPr lang="fr-FR" dirty="0"/>
          </a:p>
        </p:txBody>
      </p:sp>
      <p:cxnSp>
        <p:nvCxnSpPr>
          <p:cNvPr id="49" name="Connecteur droit 48"/>
          <p:cNvCxnSpPr/>
          <p:nvPr/>
        </p:nvCxnSpPr>
        <p:spPr>
          <a:xfrm rot="5400000">
            <a:off x="10623063" y="5525653"/>
            <a:ext cx="4463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7777594" y="4077130"/>
            <a:ext cx="2534953" cy="646331"/>
          </a:xfrm>
          <a:prstGeom prst="rect">
            <a:avLst/>
          </a:prstGeom>
          <a:noFill/>
        </p:spPr>
        <p:txBody>
          <a:bodyPr wrap="square" rtlCol="0">
            <a:spAutoFit/>
          </a:bodyPr>
          <a:lstStyle/>
          <a:p>
            <a:r>
              <a:rPr lang="fr-FR" b="1" dirty="0" smtClean="0"/>
              <a:t>« Le point B repère la position du lancer </a:t>
            </a:r>
            <a:r>
              <a:rPr lang="fr-FR" b="1" dirty="0" smtClean="0"/>
              <a:t>B»</a:t>
            </a:r>
            <a:endParaRPr lang="fr-FR" b="1" dirty="0"/>
          </a:p>
        </p:txBody>
      </p:sp>
      <p:sp>
        <p:nvSpPr>
          <p:cNvPr id="35" name="ZoneTexte 34"/>
          <p:cNvSpPr txBox="1"/>
          <p:nvPr/>
        </p:nvSpPr>
        <p:spPr>
          <a:xfrm>
            <a:off x="3398195" y="3944203"/>
            <a:ext cx="2314822" cy="646331"/>
          </a:xfrm>
          <a:prstGeom prst="rect">
            <a:avLst/>
          </a:prstGeom>
          <a:noFill/>
        </p:spPr>
        <p:txBody>
          <a:bodyPr wrap="square" rtlCol="0">
            <a:spAutoFit/>
          </a:bodyPr>
          <a:lstStyle/>
          <a:p>
            <a:r>
              <a:rPr lang="fr-FR" b="1" dirty="0" smtClean="0"/>
              <a:t>« Le point A repère la position du lancer </a:t>
            </a:r>
            <a:r>
              <a:rPr lang="fr-FR" b="1" dirty="0" smtClean="0"/>
              <a:t>A</a:t>
            </a:r>
            <a:r>
              <a:rPr lang="fr-FR" dirty="0" smtClean="0"/>
              <a:t>»</a:t>
            </a:r>
            <a:endParaRPr lang="fr-FR" dirty="0"/>
          </a:p>
        </p:txBody>
      </p:sp>
      <p:pic>
        <p:nvPicPr>
          <p:cNvPr id="23" name="Espace réservé du contenu 13" descr="ENFANTS SPORTS (2).jpg"/>
          <p:cNvPicPr>
            <a:picLocks noChangeAspect="1"/>
          </p:cNvPicPr>
          <p:nvPr/>
        </p:nvPicPr>
        <p:blipFill>
          <a:blip r:embed="rId2"/>
          <a:stretch>
            <a:fillRect/>
          </a:stretch>
        </p:blipFill>
        <p:spPr>
          <a:xfrm>
            <a:off x="3878272" y="4723461"/>
            <a:ext cx="677334" cy="579798"/>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1540932" y="2082801"/>
            <a:ext cx="2676007" cy="1354666"/>
          </a:xfrm>
          <a:prstGeom prst="rect">
            <a:avLst/>
          </a:prstGeom>
          <a:noFill/>
          <a:ln w="44450">
            <a:solidFill>
              <a:srgbClr val="002060"/>
            </a:solidFill>
            <a:miter lim="800000"/>
            <a:headEnd/>
            <a:tailEnd/>
          </a:ln>
          <a:effectLst/>
        </p:spPr>
      </p:pic>
      <p:pic>
        <p:nvPicPr>
          <p:cNvPr id="29" name="Picture 2"/>
          <p:cNvPicPr>
            <a:picLocks noChangeAspect="1" noChangeArrowheads="1"/>
          </p:cNvPicPr>
          <p:nvPr/>
        </p:nvPicPr>
        <p:blipFill>
          <a:blip r:embed="rId3"/>
          <a:srcRect/>
          <a:stretch>
            <a:fillRect/>
          </a:stretch>
        </p:blipFill>
        <p:spPr bwMode="auto">
          <a:xfrm>
            <a:off x="5101587" y="2082801"/>
            <a:ext cx="2676007" cy="1354666"/>
          </a:xfrm>
          <a:prstGeom prst="rect">
            <a:avLst/>
          </a:prstGeom>
          <a:noFill/>
          <a:ln w="25400">
            <a:solidFill>
              <a:schemeClr val="accent2">
                <a:lumMod val="50000"/>
              </a:schemeClr>
            </a:solidFill>
            <a:miter lim="800000"/>
            <a:headEnd/>
            <a:tailEnd/>
          </a:ln>
          <a:effectLst/>
        </p:spPr>
      </p:pic>
      <p:sp>
        <p:nvSpPr>
          <p:cNvPr id="33" name="ZoneTexte 32"/>
          <p:cNvSpPr txBox="1"/>
          <p:nvPr/>
        </p:nvSpPr>
        <p:spPr>
          <a:xfrm>
            <a:off x="8500532" y="2267467"/>
            <a:ext cx="3403600" cy="369332"/>
          </a:xfrm>
          <a:prstGeom prst="rect">
            <a:avLst/>
          </a:prstGeom>
          <a:noFill/>
        </p:spPr>
        <p:txBody>
          <a:bodyPr wrap="square" rtlCol="0">
            <a:spAutoFit/>
          </a:bodyPr>
          <a:lstStyle/>
          <a:p>
            <a:r>
              <a:rPr lang="fr-FR" b="1" dirty="0" smtClean="0"/>
              <a:t>E       A                B</a:t>
            </a:r>
            <a:endParaRPr lang="fr-FR" b="1" dirty="0"/>
          </a:p>
        </p:txBody>
      </p:sp>
      <p:sp>
        <p:nvSpPr>
          <p:cNvPr id="36" name="ZoneTexte 35"/>
          <p:cNvSpPr txBox="1"/>
          <p:nvPr/>
        </p:nvSpPr>
        <p:spPr>
          <a:xfrm>
            <a:off x="5096932" y="2267467"/>
            <a:ext cx="3403600" cy="369332"/>
          </a:xfrm>
          <a:prstGeom prst="rect">
            <a:avLst/>
          </a:prstGeom>
          <a:noFill/>
        </p:spPr>
        <p:txBody>
          <a:bodyPr wrap="square" rtlCol="0">
            <a:spAutoFit/>
          </a:bodyPr>
          <a:lstStyle/>
          <a:p>
            <a:r>
              <a:rPr lang="fr-FR" b="1" dirty="0" smtClean="0"/>
              <a:t>E       A       B</a:t>
            </a:r>
            <a:endParaRPr lang="fr-FR" b="1" dirty="0"/>
          </a:p>
        </p:txBody>
      </p:sp>
      <p:sp>
        <p:nvSpPr>
          <p:cNvPr id="38" name="ZoneTexte 37"/>
          <p:cNvSpPr txBox="1"/>
          <p:nvPr/>
        </p:nvSpPr>
        <p:spPr>
          <a:xfrm>
            <a:off x="1540932" y="2267467"/>
            <a:ext cx="3403600" cy="369332"/>
          </a:xfrm>
          <a:prstGeom prst="rect">
            <a:avLst/>
          </a:prstGeom>
          <a:noFill/>
        </p:spPr>
        <p:txBody>
          <a:bodyPr wrap="square" rtlCol="0">
            <a:spAutoFit/>
          </a:bodyPr>
          <a:lstStyle/>
          <a:p>
            <a:r>
              <a:rPr lang="fr-FR" b="1" dirty="0" smtClean="0"/>
              <a:t>A       B</a:t>
            </a:r>
            <a:endParaRPr lang="fr-FR" b="1" dirty="0"/>
          </a:p>
        </p:txBody>
      </p:sp>
      <p:sp>
        <p:nvSpPr>
          <p:cNvPr id="39" name="ZoneTexte 38"/>
          <p:cNvSpPr txBox="1"/>
          <p:nvPr/>
        </p:nvSpPr>
        <p:spPr>
          <a:xfrm>
            <a:off x="1563914" y="2859314"/>
            <a:ext cx="3403600" cy="369332"/>
          </a:xfrm>
          <a:prstGeom prst="rect">
            <a:avLst/>
          </a:prstGeom>
          <a:noFill/>
        </p:spPr>
        <p:txBody>
          <a:bodyPr wrap="square" rtlCol="0">
            <a:spAutoFit/>
          </a:bodyPr>
          <a:lstStyle/>
          <a:p>
            <a:r>
              <a:rPr lang="fr-FR" b="1" dirty="0" smtClean="0"/>
              <a:t>1      2</a:t>
            </a:r>
            <a:endParaRPr lang="fr-FR" b="1" dirty="0"/>
          </a:p>
        </p:txBody>
      </p:sp>
      <p:sp>
        <p:nvSpPr>
          <p:cNvPr id="40" name="ZoneTexte 39"/>
          <p:cNvSpPr txBox="1"/>
          <p:nvPr/>
        </p:nvSpPr>
        <p:spPr>
          <a:xfrm>
            <a:off x="5096932" y="2859314"/>
            <a:ext cx="3403600" cy="369332"/>
          </a:xfrm>
          <a:prstGeom prst="rect">
            <a:avLst/>
          </a:prstGeom>
          <a:noFill/>
        </p:spPr>
        <p:txBody>
          <a:bodyPr wrap="square" rtlCol="0">
            <a:spAutoFit/>
          </a:bodyPr>
          <a:lstStyle/>
          <a:p>
            <a:r>
              <a:rPr lang="fr-FR" b="1" dirty="0" smtClean="0"/>
              <a:t> 0      1       2</a:t>
            </a:r>
            <a:endParaRPr lang="fr-FR" b="1" dirty="0"/>
          </a:p>
        </p:txBody>
      </p:sp>
      <p:sp>
        <p:nvSpPr>
          <p:cNvPr id="45" name="ZoneTexte 44"/>
          <p:cNvSpPr txBox="1"/>
          <p:nvPr/>
        </p:nvSpPr>
        <p:spPr>
          <a:xfrm>
            <a:off x="8500532" y="2859314"/>
            <a:ext cx="3403600" cy="369332"/>
          </a:xfrm>
          <a:prstGeom prst="rect">
            <a:avLst/>
          </a:prstGeom>
          <a:noFill/>
        </p:spPr>
        <p:txBody>
          <a:bodyPr wrap="square" rtlCol="0">
            <a:spAutoFit/>
          </a:bodyPr>
          <a:lstStyle/>
          <a:p>
            <a:r>
              <a:rPr lang="fr-FR" dirty="0" smtClean="0"/>
              <a:t> </a:t>
            </a:r>
            <a:r>
              <a:rPr lang="fr-FR" b="1" dirty="0" smtClean="0"/>
              <a:t>0       1       2       3       4</a:t>
            </a:r>
            <a:endParaRPr lang="fr-FR" b="1" dirty="0"/>
          </a:p>
        </p:txBody>
      </p:sp>
      <p:cxnSp>
        <p:nvCxnSpPr>
          <p:cNvPr id="41" name="Connecteur droit 40"/>
          <p:cNvCxnSpPr/>
          <p:nvPr/>
        </p:nvCxnSpPr>
        <p:spPr>
          <a:xfrm rot="5400000">
            <a:off x="6202449" y="5502950"/>
            <a:ext cx="4463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2018977" y="5754375"/>
            <a:ext cx="2211101"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t>Bande unité</a:t>
            </a:r>
            <a:endParaRPr lang="fr-FR" dirty="0"/>
          </a:p>
        </p:txBody>
      </p:sp>
      <p:sp>
        <p:nvSpPr>
          <p:cNvPr id="52" name="ZoneTexte 51"/>
          <p:cNvSpPr txBox="1"/>
          <p:nvPr/>
        </p:nvSpPr>
        <p:spPr>
          <a:xfrm>
            <a:off x="4230078" y="5754376"/>
            <a:ext cx="2211101"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t>Bande unité</a:t>
            </a:r>
            <a:endParaRPr lang="fr-FR" dirty="0"/>
          </a:p>
        </p:txBody>
      </p:sp>
      <p:sp>
        <p:nvSpPr>
          <p:cNvPr id="53" name="ZoneTexte 52"/>
          <p:cNvSpPr txBox="1"/>
          <p:nvPr/>
        </p:nvSpPr>
        <p:spPr>
          <a:xfrm>
            <a:off x="6446445" y="5754376"/>
            <a:ext cx="2211101"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t>Bande unité</a:t>
            </a:r>
            <a:endParaRPr lang="fr-FR" dirty="0"/>
          </a:p>
        </p:txBody>
      </p:sp>
      <p:sp>
        <p:nvSpPr>
          <p:cNvPr id="54" name="ZoneTexte 53"/>
          <p:cNvSpPr txBox="1"/>
          <p:nvPr/>
        </p:nvSpPr>
        <p:spPr>
          <a:xfrm>
            <a:off x="8643836" y="5754376"/>
            <a:ext cx="2211101" cy="369332"/>
          </a:xfrm>
          <a:prstGeom prst="rect">
            <a:avLst/>
          </a:prstGeom>
          <a:solidFill>
            <a:schemeClr val="accent1">
              <a:lumMod val="40000"/>
              <a:lumOff val="60000"/>
            </a:schemeClr>
          </a:solidFill>
          <a:ln w="28575">
            <a:solidFill>
              <a:schemeClr val="tx1"/>
            </a:solidFill>
          </a:ln>
        </p:spPr>
        <p:txBody>
          <a:bodyPr wrap="square" rtlCol="0">
            <a:spAutoFit/>
          </a:bodyPr>
          <a:lstStyle/>
          <a:p>
            <a:r>
              <a:rPr lang="fr-FR" dirty="0" smtClean="0"/>
              <a:t>Bande unité</a:t>
            </a:r>
            <a:endParaRPr lang="fr-FR" dirty="0"/>
          </a:p>
        </p:txBody>
      </p:sp>
      <p:sp>
        <p:nvSpPr>
          <p:cNvPr id="55" name="ZoneTexte 54"/>
          <p:cNvSpPr txBox="1"/>
          <p:nvPr/>
        </p:nvSpPr>
        <p:spPr>
          <a:xfrm>
            <a:off x="812258" y="4039679"/>
            <a:ext cx="2453456" cy="646331"/>
          </a:xfrm>
          <a:prstGeom prst="rect">
            <a:avLst/>
          </a:prstGeom>
          <a:noFill/>
        </p:spPr>
        <p:txBody>
          <a:bodyPr wrap="square" rtlCol="0">
            <a:spAutoFit/>
          </a:bodyPr>
          <a:lstStyle/>
          <a:p>
            <a:r>
              <a:rPr lang="fr-FR" b="1" dirty="0" smtClean="0"/>
              <a:t>« Le point E repère la position </a:t>
            </a:r>
            <a:r>
              <a:rPr lang="fr-FR" b="1" dirty="0" err="1" smtClean="0"/>
              <a:t>d’Eric</a:t>
            </a:r>
            <a:r>
              <a:rPr lang="fr-FR" b="1" dirty="0" smtClean="0"/>
              <a:t> »</a:t>
            </a:r>
            <a:endParaRPr lang="fr-FR" b="1" dirty="0"/>
          </a:p>
        </p:txBody>
      </p:sp>
      <p:sp>
        <p:nvSpPr>
          <p:cNvPr id="58" name="Rectangle 57"/>
          <p:cNvSpPr/>
          <p:nvPr/>
        </p:nvSpPr>
        <p:spPr>
          <a:xfrm>
            <a:off x="1540932" y="3228646"/>
            <a:ext cx="346464" cy="20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a:off x="3870475" y="3228646"/>
            <a:ext cx="346464" cy="20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5096932" y="3228646"/>
            <a:ext cx="346464" cy="20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7431130" y="3228646"/>
            <a:ext cx="346464" cy="20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8538528" y="3263123"/>
            <a:ext cx="346464" cy="20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10872726" y="3263123"/>
            <a:ext cx="346464" cy="20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7" name="Image 56" descr="ENFANTS SPORTS (4).jpg"/>
          <p:cNvPicPr>
            <a:picLocks noChangeAspect="1"/>
          </p:cNvPicPr>
          <p:nvPr/>
        </p:nvPicPr>
        <p:blipFill>
          <a:blip r:embed="rId5"/>
          <a:stretch>
            <a:fillRect/>
          </a:stretch>
        </p:blipFill>
        <p:spPr>
          <a:xfrm>
            <a:off x="1540933" y="4793085"/>
            <a:ext cx="346464" cy="695911"/>
          </a:xfrm>
          <a:prstGeom prst="rect">
            <a:avLst/>
          </a:prstGeom>
        </p:spPr>
      </p:pic>
    </p:spTree>
    <p:extLst>
      <p:ext uri="{BB962C8B-B14F-4D97-AF65-F5344CB8AC3E}">
        <p14:creationId xmlns:p14="http://schemas.microsoft.com/office/powerpoint/2010/main" val="1026245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01191"/>
            <a:ext cx="10515600" cy="1325563"/>
          </a:xfrm>
        </p:spPr>
        <p:txBody>
          <a:bodyPr>
            <a:normAutofit/>
          </a:bodyPr>
          <a:lstStyle/>
          <a:p>
            <a:r>
              <a:rPr lang="fr-FR" sz="3600" b="1" dirty="0" smtClean="0">
                <a:solidFill>
                  <a:srgbClr val="7030A0"/>
                </a:solidFill>
                <a:latin typeface="Arial" panose="020B0604020202020204" pitchFamily="34" charset="0"/>
                <a:cs typeface="Arial" panose="020B0604020202020204" pitchFamily="34" charset="0"/>
              </a:rPr>
              <a:t>Les lancers </a:t>
            </a:r>
            <a:r>
              <a:rPr lang="fr-FR" sz="3600" b="1" dirty="0" err="1" smtClean="0">
                <a:solidFill>
                  <a:srgbClr val="7030A0"/>
                </a:solidFill>
                <a:latin typeface="Arial" panose="020B0604020202020204" pitchFamily="34" charset="0"/>
                <a:cs typeface="Arial" panose="020B0604020202020204" pitchFamily="34" charset="0"/>
              </a:rPr>
              <a:t>d’Eric</a:t>
            </a:r>
            <a:r>
              <a:rPr lang="fr-FR" sz="3600" b="1" dirty="0" smtClean="0">
                <a:solidFill>
                  <a:srgbClr val="7030A0"/>
                </a:solidFill>
                <a:latin typeface="Arial" panose="020B0604020202020204" pitchFamily="34" charset="0"/>
                <a:cs typeface="Arial" panose="020B0604020202020204" pitchFamily="34" charset="0"/>
              </a:rPr>
              <a:t>. Ses performances</a:t>
            </a:r>
            <a:endParaRPr lang="fr-FR" sz="3600" b="1" dirty="0">
              <a:solidFill>
                <a:srgbClr val="7030A0"/>
              </a:solidFill>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3048000" y="3903040"/>
            <a:ext cx="6096000" cy="1476375"/>
          </a:xfrm>
          <a:prstGeom prst="rect">
            <a:avLst/>
          </a:prstGeom>
          <a:noFill/>
          <a:ln w="31750">
            <a:solidFill>
              <a:srgbClr val="002060"/>
            </a:solidFill>
            <a:miter lim="800000"/>
            <a:headEnd/>
            <a:tailEnd/>
          </a:ln>
          <a:effectLst/>
        </p:spPr>
      </p:pic>
      <p:sp>
        <p:nvSpPr>
          <p:cNvPr id="5" name="ZoneTexte 4"/>
          <p:cNvSpPr txBox="1"/>
          <p:nvPr/>
        </p:nvSpPr>
        <p:spPr>
          <a:xfrm>
            <a:off x="5152571" y="3881243"/>
            <a:ext cx="3580190" cy="461665"/>
          </a:xfrm>
          <a:prstGeom prst="rect">
            <a:avLst/>
          </a:prstGeom>
          <a:noFill/>
        </p:spPr>
        <p:txBody>
          <a:bodyPr wrap="square" rtlCol="0">
            <a:spAutoFit/>
          </a:bodyPr>
          <a:lstStyle/>
          <a:p>
            <a:r>
              <a:rPr lang="fr-FR" sz="2400" b="1" dirty="0" smtClean="0"/>
              <a:t>  A         </a:t>
            </a:r>
            <a:endParaRPr lang="fr-FR" sz="2400" b="1" dirty="0"/>
          </a:p>
        </p:txBody>
      </p:sp>
      <p:sp>
        <p:nvSpPr>
          <p:cNvPr id="6" name="ZoneTexte 5"/>
          <p:cNvSpPr txBox="1"/>
          <p:nvPr/>
        </p:nvSpPr>
        <p:spPr>
          <a:xfrm>
            <a:off x="3048000" y="4573742"/>
            <a:ext cx="6096000" cy="461665"/>
          </a:xfrm>
          <a:prstGeom prst="rect">
            <a:avLst/>
          </a:prstGeom>
          <a:noFill/>
        </p:spPr>
        <p:txBody>
          <a:bodyPr wrap="square" rtlCol="0">
            <a:spAutoFit/>
          </a:bodyPr>
          <a:lstStyle/>
          <a:p>
            <a:r>
              <a:rPr lang="fr-FR" sz="2400" b="1" dirty="0" smtClean="0"/>
              <a:t>  0    1    2          4    …                           10                                                                     </a:t>
            </a:r>
            <a:endParaRPr lang="fr-FR" sz="2400" b="1" dirty="0"/>
          </a:p>
        </p:txBody>
      </p:sp>
      <p:sp>
        <p:nvSpPr>
          <p:cNvPr id="11" name="ZoneTexte 10"/>
          <p:cNvSpPr txBox="1"/>
          <p:nvPr/>
        </p:nvSpPr>
        <p:spPr>
          <a:xfrm>
            <a:off x="1059543" y="1224431"/>
            <a:ext cx="10562186" cy="4154984"/>
          </a:xfrm>
          <a:prstGeom prst="rect">
            <a:avLst/>
          </a:prstGeom>
          <a:noFill/>
        </p:spPr>
        <p:txBody>
          <a:bodyPr wrap="square" rtlCol="0">
            <a:spAutoFit/>
          </a:bodyPr>
          <a:lstStyle/>
          <a:p>
            <a:pPr>
              <a:lnSpc>
                <a:spcPct val="150000"/>
              </a:lnSpc>
            </a:pPr>
            <a:r>
              <a:rPr lang="fr-FR" sz="2800" dirty="0" err="1" smtClean="0">
                <a:latin typeface="Arial" panose="020B0604020202020204" pitchFamily="34" charset="0"/>
                <a:cs typeface="Arial" panose="020B0604020202020204" pitchFamily="34" charset="0"/>
              </a:rPr>
              <a:t>Eric</a:t>
            </a:r>
            <a:r>
              <a:rPr lang="fr-FR" sz="2800" dirty="0" smtClean="0">
                <a:latin typeface="Arial" panose="020B0604020202020204" pitchFamily="34" charset="0"/>
                <a:cs typeface="Arial" panose="020B0604020202020204" pitchFamily="34" charset="0"/>
              </a:rPr>
              <a:t> a représenté ses performances à ce lancer de balle.</a:t>
            </a:r>
          </a:p>
          <a:p>
            <a:pPr>
              <a:lnSpc>
                <a:spcPct val="150000"/>
              </a:lnSpc>
              <a:buFont typeface="Arial" pitchFamily="34" charset="0"/>
              <a:buChar char="•"/>
            </a:pPr>
            <a:r>
              <a:rPr lang="fr-FR" sz="2800" dirty="0" smtClean="0">
                <a:latin typeface="Arial" panose="020B0604020202020204" pitchFamily="34" charset="0"/>
                <a:cs typeface="Arial" panose="020B0604020202020204" pitchFamily="34" charset="0"/>
              </a:rPr>
              <a:t> À quel repère </a:t>
            </a:r>
            <a:r>
              <a:rPr lang="fr-FR" sz="2800" dirty="0" err="1" smtClean="0">
                <a:latin typeface="Arial" panose="020B0604020202020204" pitchFamily="34" charset="0"/>
                <a:cs typeface="Arial" panose="020B0604020202020204" pitchFamily="34" charset="0"/>
              </a:rPr>
              <a:t>a-t-il</a:t>
            </a:r>
            <a:r>
              <a:rPr lang="fr-FR" sz="2800" dirty="0" smtClean="0">
                <a:latin typeface="Arial" panose="020B0604020202020204" pitchFamily="34" charset="0"/>
                <a:cs typeface="Arial" panose="020B0604020202020204" pitchFamily="34" charset="0"/>
              </a:rPr>
              <a:t> réussi le premier lancer, noté A ? </a:t>
            </a:r>
          </a:p>
          <a:p>
            <a:pPr>
              <a:lnSpc>
                <a:spcPct val="150000"/>
              </a:lnSpc>
              <a:buFont typeface="Arial" pitchFamily="34" charset="0"/>
              <a:buChar char="•"/>
            </a:pPr>
            <a:r>
              <a:rPr lang="fr-FR" sz="2800" dirty="0" smtClean="0">
                <a:latin typeface="Arial" panose="020B0604020202020204" pitchFamily="34" charset="0"/>
                <a:cs typeface="Arial" panose="020B0604020202020204" pitchFamily="34" charset="0"/>
              </a:rPr>
              <a:t> Au dernier lancer, noté B, </a:t>
            </a:r>
            <a:r>
              <a:rPr lang="fr-FR" sz="2800" dirty="0" err="1" smtClean="0">
                <a:latin typeface="Arial" panose="020B0604020202020204" pitchFamily="34" charset="0"/>
                <a:cs typeface="Arial" panose="020B0604020202020204" pitchFamily="34" charset="0"/>
              </a:rPr>
              <a:t>Eric</a:t>
            </a:r>
            <a:r>
              <a:rPr lang="fr-FR" sz="2800" dirty="0" smtClean="0">
                <a:latin typeface="Arial" panose="020B0604020202020204" pitchFamily="34" charset="0"/>
                <a:cs typeface="Arial" panose="020B0604020202020204" pitchFamily="34" charset="0"/>
              </a:rPr>
              <a:t> est placé au repère 9.  Où placerais-tu le point B ?</a:t>
            </a:r>
          </a:p>
          <a:p>
            <a:endParaRPr lang="fr-FR" sz="3200" b="1" dirty="0" smtClean="0"/>
          </a:p>
          <a:p>
            <a:endParaRPr lang="fr-FR" sz="3200" b="1" dirty="0" smtClean="0"/>
          </a:p>
          <a:p>
            <a:endParaRPr lang="fr-FR" sz="3200" dirty="0"/>
          </a:p>
        </p:txBody>
      </p:sp>
      <p:pic>
        <p:nvPicPr>
          <p:cNvPr id="7" name="Image 6">
            <a:extLst>
              <a:ext uri="{FF2B5EF4-FFF2-40B4-BE49-F238E27FC236}">
                <a16:creationId xmlns:a16="http://schemas.microsoft.com/office/drawing/2014/main" id="{72494B54-7BCF-4ECF-8BEC-8B9F02E8E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6544" y="282182"/>
            <a:ext cx="677334" cy="673889"/>
          </a:xfrm>
          <a:prstGeom prst="rect">
            <a:avLst/>
          </a:prstGeom>
        </p:spPr>
      </p:pic>
      <p:sp>
        <p:nvSpPr>
          <p:cNvPr id="8" name="Rectangle 7"/>
          <p:cNvSpPr/>
          <p:nvPr/>
        </p:nvSpPr>
        <p:spPr>
          <a:xfrm>
            <a:off x="3048000" y="5170594"/>
            <a:ext cx="957943" cy="20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338285" y="5035407"/>
            <a:ext cx="435429" cy="208668"/>
          </a:xfrm>
          <a:prstGeom prst="rect">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7030A0"/>
                </a:solidFill>
                <a:latin typeface="Arial" panose="020B0604020202020204" pitchFamily="34" charset="0"/>
                <a:cs typeface="Arial" panose="020B0604020202020204" pitchFamily="34" charset="0"/>
              </a:rPr>
              <a:t>Ce qu’on peut retenir</a:t>
            </a:r>
            <a:endParaRPr lang="fr-FR" b="1" dirty="0">
              <a:solidFill>
                <a:srgbClr val="7030A0"/>
              </a:solidFill>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2968943" y="4299358"/>
            <a:ext cx="6096000" cy="1476375"/>
          </a:xfrm>
          <a:prstGeom prst="rect">
            <a:avLst/>
          </a:prstGeom>
          <a:solidFill>
            <a:schemeClr val="bg1"/>
          </a:solidFill>
          <a:ln w="9525">
            <a:solidFill>
              <a:schemeClr val="accent1"/>
            </a:solidFill>
            <a:miter lim="800000"/>
            <a:headEnd/>
            <a:tailEnd/>
          </a:ln>
          <a:effectLst/>
        </p:spPr>
      </p:pic>
      <p:sp>
        <p:nvSpPr>
          <p:cNvPr id="5" name="ZoneTexte 4"/>
          <p:cNvSpPr txBox="1"/>
          <p:nvPr/>
        </p:nvSpPr>
        <p:spPr>
          <a:xfrm>
            <a:off x="4619171" y="4412902"/>
            <a:ext cx="3580190" cy="461665"/>
          </a:xfrm>
          <a:prstGeom prst="rect">
            <a:avLst/>
          </a:prstGeom>
          <a:noFill/>
        </p:spPr>
        <p:txBody>
          <a:bodyPr wrap="square" rtlCol="0">
            <a:spAutoFit/>
          </a:bodyPr>
          <a:lstStyle/>
          <a:p>
            <a:r>
              <a:rPr lang="fr-FR" sz="2400" b="1" dirty="0" smtClean="0">
                <a:latin typeface="Arial" panose="020B0604020202020204" pitchFamily="34" charset="0"/>
                <a:cs typeface="Arial" panose="020B0604020202020204" pitchFamily="34" charset="0"/>
              </a:rPr>
              <a:t>       A                            </a:t>
            </a:r>
            <a:endParaRPr lang="fr-FR" sz="2400" b="1" dirty="0">
              <a:latin typeface="Arial" panose="020B0604020202020204" pitchFamily="34" charset="0"/>
              <a:cs typeface="Arial" panose="020B0604020202020204" pitchFamily="34" charset="0"/>
            </a:endParaRPr>
          </a:p>
        </p:txBody>
      </p:sp>
      <p:sp>
        <p:nvSpPr>
          <p:cNvPr id="6" name="ZoneTexte 5"/>
          <p:cNvSpPr txBox="1"/>
          <p:nvPr/>
        </p:nvSpPr>
        <p:spPr>
          <a:xfrm>
            <a:off x="2941320" y="5105400"/>
            <a:ext cx="6096000" cy="461665"/>
          </a:xfrm>
          <a:prstGeom prst="rect">
            <a:avLst/>
          </a:prstGeom>
          <a:noFill/>
        </p:spPr>
        <p:txBody>
          <a:bodyPr wrap="square" rtlCol="0">
            <a:spAutoFit/>
          </a:bodyPr>
          <a:lstStyle/>
          <a:p>
            <a:r>
              <a:rPr lang="fr-FR" sz="2400" b="1" dirty="0" smtClean="0">
                <a:latin typeface="Arial" panose="020B0604020202020204" pitchFamily="34" charset="0"/>
                <a:cs typeface="Arial" panose="020B0604020202020204" pitchFamily="34" charset="0"/>
              </a:rPr>
              <a:t>  0</a:t>
            </a:r>
            <a:endParaRPr lang="fr-FR" sz="2400" b="1" dirty="0">
              <a:latin typeface="Arial" panose="020B0604020202020204" pitchFamily="34" charset="0"/>
              <a:cs typeface="Arial" panose="020B0604020202020204" pitchFamily="34" charset="0"/>
            </a:endParaRPr>
          </a:p>
        </p:txBody>
      </p:sp>
      <p:sp>
        <p:nvSpPr>
          <p:cNvPr id="11" name="ZoneTexte 10"/>
          <p:cNvSpPr txBox="1"/>
          <p:nvPr/>
        </p:nvSpPr>
        <p:spPr>
          <a:xfrm>
            <a:off x="1012140" y="1204332"/>
            <a:ext cx="9305600" cy="3785652"/>
          </a:xfrm>
          <a:prstGeom prst="rect">
            <a:avLst/>
          </a:prstGeom>
          <a:noFill/>
        </p:spPr>
        <p:txBody>
          <a:bodyPr wrap="square" rtlCol="0">
            <a:spAutoFit/>
          </a:bodyPr>
          <a:lstStyle/>
          <a:p>
            <a:endParaRPr lang="fr-FR" sz="2800" b="1" dirty="0" smtClean="0">
              <a:latin typeface="Arial" panose="020B0604020202020204" pitchFamily="34" charset="0"/>
              <a:cs typeface="Arial" panose="020B0604020202020204" pitchFamily="34" charset="0"/>
            </a:endParaRPr>
          </a:p>
          <a:p>
            <a:r>
              <a:rPr lang="fr-FR" sz="2800" dirty="0" smtClean="0">
                <a:latin typeface="Arial" panose="020B0604020202020204" pitchFamily="34" charset="0"/>
                <a:cs typeface="Arial" panose="020B0604020202020204" pitchFamily="34" charset="0"/>
              </a:rPr>
              <a:t>Pour construire une droite graduée, je place un point </a:t>
            </a:r>
          </a:p>
          <a:p>
            <a:r>
              <a:rPr lang="fr-FR" sz="2800" dirty="0" smtClean="0">
                <a:latin typeface="Arial" panose="020B0604020202020204" pitchFamily="34" charset="0"/>
                <a:cs typeface="Arial" panose="020B0604020202020204" pitchFamily="34" charset="0"/>
              </a:rPr>
              <a:t>que je repère par le nombre 0.</a:t>
            </a:r>
          </a:p>
          <a:p>
            <a:r>
              <a:rPr lang="fr-FR" sz="2800" dirty="0" smtClean="0">
                <a:latin typeface="Arial" panose="020B0604020202020204" pitchFamily="34" charset="0"/>
                <a:cs typeface="Arial" panose="020B0604020202020204" pitchFamily="34" charset="0"/>
              </a:rPr>
              <a:t>À partir de ce point, je reporte une bande unité       plusieurs fois.</a:t>
            </a:r>
          </a:p>
          <a:p>
            <a:r>
              <a:rPr lang="fr-FR" sz="2800" dirty="0" smtClean="0">
                <a:latin typeface="Arial" panose="020B0604020202020204" pitchFamily="34" charset="0"/>
                <a:cs typeface="Arial" panose="020B0604020202020204" pitchFamily="34" charset="0"/>
              </a:rPr>
              <a:t>À chaque fois, à l’extrémité de cette bande, je trace un trait que je repère par un nombre.</a:t>
            </a:r>
          </a:p>
          <a:p>
            <a:endParaRPr lang="fr-FR" sz="2000" b="1" dirty="0" smtClean="0">
              <a:latin typeface="Arial" panose="020B0604020202020204" pitchFamily="34" charset="0"/>
              <a:cs typeface="Arial" panose="020B0604020202020204" pitchFamily="34" charset="0"/>
            </a:endParaRPr>
          </a:p>
          <a:p>
            <a:endParaRPr lang="fr-FR" sz="2400" b="1" dirty="0">
              <a:latin typeface="Arial" panose="020B0604020202020204" pitchFamily="34" charset="0"/>
              <a:cs typeface="Arial" panose="020B0604020202020204" pitchFamily="34" charset="0"/>
            </a:endParaRPr>
          </a:p>
        </p:txBody>
      </p:sp>
      <p:sp>
        <p:nvSpPr>
          <p:cNvPr id="7" name="Rectangle 6"/>
          <p:cNvSpPr/>
          <p:nvPr/>
        </p:nvSpPr>
        <p:spPr>
          <a:xfrm>
            <a:off x="2985564" y="5552317"/>
            <a:ext cx="1006566" cy="20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8" name="Rectangle 7"/>
          <p:cNvSpPr/>
          <p:nvPr/>
        </p:nvSpPr>
        <p:spPr>
          <a:xfrm>
            <a:off x="3222171" y="5567065"/>
            <a:ext cx="435429" cy="208668"/>
          </a:xfrm>
          <a:prstGeom prst="rect">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9" name="Rectangle 8"/>
          <p:cNvSpPr/>
          <p:nvPr/>
        </p:nvSpPr>
        <p:spPr>
          <a:xfrm>
            <a:off x="3657600" y="5567065"/>
            <a:ext cx="435429" cy="208668"/>
          </a:xfrm>
          <a:prstGeom prst="rect">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0" name="Rectangle 9"/>
          <p:cNvSpPr/>
          <p:nvPr/>
        </p:nvSpPr>
        <p:spPr>
          <a:xfrm>
            <a:off x="4093029" y="5567065"/>
            <a:ext cx="435429" cy="208668"/>
          </a:xfrm>
          <a:prstGeom prst="rect">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2" name="Rectangle 11"/>
          <p:cNvSpPr/>
          <p:nvPr/>
        </p:nvSpPr>
        <p:spPr>
          <a:xfrm>
            <a:off x="4528458" y="5567065"/>
            <a:ext cx="435429" cy="208668"/>
          </a:xfrm>
          <a:prstGeom prst="rect">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3" name="Rectangle 12"/>
          <p:cNvSpPr/>
          <p:nvPr/>
        </p:nvSpPr>
        <p:spPr>
          <a:xfrm>
            <a:off x="4963887" y="5567065"/>
            <a:ext cx="435429" cy="208668"/>
          </a:xfrm>
          <a:prstGeom prst="rect">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4" name="Rectangle 13"/>
          <p:cNvSpPr/>
          <p:nvPr/>
        </p:nvSpPr>
        <p:spPr>
          <a:xfrm>
            <a:off x="8601891" y="2682021"/>
            <a:ext cx="435429" cy="208668"/>
          </a:xfrm>
          <a:prstGeom prst="rect">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5" name="ZoneTexte 14"/>
          <p:cNvSpPr txBox="1"/>
          <p:nvPr/>
        </p:nvSpPr>
        <p:spPr>
          <a:xfrm>
            <a:off x="3322812" y="5105400"/>
            <a:ext cx="725715" cy="461665"/>
          </a:xfrm>
          <a:prstGeom prst="rect">
            <a:avLst/>
          </a:prstGeom>
          <a:noFill/>
        </p:spPr>
        <p:txBody>
          <a:bodyPr wrap="square" rtlCol="0">
            <a:spAutoFit/>
          </a:bodyPr>
          <a:lstStyle/>
          <a:p>
            <a:r>
              <a:rPr lang="fr-FR" sz="2400" b="1" dirty="0" smtClean="0">
                <a:latin typeface="Arial" panose="020B0604020202020204" pitchFamily="34" charset="0"/>
                <a:cs typeface="Arial" panose="020B0604020202020204" pitchFamily="34" charset="0"/>
              </a:rPr>
              <a:t>  1</a:t>
            </a:r>
            <a:endParaRPr lang="fr-FR" sz="2400" b="1" dirty="0">
              <a:latin typeface="Arial" panose="020B0604020202020204" pitchFamily="34" charset="0"/>
              <a:cs typeface="Arial" panose="020B0604020202020204" pitchFamily="34" charset="0"/>
            </a:endParaRPr>
          </a:p>
        </p:txBody>
      </p:sp>
      <p:sp>
        <p:nvSpPr>
          <p:cNvPr id="16" name="ZoneTexte 15"/>
          <p:cNvSpPr txBox="1"/>
          <p:nvPr/>
        </p:nvSpPr>
        <p:spPr>
          <a:xfrm>
            <a:off x="3685223" y="5105400"/>
            <a:ext cx="725715" cy="461665"/>
          </a:xfrm>
          <a:prstGeom prst="rect">
            <a:avLst/>
          </a:prstGeom>
          <a:noFill/>
        </p:spPr>
        <p:txBody>
          <a:bodyPr wrap="square" rtlCol="0">
            <a:spAutoFit/>
          </a:bodyPr>
          <a:lstStyle/>
          <a:p>
            <a:r>
              <a:rPr lang="fr-FR" sz="2400" b="1" dirty="0" smtClean="0">
                <a:latin typeface="Arial" panose="020B0604020202020204" pitchFamily="34" charset="0"/>
                <a:cs typeface="Arial" panose="020B0604020202020204" pitchFamily="34" charset="0"/>
              </a:rPr>
              <a:t>   2</a:t>
            </a:r>
            <a:endParaRPr lang="fr-FR" sz="2400" b="1" dirty="0">
              <a:latin typeface="Arial" panose="020B0604020202020204" pitchFamily="34" charset="0"/>
              <a:cs typeface="Arial" panose="020B0604020202020204" pitchFamily="34" charset="0"/>
            </a:endParaRPr>
          </a:p>
        </p:txBody>
      </p:sp>
      <p:sp>
        <p:nvSpPr>
          <p:cNvPr id="17" name="ZoneTexte 16"/>
          <p:cNvSpPr txBox="1"/>
          <p:nvPr/>
        </p:nvSpPr>
        <p:spPr>
          <a:xfrm>
            <a:off x="4017879" y="5105400"/>
            <a:ext cx="725715" cy="461665"/>
          </a:xfrm>
          <a:prstGeom prst="rect">
            <a:avLst/>
          </a:prstGeom>
          <a:noFill/>
        </p:spPr>
        <p:txBody>
          <a:bodyPr wrap="square" rtlCol="0">
            <a:spAutoFit/>
          </a:bodyPr>
          <a:lstStyle/>
          <a:p>
            <a:r>
              <a:rPr lang="fr-FR" sz="2400" b="1" dirty="0" smtClean="0">
                <a:latin typeface="Arial" panose="020B0604020202020204" pitchFamily="34" charset="0"/>
                <a:cs typeface="Arial" panose="020B0604020202020204" pitchFamily="34" charset="0"/>
              </a:rPr>
              <a:t>    3</a:t>
            </a:r>
            <a:endParaRPr lang="fr-FR" sz="2400" b="1" dirty="0">
              <a:latin typeface="Arial" panose="020B0604020202020204" pitchFamily="34" charset="0"/>
              <a:cs typeface="Arial" panose="020B0604020202020204" pitchFamily="34" charset="0"/>
            </a:endParaRPr>
          </a:p>
        </p:txBody>
      </p:sp>
      <p:sp>
        <p:nvSpPr>
          <p:cNvPr id="18" name="ZoneTexte 17"/>
          <p:cNvSpPr txBox="1"/>
          <p:nvPr/>
        </p:nvSpPr>
        <p:spPr>
          <a:xfrm>
            <a:off x="4748711" y="4736068"/>
            <a:ext cx="725715" cy="830997"/>
          </a:xfrm>
          <a:prstGeom prst="rect">
            <a:avLst/>
          </a:prstGeom>
          <a:noFill/>
        </p:spPr>
        <p:txBody>
          <a:bodyPr wrap="square" rtlCol="0">
            <a:spAutoFit/>
          </a:bodyPr>
          <a:lstStyle/>
          <a:p>
            <a:r>
              <a:rPr lang="fr-FR" sz="2400" b="1" dirty="0" smtClean="0">
                <a:latin typeface="Arial" panose="020B0604020202020204" pitchFamily="34" charset="0"/>
                <a:cs typeface="Arial" panose="020B0604020202020204" pitchFamily="34" charset="0"/>
              </a:rPr>
              <a:t>     4</a:t>
            </a:r>
            <a:endParaRPr lang="fr-FR" sz="2400" b="1" dirty="0">
              <a:latin typeface="Arial" panose="020B0604020202020204" pitchFamily="34" charset="0"/>
              <a:cs typeface="Arial" panose="020B0604020202020204" pitchFamily="34" charset="0"/>
            </a:endParaRPr>
          </a:p>
        </p:txBody>
      </p:sp>
      <p:sp>
        <p:nvSpPr>
          <p:cNvPr id="20" name="ZoneTexte 19"/>
          <p:cNvSpPr txBox="1"/>
          <p:nvPr/>
        </p:nvSpPr>
        <p:spPr>
          <a:xfrm>
            <a:off x="5003617" y="5105400"/>
            <a:ext cx="725715" cy="461665"/>
          </a:xfrm>
          <a:prstGeom prst="rect">
            <a:avLst/>
          </a:prstGeom>
          <a:noFill/>
        </p:spPr>
        <p:txBody>
          <a:bodyPr wrap="square" rtlCol="0">
            <a:spAutoFit/>
          </a:bodyPr>
          <a:lstStyle/>
          <a:p>
            <a:r>
              <a:rPr lang="fr-FR" sz="2400" b="1" dirty="0" smtClean="0">
                <a:latin typeface="Arial" panose="020B0604020202020204" pitchFamily="34" charset="0"/>
                <a:cs typeface="Arial" panose="020B0604020202020204" pitchFamily="34" charset="0"/>
              </a:rPr>
              <a:t>  5</a:t>
            </a:r>
            <a:endParaRPr lang="fr-FR" sz="2400" b="1" dirty="0">
              <a:latin typeface="Arial" panose="020B0604020202020204" pitchFamily="34" charset="0"/>
              <a:cs typeface="Arial" panose="020B0604020202020204" pitchFamily="34" charset="0"/>
            </a:endParaRPr>
          </a:p>
        </p:txBody>
      </p:sp>
      <p:pic>
        <p:nvPicPr>
          <p:cNvPr id="22" name="Image 21">
            <a:extLst>
              <a:ext uri="{FF2B5EF4-FFF2-40B4-BE49-F238E27FC236}">
                <a16:creationId xmlns:a16="http://schemas.microsoft.com/office/drawing/2014/main" id="{686ECEBC-FAC3-4219-9513-EEE650131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143" y="505246"/>
            <a:ext cx="941254" cy="1185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xEl>
                                              <p:pRg st="0" end="0"/>
                                            </p:txEl>
                                          </p:spTgt>
                                        </p:tgtEl>
                                        <p:attrNameLst>
                                          <p:attrName>style.visibility</p:attrName>
                                        </p:attrNameLst>
                                      </p:cBhvr>
                                      <p:to>
                                        <p:strVal val="visible"/>
                                      </p:to>
                                    </p:set>
                                    <p:anim calcmode="lin" valueType="num">
                                      <p:cBhvr additive="base">
                                        <p:cTn id="5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xEl>
                                              <p:pRg st="0" end="0"/>
                                            </p:txEl>
                                          </p:spTgt>
                                        </p:tgtEl>
                                        <p:attrNameLst>
                                          <p:attrName>style.visibility</p:attrName>
                                        </p:attrNameLst>
                                      </p:cBhvr>
                                      <p:to>
                                        <p:strVal val="visible"/>
                                      </p:to>
                                    </p:set>
                                    <p:anim calcmode="lin" valueType="num">
                                      <p:cBhvr additive="base">
                                        <p:cTn id="6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0" grpId="0" animBg="1"/>
      <p:bldP spid="12" grpId="0" animBg="1"/>
      <p:bldP spid="13" grpId="0" animBg="1"/>
      <p:bldP spid="15" grpId="0" build="p"/>
      <p:bldP spid="16" grpId="0" build="p"/>
      <p:bldP spid="17" grpId="0" build="p"/>
      <p:bldP spid="18" grpId="0" build="p"/>
      <p:bldP spid="20"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11894</TotalTime>
  <Words>795</Words>
  <Application>Microsoft Office PowerPoint</Application>
  <PresentationFormat>Grand écran</PresentationFormat>
  <Paragraphs>182</Paragraphs>
  <Slides>21</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Clensey Medium</vt:lpstr>
      <vt:lpstr>Script MT Bold</vt:lpstr>
      <vt:lpstr>Thème Office</vt:lpstr>
      <vt:lpstr>Mardi 16 juin</vt:lpstr>
      <vt:lpstr>Présentation PowerPoint</vt:lpstr>
      <vt:lpstr>Numération</vt:lpstr>
      <vt:lpstr>EPS et maths : lancer une balle avec précision</vt:lpstr>
      <vt:lpstr>Représenter les performances de Nathalie</vt:lpstr>
      <vt:lpstr>Voici différentes représentations des positions des deux enfants.  Laquelle choisirais-tu ? Explique ton choix à l’oral</vt:lpstr>
      <vt:lpstr>Voici différentes représentations des positions des deux enfants.  Laquelle choisirais-tu ? Explique ton choix à l’oral</vt:lpstr>
      <vt:lpstr>Les lancers d’Eric. Ses performances</vt:lpstr>
      <vt:lpstr>Ce qu’on peut retenir</vt:lpstr>
      <vt:lpstr>Ce qu’on peut retenir</vt:lpstr>
      <vt:lpstr>Calcul réfléchi</vt:lpstr>
      <vt:lpstr>Un jeu mathématique : le trio</vt:lpstr>
      <vt:lpstr>Un jeu mathématique : le trio</vt:lpstr>
      <vt:lpstr>Un jeu mathématique : le trio</vt:lpstr>
      <vt:lpstr>Un jeu mathématique : le trio</vt:lpstr>
      <vt:lpstr>Problèmes :  la monnaie</vt:lpstr>
      <vt:lpstr>Présentation PowerPoint</vt:lpstr>
      <vt:lpstr>Présentation PowerPoint</vt:lpstr>
      <vt:lpstr>Présentation PowerPoint</vt:lpstr>
      <vt:lpstr>Présentation PowerPoint</vt:lpstr>
      <vt:lpstr>Exercice pour la prochaine fois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Jeudi 9 avril</dc:title>
  <dc:creator>Laure BREMONT</dc:creator>
  <cp:lastModifiedBy>ANNE SZYMCZAK</cp:lastModifiedBy>
  <cp:revision>427</cp:revision>
  <cp:lastPrinted>2020-04-02T08:03:17Z</cp:lastPrinted>
  <dcterms:created xsi:type="dcterms:W3CDTF">2020-03-30T08:30:58Z</dcterms:created>
  <dcterms:modified xsi:type="dcterms:W3CDTF">2020-06-04T21:51:35Z</dcterms:modified>
</cp:coreProperties>
</file>