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626" r:id="rId2"/>
    <p:sldId id="627" r:id="rId3"/>
    <p:sldId id="680" r:id="rId4"/>
    <p:sldId id="734" r:id="rId5"/>
    <p:sldId id="706" r:id="rId6"/>
    <p:sldId id="707" r:id="rId7"/>
    <p:sldId id="736" r:id="rId8"/>
    <p:sldId id="704" r:id="rId9"/>
    <p:sldId id="744" r:id="rId10"/>
    <p:sldId id="710" r:id="rId11"/>
    <p:sldId id="742" r:id="rId12"/>
    <p:sldId id="743" r:id="rId13"/>
    <p:sldId id="723" r:id="rId14"/>
    <p:sldId id="722" r:id="rId15"/>
    <p:sldId id="713" r:id="rId16"/>
    <p:sldId id="725" r:id="rId17"/>
    <p:sldId id="703" r:id="rId18"/>
    <p:sldId id="690" r:id="rId19"/>
    <p:sldId id="715" r:id="rId20"/>
    <p:sldId id="716" r:id="rId21"/>
    <p:sldId id="718" r:id="rId22"/>
    <p:sldId id="721" r:id="rId23"/>
    <p:sldId id="717" r:id="rId24"/>
    <p:sldId id="720" r:id="rId25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53"/>
    <p:restoredTop sz="94434" autoAdjust="0"/>
  </p:normalViewPr>
  <p:slideViewPr>
    <p:cSldViewPr snapToGrid="0" snapToObjects="1">
      <p:cViewPr varScale="1">
        <p:scale>
          <a:sx n="65" d="100"/>
          <a:sy n="65" d="100"/>
        </p:scale>
        <p:origin x="8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C18DD02-E5FF-264B-8EB3-6B86560ACCFC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D9FD304-8138-7F4C-8461-7CE5879380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69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969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es commentaire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&lt;465&lt;5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34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&lt;5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4&lt;6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5&lt;654</m:t>
                      </m:r>
                    </m:oMath>
                  </m:oMathPara>
                </a14:m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es commentaire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i="0" smtClean="0">
                    <a:latin typeface="Cambria Math" panose="02040503050406030204" pitchFamily="18" charset="0"/>
                  </a:rPr>
                  <a:t>4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2</a:t>
                </a:r>
                <a:r>
                  <a:rPr lang="fr-FR" i="0">
                    <a:latin typeface="Cambria Math" panose="02040503050406030204" pitchFamily="18" charset="0"/>
                  </a:rPr>
                  <a:t>6&lt;465&lt;5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34</a:t>
                </a:r>
                <a:r>
                  <a:rPr lang="fr-FR" i="0">
                    <a:latin typeface="Cambria Math" panose="02040503050406030204" pitchFamily="18" charset="0"/>
                  </a:rPr>
                  <a:t>&lt;5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7</a:t>
                </a:r>
                <a:r>
                  <a:rPr lang="fr-FR" i="0">
                    <a:latin typeface="Cambria Math" panose="02040503050406030204" pitchFamily="18" charset="0"/>
                  </a:rPr>
                  <a:t>4&lt;6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1</a:t>
                </a:r>
                <a:r>
                  <a:rPr lang="fr-FR" i="0">
                    <a:latin typeface="Cambria Math" panose="02040503050406030204" pitchFamily="18" charset="0"/>
                  </a:rPr>
                  <a:t>5&lt;654</a:t>
                </a:r>
                <a:endParaRPr lang="fr-FR" dirty="0"/>
              </a:p>
              <a:p>
                <a:endParaRPr lang="fr-FR" dirty="0"/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041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es commentaire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&lt;465&lt;5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34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&lt;5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4&lt;6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5&lt;654</m:t>
                      </m:r>
                    </m:oMath>
                  </m:oMathPara>
                </a14:m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es commentaire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i="0" smtClean="0">
                    <a:latin typeface="Cambria Math" panose="02040503050406030204" pitchFamily="18" charset="0"/>
                  </a:rPr>
                  <a:t>4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2</a:t>
                </a:r>
                <a:r>
                  <a:rPr lang="fr-FR" i="0">
                    <a:latin typeface="Cambria Math" panose="02040503050406030204" pitchFamily="18" charset="0"/>
                  </a:rPr>
                  <a:t>6&lt;465&lt;5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34</a:t>
                </a:r>
                <a:r>
                  <a:rPr lang="fr-FR" i="0">
                    <a:latin typeface="Cambria Math" panose="02040503050406030204" pitchFamily="18" charset="0"/>
                  </a:rPr>
                  <a:t>&lt;5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7</a:t>
                </a:r>
                <a:r>
                  <a:rPr lang="fr-FR" i="0">
                    <a:latin typeface="Cambria Math" panose="02040503050406030204" pitchFamily="18" charset="0"/>
                  </a:rPr>
                  <a:t>4&lt;6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1</a:t>
                </a:r>
                <a:r>
                  <a:rPr lang="fr-FR" i="0">
                    <a:latin typeface="Cambria Math" panose="02040503050406030204" pitchFamily="18" charset="0"/>
                  </a:rPr>
                  <a:t>5&lt;654</a:t>
                </a:r>
                <a:endParaRPr lang="fr-FR" dirty="0"/>
              </a:p>
              <a:p>
                <a:endParaRPr lang="fr-FR" dirty="0"/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394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es commentaire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fr-FR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&lt;465&lt;5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34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&lt;5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4&lt;6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5&lt;654</m:t>
                      </m:r>
                    </m:oMath>
                  </m:oMathPara>
                </a14:m>
                <a:endParaRPr lang="fr-FR" dirty="0"/>
              </a:p>
              <a:p>
                <a:endParaRPr lang="fr-FR" dirty="0"/>
              </a:p>
            </p:txBody>
          </p:sp>
        </mc:Choice>
        <mc:Fallback xmlns="">
          <p:sp>
            <p:nvSpPr>
              <p:cNvPr id="3" name="Espace réservé des commentaires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i="0" smtClean="0">
                    <a:latin typeface="Cambria Math" panose="02040503050406030204" pitchFamily="18" charset="0"/>
                  </a:rPr>
                  <a:t>4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2</a:t>
                </a:r>
                <a:r>
                  <a:rPr lang="fr-FR" i="0">
                    <a:latin typeface="Cambria Math" panose="02040503050406030204" pitchFamily="18" charset="0"/>
                  </a:rPr>
                  <a:t>6&lt;465&lt;5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34</a:t>
                </a:r>
                <a:r>
                  <a:rPr lang="fr-FR" i="0">
                    <a:latin typeface="Cambria Math" panose="02040503050406030204" pitchFamily="18" charset="0"/>
                  </a:rPr>
                  <a:t>&lt;5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7</a:t>
                </a:r>
                <a:r>
                  <a:rPr lang="fr-FR" i="0">
                    <a:latin typeface="Cambria Math" panose="02040503050406030204" pitchFamily="18" charset="0"/>
                  </a:rPr>
                  <a:t>4&lt;6</a:t>
                </a:r>
                <a:r>
                  <a:rPr lang="fr-FR" b="0" i="0" smtClean="0">
                    <a:latin typeface="Cambria Math" panose="02040503050406030204" pitchFamily="18" charset="0"/>
                  </a:rPr>
                  <a:t>1</a:t>
                </a:r>
                <a:r>
                  <a:rPr lang="fr-FR" i="0">
                    <a:latin typeface="Cambria Math" panose="02040503050406030204" pitchFamily="18" charset="0"/>
                  </a:rPr>
                  <a:t>5&lt;654</a:t>
                </a:r>
                <a:endParaRPr lang="fr-FR" dirty="0"/>
              </a:p>
              <a:p>
                <a:endParaRPr lang="fr-FR" dirty="0"/>
              </a:p>
            </p:txBody>
          </p:sp>
        </mc:Fallback>
      </mc:AlternateContent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990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FAIRE CAPTURES D’ECRANS QUAND VALIDE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3454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3983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9775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517F4-F26D-B74E-A048-B2FD348CE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2C18CF-53EE-BC44-A422-CF8D886E9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639A74-2B62-964A-A35B-38DF401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93CECF-7A41-1F43-9C01-7D2DC926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0C56CC-A9A7-1445-9A15-AE187C9C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42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078FF9-A973-004D-A1CF-1C8A6D93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15F20E-F470-3041-8C56-38EDE38C1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2651FA-A622-7842-ABAA-C7EBF4846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DB440-A910-E047-BA14-3E370AA4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58A891-E45B-6C46-B05A-FEA3E203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55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659DDE4-5F56-C143-82AA-02AB0D940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BC7678-EF1E-E74A-A94B-58D31F28E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6F8AB7-6764-4041-B630-5E7E5A2D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8DA9E8-51AE-2A47-8055-2B0DF9C7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A009-4BED-D74B-9AFA-FAA03BF1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51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B83C4-D2BD-AA4B-88DE-B152F1D6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A3A689-12F8-5A47-88FB-EED85B259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694CF1-DCC9-E94D-8E49-D9AB5EC8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F01537-B12D-9247-9E0D-39EF2E9D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4D797D-510A-F14B-89EC-6B605AFE3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92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6EBEFA-DEB6-BD4F-977C-47F8A5AE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D782EF-37B3-7C4E-816B-570D0D009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C0D8B-8B3B-3A45-ADE3-AC9E7E72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90BCB5-0FFC-F840-AA91-55BEE3CE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A23E92-E29D-8B44-A220-EF12DECB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04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5D16F-514C-F048-B808-993495BA6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CAE751-6084-5D43-9347-716EC7D33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BCACFF-47C5-5B4C-97EF-52E8FFBDA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5DCB0E-5374-DD4A-A1EA-1C536164B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14FE43-1953-DB49-B94A-A48E6289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DAF0AA-D6E1-B442-9C2D-3873AA7F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71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A5C992-7E88-5A41-8625-72BE55DEC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F31EA8-DB6E-0B4A-85B9-DDC154A14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9D683C-C167-6047-BEE7-F14867967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2AF52C1-6346-FC49-8D82-8448292EC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E84B932-677B-6A47-92EC-C09D19A46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ABC338-7A89-1943-B143-30BB2FF8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DAD9C66-8763-DD4A-91FA-0E24EC6A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0558C3-C08D-A047-AC86-24D94B00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15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20502A-D6CF-0E42-95F0-572F01F3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AE9147-7554-B546-BD52-74E24E3B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124627-28B2-8349-869A-4A20007A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769E86-542A-954E-ABCB-E51B7D923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21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30AC58-8373-D247-9452-AE4123EC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84AE93-57BA-8B47-8C86-2495027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D41C84-8F8A-D74B-971E-818C9FFD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4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1F036-69B2-F04C-9FBA-FC2763FA9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DC921A-8F59-6341-9779-A5B2BD6E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96EBD9-D1D8-134A-8E72-58C0D2332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48383E-A952-8B43-A720-47EE792B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EFEF5A-01E9-004D-BFC4-2EB2E903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894AE4-5FA6-D547-B142-53822E80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5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4D8A58-49CF-F041-AC4F-2CCAA406F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642EFB-B5D5-2C48-A0AE-24C5A604C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768CD9-5512-6140-975C-6462E59E0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C2C826-2913-BB49-8B28-FD20C46B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1831D9-5663-1546-8F9E-09CA33F5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FD68C4-2057-5D47-BA0F-0702C9E1F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1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0C0989-D162-4243-AB33-EBB4A6E7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AE383E-4DD6-EF4B-BF8D-87C3C28F7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80840D-D131-844C-A88D-8EB810EA4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20C5C-F561-2444-8D59-714D4DE5793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C46487-109C-6149-901A-09224F896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E9F3FD-264A-EF4B-8E59-99EF6C08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BEE0-B5D3-2642-A5DE-A3F1A4BD80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57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8.png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0.png"/><Relationship Id="rId5" Type="http://schemas.openxmlformats.org/officeDocument/2006/relationships/image" Target="../media/image181.png"/><Relationship Id="rId10" Type="http://schemas.openxmlformats.org/officeDocument/2006/relationships/image" Target="../media/image9.gif"/><Relationship Id="rId4" Type="http://schemas.openxmlformats.org/officeDocument/2006/relationships/image" Target="../media/image170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9.gif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0.png"/><Relationship Id="rId5" Type="http://schemas.openxmlformats.org/officeDocument/2006/relationships/image" Target="../media/image181.png"/><Relationship Id="rId4" Type="http://schemas.openxmlformats.org/officeDocument/2006/relationships/image" Target="../media/image22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</a:t>
            </a:r>
            <a:r>
              <a:rPr lang="fr-FR" dirty="0" smtClean="0"/>
              <a:t>endredi 12 juin 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4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e 9"/>
          <p:cNvGrpSpPr/>
          <p:nvPr/>
        </p:nvGrpSpPr>
        <p:grpSpPr>
          <a:xfrm>
            <a:off x="3704266" y="750112"/>
            <a:ext cx="5371312" cy="5330490"/>
            <a:chOff x="3923323" y="1645572"/>
            <a:chExt cx="4693359" cy="4556045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5" name="Corde 4"/>
            <p:cNvSpPr/>
            <p:nvPr/>
          </p:nvSpPr>
          <p:spPr>
            <a:xfrm>
              <a:off x="3923323" y="1645572"/>
              <a:ext cx="4693359" cy="4556045"/>
            </a:xfrm>
            <a:prstGeom prst="chord">
              <a:avLst>
                <a:gd name="adj1" fmla="val 5360353"/>
                <a:gd name="adj2" fmla="val 16200000"/>
              </a:avLst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4293892" y="3436395"/>
              <a:ext cx="1952528" cy="394592"/>
            </a:xfrm>
            <a:prstGeom prst="rect">
              <a:avLst/>
            </a:prstGeom>
            <a:grp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rgbClr val="FF0000"/>
                  </a:solidFill>
                </a:rPr>
                <a:t>Une demi-heure</a:t>
              </a:r>
              <a:endParaRPr lang="fr-FR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3884265" y="750111"/>
            <a:ext cx="5191313" cy="5330491"/>
            <a:chOff x="3384733" y="617116"/>
            <a:chExt cx="4831287" cy="4580948"/>
          </a:xfrm>
        </p:grpSpPr>
        <p:sp>
          <p:nvSpPr>
            <p:cNvPr id="4" name="Corde 3"/>
            <p:cNvSpPr/>
            <p:nvPr/>
          </p:nvSpPr>
          <p:spPr>
            <a:xfrm rot="10800000">
              <a:off x="3384733" y="617116"/>
              <a:ext cx="4831287" cy="4580948"/>
            </a:xfrm>
            <a:prstGeom prst="chord">
              <a:avLst>
                <a:gd name="adj1" fmla="val 5327867"/>
                <a:gd name="adj2" fmla="val 16235910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  <a:scene3d>
                <a:camera prst="orthographicFront">
                  <a:rot lat="0" lon="0" rev="10799999"/>
                </a:camera>
                <a:lightRig rig="threePt" dir="t"/>
              </a:scene3d>
            </a:bodyPr>
            <a:lstStyle/>
            <a:p>
              <a:r>
                <a:rPr lang="fr-FR" sz="3200" dirty="0" smtClean="0">
                  <a:solidFill>
                    <a:schemeClr val="tx1"/>
                  </a:solidFill>
                </a:rPr>
                <a:t>  </a:t>
              </a:r>
              <a:endParaRPr lang="fr-FR" sz="3200" dirty="0">
                <a:solidFill>
                  <a:schemeClr val="tx1"/>
                </a:solidFill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5800376" y="2420251"/>
              <a:ext cx="22193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dirty="0" smtClean="0">
                  <a:solidFill>
                    <a:srgbClr val="FF0000"/>
                  </a:solidFill>
                </a:rPr>
                <a:t>Une demi-heure</a:t>
              </a:r>
              <a:endParaRPr lang="fr-FR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3704266" y="754792"/>
            <a:ext cx="5371312" cy="5321128"/>
            <a:chOff x="1264659" y="846228"/>
            <a:chExt cx="5371312" cy="5321128"/>
          </a:xfrm>
        </p:grpSpPr>
        <p:grpSp>
          <p:nvGrpSpPr>
            <p:cNvPr id="12" name="Groupe 11"/>
            <p:cNvGrpSpPr/>
            <p:nvPr/>
          </p:nvGrpSpPr>
          <p:grpSpPr>
            <a:xfrm>
              <a:off x="1264659" y="846228"/>
              <a:ext cx="5371312" cy="5321128"/>
              <a:chOff x="4387320" y="1783016"/>
              <a:chExt cx="3159941" cy="3240000"/>
            </a:xfrm>
          </p:grpSpPr>
          <p:pic>
            <p:nvPicPr>
              <p:cNvPr id="13" name="Image 12"/>
              <p:cNvPicPr>
                <a:picLocks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484775" y="1868604"/>
                <a:ext cx="2965030" cy="3068823"/>
              </a:xfrm>
              <a:prstGeom prst="rect">
                <a:avLst/>
              </a:prstGeom>
            </p:spPr>
          </p:pic>
          <p:sp>
            <p:nvSpPr>
              <p:cNvPr id="14" name="Ellipse 13"/>
              <p:cNvSpPr/>
              <p:nvPr/>
            </p:nvSpPr>
            <p:spPr>
              <a:xfrm>
                <a:off x="4387320" y="1783016"/>
                <a:ext cx="3159941" cy="32400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20" name="Connecteur droit 19"/>
            <p:cNvCxnSpPr/>
            <p:nvPr/>
          </p:nvCxnSpPr>
          <p:spPr>
            <a:xfrm>
              <a:off x="3124063" y="2633732"/>
              <a:ext cx="836869" cy="892059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>
              <a:off x="3960932" y="3468900"/>
              <a:ext cx="0" cy="1806485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Ellipse 26"/>
            <p:cNvSpPr/>
            <p:nvPr/>
          </p:nvSpPr>
          <p:spPr>
            <a:xfrm>
              <a:off x="3834932" y="3382041"/>
              <a:ext cx="252000" cy="25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88962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e 13"/>
          <p:cNvGrpSpPr/>
          <p:nvPr/>
        </p:nvGrpSpPr>
        <p:grpSpPr>
          <a:xfrm>
            <a:off x="3078385" y="411306"/>
            <a:ext cx="6276282" cy="6052969"/>
            <a:chOff x="5371767" y="110850"/>
            <a:chExt cx="6276282" cy="6052969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71767" y="110850"/>
              <a:ext cx="6276282" cy="6052969"/>
            </a:xfrm>
            <a:prstGeom prst="rect">
              <a:avLst/>
            </a:prstGeom>
          </p:spPr>
        </p:pic>
        <p:cxnSp>
          <p:nvCxnSpPr>
            <p:cNvPr id="11" name="Connecteur droit 10"/>
            <p:cNvCxnSpPr/>
            <p:nvPr/>
          </p:nvCxnSpPr>
          <p:spPr>
            <a:xfrm>
              <a:off x="8417558" y="3189394"/>
              <a:ext cx="0" cy="1686419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7627093" y="2304565"/>
              <a:ext cx="790465" cy="832769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Ellipse 12"/>
            <p:cNvSpPr/>
            <p:nvPr/>
          </p:nvSpPr>
          <p:spPr>
            <a:xfrm>
              <a:off x="8298544" y="3039660"/>
              <a:ext cx="238027" cy="23525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" name="Groupe 2"/>
          <p:cNvGrpSpPr/>
          <p:nvPr/>
        </p:nvGrpSpPr>
        <p:grpSpPr>
          <a:xfrm>
            <a:off x="3679788" y="1006117"/>
            <a:ext cx="5073476" cy="4967466"/>
            <a:chOff x="3282208" y="606108"/>
            <a:chExt cx="5371312" cy="5321128"/>
          </a:xfrm>
        </p:grpSpPr>
        <p:grpSp>
          <p:nvGrpSpPr>
            <p:cNvPr id="4" name="Groupe 3"/>
            <p:cNvGrpSpPr/>
            <p:nvPr/>
          </p:nvGrpSpPr>
          <p:grpSpPr>
            <a:xfrm>
              <a:off x="3282208" y="606108"/>
              <a:ext cx="5371312" cy="5321128"/>
              <a:chOff x="4387320" y="1783016"/>
              <a:chExt cx="3159941" cy="3240000"/>
            </a:xfrm>
          </p:grpSpPr>
          <p:pic>
            <p:nvPicPr>
              <p:cNvPr id="8" name="Image 7"/>
              <p:cNvPicPr>
                <a:picLocks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4775" y="1868604"/>
                <a:ext cx="2965030" cy="3068823"/>
              </a:xfrm>
              <a:prstGeom prst="rect">
                <a:avLst/>
              </a:prstGeom>
            </p:spPr>
          </p:pic>
          <p:sp>
            <p:nvSpPr>
              <p:cNvPr id="9" name="Ellipse 8"/>
              <p:cNvSpPr/>
              <p:nvPr/>
            </p:nvSpPr>
            <p:spPr>
              <a:xfrm>
                <a:off x="4387320" y="1783016"/>
                <a:ext cx="3159941" cy="32400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5" name="Connecteur droit 4"/>
            <p:cNvCxnSpPr/>
            <p:nvPr/>
          </p:nvCxnSpPr>
          <p:spPr>
            <a:xfrm>
              <a:off x="5130994" y="2374612"/>
              <a:ext cx="836869" cy="892059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5967863" y="3266671"/>
              <a:ext cx="0" cy="1806485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Ellipse 6"/>
            <p:cNvSpPr/>
            <p:nvPr/>
          </p:nvSpPr>
          <p:spPr>
            <a:xfrm>
              <a:off x="5841863" y="3134625"/>
              <a:ext cx="252000" cy="25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" name="Imag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3630" y="81721"/>
            <a:ext cx="3118985" cy="294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38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/>
          <p:nvPr/>
        </p:nvGrpSpPr>
        <p:grpSpPr>
          <a:xfrm>
            <a:off x="5036214" y="1778365"/>
            <a:ext cx="4067706" cy="3987868"/>
            <a:chOff x="3282208" y="606108"/>
            <a:chExt cx="5371312" cy="5321128"/>
          </a:xfrm>
        </p:grpSpPr>
        <p:grpSp>
          <p:nvGrpSpPr>
            <p:cNvPr id="3" name="Groupe 2"/>
            <p:cNvGrpSpPr/>
            <p:nvPr/>
          </p:nvGrpSpPr>
          <p:grpSpPr>
            <a:xfrm>
              <a:off x="3282208" y="606108"/>
              <a:ext cx="5371312" cy="5321128"/>
              <a:chOff x="4387320" y="1783016"/>
              <a:chExt cx="3159941" cy="3240000"/>
            </a:xfrm>
          </p:grpSpPr>
          <p:pic>
            <p:nvPicPr>
              <p:cNvPr id="7" name="Image 6"/>
              <p:cNvPicPr>
                <a:picLocks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4484775" y="1868604"/>
                <a:ext cx="2965030" cy="3068823"/>
              </a:xfrm>
              <a:prstGeom prst="rect">
                <a:avLst/>
              </a:prstGeom>
            </p:spPr>
          </p:pic>
          <p:sp>
            <p:nvSpPr>
              <p:cNvPr id="8" name="Ellipse 7"/>
              <p:cNvSpPr/>
              <p:nvPr/>
            </p:nvSpPr>
            <p:spPr>
              <a:xfrm>
                <a:off x="4387320" y="1783016"/>
                <a:ext cx="3159941" cy="32400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4" name="Connecteur droit 3"/>
            <p:cNvCxnSpPr/>
            <p:nvPr/>
          </p:nvCxnSpPr>
          <p:spPr>
            <a:xfrm>
              <a:off x="5130994" y="2374612"/>
              <a:ext cx="836869" cy="892059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>
              <a:off x="5967863" y="3266671"/>
              <a:ext cx="0" cy="1806485"/>
            </a:xfrm>
            <a:prstGeom prst="line">
              <a:avLst/>
            </a:prstGeom>
            <a:ln w="762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Ellipse 5"/>
            <p:cNvSpPr/>
            <p:nvPr/>
          </p:nvSpPr>
          <p:spPr>
            <a:xfrm>
              <a:off x="5841863" y="3134625"/>
              <a:ext cx="252000" cy="252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677505" y="414628"/>
            <a:ext cx="3871595" cy="3710305"/>
            <a:chOff x="6490132" y="757427"/>
            <a:chExt cx="3871595" cy="3710305"/>
          </a:xfrm>
        </p:grpSpPr>
        <p:pic>
          <p:nvPicPr>
            <p:cNvPr id="9" name="Image 8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0132" y="757427"/>
              <a:ext cx="3871595" cy="3710305"/>
            </a:xfrm>
            <a:prstGeom prst="rect">
              <a:avLst/>
            </a:prstGeom>
          </p:spPr>
        </p:pic>
        <p:sp>
          <p:nvSpPr>
            <p:cNvPr id="10" name="Ellipse 9"/>
            <p:cNvSpPr>
              <a:spLocks/>
            </p:cNvSpPr>
            <p:nvPr/>
          </p:nvSpPr>
          <p:spPr>
            <a:xfrm>
              <a:off x="6807949" y="983804"/>
              <a:ext cx="3235960" cy="3257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pic>
        <p:nvPicPr>
          <p:cNvPr id="12" name="Image 11">
            <a:extLst>
              <a:ext uri="{FF2B5EF4-FFF2-40B4-BE49-F238E27FC236}">
                <a16:creationId xmlns:a16="http://schemas.microsoft.com/office/drawing/2014/main" id="{686ECEBC-FAC3-4219-9513-EEE6501314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806" y="119466"/>
            <a:ext cx="1555983" cy="1896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22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503531" y="186817"/>
            <a:ext cx="110834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Il est…</a:t>
            </a:r>
            <a:endParaRPr lang="fr-FR" sz="36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26" name="Google Shape;1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00097" y="109179"/>
            <a:ext cx="948416" cy="152855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2" name="Groupe 51"/>
          <p:cNvGrpSpPr/>
          <p:nvPr/>
        </p:nvGrpSpPr>
        <p:grpSpPr>
          <a:xfrm>
            <a:off x="1209623" y="820760"/>
            <a:ext cx="9230914" cy="2725650"/>
            <a:chOff x="1209623" y="820760"/>
            <a:chExt cx="9230914" cy="2725650"/>
          </a:xfrm>
        </p:grpSpPr>
        <p:pic>
          <p:nvPicPr>
            <p:cNvPr id="3" name="Image 2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1174" y="820760"/>
              <a:ext cx="2338795" cy="2326711"/>
            </a:xfrm>
            <a:prstGeom prst="rect">
              <a:avLst/>
            </a:prstGeom>
          </p:spPr>
        </p:pic>
        <p:pic>
          <p:nvPicPr>
            <p:cNvPr id="4" name="Image 3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8568" y="859344"/>
              <a:ext cx="2338795" cy="2326711"/>
            </a:xfrm>
            <a:prstGeom prst="rect">
              <a:avLst/>
            </a:prstGeom>
          </p:spPr>
        </p:pic>
        <p:pic>
          <p:nvPicPr>
            <p:cNvPr id="7" name="Image 6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9623" y="820761"/>
              <a:ext cx="2338795" cy="2326711"/>
            </a:xfrm>
            <a:prstGeom prst="rect">
              <a:avLst/>
            </a:prstGeom>
          </p:spPr>
        </p:pic>
        <p:sp>
          <p:nvSpPr>
            <p:cNvPr id="40" name="Ellipse 39"/>
            <p:cNvSpPr/>
            <p:nvPr/>
          </p:nvSpPr>
          <p:spPr>
            <a:xfrm>
              <a:off x="8993217" y="1960237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633857" y="2999752"/>
              <a:ext cx="146302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b="1" dirty="0">
                  <a:solidFill>
                    <a:srgbClr val="7030A0"/>
                  </a:solidFill>
                </a:rPr>
                <a:t>5</a:t>
              </a:r>
              <a:r>
                <a:rPr lang="fr-FR" sz="2800" b="1" dirty="0" smtClean="0">
                  <a:solidFill>
                    <a:srgbClr val="7030A0"/>
                  </a:solidFill>
                </a:rPr>
                <a:t> heures</a:t>
              </a:r>
              <a:endParaRPr lang="fr-FR" sz="2800" b="1" dirty="0">
                <a:solidFill>
                  <a:srgbClr val="7030A0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001978" y="3019236"/>
              <a:ext cx="1463029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2800" b="1" dirty="0" smtClean="0">
                  <a:solidFill>
                    <a:srgbClr val="7030A0"/>
                  </a:solidFill>
                </a:rPr>
                <a:t>3 heures</a:t>
              </a:r>
              <a:endParaRPr lang="fr-FR" sz="2800" b="1" dirty="0">
                <a:solidFill>
                  <a:srgbClr val="7030A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8227551" y="3023190"/>
              <a:ext cx="221298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800" b="1" dirty="0">
                  <a:solidFill>
                    <a:srgbClr val="7030A0"/>
                  </a:solidFill>
                </a:rPr>
                <a:t>7</a:t>
              </a:r>
              <a:r>
                <a:rPr lang="fr-FR" sz="2800" b="1" dirty="0" smtClean="0">
                  <a:solidFill>
                    <a:srgbClr val="7030A0"/>
                  </a:solidFill>
                </a:rPr>
                <a:t> heures 30</a:t>
              </a:r>
              <a:endParaRPr lang="fr-FR" sz="2800" b="1" dirty="0">
                <a:solidFill>
                  <a:srgbClr val="7030A0"/>
                </a:solidFill>
              </a:endParaRPr>
            </a:p>
          </p:txBody>
        </p:sp>
        <p:cxnSp>
          <p:nvCxnSpPr>
            <p:cNvPr id="27" name="Connecteur droit 26"/>
            <p:cNvCxnSpPr/>
            <p:nvPr/>
          </p:nvCxnSpPr>
          <p:spPr>
            <a:xfrm>
              <a:off x="2372019" y="1982435"/>
              <a:ext cx="264425" cy="43968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5720571" y="1079192"/>
              <a:ext cx="0" cy="903243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Ellipse 14"/>
            <p:cNvSpPr/>
            <p:nvPr/>
          </p:nvSpPr>
          <p:spPr>
            <a:xfrm>
              <a:off x="5665326" y="1938283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3" name="Ellipse 22"/>
            <p:cNvSpPr/>
            <p:nvPr/>
          </p:nvSpPr>
          <p:spPr>
            <a:xfrm>
              <a:off x="2316774" y="1917839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41" name="Connecteur droit 40"/>
            <p:cNvCxnSpPr/>
            <p:nvPr/>
          </p:nvCxnSpPr>
          <p:spPr>
            <a:xfrm flipH="1">
              <a:off x="8611763" y="1998509"/>
              <a:ext cx="476202" cy="439683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Ellipse 41"/>
            <p:cNvSpPr/>
            <p:nvPr/>
          </p:nvSpPr>
          <p:spPr>
            <a:xfrm>
              <a:off x="9005421" y="1969994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54" name="Groupe 53"/>
          <p:cNvGrpSpPr/>
          <p:nvPr/>
        </p:nvGrpSpPr>
        <p:grpSpPr>
          <a:xfrm>
            <a:off x="1334833" y="3789142"/>
            <a:ext cx="8922530" cy="2371157"/>
            <a:chOff x="1334833" y="3789142"/>
            <a:chExt cx="8922530" cy="2371157"/>
          </a:xfrm>
        </p:grpSpPr>
        <p:pic>
          <p:nvPicPr>
            <p:cNvPr id="5" name="Image 4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4833" y="3814780"/>
              <a:ext cx="2338795" cy="2326711"/>
            </a:xfrm>
            <a:prstGeom prst="rect">
              <a:avLst/>
            </a:prstGeom>
          </p:spPr>
        </p:pic>
        <p:pic>
          <p:nvPicPr>
            <p:cNvPr id="6" name="Image 5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4344" y="3814779"/>
              <a:ext cx="2338795" cy="2326711"/>
            </a:xfrm>
            <a:prstGeom prst="rect">
              <a:avLst/>
            </a:prstGeom>
          </p:spPr>
        </p:pic>
        <p:pic>
          <p:nvPicPr>
            <p:cNvPr id="8" name="Image 7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8568" y="3789142"/>
              <a:ext cx="2338795" cy="2371157"/>
            </a:xfrm>
            <a:prstGeom prst="rect">
              <a:avLst/>
            </a:prstGeom>
          </p:spPr>
        </p:pic>
        <p:cxnSp>
          <p:nvCxnSpPr>
            <p:cNvPr id="44" name="Connecteur droit 43"/>
            <p:cNvCxnSpPr/>
            <p:nvPr/>
          </p:nvCxnSpPr>
          <p:spPr>
            <a:xfrm>
              <a:off x="2504230" y="4086209"/>
              <a:ext cx="0" cy="903243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>
              <a:off x="2504230" y="4365903"/>
              <a:ext cx="0" cy="6201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2448985" y="4935041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46" name="Connecteur droit 45"/>
            <p:cNvCxnSpPr/>
            <p:nvPr/>
          </p:nvCxnSpPr>
          <p:spPr>
            <a:xfrm>
              <a:off x="5580079" y="4365903"/>
              <a:ext cx="133662" cy="6321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/>
            <p:cNvCxnSpPr/>
            <p:nvPr/>
          </p:nvCxnSpPr>
          <p:spPr>
            <a:xfrm>
              <a:off x="5701526" y="4935041"/>
              <a:ext cx="0" cy="903243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Ellipse 19"/>
            <p:cNvSpPr/>
            <p:nvPr/>
          </p:nvSpPr>
          <p:spPr>
            <a:xfrm>
              <a:off x="5663371" y="4925428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cxnSp>
          <p:nvCxnSpPr>
            <p:cNvPr id="50" name="Connecteur droit 49"/>
            <p:cNvCxnSpPr/>
            <p:nvPr/>
          </p:nvCxnSpPr>
          <p:spPr>
            <a:xfrm>
              <a:off x="8488907" y="4974720"/>
              <a:ext cx="585432" cy="62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9074339" y="4975340"/>
              <a:ext cx="874901" cy="0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Ellipse 11"/>
            <p:cNvSpPr/>
            <p:nvPr/>
          </p:nvSpPr>
          <p:spPr>
            <a:xfrm>
              <a:off x="9021027" y="4921224"/>
              <a:ext cx="110490" cy="1054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1187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141" y="1012674"/>
            <a:ext cx="2338795" cy="2326711"/>
          </a:xfrm>
          <a:prstGeom prst="rect">
            <a:avLst/>
          </a:prstGeom>
        </p:spPr>
      </p:pic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420" y="1012674"/>
            <a:ext cx="2338795" cy="2326711"/>
          </a:xfrm>
          <a:prstGeom prst="rect">
            <a:avLst/>
          </a:prstGeom>
        </p:spPr>
      </p:pic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623" y="3814780"/>
            <a:ext cx="2338795" cy="2326711"/>
          </a:xfrm>
          <a:prstGeom prst="rect">
            <a:avLst/>
          </a:prstGeom>
        </p:spPr>
      </p:pic>
      <p:pic>
        <p:nvPicPr>
          <p:cNvPr id="6" name="Imag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4344" y="3814779"/>
            <a:ext cx="2338795" cy="2326711"/>
          </a:xfrm>
          <a:prstGeom prst="rect">
            <a:avLst/>
          </a:prstGeom>
        </p:spPr>
      </p:pic>
      <p:pic>
        <p:nvPicPr>
          <p:cNvPr id="7" name="Imag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623" y="1012674"/>
            <a:ext cx="2338795" cy="2326711"/>
          </a:xfrm>
          <a:prstGeom prst="rect">
            <a:avLst/>
          </a:prstGeom>
        </p:spPr>
      </p:pic>
      <p:pic>
        <p:nvPicPr>
          <p:cNvPr id="8" name="Imag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065" y="3814778"/>
            <a:ext cx="2338795" cy="2326711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503531" y="214113"/>
            <a:ext cx="110834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Où sera la grande aiguille dans…</a:t>
            </a:r>
            <a:endParaRPr lang="fr-FR" sz="3600" b="1" dirty="0">
              <a:solidFill>
                <a:srgbClr val="7030A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5655359" y="4938453"/>
            <a:ext cx="110490" cy="1054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pic>
        <p:nvPicPr>
          <p:cNvPr id="26" name="Google Shape;1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000097" y="109179"/>
            <a:ext cx="948416" cy="1528552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0"/>
          <p:cNvSpPr/>
          <p:nvPr/>
        </p:nvSpPr>
        <p:spPr>
          <a:xfrm>
            <a:off x="1688032" y="3187801"/>
            <a:ext cx="214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7030A0"/>
                </a:solidFill>
              </a:rPr>
              <a:t>… 30 minutes</a:t>
            </a:r>
            <a:endParaRPr lang="fr-FR" sz="2800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803464" y="3171814"/>
            <a:ext cx="214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7030A0"/>
                </a:solidFill>
              </a:rPr>
              <a:t>… 15 minutes</a:t>
            </a:r>
            <a:endParaRPr lang="fr-FR" sz="2800" dirty="0">
              <a:solidFill>
                <a:srgbClr val="7030A0"/>
              </a:solidFill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8977472" y="2123324"/>
            <a:ext cx="110490" cy="1054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8180826" y="3187801"/>
            <a:ext cx="214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7030A0"/>
                </a:solidFill>
              </a:rPr>
              <a:t>… 15 minutes</a:t>
            </a:r>
            <a:endParaRPr lang="fr-FR" sz="2800" dirty="0">
              <a:solidFill>
                <a:srgbClr val="7030A0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527125" y="5983640"/>
            <a:ext cx="1961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7030A0"/>
                </a:solidFill>
              </a:rPr>
              <a:t>… 5 minutes</a:t>
            </a:r>
            <a:endParaRPr lang="fr-FR" sz="2800" dirty="0">
              <a:solidFill>
                <a:srgbClr val="7030A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779602" y="5964434"/>
            <a:ext cx="214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7030A0"/>
                </a:solidFill>
              </a:rPr>
              <a:t>… 10 minutes</a:t>
            </a:r>
            <a:endParaRPr lang="fr-FR" sz="2800" dirty="0">
              <a:solidFill>
                <a:srgbClr val="7030A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8114323" y="5983636"/>
            <a:ext cx="214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7030A0"/>
                </a:solidFill>
              </a:rPr>
              <a:t>… 20 minutes</a:t>
            </a:r>
            <a:endParaRPr lang="fr-FR" sz="2800" dirty="0">
              <a:solidFill>
                <a:srgbClr val="7030A0"/>
              </a:solidFill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2385229" y="1272786"/>
            <a:ext cx="0" cy="90324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2050454" y="1665785"/>
            <a:ext cx="312153" cy="5251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2323775" y="2123324"/>
            <a:ext cx="110490" cy="1054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41" name="Connecteur droit 40"/>
          <p:cNvCxnSpPr/>
          <p:nvPr/>
        </p:nvCxnSpPr>
        <p:spPr>
          <a:xfrm>
            <a:off x="5695774" y="2159426"/>
            <a:ext cx="553357" cy="31795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>
            <a:off x="5705257" y="1287692"/>
            <a:ext cx="0" cy="90324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5653293" y="2123324"/>
            <a:ext cx="110490" cy="1054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46" name="Connecteur droit 45"/>
          <p:cNvCxnSpPr/>
          <p:nvPr/>
        </p:nvCxnSpPr>
        <p:spPr>
          <a:xfrm flipH="1">
            <a:off x="8977472" y="2173515"/>
            <a:ext cx="55245" cy="6426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H="1" flipV="1">
            <a:off x="9033136" y="2154927"/>
            <a:ext cx="821359" cy="18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Ellipse 49"/>
          <p:cNvSpPr/>
          <p:nvPr/>
        </p:nvSpPr>
        <p:spPr>
          <a:xfrm>
            <a:off x="8976225" y="2115386"/>
            <a:ext cx="110490" cy="1054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51" name="Connecteur droit 50"/>
          <p:cNvCxnSpPr/>
          <p:nvPr/>
        </p:nvCxnSpPr>
        <p:spPr>
          <a:xfrm>
            <a:off x="1740479" y="5004261"/>
            <a:ext cx="6221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>
            <a:off x="2362607" y="4101018"/>
            <a:ext cx="0" cy="90324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/>
          <p:cNvSpPr/>
          <p:nvPr/>
        </p:nvSpPr>
        <p:spPr>
          <a:xfrm>
            <a:off x="2310127" y="4938453"/>
            <a:ext cx="110490" cy="1054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55" name="Connecteur droit 54"/>
          <p:cNvCxnSpPr/>
          <p:nvPr/>
        </p:nvCxnSpPr>
        <p:spPr>
          <a:xfrm>
            <a:off x="5520560" y="4430513"/>
            <a:ext cx="193181" cy="6099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H="1" flipV="1">
            <a:off x="5709363" y="4975129"/>
            <a:ext cx="797165" cy="435057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Ellipse 56"/>
          <p:cNvSpPr/>
          <p:nvPr/>
        </p:nvSpPr>
        <p:spPr>
          <a:xfrm>
            <a:off x="5655359" y="4935622"/>
            <a:ext cx="110490" cy="1054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58" name="Connecteur droit 57"/>
          <p:cNvCxnSpPr/>
          <p:nvPr/>
        </p:nvCxnSpPr>
        <p:spPr>
          <a:xfrm flipV="1">
            <a:off x="8718698" y="4988327"/>
            <a:ext cx="314438" cy="52536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>
            <a:off x="9038243" y="4285254"/>
            <a:ext cx="444937" cy="68987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llipse 11"/>
          <p:cNvSpPr/>
          <p:nvPr/>
        </p:nvSpPr>
        <p:spPr>
          <a:xfrm>
            <a:off x="8982998" y="4945797"/>
            <a:ext cx="110490" cy="10541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083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86ECEBC-FAC3-4219-9513-EEE650131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806" y="119466"/>
            <a:ext cx="1555983" cy="18966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20550" y="1369529"/>
            <a:ext cx="609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fr-FR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L’heure </a:t>
            </a:r>
            <a:r>
              <a:rPr lang="fr-F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exacte : </a:t>
            </a:r>
          </a:p>
          <a:p>
            <a:pPr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petite aiguille sur 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l’heure</a:t>
            </a:r>
          </a:p>
          <a:p>
            <a:pPr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 la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grande aiguille est sur le 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12. </a:t>
            </a:r>
          </a:p>
          <a:p>
            <a:pPr>
              <a:spcAft>
                <a:spcPts val="0"/>
              </a:spcAft>
            </a:pPr>
            <a:r>
              <a:rPr lang="fr-FR" sz="28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 est 3 heures.</a:t>
            </a:r>
            <a:endParaRPr lang="fr-FR" sz="2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0550" y="4180023"/>
            <a:ext cx="765571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8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L’heure et demie : </a:t>
            </a:r>
          </a:p>
          <a:p>
            <a:pPr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petite aiguille entre 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deux nombres</a:t>
            </a:r>
          </a:p>
          <a:p>
            <a:pPr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 la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grande aiguille est sur 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6.</a:t>
            </a:r>
          </a:p>
          <a:p>
            <a:pPr>
              <a:spcAft>
                <a:spcPts val="0"/>
              </a:spcAft>
            </a:pPr>
            <a:r>
              <a:rPr lang="fr-FR" sz="28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 </a:t>
            </a: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est </a:t>
            </a:r>
            <a:r>
              <a:rPr lang="fr-FR" sz="28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 heures et demie 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 </a:t>
            </a:r>
            <a:r>
              <a:rPr lang="fr-FR" sz="28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 heures 30 minutes.</a:t>
            </a:r>
            <a:endParaRPr lang="fr-FR" sz="2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5124" y="209457"/>
            <a:ext cx="110747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40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 lire l’heure… </a:t>
            </a:r>
          </a:p>
        </p:txBody>
      </p:sp>
      <p:grpSp>
        <p:nvGrpSpPr>
          <p:cNvPr id="38" name="Groupe 37"/>
          <p:cNvGrpSpPr/>
          <p:nvPr/>
        </p:nvGrpSpPr>
        <p:grpSpPr>
          <a:xfrm>
            <a:off x="7682960" y="1026718"/>
            <a:ext cx="2527865" cy="2521093"/>
            <a:chOff x="7366762" y="959086"/>
            <a:chExt cx="2504947" cy="2466501"/>
          </a:xfrm>
        </p:grpSpPr>
        <p:grpSp>
          <p:nvGrpSpPr>
            <p:cNvPr id="26" name="Groupe 25"/>
            <p:cNvGrpSpPr/>
            <p:nvPr/>
          </p:nvGrpSpPr>
          <p:grpSpPr>
            <a:xfrm>
              <a:off x="7366762" y="959086"/>
              <a:ext cx="2504947" cy="2466501"/>
              <a:chOff x="7284515" y="611101"/>
              <a:chExt cx="2369276" cy="2343662"/>
            </a:xfrm>
          </p:grpSpPr>
          <p:pic>
            <p:nvPicPr>
              <p:cNvPr id="2" name="Image 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84515" y="611101"/>
                <a:ext cx="2369276" cy="2343662"/>
              </a:xfrm>
              <a:prstGeom prst="rect">
                <a:avLst/>
              </a:prstGeom>
            </p:spPr>
          </p:pic>
          <p:cxnSp>
            <p:nvCxnSpPr>
              <p:cNvPr id="8" name="Connecteur droit 7"/>
              <p:cNvCxnSpPr/>
              <p:nvPr/>
            </p:nvCxnSpPr>
            <p:spPr>
              <a:xfrm>
                <a:off x="8469153" y="1067787"/>
                <a:ext cx="0" cy="739305"/>
              </a:xfrm>
              <a:prstGeom prst="line">
                <a:avLst/>
              </a:prstGeom>
              <a:ln w="3810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/>
              <p:cNvCxnSpPr/>
              <p:nvPr/>
            </p:nvCxnSpPr>
            <p:spPr>
              <a:xfrm>
                <a:off x="8459370" y="1768285"/>
                <a:ext cx="602743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Ellipse 14"/>
              <p:cNvSpPr/>
              <p:nvPr/>
            </p:nvSpPr>
            <p:spPr>
              <a:xfrm>
                <a:off x="8427165" y="1737609"/>
                <a:ext cx="110490" cy="105410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FR"/>
              </a:p>
            </p:txBody>
          </p:sp>
        </p:grpSp>
        <p:sp>
          <p:nvSpPr>
            <p:cNvPr id="35" name="Ellipse 34"/>
            <p:cNvSpPr>
              <a:spLocks/>
            </p:cNvSpPr>
            <p:nvPr/>
          </p:nvSpPr>
          <p:spPr>
            <a:xfrm>
              <a:off x="8574843" y="2104922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7703677" y="3844905"/>
            <a:ext cx="2486432" cy="2479423"/>
            <a:chOff x="7544672" y="3853138"/>
            <a:chExt cx="2361529" cy="2344943"/>
          </a:xfrm>
        </p:grpSpPr>
        <p:cxnSp>
          <p:nvCxnSpPr>
            <p:cNvPr id="9" name="Connecteur droit 8"/>
            <p:cNvCxnSpPr/>
            <p:nvPr/>
          </p:nvCxnSpPr>
          <p:spPr>
            <a:xfrm>
              <a:off x="8709903" y="4954726"/>
              <a:ext cx="0" cy="903243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Groupe 11"/>
            <p:cNvGrpSpPr/>
            <p:nvPr/>
          </p:nvGrpSpPr>
          <p:grpSpPr>
            <a:xfrm>
              <a:off x="7544672" y="3853138"/>
              <a:ext cx="2361529" cy="2344943"/>
              <a:chOff x="4475999" y="1808999"/>
              <a:chExt cx="3240000" cy="3240000"/>
            </a:xfrm>
          </p:grpSpPr>
          <p:pic>
            <p:nvPicPr>
              <p:cNvPr id="13" name="Image 12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23323" y="1849939"/>
                <a:ext cx="3145353" cy="3145353"/>
              </a:xfrm>
              <a:prstGeom prst="rect">
                <a:avLst/>
              </a:prstGeom>
            </p:spPr>
          </p:pic>
          <p:sp>
            <p:nvSpPr>
              <p:cNvPr id="14" name="Ellipse 13"/>
              <p:cNvSpPr/>
              <p:nvPr/>
            </p:nvSpPr>
            <p:spPr>
              <a:xfrm>
                <a:off x="4475999" y="1808999"/>
                <a:ext cx="3240000" cy="32400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33" name="Connecteur droit 32"/>
            <p:cNvCxnSpPr/>
            <p:nvPr/>
          </p:nvCxnSpPr>
          <p:spPr>
            <a:xfrm>
              <a:off x="8591478" y="4408373"/>
              <a:ext cx="118425" cy="61643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Ellipse 35"/>
            <p:cNvSpPr>
              <a:spLocks/>
            </p:cNvSpPr>
            <p:nvPr/>
          </p:nvSpPr>
          <p:spPr>
            <a:xfrm>
              <a:off x="8636279" y="49161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34495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686ECEBC-FAC3-4219-9513-EEE6501314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5806" y="119466"/>
            <a:ext cx="1555983" cy="18966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9989" y="2675769"/>
            <a:ext cx="5797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 minutes 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c’est la moitié d’une heure,   c’est </a:t>
            </a:r>
            <a:r>
              <a:rPr lang="fr-FR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une </a:t>
            </a:r>
            <a:r>
              <a:rPr lang="fr-F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demi-heure.</a:t>
            </a:r>
            <a:endParaRPr lang="fr-FR" sz="2800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9989" y="1034750"/>
            <a:ext cx="556599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Dans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une heure il y a </a:t>
            </a:r>
            <a:r>
              <a:rPr lang="fr-FR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60 minutes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endParaRPr lang="fr-FR" sz="28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deux 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fois </a:t>
            </a:r>
            <a:r>
              <a:rPr lang="fr-FR" sz="280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30 minutes,</a:t>
            </a:r>
            <a:endParaRPr lang="fr-FR" sz="28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deux fois une demi-heure.</a:t>
            </a:r>
            <a:endParaRPr lang="fr-FR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9989" y="121369"/>
            <a:ext cx="110747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40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 lire l’heure…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9989" y="4015371"/>
            <a:ext cx="86442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nombres sur le cadran</a:t>
            </a: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permettent de lire les heures.</a:t>
            </a:r>
          </a:p>
          <a:p>
            <a:pPr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 y a deux types de graduations :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graduations des heures ;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 graduations des minutes.</a:t>
            </a:r>
          </a:p>
          <a:p>
            <a:pPr>
              <a:spcAft>
                <a:spcPts val="0"/>
              </a:spcAft>
            </a:pPr>
            <a:endParaRPr lang="fr-FR" sz="2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 peut s’appuyer </a:t>
            </a:r>
            <a:r>
              <a:rPr lang="fr-FR" sz="28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sur la table de </a:t>
            </a:r>
            <a:r>
              <a:rPr lang="fr-FR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 </a:t>
            </a:r>
            <a:r>
              <a:rPr lang="fr-FR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pour lire les minutes.</a:t>
            </a:r>
          </a:p>
        </p:txBody>
      </p:sp>
      <p:sp>
        <p:nvSpPr>
          <p:cNvPr id="20" name="Arc 19"/>
          <p:cNvSpPr/>
          <p:nvPr/>
        </p:nvSpPr>
        <p:spPr>
          <a:xfrm rot="276160">
            <a:off x="9595321" y="3889545"/>
            <a:ext cx="1041400" cy="472440"/>
          </a:xfrm>
          <a:prstGeom prst="arc">
            <a:avLst>
              <a:gd name="adj1" fmla="val 14096831"/>
              <a:gd name="adj2" fmla="val 20675825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9990725" y="3479191"/>
            <a:ext cx="1422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minutes</a:t>
            </a:r>
            <a:endParaRPr lang="fr-FR" sz="2400" dirty="0">
              <a:solidFill>
                <a:srgbClr val="FF0000"/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8380203" y="3892775"/>
            <a:ext cx="2970460" cy="2822764"/>
            <a:chOff x="6490132" y="757427"/>
            <a:chExt cx="3871595" cy="3710305"/>
          </a:xfrm>
        </p:grpSpPr>
        <p:pic>
          <p:nvPicPr>
            <p:cNvPr id="15" name="Image 14"/>
            <p:cNvPicPr/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90132" y="757427"/>
              <a:ext cx="3871595" cy="3710305"/>
            </a:xfrm>
            <a:prstGeom prst="rect">
              <a:avLst/>
            </a:prstGeom>
          </p:spPr>
        </p:pic>
        <p:sp>
          <p:nvSpPr>
            <p:cNvPr id="16" name="Ellipse 15"/>
            <p:cNvSpPr>
              <a:spLocks/>
            </p:cNvSpPr>
            <p:nvPr/>
          </p:nvSpPr>
          <p:spPr>
            <a:xfrm>
              <a:off x="6807949" y="983804"/>
              <a:ext cx="3235960" cy="32575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pic>
        <p:nvPicPr>
          <p:cNvPr id="2" name="Imag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9530" y="387125"/>
            <a:ext cx="3081346" cy="3239894"/>
          </a:xfrm>
          <a:prstGeom prst="rect">
            <a:avLst/>
          </a:prstGeom>
        </p:spPr>
      </p:pic>
      <p:grpSp>
        <p:nvGrpSpPr>
          <p:cNvPr id="17" name="Groupe 16"/>
          <p:cNvGrpSpPr/>
          <p:nvPr/>
        </p:nvGrpSpPr>
        <p:grpSpPr>
          <a:xfrm>
            <a:off x="8624046" y="4009437"/>
            <a:ext cx="2486432" cy="2479423"/>
            <a:chOff x="7544672" y="3853138"/>
            <a:chExt cx="2361529" cy="2344943"/>
          </a:xfrm>
        </p:grpSpPr>
        <p:cxnSp>
          <p:nvCxnSpPr>
            <p:cNvPr id="18" name="Connecteur droit 17"/>
            <p:cNvCxnSpPr/>
            <p:nvPr/>
          </p:nvCxnSpPr>
          <p:spPr>
            <a:xfrm>
              <a:off x="8709903" y="4954726"/>
              <a:ext cx="0" cy="903243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e 18"/>
            <p:cNvGrpSpPr/>
            <p:nvPr/>
          </p:nvGrpSpPr>
          <p:grpSpPr>
            <a:xfrm>
              <a:off x="7544672" y="3853138"/>
              <a:ext cx="2361529" cy="2344943"/>
              <a:chOff x="4475999" y="1808999"/>
              <a:chExt cx="3240000" cy="3240000"/>
            </a:xfrm>
          </p:grpSpPr>
          <p:pic>
            <p:nvPicPr>
              <p:cNvPr id="23" name="Image 22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23323" y="1849938"/>
                <a:ext cx="3145353" cy="3145353"/>
              </a:xfrm>
              <a:prstGeom prst="rect">
                <a:avLst/>
              </a:prstGeom>
            </p:spPr>
          </p:pic>
          <p:sp>
            <p:nvSpPr>
              <p:cNvPr id="24" name="Ellipse 23"/>
              <p:cNvSpPr/>
              <p:nvPr/>
            </p:nvSpPr>
            <p:spPr>
              <a:xfrm>
                <a:off x="4475999" y="1808999"/>
                <a:ext cx="3240000" cy="3240000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21" name="Connecteur droit 20"/>
            <p:cNvCxnSpPr/>
            <p:nvPr/>
          </p:nvCxnSpPr>
          <p:spPr>
            <a:xfrm>
              <a:off x="8591478" y="4408373"/>
              <a:ext cx="118425" cy="61643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Ellipse 21"/>
            <p:cNvSpPr>
              <a:spLocks/>
            </p:cNvSpPr>
            <p:nvPr/>
          </p:nvSpPr>
          <p:spPr>
            <a:xfrm>
              <a:off x="8636279" y="4916128"/>
              <a:ext cx="144000" cy="14400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25942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Problèmes de durées</a:t>
            </a:r>
            <a:endParaRPr lang="fr-FR" sz="8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0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e 65">
            <a:extLst>
              <a:ext uri="{FF2B5EF4-FFF2-40B4-BE49-F238E27FC236}">
                <a16:creationId xmlns:a16="http://schemas.microsoft.com/office/drawing/2014/main" id="{3CCA369D-1587-0141-8E2A-52047F25F5DE}"/>
              </a:ext>
            </a:extLst>
          </p:cNvPr>
          <p:cNvGrpSpPr/>
          <p:nvPr/>
        </p:nvGrpSpPr>
        <p:grpSpPr>
          <a:xfrm>
            <a:off x="2310310" y="2561023"/>
            <a:ext cx="6255328" cy="3561022"/>
            <a:chOff x="2276301" y="1825625"/>
            <a:chExt cx="6255328" cy="3561022"/>
          </a:xfrm>
        </p:grpSpPr>
        <p:grpSp>
          <p:nvGrpSpPr>
            <p:cNvPr id="20" name="Groupe 19">
              <a:extLst>
                <a:ext uri="{FF2B5EF4-FFF2-40B4-BE49-F238E27FC236}">
                  <a16:creationId xmlns:a16="http://schemas.microsoft.com/office/drawing/2014/main" id="{BE1CCCBA-FC7E-854D-A1EB-1641BCEC8C4A}"/>
                </a:ext>
              </a:extLst>
            </p:cNvPr>
            <p:cNvGrpSpPr/>
            <p:nvPr/>
          </p:nvGrpSpPr>
          <p:grpSpPr>
            <a:xfrm>
              <a:off x="2277687" y="1825625"/>
              <a:ext cx="6253942" cy="760816"/>
              <a:chOff x="2277687" y="1825625"/>
              <a:chExt cx="6253942" cy="760816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5C9CA78B-7EEB-8241-AB02-608C66A7B349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4F958E48-C546-244C-B4E3-A751CAD8693C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A1CBBC15-F876-3E43-9991-8E644665085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01AF318D-E9E7-EC46-A3D7-4B924F59E1A4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0EE5276E-9BE1-F344-A9C0-12A5DA933910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40C1D6BC-0C5C-E34B-879A-EE23CD0B32DD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82D3F36C-E23A-7840-84D6-CC49B111B5D1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17F0754B-659F-DA4B-BA53-67A4F7BDE5AF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48EC4D74-63EA-774A-886A-2C362E9E5DE0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B86A047D-C34D-FC4F-88A4-BC790307B82E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FAE31793-5253-A742-9732-5EACFF666385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DD8D44A7-CC79-CB43-92FC-A59FB7CA812C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F5C23DDE-5A12-174E-A22B-D92E8EC6C6E3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909E6631-2E2A-0241-8DCC-212C65407BC8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7D64AB73-2194-B14E-BD72-4088F05B18CA}"/>
                </a:ext>
              </a:extLst>
            </p:cNvPr>
            <p:cNvGrpSpPr/>
            <p:nvPr/>
          </p:nvGrpSpPr>
          <p:grpSpPr>
            <a:xfrm>
              <a:off x="2276301" y="4625831"/>
              <a:ext cx="6253942" cy="760816"/>
              <a:chOff x="2277687" y="1825625"/>
              <a:chExt cx="6253942" cy="760816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A73190C-277E-F24D-9B45-780A037D0FEB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BC4E8AC-DF16-2F44-A5D5-C675FA2AA422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B691775A-419D-5F4E-B2A5-77032A9A4327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B672DA8C-7B36-B54D-8AE6-47C2FEE29B6B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FFCF5157-37CC-B542-945F-C06AA077839F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CA3D6BFB-9D88-7047-B5B7-142E89D4A859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28256871-2B70-8B47-9A76-6A3FE2D2120A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C679319F-3734-874B-942A-529E588315E6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EF0C309A-B9A3-8848-B47F-B0E8DE750ABB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135590EB-6C4E-8F40-B515-2B358D493B81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47DAB7CB-0096-8041-A565-CBEF01660311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8E2E5C4B-87DF-B145-8FE0-4C766A92D83A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3AE865F0-1337-2841-837B-EEF4CB0F137E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B5828392-6452-B94E-A143-E93B70F416BA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4EF8A2C7-BACD-1847-BDAB-45F1F028A340}"/>
                </a:ext>
              </a:extLst>
            </p:cNvPr>
            <p:cNvGrpSpPr/>
            <p:nvPr/>
          </p:nvGrpSpPr>
          <p:grpSpPr>
            <a:xfrm>
              <a:off x="2276301" y="3230476"/>
              <a:ext cx="6253942" cy="760816"/>
              <a:chOff x="2277687" y="1825625"/>
              <a:chExt cx="6253942" cy="760816"/>
            </a:xfrm>
          </p:grpSpPr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DD2D4867-0CA0-6440-9765-8BCB8B5F21BC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BDBC6506-4CE8-8141-920F-EF40647B9450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id="{177DDAAC-FB63-F64A-BE20-EA03A1E935A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id="{64A020EE-52AC-164F-843A-1AD850F37B90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id="{9CAE4222-16CD-F645-96AA-7A858CD351F1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894B3FDB-D929-E447-A2BE-3556D2FCBC58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B9188BCB-1F16-2C49-8598-4EE5CAA7741B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94489F13-3218-D348-9A9E-0EFB4410505E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04A96268-CAC9-AC4B-904D-A9C91F667C23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4260C079-A5FA-434F-B1CA-91D4A5F6F043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4FC6708C-514D-3549-960B-6EE5833EB374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46AFF5F-A6BB-9641-8881-E99943EBD10E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DC832578-31CD-E349-8C34-E4ED7BFBEF81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452BCDD2-54C5-C448-B50B-8D8305951E3C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67" name="Image 66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3" t="82032" r="17917" b="-8809"/>
          <a:stretch/>
        </p:blipFill>
        <p:spPr>
          <a:xfrm>
            <a:off x="3913959" y="5387773"/>
            <a:ext cx="8130416" cy="1684920"/>
          </a:xfrm>
          <a:prstGeom prst="rect">
            <a:avLst/>
          </a:prstGeom>
        </p:spPr>
      </p:pic>
      <p:sp>
        <p:nvSpPr>
          <p:cNvPr id="68" name="ZoneTexte 67"/>
          <p:cNvSpPr txBox="1"/>
          <p:nvPr/>
        </p:nvSpPr>
        <p:spPr>
          <a:xfrm>
            <a:off x="4208383" y="5470786"/>
            <a:ext cx="7824911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900"/>
              </a:lnSpc>
            </a:pPr>
            <a:r>
              <a:rPr lang="fr-FR" sz="4400" dirty="0" smtClean="0">
                <a:latin typeface="French Script MT" panose="03020402040607040605" pitchFamily="66" charset="0"/>
              </a:rPr>
              <a:t>Elle a travaillé 5 heures 30 minutes dimanche.</a:t>
            </a:r>
            <a:endParaRPr lang="fr-FR" sz="4400" dirty="0">
              <a:latin typeface="French Script MT" panose="03020402040607040605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9799" y="260213"/>
            <a:ext cx="47977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>
                <a:solidFill>
                  <a:srgbClr val="7030A0"/>
                </a:solidFill>
                <a:ea typeface="Clensey Medium" panose="02000603000000000000" pitchFamily="2" charset="0"/>
              </a:rPr>
              <a:t>Problème pour aujourd’hui</a:t>
            </a:r>
            <a:endParaRPr lang="fr-FR" sz="3200" dirty="0"/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5639558" y="216992"/>
            <a:ext cx="6436696" cy="2308324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dirty="0"/>
              <a:t>Marguerite est écrivaine. </a:t>
            </a:r>
          </a:p>
          <a:p>
            <a:r>
              <a:rPr lang="fr-FR" sz="2400" dirty="0"/>
              <a:t>Dimanche, elle a organisé sa journée ainsi :</a:t>
            </a:r>
          </a:p>
          <a:p>
            <a:r>
              <a:rPr lang="fr-FR" sz="2400" dirty="0"/>
              <a:t>elle a écrit le matin de 9 heures à 12 heures, </a:t>
            </a:r>
          </a:p>
          <a:p>
            <a:r>
              <a:rPr lang="fr-FR" sz="2400" dirty="0"/>
              <a:t>puis l’après-midi de 2 heures à 3 heures et demie, </a:t>
            </a:r>
          </a:p>
          <a:p>
            <a:r>
              <a:rPr lang="fr-FR" sz="2400" dirty="0"/>
              <a:t>et encore le soir de 9 heures à 10 heures.</a:t>
            </a:r>
          </a:p>
          <a:p>
            <a:r>
              <a:rPr lang="fr-FR" sz="2400" b="1" dirty="0"/>
              <a:t>Combien de temps a-t-elle écrit dimanche ? </a:t>
            </a:r>
            <a:endParaRPr lang="fr-FR" sz="2400" dirty="0"/>
          </a:p>
        </p:txBody>
      </p:sp>
      <p:pic>
        <p:nvPicPr>
          <p:cNvPr id="70" name="Image 69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67" y="2561023"/>
            <a:ext cx="2453669" cy="237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65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74" y="845390"/>
            <a:ext cx="11382826" cy="4074212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-239097" y="415714"/>
            <a:ext cx="9749572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Programme </a:t>
            </a:r>
            <a:r>
              <a:rPr lang="fr-FR" sz="3200" b="1" dirty="0" err="1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Lumni</a:t>
            </a:r>
            <a:r>
              <a:rPr lang="fr-FR" sz="32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 pour la semaine prochaine</a:t>
            </a:r>
            <a:endParaRPr lang="fr-FR" sz="3200" b="1" dirty="0">
              <a:solidFill>
                <a:srgbClr val="7030A0"/>
              </a:solidFill>
              <a:latin typeface="+mn-lt"/>
              <a:ea typeface="Clensey Medium" panose="02000603000000000000" pitchFamily="2" charset="0"/>
              <a:cs typeface="Arial" panose="020B0604020202020204" pitchFamily="34" charset="0"/>
            </a:endParaRPr>
          </a:p>
        </p:txBody>
      </p:sp>
      <p:pic>
        <p:nvPicPr>
          <p:cNvPr id="5" name="Google Shape;1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08318" y="0"/>
            <a:ext cx="822164" cy="121465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837062" y="5076967"/>
            <a:ext cx="94260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fr-FR" sz="28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Combien </a:t>
            </a:r>
            <a:r>
              <a:rPr lang="fr-FR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d’heures de cours par jour </a:t>
            </a:r>
            <a:r>
              <a:rPr lang="fr-FR" sz="28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  <a:endParaRPr lang="fr-FR" sz="2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7062" y="5757552"/>
            <a:ext cx="84115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28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 Combien </a:t>
            </a:r>
            <a:r>
              <a:rPr lang="fr-FR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d’heures de cours en tout dans la semaine ?</a:t>
            </a:r>
            <a:endParaRPr lang="fr-FR" sz="2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1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Mathématiques</a:t>
            </a:r>
          </a:p>
          <a:p>
            <a:pPr algn="ctr"/>
            <a:r>
              <a:rPr lang="fr-FR" sz="9600" dirty="0" smtClean="0"/>
              <a:t>CE1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18002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74" y="856158"/>
            <a:ext cx="11382826" cy="4074212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-945939" y="446694"/>
            <a:ext cx="122832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Programme </a:t>
            </a:r>
            <a:r>
              <a:rPr lang="fr-FR" sz="3200" b="1" dirty="0" err="1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Lumni</a:t>
            </a:r>
            <a:r>
              <a:rPr lang="fr-FR" sz="32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 pour la semaine du 15 au 19 juin</a:t>
            </a:r>
            <a:endParaRPr lang="fr-FR" sz="3200" b="1" dirty="0">
              <a:solidFill>
                <a:srgbClr val="7030A0"/>
              </a:solidFill>
              <a:latin typeface="+mn-lt"/>
              <a:ea typeface="Clensey Medium" panose="02000603000000000000" pitchFamily="2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995" y="5688788"/>
            <a:ext cx="103364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28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  Et </a:t>
            </a:r>
            <a:r>
              <a:rPr lang="fr-FR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combien d’heures de mathématiques </a:t>
            </a:r>
            <a:r>
              <a:rPr lang="fr-FR" sz="28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 tout pour </a:t>
            </a:r>
            <a:r>
              <a:rPr lang="fr-FR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CE1 </a:t>
            </a:r>
            <a:r>
              <a:rPr lang="fr-FR" sz="28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?</a:t>
            </a:r>
            <a:endParaRPr lang="fr-FR" sz="2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7" name="Google Shape;1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08318" y="0"/>
            <a:ext cx="822164" cy="1214651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645995" y="5047969"/>
            <a:ext cx="9717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fr-FR" sz="2800" dirty="0">
                <a:solidFill>
                  <a:srgbClr val="7030A0"/>
                </a:solidFill>
              </a:rPr>
              <a:t>Combien de séances de mathématiques </a:t>
            </a:r>
            <a:r>
              <a:rPr lang="fr-FR" sz="2800" dirty="0" smtClean="0">
                <a:solidFill>
                  <a:srgbClr val="7030A0"/>
                </a:solidFill>
              </a:rPr>
              <a:t>en tout pour </a:t>
            </a:r>
            <a:r>
              <a:rPr lang="fr-FR" sz="2800" dirty="0">
                <a:solidFill>
                  <a:srgbClr val="7030A0"/>
                </a:solidFill>
              </a:rPr>
              <a:t>les CE1 ?</a:t>
            </a:r>
          </a:p>
        </p:txBody>
      </p:sp>
      <p:sp>
        <p:nvSpPr>
          <p:cNvPr id="9" name="Rectangle 8"/>
          <p:cNvSpPr/>
          <p:nvPr/>
        </p:nvSpPr>
        <p:spPr>
          <a:xfrm>
            <a:off x="296223" y="2674962"/>
            <a:ext cx="11423177" cy="5459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67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74" y="845390"/>
            <a:ext cx="11382826" cy="4074212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-239097" y="415714"/>
            <a:ext cx="9749572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Programme </a:t>
            </a:r>
            <a:r>
              <a:rPr lang="fr-FR" sz="3200" b="1" dirty="0" err="1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Lumni</a:t>
            </a:r>
            <a:r>
              <a:rPr lang="fr-FR" sz="32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 pour la semaine prochaine</a:t>
            </a:r>
            <a:endParaRPr lang="fr-FR" sz="3200" b="1" dirty="0">
              <a:solidFill>
                <a:srgbClr val="7030A0"/>
              </a:solidFill>
              <a:latin typeface="+mn-lt"/>
              <a:ea typeface="Clensey Medium" panose="02000603000000000000" pitchFamily="2" charset="0"/>
              <a:cs typeface="Arial" panose="020B0604020202020204" pitchFamily="34" charset="0"/>
            </a:endParaRPr>
          </a:p>
        </p:txBody>
      </p:sp>
      <p:pic>
        <p:nvPicPr>
          <p:cNvPr id="5" name="Google Shape;1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08318" y="0"/>
            <a:ext cx="822164" cy="121465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837062" y="5076967"/>
            <a:ext cx="105861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fr-FR" sz="2800" dirty="0">
                <a:solidFill>
                  <a:srgbClr val="7030A0"/>
                </a:solidFill>
              </a:rPr>
              <a:t>Combien de séances de français y </a:t>
            </a:r>
            <a:r>
              <a:rPr lang="fr-FR" sz="2800" dirty="0" err="1">
                <a:solidFill>
                  <a:srgbClr val="7030A0"/>
                </a:solidFill>
              </a:rPr>
              <a:t>aura-t-il</a:t>
            </a:r>
            <a:r>
              <a:rPr lang="fr-FR" sz="2800" dirty="0">
                <a:solidFill>
                  <a:srgbClr val="7030A0"/>
                </a:solidFill>
              </a:rPr>
              <a:t> </a:t>
            </a:r>
            <a:r>
              <a:rPr lang="fr-FR" sz="2800" dirty="0" smtClean="0">
                <a:solidFill>
                  <a:srgbClr val="7030A0"/>
                </a:solidFill>
              </a:rPr>
              <a:t>en tout pour </a:t>
            </a:r>
            <a:r>
              <a:rPr lang="fr-FR" sz="2800" dirty="0">
                <a:solidFill>
                  <a:srgbClr val="7030A0"/>
                </a:solidFill>
              </a:rPr>
              <a:t>les CE1 ? </a:t>
            </a:r>
          </a:p>
        </p:txBody>
      </p:sp>
      <p:sp>
        <p:nvSpPr>
          <p:cNvPr id="7" name="Rectangle 6"/>
          <p:cNvSpPr/>
          <p:nvPr/>
        </p:nvSpPr>
        <p:spPr>
          <a:xfrm>
            <a:off x="837062" y="5757552"/>
            <a:ext cx="101220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28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  Et combien </a:t>
            </a:r>
            <a:r>
              <a:rPr lang="fr-FR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d’heures de français y </a:t>
            </a:r>
            <a:r>
              <a:rPr lang="fr-FR" sz="2800" dirty="0" err="1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aura-t-il</a:t>
            </a:r>
            <a:r>
              <a:rPr lang="fr-FR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r-FR" sz="28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en tout pour </a:t>
            </a:r>
            <a:r>
              <a:rPr lang="fr-FR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CE1 ? </a:t>
            </a:r>
            <a:endParaRPr lang="fr-FR" sz="2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6223" y="2674960"/>
            <a:ext cx="11423177" cy="5186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267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574" y="856158"/>
            <a:ext cx="11382826" cy="4074212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-945939" y="446694"/>
            <a:ext cx="122832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Programme </a:t>
            </a:r>
            <a:r>
              <a:rPr lang="fr-FR" sz="3200" b="1" dirty="0" err="1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Lumni</a:t>
            </a:r>
            <a:r>
              <a:rPr lang="fr-FR" sz="32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 pour la semaine du 15 au 19 juin</a:t>
            </a:r>
            <a:endParaRPr lang="fr-FR" sz="3200" b="1" dirty="0">
              <a:solidFill>
                <a:srgbClr val="7030A0"/>
              </a:solidFill>
              <a:latin typeface="+mn-lt"/>
              <a:ea typeface="Clensey Medium" panose="02000603000000000000" pitchFamily="2" charset="0"/>
              <a:cs typeface="Arial" panose="020B0604020202020204" pitchFamily="34" charset="0"/>
            </a:endParaRPr>
          </a:p>
        </p:txBody>
      </p:sp>
      <p:pic>
        <p:nvPicPr>
          <p:cNvPr id="7" name="Google Shape;1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08318" y="0"/>
            <a:ext cx="822164" cy="121465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/>
          <p:cNvSpPr/>
          <p:nvPr/>
        </p:nvSpPr>
        <p:spPr>
          <a:xfrm>
            <a:off x="296223" y="2674962"/>
            <a:ext cx="11423177" cy="54590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17086" y="4990071"/>
            <a:ext cx="10269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fr-FR" sz="28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Combien </a:t>
            </a:r>
            <a:r>
              <a:rPr lang="fr-FR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séances en tout dans la semaine pour les CE1 ?</a:t>
            </a:r>
            <a:endParaRPr lang="fr-FR" sz="2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7086" y="5579173"/>
            <a:ext cx="10269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2800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  Et combien d’heures en </a:t>
            </a:r>
            <a:r>
              <a:rPr lang="fr-FR" sz="2800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tout dans la semaine pour les CE1 ?</a:t>
            </a:r>
            <a:endParaRPr lang="fr-FR" sz="28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475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510" y="1891391"/>
            <a:ext cx="11382826" cy="4074212"/>
          </a:xfrm>
          <a:prstGeom prst="rect">
            <a:avLst/>
          </a:prstGeom>
        </p:spPr>
      </p:pic>
      <p:sp>
        <p:nvSpPr>
          <p:cNvPr id="4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-945939" y="446694"/>
            <a:ext cx="122832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fr-FR" sz="3200" b="1" dirty="0">
              <a:solidFill>
                <a:srgbClr val="7030A0"/>
              </a:solidFill>
              <a:latin typeface="+mn-lt"/>
              <a:ea typeface="Clensey Medium" panose="02000603000000000000" pitchFamily="2" charset="0"/>
              <a:cs typeface="Arial" panose="020B0604020202020204" pitchFamily="34" charset="0"/>
            </a:endParaRPr>
          </a:p>
        </p:txBody>
      </p:sp>
      <p:pic>
        <p:nvPicPr>
          <p:cNvPr id="5" name="Google Shape;1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70128" y="52460"/>
            <a:ext cx="948416" cy="152855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436727" y="715072"/>
            <a:ext cx="9952117" cy="907941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Nicolas suivra tous les cours de français </a:t>
            </a:r>
            <a:r>
              <a:rPr lang="fr-F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</a:t>
            </a:r>
            <a:r>
              <a:rPr lang="fr-FR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CM1 et </a:t>
            </a:r>
            <a:r>
              <a:rPr lang="fr-FR" sz="24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</a:t>
            </a:r>
            <a:r>
              <a:rPr lang="fr-FR" sz="24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CM2 de la semaine.</a:t>
            </a:r>
            <a:endParaRPr lang="fr-FR" sz="2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fr-FR" sz="2400" b="1" dirty="0">
                <a:latin typeface="Calibri" panose="020F0502020204030204" pitchFamily="34" charset="0"/>
                <a:ea typeface="Times New Roman" panose="02020603050405020304" pitchFamily="18" charset="0"/>
              </a:rPr>
              <a:t>Combien d’heures de français suivra-t-il en tout ?</a:t>
            </a:r>
            <a:endParaRPr lang="fr-FR" sz="2400" dirty="0"/>
          </a:p>
        </p:txBody>
      </p:sp>
      <p:sp>
        <p:nvSpPr>
          <p:cNvPr id="6" name="Bulle ronde 5"/>
          <p:cNvSpPr/>
          <p:nvPr/>
        </p:nvSpPr>
        <p:spPr>
          <a:xfrm>
            <a:off x="9879276" y="319070"/>
            <a:ext cx="1209845" cy="523626"/>
          </a:xfrm>
          <a:prstGeom prst="wedgeEllipseCallout">
            <a:avLst>
              <a:gd name="adj1" fmla="val -37385"/>
              <a:gd name="adj2" fmla="val 79597"/>
            </a:avLst>
          </a:prstGeom>
          <a:solidFill>
            <a:srgbClr val="DEC3DC"/>
          </a:solidFill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21159" y="4790364"/>
            <a:ext cx="11423177" cy="103722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380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4419" y="351006"/>
            <a:ext cx="95971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3600" b="1" dirty="0" smtClean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semaine prochaine…</a:t>
            </a:r>
            <a:endParaRPr lang="fr-FR" sz="3600" dirty="0">
              <a:solidFill>
                <a:srgbClr val="7030A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179D1D2-EEE6-2641-AF19-BD74D8F6926D}"/>
              </a:ext>
            </a:extLst>
          </p:cNvPr>
          <p:cNvSpPr txBox="1"/>
          <p:nvPr/>
        </p:nvSpPr>
        <p:spPr>
          <a:xfrm>
            <a:off x="1371649" y="1956845"/>
            <a:ext cx="9696686" cy="4524315"/>
          </a:xfrm>
          <a:prstGeom prst="rect">
            <a:avLst/>
          </a:prstGeom>
          <a:solidFill>
            <a:srgbClr val="DEC3DC"/>
          </a:solidFill>
          <a:ln w="12700" cmpd="sng">
            <a:solidFill>
              <a:srgbClr val="DEC3DC"/>
            </a:solidFill>
          </a:ln>
        </p:spPr>
        <p:txBody>
          <a:bodyPr wrap="square" rtlCol="0">
            <a:spAutoFit/>
          </a:bodyPr>
          <a:lstStyle/>
          <a:p>
            <a:pPr lvl="0">
              <a:spcAft>
                <a:spcPts val="0"/>
              </a:spcAft>
            </a:pPr>
            <a:r>
              <a:rPr lang="fr-F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Mes cours </a:t>
            </a:r>
            <a:r>
              <a:rPr lang="fr-F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mathématiques </a:t>
            </a:r>
            <a:r>
              <a:rPr lang="fr-F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auront </a:t>
            </a:r>
            <a:r>
              <a:rPr lang="fr-F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lieu avec Valérie</a:t>
            </a:r>
            <a:endParaRPr lang="fr-FR" sz="32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0">
              <a:spcAft>
                <a:spcPts val="0"/>
              </a:spcAft>
            </a:pPr>
            <a:r>
              <a:rPr lang="fr-F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</a:t>
            </a:r>
            <a:r>
              <a:rPr lang="fr-F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…….. heures à </a:t>
            </a:r>
            <a:r>
              <a:rPr lang="fr-F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……… heures </a:t>
            </a:r>
            <a:r>
              <a:rPr lang="fr-F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………, </a:t>
            </a:r>
            <a:r>
              <a:rPr lang="fr-F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</a:t>
            </a:r>
            <a:r>
              <a:rPr lang="fr-F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jours suivants : </a:t>
            </a:r>
            <a:r>
              <a:rPr lang="fr-F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………………………………………………………………………………………</a:t>
            </a:r>
            <a:endParaRPr lang="fr-FR" sz="3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Aft>
                <a:spcPts val="0"/>
              </a:spcAft>
            </a:pPr>
            <a:r>
              <a:rPr lang="fr-F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Mes cours de français </a:t>
            </a:r>
            <a:r>
              <a:rPr lang="fr-F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auront lieu avec Céline</a:t>
            </a:r>
          </a:p>
          <a:p>
            <a:pPr lvl="0">
              <a:spcAft>
                <a:spcPts val="0"/>
              </a:spcAft>
            </a:pPr>
            <a:r>
              <a:rPr lang="fr-F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 </a:t>
            </a:r>
            <a:r>
              <a:rPr lang="fr-F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…….. heures à </a:t>
            </a:r>
            <a:r>
              <a:rPr lang="fr-F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……… </a:t>
            </a:r>
            <a:r>
              <a:rPr lang="fr-F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heures ………, </a:t>
            </a:r>
            <a:r>
              <a:rPr lang="fr-F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</a:t>
            </a:r>
            <a:r>
              <a:rPr lang="fr-F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jours suivants : </a:t>
            </a:r>
            <a:r>
              <a:rPr lang="fr-FR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………………………………………………………………………………………</a:t>
            </a:r>
            <a:endParaRPr lang="fr-FR" sz="32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fr-FR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fr-FR" sz="3200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fr-FR" sz="3200" dirty="0" smtClean="0"/>
              <a:t>La </a:t>
            </a:r>
            <a:r>
              <a:rPr lang="fr-FR" sz="3200" dirty="0"/>
              <a:t>semaine prochaine, </a:t>
            </a:r>
            <a:r>
              <a:rPr lang="fr-FR" sz="3200" dirty="0" smtClean="0"/>
              <a:t>j’aurai </a:t>
            </a:r>
            <a:r>
              <a:rPr lang="fr-FR" sz="3200" dirty="0"/>
              <a:t>……… heures de français </a:t>
            </a:r>
            <a:endParaRPr lang="fr-FR" sz="3200" dirty="0" smtClean="0"/>
          </a:p>
          <a:p>
            <a:r>
              <a:rPr lang="fr-FR" sz="3200" dirty="0" smtClean="0"/>
              <a:t>et </a:t>
            </a:r>
            <a:r>
              <a:rPr lang="fr-FR" sz="3200" dirty="0"/>
              <a:t>……… heures de mathématiques</a:t>
            </a:r>
            <a:r>
              <a:rPr lang="fr-FR" sz="3200" dirty="0" smtClean="0"/>
              <a:t>.</a:t>
            </a:r>
            <a:endParaRPr lang="fr-FR" sz="3200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419" y="1119119"/>
            <a:ext cx="11293474" cy="61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11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re 1"/>
              <p:cNvSpPr>
                <a:spLocks noGrp="1"/>
              </p:cNvSpPr>
              <p:nvPr>
                <p:ph type="ctrTitle"/>
              </p:nvPr>
            </p:nvSpPr>
            <p:spPr>
              <a:xfrm>
                <a:off x="573206" y="1122363"/>
                <a:ext cx="10645254" cy="2387600"/>
              </a:xfrm>
            </p:spPr>
            <p:txBody>
              <a:bodyPr>
                <a:normAutofit/>
              </a:bodyPr>
              <a:lstStyle/>
              <a:p>
                <a:r>
                  <a:rPr lang="fr-FR" sz="8000" b="1" dirty="0" smtClean="0">
                    <a:solidFill>
                      <a:srgbClr val="7030A0"/>
                    </a:solidFill>
                    <a:latin typeface="+mn-lt"/>
                    <a:cs typeface="Arial" panose="020B0604020202020204" pitchFamily="34" charset="0"/>
                  </a:rPr>
                  <a:t>Numération</a:t>
                </a:r>
                <a:br>
                  <a:rPr lang="fr-FR" sz="8000" b="1" dirty="0" smtClean="0">
                    <a:solidFill>
                      <a:srgbClr val="7030A0"/>
                    </a:solidFill>
                    <a:latin typeface="+mn-lt"/>
                    <a:cs typeface="Arial" panose="020B0604020202020204" pitchFamily="34" charset="0"/>
                  </a:rPr>
                </a:br>
                <a:r>
                  <a:rPr lang="fr-FR" b="1" dirty="0" smtClean="0"/>
                  <a:t>Ranger les </a:t>
                </a:r>
                <a:r>
                  <a:rPr lang="fr-FR" b="1" dirty="0"/>
                  <a:t>nombres de </a:t>
                </a:r>
                <a14:m>
                  <m:oMath xmlns:m="http://schemas.openxmlformats.org/officeDocument/2006/math"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fr-FR" b="1" dirty="0"/>
                  <a:t> à </a:t>
                </a:r>
                <a14:m>
                  <m:oMath xmlns:m="http://schemas.openxmlformats.org/officeDocument/2006/math"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1000</m:t>
                    </m:r>
                  </m:oMath>
                </a14:m>
                <a:endParaRPr lang="fr-FR" dirty="0">
                  <a:latin typeface="+mn-lt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itr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573206" y="1122363"/>
                <a:ext cx="10645254" cy="2387600"/>
              </a:xfrm>
              <a:blipFill rotWithShape="0">
                <a:blip r:embed="rId2"/>
                <a:stretch>
                  <a:fillRect l="-515" t="-255" b="-173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394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e 17"/>
          <p:cNvGrpSpPr/>
          <p:nvPr/>
        </p:nvGrpSpPr>
        <p:grpSpPr>
          <a:xfrm>
            <a:off x="1867646" y="5920670"/>
            <a:ext cx="8927733" cy="651538"/>
            <a:chOff x="2053275" y="5679175"/>
            <a:chExt cx="9553790" cy="685800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5965" y="5679175"/>
              <a:ext cx="4991100" cy="685800"/>
            </a:xfrm>
            <a:prstGeom prst="rect">
              <a:avLst/>
            </a:prstGeom>
          </p:spPr>
        </p:pic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53275" y="5810429"/>
              <a:ext cx="2984383" cy="508450"/>
            </a:xfrm>
            <a:prstGeom prst="rect">
              <a:avLst/>
            </a:prstGeom>
          </p:spPr>
        </p:pic>
      </p:grpSp>
      <p:grpSp>
        <p:nvGrpSpPr>
          <p:cNvPr id="17" name="Groupe 16"/>
          <p:cNvGrpSpPr/>
          <p:nvPr/>
        </p:nvGrpSpPr>
        <p:grpSpPr>
          <a:xfrm>
            <a:off x="1771758" y="1037230"/>
            <a:ext cx="8777961" cy="2120904"/>
            <a:chOff x="1928812" y="319514"/>
            <a:chExt cx="9649678" cy="2438740"/>
          </a:xfrm>
        </p:grpSpPr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15965" y="2210103"/>
              <a:ext cx="4962525" cy="548151"/>
            </a:xfrm>
            <a:prstGeom prst="rect">
              <a:avLst/>
            </a:prstGeom>
          </p:spPr>
        </p:pic>
        <p:pic>
          <p:nvPicPr>
            <p:cNvPr id="13" name="Image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28812" y="319514"/>
              <a:ext cx="8334375" cy="1619250"/>
            </a:xfrm>
            <a:prstGeom prst="rect">
              <a:avLst/>
            </a:prstGeom>
          </p:spPr>
        </p:pic>
        <p:pic>
          <p:nvPicPr>
            <p:cNvPr id="16" name="Image 1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053276" y="2210102"/>
              <a:ext cx="2984383" cy="548152"/>
            </a:xfrm>
            <a:prstGeom prst="rect">
              <a:avLst/>
            </a:prstGeom>
          </p:spPr>
        </p:pic>
      </p:grpSp>
      <p:sp>
        <p:nvSpPr>
          <p:cNvPr id="19" name="Rectangle 18"/>
          <p:cNvSpPr/>
          <p:nvPr/>
        </p:nvSpPr>
        <p:spPr>
          <a:xfrm>
            <a:off x="713841" y="358346"/>
            <a:ext cx="57971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Ranger et encadrer des nombres </a:t>
            </a:r>
            <a:endParaRPr lang="fr-FR" sz="3200" dirty="0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686ECEBC-FAC3-4219-9513-EEE6501314F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6197" y="119466"/>
            <a:ext cx="1315592" cy="160362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71758" y="3358321"/>
            <a:ext cx="8248650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840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97590" y="594376"/>
            <a:ext cx="104342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Encadre chaque nombre entre deux </a:t>
            </a:r>
            <a:r>
              <a:rPr lang="fr-FR" sz="3200" b="1" u="sng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centaines</a:t>
            </a:r>
            <a:r>
              <a:rPr lang="fr-FR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consécutives</a:t>
            </a:r>
            <a:endParaRPr lang="fr-FR" sz="32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395053" y="2112642"/>
                <a:ext cx="366606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400&lt;</m:t>
                      </m:r>
                      <m:r>
                        <a:rPr lang="fr-FR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𝟒𝟐𝟔</m:t>
                      </m:r>
                      <m:r>
                        <a:rPr lang="fr-FR" sz="3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&lt;500</m:t>
                      </m:r>
                    </m:oMath>
                  </m:oMathPara>
                </a14:m>
                <a:endParaRPr lang="fr-FR" sz="3600" i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053" y="2112642"/>
                <a:ext cx="3666068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200142" y="3350812"/>
                <a:ext cx="20649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𝟑𝟔𝟓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142" y="3350812"/>
                <a:ext cx="2064989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283726" y="3397689"/>
                <a:ext cx="20649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𝟔𝟏𝟓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726" y="3397689"/>
                <a:ext cx="2064989" cy="6463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283726" y="2066475"/>
                <a:ext cx="20649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𝟐𝟕𝟒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726" y="2066475"/>
                <a:ext cx="2064989" cy="6463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200142" y="4519467"/>
                <a:ext cx="20649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𝟓𝟑𝟒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142" y="4519467"/>
                <a:ext cx="2064989" cy="64633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283726" y="4519467"/>
                <a:ext cx="20649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𝟖𝟓𝟒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726" y="4519467"/>
                <a:ext cx="2064989" cy="64633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oogle Shape;146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931857" y="108501"/>
            <a:ext cx="984877" cy="15565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773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44166" y="594376"/>
            <a:ext cx="100874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Encadre chaque nombre entre deux </a:t>
            </a:r>
            <a:r>
              <a:rPr lang="fr-FR" sz="3200" b="1" u="sng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dizaines</a:t>
            </a:r>
            <a:r>
              <a:rPr lang="fr-FR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consécutives</a:t>
            </a:r>
            <a:endParaRPr lang="fr-FR" sz="32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Google Shape;14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31857" y="108501"/>
            <a:ext cx="984877" cy="1556526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1395053" y="2112642"/>
                <a:ext cx="366606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420&lt;</m:t>
                      </m:r>
                      <m:r>
                        <a:rPr lang="fr-FR" sz="36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𝟒𝟐𝟔</m:t>
                      </m:r>
                      <m:r>
                        <a:rPr lang="fr-FR" sz="36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&lt;430</m:t>
                      </m:r>
                    </m:oMath>
                  </m:oMathPara>
                </a14:m>
                <a:endParaRPr lang="fr-FR" sz="3600" i="1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053" y="2112642"/>
                <a:ext cx="3666068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200142" y="3350812"/>
                <a:ext cx="20649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𝟑𝟔𝟓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142" y="3350812"/>
                <a:ext cx="2064989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283726" y="3397689"/>
                <a:ext cx="20649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𝟔𝟏𝟓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726" y="3397689"/>
                <a:ext cx="2064989" cy="64633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283726" y="2066475"/>
                <a:ext cx="20649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𝟐𝟕𝟒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726" y="2066475"/>
                <a:ext cx="2064989" cy="6463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200142" y="4519467"/>
                <a:ext cx="20649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𝟓𝟑𝟒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0142" y="4519467"/>
                <a:ext cx="2064989" cy="64633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283726" y="4519467"/>
                <a:ext cx="20649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60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3600" b="1" i="1" smtClean="0">
                          <a:latin typeface="Cambria Math" panose="02040503050406030204" pitchFamily="18" charset="0"/>
                        </a:rPr>
                        <m:t>𝟖𝟓𝟒</m:t>
                      </m:r>
                      <m:r>
                        <a:rPr lang="fr-FR" sz="3600" i="1"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3726" y="4519467"/>
                <a:ext cx="2064989" cy="64633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459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35304" y="594590"/>
            <a:ext cx="87072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Range les nombres suivants dans l’ordre croissant</a:t>
            </a:r>
            <a:endParaRPr lang="fr-FR" sz="32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813467" y="1470190"/>
                <a:ext cx="821250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534   </m:t>
                      </m:r>
                      <m:r>
                        <a:rPr lang="fr-FR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4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465    </m:t>
                      </m:r>
                      <m:r>
                        <a:rPr lang="fr-FR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4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654   </m:t>
                      </m:r>
                      <m:r>
                        <a:rPr lang="fr-FR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4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426   </m:t>
                      </m:r>
                      <m:r>
                        <a:rPr lang="fr-FR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4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615 </m:t>
                      </m:r>
                      <m:r>
                        <a:rPr lang="fr-FR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fr-FR" sz="4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  574</m:t>
                      </m:r>
                      <m:r>
                        <a:rPr lang="fr-FR" sz="4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fr-FR" sz="4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467" y="1470190"/>
                <a:ext cx="8212505" cy="70788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317497" y="4582356"/>
                <a:ext cx="876483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4000" i="1" dirty="0" smtClean="0"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2</m:t>
                      </m:r>
                      <m:r>
                        <a:rPr lang="fr-FR" sz="4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34</m:t>
                      </m:r>
                      <m:r>
                        <a:rPr lang="fr-FR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. </m:t>
                      </m:r>
                      <m:r>
                        <a:rPr lang="fr-FR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75</m:t>
                      </m:r>
                      <m:r>
                        <a:rPr lang="fr-FR" sz="4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2 </m:t>
                      </m:r>
                      <m:r>
                        <a:rPr lang="fr-FR" sz="4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2</m:t>
                      </m:r>
                      <m:r>
                        <a:rPr lang="fr-FR" sz="4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29</m:t>
                      </m:r>
                      <m:r>
                        <a:rPr lang="fr-FR" sz="4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6</m:t>
                      </m:r>
                      <m:r>
                        <a:rPr lang="fr-FR" sz="4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fr-FR" sz="4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fr-F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fr-FR" sz="4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1</m:t>
                      </m:r>
                      <m:r>
                        <a:rPr lang="fr-FR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4</m:t>
                      </m:r>
                      <m:r>
                        <a:rPr lang="fr-FR" sz="4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fr-FR" sz="40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328</m:t>
                      </m:r>
                      <m:r>
                        <a:rPr lang="fr-FR" sz="40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fr-FR" sz="4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497" y="4582356"/>
                <a:ext cx="8764835" cy="70788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/>
          <p:cNvSpPr txBox="1"/>
          <p:nvPr/>
        </p:nvSpPr>
        <p:spPr>
          <a:xfrm>
            <a:off x="908218" y="3683845"/>
            <a:ext cx="47916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b="1" dirty="0" smtClean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Écris le chiffre qui manque</a:t>
            </a:r>
            <a:endParaRPr lang="fr-FR" sz="3200" b="1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Google Shape;146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31857" y="108501"/>
            <a:ext cx="984877" cy="15565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772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3206" y="1122363"/>
            <a:ext cx="10645254" cy="2387600"/>
          </a:xfrm>
        </p:spPr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Grandeurs et mesures</a:t>
            </a:r>
            <a:b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</a:br>
            <a:r>
              <a:rPr lang="fr-FR" b="1" dirty="0" smtClean="0"/>
              <a:t>Lire l’heure </a:t>
            </a:r>
            <a:r>
              <a:rPr lang="fr-FR" b="1" dirty="0" smtClean="0"/>
              <a:t>et calculer </a:t>
            </a:r>
            <a:r>
              <a:rPr lang="fr-FR" b="1" dirty="0" smtClean="0"/>
              <a:t>des durées</a:t>
            </a:r>
            <a:endParaRPr lang="fr-FR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45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Image 3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923" y="1818397"/>
            <a:ext cx="3049014" cy="3027063"/>
          </a:xfrm>
          <a:prstGeom prst="rect">
            <a:avLst/>
          </a:prstGeom>
        </p:spPr>
      </p:pic>
      <p:pic>
        <p:nvPicPr>
          <p:cNvPr id="3" name="Imag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152" y="1818397"/>
            <a:ext cx="3049014" cy="3027063"/>
          </a:xfrm>
          <a:prstGeom prst="rect">
            <a:avLst/>
          </a:prstGeom>
        </p:spPr>
      </p:pic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1998433" y="365126"/>
            <a:ext cx="2729552" cy="951346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Il est 10 heures.</a:t>
            </a:r>
            <a:endParaRPr lang="fr-FR" sz="3200" b="1" dirty="0"/>
          </a:p>
        </p:txBody>
      </p:sp>
      <p:sp>
        <p:nvSpPr>
          <p:cNvPr id="29" name="Titre 12"/>
          <p:cNvSpPr txBox="1">
            <a:spLocks/>
          </p:cNvSpPr>
          <p:nvPr/>
        </p:nvSpPr>
        <p:spPr>
          <a:xfrm>
            <a:off x="5505436" y="351113"/>
            <a:ext cx="4505642" cy="951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1" dirty="0" smtClean="0"/>
              <a:t>Il est 10 heures et demie.</a:t>
            </a:r>
            <a:endParaRPr lang="fr-FR" sz="3200" b="1" dirty="0"/>
          </a:p>
        </p:txBody>
      </p:sp>
      <p:cxnSp>
        <p:nvCxnSpPr>
          <p:cNvPr id="14" name="Connecteur droit 13"/>
          <p:cNvCxnSpPr/>
          <p:nvPr/>
        </p:nvCxnSpPr>
        <p:spPr>
          <a:xfrm flipH="1" flipV="1">
            <a:off x="7023338" y="2797898"/>
            <a:ext cx="524401" cy="50893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7547738" y="3263297"/>
            <a:ext cx="0" cy="1063199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3329011" y="2299399"/>
            <a:ext cx="1" cy="996999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Ellipse 38"/>
          <p:cNvSpPr/>
          <p:nvPr/>
        </p:nvSpPr>
        <p:spPr>
          <a:xfrm>
            <a:off x="7472259" y="3263297"/>
            <a:ext cx="150958" cy="13561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28" name="Connecteur droit 27"/>
          <p:cNvCxnSpPr/>
          <p:nvPr/>
        </p:nvCxnSpPr>
        <p:spPr>
          <a:xfrm flipH="1" flipV="1">
            <a:off x="2687229" y="2947916"/>
            <a:ext cx="625050" cy="3831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Ellipse 22"/>
          <p:cNvSpPr/>
          <p:nvPr/>
        </p:nvSpPr>
        <p:spPr>
          <a:xfrm>
            <a:off x="3253533" y="3264122"/>
            <a:ext cx="150958" cy="13561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640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6490</TotalTime>
  <Words>533</Words>
  <Application>Microsoft Office PowerPoint</Application>
  <PresentationFormat>Grand écran</PresentationFormat>
  <Paragraphs>103</Paragraphs>
  <Slides>24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Clensey Medium</vt:lpstr>
      <vt:lpstr>French Script MT</vt:lpstr>
      <vt:lpstr>Times New Roman</vt:lpstr>
      <vt:lpstr>Thème Office</vt:lpstr>
      <vt:lpstr>Vendredi 12 juin </vt:lpstr>
      <vt:lpstr>Présentation PowerPoint</vt:lpstr>
      <vt:lpstr>Numération Ranger les nombres de 1 à 1000</vt:lpstr>
      <vt:lpstr>Présentation PowerPoint</vt:lpstr>
      <vt:lpstr>Présentation PowerPoint</vt:lpstr>
      <vt:lpstr>Présentation PowerPoint</vt:lpstr>
      <vt:lpstr>Présentation PowerPoint</vt:lpstr>
      <vt:lpstr>Grandeurs et mesures Lire l’heure et calculer des durées</vt:lpstr>
      <vt:lpstr>Il est 10 heures.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Problèmes de durées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9 avril</dc:title>
  <dc:creator>Laure BREMONT</dc:creator>
  <cp:lastModifiedBy>ANNE SZYMCZAK</cp:lastModifiedBy>
  <cp:revision>395</cp:revision>
  <cp:lastPrinted>2020-04-02T08:03:17Z</cp:lastPrinted>
  <dcterms:created xsi:type="dcterms:W3CDTF">2020-03-30T08:30:58Z</dcterms:created>
  <dcterms:modified xsi:type="dcterms:W3CDTF">2020-05-28T18:18:34Z</dcterms:modified>
</cp:coreProperties>
</file>