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626" r:id="rId2"/>
    <p:sldId id="627" r:id="rId3"/>
    <p:sldId id="708" r:id="rId4"/>
    <p:sldId id="680" r:id="rId5"/>
    <p:sldId id="717" r:id="rId6"/>
    <p:sldId id="718" r:id="rId7"/>
    <p:sldId id="704" r:id="rId8"/>
    <p:sldId id="709" r:id="rId9"/>
    <p:sldId id="710" r:id="rId10"/>
    <p:sldId id="719" r:id="rId11"/>
    <p:sldId id="703" r:id="rId12"/>
    <p:sldId id="713" r:id="rId13"/>
    <p:sldId id="714" r:id="rId14"/>
    <p:sldId id="715" r:id="rId15"/>
    <p:sldId id="695" r:id="rId16"/>
  </p:sldIdLst>
  <p:sldSz cx="12192000" cy="6858000"/>
  <p:notesSz cx="6888163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53"/>
    <p:restoredTop sz="74818" autoAdjust="0"/>
  </p:normalViewPr>
  <p:slideViewPr>
    <p:cSldViewPr snapToGrid="0" snapToObjects="1">
      <p:cViewPr varScale="1">
        <p:scale>
          <a:sx n="51" d="100"/>
          <a:sy n="51" d="100"/>
        </p:scale>
        <p:origin x="138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7C18DD02-E5FF-264B-8EB3-6B86560ACCFC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8D9FD304-8138-7F4C-8461-7CE5879380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697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969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t" latinLnBrk="0" hangingPunct="1"/>
            <a:r>
              <a:rPr lang="fr-F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 + 10 + 5           2</a:t>
            </a:r>
            <a:endParaRPr lang="fr-FR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fr-F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(3 x 10) + 5          3 + 1 </a:t>
            </a:r>
            <a:endParaRPr lang="fr-FR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fr-F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(4 x 10) – 5          3 + 5</a:t>
            </a:r>
            <a:endParaRPr lang="fr-FR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fr-F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FR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fr-F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(4 x 8) + 3            3 + 1</a:t>
            </a:r>
            <a:endParaRPr lang="fr-FR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fr-F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(5 x 8) – 5            3 + 5</a:t>
            </a:r>
            <a:endParaRPr lang="fr-FR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fr-F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(4 + 3) x 5            3 + 1</a:t>
            </a:r>
            <a:endParaRPr lang="fr-FR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279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es commentaires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es commentaires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fr-FR" i="0" smtClean="0">
                    <a:latin typeface="Cambria Math" panose="02040503050406030204" pitchFamily="18" charset="0"/>
                  </a:rPr>
                  <a:t>4</a:t>
                </a:r>
                <a:r>
                  <a:rPr lang="fr-FR" b="0" i="0" smtClean="0">
                    <a:latin typeface="Cambria Math" panose="02040503050406030204" pitchFamily="18" charset="0"/>
                  </a:rPr>
                  <a:t>2</a:t>
                </a:r>
                <a:r>
                  <a:rPr lang="fr-FR" i="0">
                    <a:latin typeface="Cambria Math" panose="02040503050406030204" pitchFamily="18" charset="0"/>
                  </a:rPr>
                  <a:t>6&lt;465&lt;5</a:t>
                </a:r>
                <a:r>
                  <a:rPr lang="fr-FR" b="0" i="0" smtClean="0">
                    <a:latin typeface="Cambria Math" panose="02040503050406030204" pitchFamily="18" charset="0"/>
                  </a:rPr>
                  <a:t>34</a:t>
                </a:r>
                <a:r>
                  <a:rPr lang="fr-FR" i="0">
                    <a:latin typeface="Cambria Math" panose="02040503050406030204" pitchFamily="18" charset="0"/>
                  </a:rPr>
                  <a:t>&lt;5</a:t>
                </a:r>
                <a:r>
                  <a:rPr lang="fr-FR" b="0" i="0" smtClean="0">
                    <a:latin typeface="Cambria Math" panose="02040503050406030204" pitchFamily="18" charset="0"/>
                  </a:rPr>
                  <a:t>7</a:t>
                </a:r>
                <a:r>
                  <a:rPr lang="fr-FR" i="0">
                    <a:latin typeface="Cambria Math" panose="02040503050406030204" pitchFamily="18" charset="0"/>
                  </a:rPr>
                  <a:t>4&lt;6</a:t>
                </a:r>
                <a:r>
                  <a:rPr lang="fr-FR" b="0" i="0" smtClean="0">
                    <a:latin typeface="Cambria Math" panose="02040503050406030204" pitchFamily="18" charset="0"/>
                  </a:rPr>
                  <a:t>1</a:t>
                </a:r>
                <a:r>
                  <a:rPr lang="fr-FR" i="0">
                    <a:latin typeface="Cambria Math" panose="02040503050406030204" pitchFamily="18" charset="0"/>
                  </a:rPr>
                  <a:t>5&lt;654</a:t>
                </a:r>
                <a:endParaRPr lang="fr-FR" dirty="0"/>
              </a:p>
              <a:p>
                <a:endParaRPr lang="fr-FR" dirty="0"/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6802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à 8 heures du matin / que fais-tu ?</a:t>
            </a:r>
            <a:r>
              <a:rPr lang="fr-FR" sz="12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fr-FR" sz="1200" i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+ horloge </a:t>
            </a:r>
            <a:r>
              <a:rPr lang="fr-FR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C’est l’heure de prendre son petit </a:t>
            </a:r>
            <a:r>
              <a:rPr lang="fr-FR" sz="1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déjeuner</a:t>
            </a:r>
            <a:r>
              <a:rPr lang="fr-FR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ou de partir pour l’école</a:t>
            </a:r>
            <a:endParaRPr lang="fr-FR" sz="12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à 12 heures ou midi ?</a:t>
            </a:r>
            <a:r>
              <a:rPr lang="fr-FR" sz="12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fr-FR" sz="1200" i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+ horloge </a:t>
            </a:r>
            <a:r>
              <a:rPr lang="fr-FR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C’est l’heure de déjeuner</a:t>
            </a:r>
            <a:endParaRPr lang="fr-FR" sz="12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à 4h de l’après-midi</a:t>
            </a:r>
            <a:r>
              <a:rPr lang="fr-FR" sz="12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fr-FR" sz="1200" i="1" dirty="0" smtClean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/16 heures</a:t>
            </a:r>
            <a:r>
              <a:rPr lang="fr-FR" sz="1200" i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fr-FR" sz="12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?</a:t>
            </a:r>
            <a:r>
              <a:rPr lang="fr-FR" sz="1200" i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+ horloge </a:t>
            </a:r>
            <a:r>
              <a:rPr lang="fr-FR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C’est l’heure de goûter</a:t>
            </a:r>
            <a:endParaRPr lang="fr-FR" sz="12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à 9 heures du soir ?</a:t>
            </a:r>
            <a:r>
              <a:rPr lang="fr-FR" sz="1200" i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+ horloge </a:t>
            </a:r>
            <a:r>
              <a:rPr lang="fr-FR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C’est l’heure d’aller au lit</a:t>
            </a:r>
            <a:endParaRPr lang="fr-FR" sz="12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à 2 heures du matin/minuit ?</a:t>
            </a:r>
            <a:r>
              <a:rPr lang="fr-FR" sz="1200" i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+ horloge </a:t>
            </a:r>
            <a:r>
              <a:rPr lang="fr-FR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C’est la nuit ! tu dors</a:t>
            </a:r>
            <a:endParaRPr lang="fr-FR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279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2030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942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517F4-F26D-B74E-A048-B2FD348CE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2C18CF-53EE-BC44-A422-CF8D886E96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639A74-2B62-964A-A35B-38DF401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93CECF-7A41-1F43-9C01-7D2DC9260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0C56CC-A9A7-1445-9A15-AE187C9C3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428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078FF9-A973-004D-A1CF-1C8A6D93A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15F20E-F470-3041-8C56-38EDE38C1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2651FA-A622-7842-ABAA-C7EBF4846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DB440-A910-E047-BA14-3E370AA44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58A891-E45B-6C46-B05A-FEA3E2031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556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659DDE4-5F56-C143-82AA-02AB0D9406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5BC7678-EF1E-E74A-A94B-58D31F28E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6F8AB7-6764-4041-B630-5E7E5A2DD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8DA9E8-51AE-2A47-8055-2B0DF9C7C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A009-4BED-D74B-9AFA-FAA03BF1A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51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AB83C4-D2BD-AA4B-88DE-B152F1D64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A3A689-12F8-5A47-88FB-EED85B259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694CF1-DCC9-E94D-8E49-D9AB5EC8D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F01537-B12D-9247-9E0D-39EF2E9D5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4D797D-510A-F14B-89EC-6B605AFE3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92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6EBEFA-DEB6-BD4F-977C-47F8A5AE3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D782EF-37B3-7C4E-816B-570D0D009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0C0D8B-8B3B-3A45-ADE3-AC9E7E724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90BCB5-0FFC-F840-AA91-55BEE3CE8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A23E92-E29D-8B44-A220-EF12DECB3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04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E5D16F-514C-F048-B808-993495BA6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CAE751-6084-5D43-9347-716EC7D33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EBCACFF-47C5-5B4C-97EF-52E8FFBDA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5DCB0E-5374-DD4A-A1EA-1C536164B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14FE43-1953-DB49-B94A-A48E6289C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DAF0AA-D6E1-B442-9C2D-3873AA7FB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714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A5C992-7E88-5A41-8625-72BE55DEC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3F31EA8-DB6E-0B4A-85B9-DDC154A14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09D683C-C167-6047-BEE7-F14867967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2AF52C1-6346-FC49-8D82-8448292ECE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E84B932-677B-6A47-92EC-C09D19A463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4ABC338-7A89-1943-B143-30BB2FF8B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DAD9C66-8763-DD4A-91FA-0E24EC6A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A0558C3-C08D-A047-AC86-24D94B00C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15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20502A-D6CF-0E42-95F0-572F01F3A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AE9147-7554-B546-BD52-74E24E3B5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124627-28B2-8349-869A-4A20007A4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5769E86-542A-954E-ABCB-E51B7D923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821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D30AC58-8373-D247-9452-AE4123EC1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384AE93-57BA-8B47-8C86-24950275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6D41C84-8F8A-D74B-971E-818C9FFD0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4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C1F036-69B2-F04C-9FBA-FC2763FA9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DC921A-8F59-6341-9779-A5B2BD6E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A96EBD9-D1D8-134A-8E72-58C0D2332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48383E-A952-8B43-A720-47EE792B8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EFEF5A-01E9-004D-BFC4-2EB2E9035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894AE4-5FA6-D547-B142-53822E809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65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4D8A58-49CF-F041-AC4F-2CCAA406F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3642EFB-B5D5-2C48-A0AE-24C5A604C9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4768CD9-5512-6140-975C-6462E59E0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C2C826-2913-BB49-8B28-FD20C46B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1831D9-5663-1546-8F9E-09CA33F5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FD68C4-2057-5D47-BA0F-0702C9E1F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10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60C0989-D162-4243-AB33-EBB4A6E78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AE383E-4DD6-EF4B-BF8D-87C3C28F7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80840D-D131-844C-A88D-8EB810EA45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C46487-109C-6149-901A-09224F896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E9F3FD-264A-EF4B-8E59-99EF6C08C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57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0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image" Target="../media/image28.png"/><Relationship Id="rId5" Type="http://schemas.openxmlformats.org/officeDocument/2006/relationships/image" Target="../media/image23.png"/><Relationship Id="rId10" Type="http://schemas.openxmlformats.org/officeDocument/2006/relationships/image" Target="../media/image27.png"/><Relationship Id="rId4" Type="http://schemas.openxmlformats.org/officeDocument/2006/relationships/image" Target="../media/image22.png"/><Relationship Id="rId9" Type="http://schemas.openxmlformats.org/officeDocument/2006/relationships/image" Target="../media/image4.gif"/><Relationship Id="rId14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FD31B9-7166-D642-A3AE-1BD996153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</a:t>
            </a:r>
            <a:r>
              <a:rPr lang="fr-FR" dirty="0" smtClean="0"/>
              <a:t>ercredi 10 juin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48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1209623" y="1012674"/>
            <a:ext cx="2338795" cy="2326711"/>
            <a:chOff x="1209623" y="1012674"/>
            <a:chExt cx="2338795" cy="2326711"/>
          </a:xfrm>
        </p:grpSpPr>
        <p:pic>
          <p:nvPicPr>
            <p:cNvPr id="7" name="Image 6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9623" y="1012674"/>
              <a:ext cx="2338795" cy="2326711"/>
            </a:xfrm>
            <a:prstGeom prst="rect">
              <a:avLst/>
            </a:prstGeom>
          </p:spPr>
        </p:pic>
        <p:cxnSp>
          <p:nvCxnSpPr>
            <p:cNvPr id="11" name="Connecteur droit 10"/>
            <p:cNvCxnSpPr/>
            <p:nvPr/>
          </p:nvCxnSpPr>
          <p:spPr>
            <a:xfrm>
              <a:off x="2379020" y="1319857"/>
              <a:ext cx="0" cy="88595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/>
            <p:nvPr/>
          </p:nvCxnSpPr>
          <p:spPr>
            <a:xfrm flipH="1">
              <a:off x="2027867" y="2157566"/>
              <a:ext cx="364615" cy="55958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Ellipse 22"/>
            <p:cNvSpPr/>
            <p:nvPr/>
          </p:nvSpPr>
          <p:spPr>
            <a:xfrm>
              <a:off x="2323775" y="2123324"/>
              <a:ext cx="110490" cy="1054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4539141" y="1012674"/>
            <a:ext cx="2338795" cy="2326711"/>
            <a:chOff x="4539141" y="1012674"/>
            <a:chExt cx="2338795" cy="2326711"/>
          </a:xfrm>
        </p:grpSpPr>
        <p:pic>
          <p:nvPicPr>
            <p:cNvPr id="3" name="Image 2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9141" y="1012674"/>
              <a:ext cx="2338795" cy="2326711"/>
            </a:xfrm>
            <a:prstGeom prst="rect">
              <a:avLst/>
            </a:prstGeom>
          </p:spPr>
        </p:pic>
        <p:cxnSp>
          <p:nvCxnSpPr>
            <p:cNvPr id="32" name="Connecteur droit 31"/>
            <p:cNvCxnSpPr/>
            <p:nvPr/>
          </p:nvCxnSpPr>
          <p:spPr>
            <a:xfrm>
              <a:off x="5708538" y="1334385"/>
              <a:ext cx="0" cy="88595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>
              <a:off x="5720506" y="2165566"/>
              <a:ext cx="624023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Ellipse 14"/>
            <p:cNvSpPr/>
            <p:nvPr/>
          </p:nvSpPr>
          <p:spPr>
            <a:xfrm>
              <a:off x="5653293" y="2123324"/>
              <a:ext cx="110490" cy="1054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7879068" y="1012674"/>
            <a:ext cx="2338795" cy="2326711"/>
            <a:chOff x="7879068" y="1012674"/>
            <a:chExt cx="2338795" cy="2326711"/>
          </a:xfrm>
        </p:grpSpPr>
        <p:pic>
          <p:nvPicPr>
            <p:cNvPr id="4" name="Image 3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79068" y="1012674"/>
              <a:ext cx="2338795" cy="2326711"/>
            </a:xfrm>
            <a:prstGeom prst="rect">
              <a:avLst/>
            </a:prstGeom>
          </p:spPr>
        </p:pic>
        <p:cxnSp>
          <p:nvCxnSpPr>
            <p:cNvPr id="36" name="Connecteur droit 35"/>
            <p:cNvCxnSpPr/>
            <p:nvPr/>
          </p:nvCxnSpPr>
          <p:spPr>
            <a:xfrm>
              <a:off x="9033792" y="1334385"/>
              <a:ext cx="0" cy="88595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>
              <a:off x="9048100" y="2165566"/>
              <a:ext cx="0" cy="5733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Ellipse 21"/>
            <p:cNvSpPr/>
            <p:nvPr/>
          </p:nvSpPr>
          <p:spPr>
            <a:xfrm>
              <a:off x="8993217" y="2112861"/>
              <a:ext cx="110490" cy="1054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1209623" y="3814780"/>
            <a:ext cx="2338795" cy="2326711"/>
            <a:chOff x="1209623" y="3814780"/>
            <a:chExt cx="2338795" cy="2326711"/>
          </a:xfrm>
        </p:grpSpPr>
        <p:pic>
          <p:nvPicPr>
            <p:cNvPr id="5" name="Image 4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9623" y="3814780"/>
              <a:ext cx="2338795" cy="2326711"/>
            </a:xfrm>
            <a:prstGeom prst="rect">
              <a:avLst/>
            </a:prstGeom>
          </p:spPr>
        </p:pic>
        <p:cxnSp>
          <p:nvCxnSpPr>
            <p:cNvPr id="43" name="Connecteur droit 42"/>
            <p:cNvCxnSpPr/>
            <p:nvPr/>
          </p:nvCxnSpPr>
          <p:spPr>
            <a:xfrm>
              <a:off x="2365084" y="4940472"/>
              <a:ext cx="0" cy="88595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/>
            <p:nvPr/>
          </p:nvCxnSpPr>
          <p:spPr>
            <a:xfrm flipH="1">
              <a:off x="1865135" y="4994967"/>
              <a:ext cx="481328" cy="43336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Ellipse 20"/>
            <p:cNvSpPr/>
            <p:nvPr/>
          </p:nvSpPr>
          <p:spPr>
            <a:xfrm>
              <a:off x="2310127" y="4938453"/>
              <a:ext cx="110490" cy="1054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7918568" y="3814778"/>
            <a:ext cx="2338795" cy="2326711"/>
            <a:chOff x="7918568" y="3814778"/>
            <a:chExt cx="2338795" cy="2326711"/>
          </a:xfrm>
        </p:grpSpPr>
        <p:pic>
          <p:nvPicPr>
            <p:cNvPr id="8" name="Image 7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8568" y="3814778"/>
              <a:ext cx="2338795" cy="2326711"/>
            </a:xfrm>
            <a:prstGeom prst="rect">
              <a:avLst/>
            </a:prstGeom>
          </p:spPr>
        </p:pic>
        <p:cxnSp>
          <p:nvCxnSpPr>
            <p:cNvPr id="46" name="Connecteur droit 45"/>
            <p:cNvCxnSpPr/>
            <p:nvPr/>
          </p:nvCxnSpPr>
          <p:spPr>
            <a:xfrm>
              <a:off x="9076834" y="4925428"/>
              <a:ext cx="0" cy="88595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 flipH="1">
              <a:off x="8906568" y="4981154"/>
              <a:ext cx="155835" cy="59321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Ellipse 47"/>
            <p:cNvSpPr/>
            <p:nvPr/>
          </p:nvSpPr>
          <p:spPr>
            <a:xfrm>
              <a:off x="9014374" y="4940472"/>
              <a:ext cx="110490" cy="1054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sp>
        <p:nvSpPr>
          <p:cNvPr id="50" name="Rectangle 49"/>
          <p:cNvSpPr/>
          <p:nvPr/>
        </p:nvSpPr>
        <p:spPr>
          <a:xfrm>
            <a:off x="655931" y="228658"/>
            <a:ext cx="110834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fr-FR" sz="3600" b="1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Quelle heure est-il ?</a:t>
            </a:r>
            <a:endParaRPr lang="fr-FR" sz="36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52" name="Google Shape;146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049437" y="94806"/>
            <a:ext cx="948416" cy="152855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" name="Groupe 15"/>
          <p:cNvGrpSpPr/>
          <p:nvPr/>
        </p:nvGrpSpPr>
        <p:grpSpPr>
          <a:xfrm>
            <a:off x="4544344" y="3814779"/>
            <a:ext cx="2338795" cy="2326711"/>
            <a:chOff x="4544344" y="3814779"/>
            <a:chExt cx="2338795" cy="2326711"/>
          </a:xfrm>
        </p:grpSpPr>
        <p:pic>
          <p:nvPicPr>
            <p:cNvPr id="6" name="Imag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44344" y="3814779"/>
              <a:ext cx="2338795" cy="2326711"/>
            </a:xfrm>
            <a:prstGeom prst="rect">
              <a:avLst/>
            </a:prstGeom>
          </p:spPr>
        </p:pic>
        <p:cxnSp>
          <p:nvCxnSpPr>
            <p:cNvPr id="44" name="Connecteur droit 43"/>
            <p:cNvCxnSpPr/>
            <p:nvPr/>
          </p:nvCxnSpPr>
          <p:spPr>
            <a:xfrm>
              <a:off x="5708538" y="4933631"/>
              <a:ext cx="0" cy="88595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 flipH="1" flipV="1">
              <a:off x="5677013" y="4994967"/>
              <a:ext cx="667516" cy="12159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Ellipse 19"/>
            <p:cNvSpPr/>
            <p:nvPr/>
          </p:nvSpPr>
          <p:spPr>
            <a:xfrm>
              <a:off x="5641024" y="4925428"/>
              <a:ext cx="110490" cy="1054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99247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Problèmes</a:t>
            </a:r>
            <a:endParaRPr lang="fr-FR" sz="8000" b="1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0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719137" y="415073"/>
            <a:ext cx="9980707" cy="9118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Programme </a:t>
            </a:r>
            <a:r>
              <a:rPr lang="fr-FR" sz="3200" b="1" dirty="0" err="1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Lumni</a:t>
            </a:r>
            <a:r>
              <a:rPr lang="fr-FR" sz="3200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 pour aujourd’hui</a:t>
            </a:r>
            <a:endParaRPr lang="fr-FR" sz="3200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4482" y="984345"/>
            <a:ext cx="7690015" cy="5592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21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0914" y="329699"/>
            <a:ext cx="92041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>
                <a:solidFill>
                  <a:srgbClr val="7030A0"/>
                </a:solidFill>
                <a:ea typeface="Clensey Medium" panose="02000603000000000000" pitchFamily="2" charset="0"/>
              </a:rPr>
              <a:t>Programme </a:t>
            </a:r>
            <a:r>
              <a:rPr lang="fr-FR" sz="3200" b="1" dirty="0" err="1">
                <a:solidFill>
                  <a:srgbClr val="7030A0"/>
                </a:solidFill>
                <a:ea typeface="Clensey Medium" panose="02000603000000000000" pitchFamily="2" charset="0"/>
              </a:rPr>
              <a:t>Lumni</a:t>
            </a:r>
            <a:r>
              <a:rPr lang="fr-FR" sz="3200" b="1" dirty="0">
                <a:solidFill>
                  <a:srgbClr val="7030A0"/>
                </a:solidFill>
                <a:ea typeface="Clensey Medium" panose="02000603000000000000" pitchFamily="2" charset="0"/>
              </a:rPr>
              <a:t> </a:t>
            </a:r>
            <a:r>
              <a:rPr lang="fr-FR" sz="3200" b="1" dirty="0" smtClean="0">
                <a:solidFill>
                  <a:srgbClr val="7030A0"/>
                </a:solidFill>
                <a:ea typeface="Clensey Medium" panose="02000603000000000000" pitchFamily="2" charset="0"/>
              </a:rPr>
              <a:t>pour demain</a:t>
            </a:r>
            <a:endParaRPr lang="fr-FR" sz="3200" b="1" dirty="0">
              <a:solidFill>
                <a:srgbClr val="7030A0"/>
              </a:solidFill>
              <a:ea typeface="Clensey Medium" panose="02000603000000000000" pitchFamily="2" charset="0"/>
            </a:endParaRPr>
          </a:p>
        </p:txBody>
      </p:sp>
      <p:pic>
        <p:nvPicPr>
          <p:cNvPr id="4" name="Google Shape;146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061019" y="232162"/>
            <a:ext cx="880772" cy="1364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334" y="914474"/>
            <a:ext cx="7815030" cy="570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89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7465" y="259285"/>
            <a:ext cx="92041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7030A0"/>
                </a:solidFill>
                <a:ea typeface="Clensey Medium" panose="02000603000000000000" pitchFamily="2" charset="0"/>
              </a:rPr>
              <a:t>Programme </a:t>
            </a:r>
            <a:r>
              <a:rPr lang="fr-FR" sz="2800" b="1" dirty="0" err="1">
                <a:solidFill>
                  <a:srgbClr val="7030A0"/>
                </a:solidFill>
                <a:ea typeface="Clensey Medium" panose="02000603000000000000" pitchFamily="2" charset="0"/>
              </a:rPr>
              <a:t>Lumni</a:t>
            </a:r>
            <a:r>
              <a:rPr lang="fr-FR" sz="2800" b="1" dirty="0">
                <a:solidFill>
                  <a:srgbClr val="7030A0"/>
                </a:solidFill>
                <a:ea typeface="Clensey Medium" panose="02000603000000000000" pitchFamily="2" charset="0"/>
              </a:rPr>
              <a:t> </a:t>
            </a:r>
            <a:r>
              <a:rPr lang="fr-FR" sz="2800" b="1" dirty="0" smtClean="0">
                <a:solidFill>
                  <a:srgbClr val="7030A0"/>
                </a:solidFill>
                <a:ea typeface="Clensey Medium" panose="02000603000000000000" pitchFamily="2" charset="0"/>
              </a:rPr>
              <a:t>pour demain</a:t>
            </a:r>
            <a:endParaRPr lang="fr-FR" sz="2800" b="1" dirty="0">
              <a:solidFill>
                <a:srgbClr val="7030A0"/>
              </a:solidFill>
              <a:ea typeface="Clensey Medium" panose="02000603000000000000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7466" y="1032324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Aft>
                <a:spcPts val="0"/>
              </a:spcAft>
            </a:pP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  Quel </a:t>
            </a: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jour serons-nous demain </a:t>
            </a: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?</a:t>
            </a:r>
            <a:endParaRPr lang="fr-FR" sz="2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7464" y="2429613"/>
            <a:ext cx="72151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 Quelle </a:t>
            </a: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matière est prévue </a:t>
            </a: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pour </a:t>
            </a: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les CE1  </a:t>
            </a: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?</a:t>
            </a:r>
            <a:endParaRPr lang="fr-FR" sz="2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7466" y="1686861"/>
            <a:ext cx="72151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 Quels </a:t>
            </a: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niveaux </a:t>
            </a: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auront des mathématiques</a:t>
            </a: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?</a:t>
            </a:r>
            <a:endParaRPr lang="fr-FR" sz="2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7466" y="3215468"/>
            <a:ext cx="72151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 À </a:t>
            </a: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quelle heure commencera le cours de CE1 ?</a:t>
            </a:r>
            <a:endParaRPr lang="fr-FR" sz="2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7465" y="4029574"/>
            <a:ext cx="91060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</a:pP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5.  À </a:t>
            </a: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quelle heure commencera le programme de la journée ?</a:t>
            </a:r>
            <a:endParaRPr lang="fr-FR" sz="2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7465" y="5634477"/>
            <a:ext cx="111418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7.  Combien </a:t>
            </a: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temps en tout durera le programme de demain ?</a:t>
            </a:r>
            <a:endParaRPr lang="fr-FR" sz="2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7465" y="4853375"/>
            <a:ext cx="111418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6.  À </a:t>
            </a: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quelle heure se termineront les cours du primaire sur France 4 ? </a:t>
            </a:r>
            <a:endParaRPr lang="fr-FR" sz="2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2579" y="248792"/>
            <a:ext cx="4633258" cy="3399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90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208859" y="426989"/>
            <a:ext cx="8208755" cy="838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pour la prochaine fois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179D1D2-EEE6-2641-AF19-BD74D8F6926D}"/>
              </a:ext>
            </a:extLst>
          </p:cNvPr>
          <p:cNvSpPr txBox="1"/>
          <p:nvPr/>
        </p:nvSpPr>
        <p:spPr>
          <a:xfrm>
            <a:off x="1214650" y="1475410"/>
            <a:ext cx="9007524" cy="4524315"/>
          </a:xfrm>
          <a:prstGeom prst="rect">
            <a:avLst/>
          </a:prstGeom>
          <a:solidFill>
            <a:srgbClr val="DEC3DC"/>
          </a:solidFill>
          <a:ln w="12700" cmpd="sng">
            <a:solidFill>
              <a:srgbClr val="DEC3DC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dirty="0" smtClean="0"/>
              <a:t>Marguerite est écrivaine. </a:t>
            </a:r>
          </a:p>
          <a:p>
            <a:pPr>
              <a:lnSpc>
                <a:spcPct val="150000"/>
              </a:lnSpc>
            </a:pPr>
            <a:r>
              <a:rPr lang="fr-FR" sz="3200" dirty="0" smtClean="0"/>
              <a:t>Dimanche, elle a organisé sa </a:t>
            </a:r>
            <a:r>
              <a:rPr lang="fr-FR" sz="3200" dirty="0"/>
              <a:t>journée </a:t>
            </a:r>
            <a:r>
              <a:rPr lang="fr-FR" sz="3200" dirty="0" smtClean="0"/>
              <a:t>ainsi :</a:t>
            </a:r>
            <a:endParaRPr lang="fr-FR" sz="3200" dirty="0"/>
          </a:p>
          <a:p>
            <a:pPr>
              <a:lnSpc>
                <a:spcPct val="150000"/>
              </a:lnSpc>
            </a:pPr>
            <a:r>
              <a:rPr lang="fr-FR" sz="3200" dirty="0"/>
              <a:t>e</a:t>
            </a:r>
            <a:r>
              <a:rPr lang="fr-FR" sz="3200" dirty="0" smtClean="0"/>
              <a:t>lle a écrit </a:t>
            </a:r>
            <a:r>
              <a:rPr lang="fr-FR" sz="3200" dirty="0"/>
              <a:t>le matin de </a:t>
            </a:r>
            <a:r>
              <a:rPr lang="fr-FR" sz="3200" dirty="0" smtClean="0"/>
              <a:t>9 heures </a:t>
            </a:r>
            <a:r>
              <a:rPr lang="fr-FR" sz="3200" dirty="0"/>
              <a:t>à </a:t>
            </a:r>
            <a:r>
              <a:rPr lang="fr-FR" sz="3200" dirty="0" smtClean="0"/>
              <a:t>12 heures, </a:t>
            </a:r>
          </a:p>
          <a:p>
            <a:pPr>
              <a:lnSpc>
                <a:spcPct val="150000"/>
              </a:lnSpc>
            </a:pPr>
            <a:r>
              <a:rPr lang="fr-FR" sz="3200" dirty="0" smtClean="0"/>
              <a:t>puis </a:t>
            </a:r>
            <a:r>
              <a:rPr lang="fr-FR" sz="3200" dirty="0"/>
              <a:t>l’après-midi </a:t>
            </a:r>
            <a:r>
              <a:rPr lang="fr-FR" sz="3200" dirty="0" smtClean="0"/>
              <a:t>de 2 heures </a:t>
            </a:r>
            <a:r>
              <a:rPr lang="fr-FR" sz="3200" dirty="0"/>
              <a:t>à </a:t>
            </a:r>
            <a:r>
              <a:rPr lang="fr-FR" sz="3200" dirty="0" smtClean="0"/>
              <a:t>3 heures et demie, </a:t>
            </a:r>
          </a:p>
          <a:p>
            <a:pPr>
              <a:lnSpc>
                <a:spcPct val="150000"/>
              </a:lnSpc>
            </a:pPr>
            <a:r>
              <a:rPr lang="fr-FR" sz="3200" dirty="0" smtClean="0"/>
              <a:t>et </a:t>
            </a:r>
            <a:r>
              <a:rPr lang="fr-FR" sz="3200" dirty="0"/>
              <a:t>encore le soir de </a:t>
            </a:r>
            <a:r>
              <a:rPr lang="fr-FR" sz="3200" dirty="0" smtClean="0"/>
              <a:t>9 heures </a:t>
            </a:r>
            <a:r>
              <a:rPr lang="fr-FR" sz="3200" dirty="0"/>
              <a:t>à </a:t>
            </a:r>
            <a:r>
              <a:rPr lang="fr-FR" sz="3200" dirty="0" smtClean="0"/>
              <a:t>10 heures.</a:t>
            </a:r>
            <a:endParaRPr lang="fr-FR" sz="3200" dirty="0"/>
          </a:p>
          <a:p>
            <a:pPr>
              <a:lnSpc>
                <a:spcPct val="150000"/>
              </a:lnSpc>
            </a:pPr>
            <a:r>
              <a:rPr lang="fr-FR" sz="3200" b="1" dirty="0"/>
              <a:t>Combien de temps </a:t>
            </a:r>
            <a:r>
              <a:rPr lang="fr-FR" sz="3200" b="1" dirty="0" smtClean="0"/>
              <a:t>a-t-elle écrit dimanche</a:t>
            </a:r>
            <a:r>
              <a:rPr lang="fr-FR" sz="3200" b="1" dirty="0"/>
              <a:t> ? </a:t>
            </a:r>
            <a:endParaRPr lang="fr-FR" sz="32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ED7BAB0-8155-4104-A81E-CE27CFC09B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3619" y="0"/>
            <a:ext cx="1149142" cy="191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69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Mathématiques</a:t>
            </a:r>
          </a:p>
          <a:p>
            <a:pPr algn="ctr"/>
            <a:r>
              <a:rPr lang="fr-FR" sz="9600" dirty="0" smtClean="0"/>
              <a:t>CE1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18002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8328" y="253426"/>
            <a:ext cx="1623124" cy="1500624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41186" y="265531"/>
            <a:ext cx="1730731" cy="167515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91319" y="328022"/>
            <a:ext cx="47672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b="1" dirty="0" smtClean="0">
                <a:solidFill>
                  <a:srgbClr val="7030A0"/>
                </a:solidFill>
              </a:rPr>
              <a:t>Défi pour aujourd’hui</a:t>
            </a:r>
            <a:endParaRPr lang="fr-FR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re 1">
                <a:extLst>
                  <a:ext uri="{FF2B5EF4-FFF2-40B4-BE49-F238E27FC236}">
                    <a16:creationId xmlns:a16="http://schemas.microsoft.com/office/drawing/2014/main" id="{995F4DAB-C118-7149-9BDE-CE77AAC6FB6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78781" y="2819509"/>
                <a:ext cx="3636973" cy="1333688"/>
              </a:xfrm>
              <a:prstGeom prst="rect">
                <a:avLst/>
              </a:prstGeom>
            </p:spPr>
            <p:txBody>
              <a:bodyPr/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</a:rPr>
                        <m:t> </m:t>
                      </m:r>
                      <m:r>
                        <a:rPr lang="fr-FR" sz="3200" b="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</a:rPr>
                        <m:t>   </m:t>
                      </m:r>
                      <m:r>
                        <a:rPr lang="fr-FR" sz="320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</a:rPr>
                        <m:t>20+10+5=35</m:t>
                      </m:r>
                    </m:oMath>
                  </m:oMathPara>
                </a14:m>
                <a:endParaRPr lang="fr-FR" sz="3200" dirty="0" smtClean="0">
                  <a:latin typeface="+mn-lt"/>
                  <a:ea typeface="Clensey Medium" panose="02000603000000000000" pitchFamily="2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8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                            </m:t>
                      </m:r>
                    </m:oMath>
                  </m:oMathPara>
                </a14:m>
                <a:endParaRPr lang="fr-FR" sz="1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Clensey Medium" panose="02000603000000000000" pitchFamily="2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2 </m:t>
                      </m:r>
                      <m:r>
                        <a:rPr lang="fr-FR" sz="28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𝑝𝑜𝑖𝑛𝑡𝑠</m:t>
                      </m:r>
                    </m:oMath>
                  </m:oMathPara>
                </a14:m>
                <a:endParaRPr lang="fr-FR" sz="2800" dirty="0" smtClean="0">
                  <a:solidFill>
                    <a:srgbClr val="002060"/>
                  </a:solidFill>
                  <a:latin typeface="+mn-lt"/>
                  <a:ea typeface="Clensey Medium" panose="02000603000000000000" pitchFamily="2" charset="0"/>
                  <a:cs typeface="Arial" panose="020B0604020202020204" pitchFamily="34" charset="0"/>
                </a:endParaRPr>
              </a:p>
              <a:p>
                <a:pPr algn="ctr"/>
                <a:endParaRPr lang="fr-FR" sz="3200" dirty="0">
                  <a:latin typeface="+mn-lt"/>
                  <a:ea typeface="Clensey Medium" panose="02000603000000000000" pitchFamily="2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itre 1">
                <a:extLst>
                  <a:ext uri="{FF2B5EF4-FFF2-40B4-BE49-F238E27FC236}">
                    <a16:creationId xmlns="" xmlns:a16="http://schemas.microsoft.com/office/drawing/2014/main" id="{995F4DAB-C118-7149-9BDE-CE77AAC6F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781" y="2819509"/>
                <a:ext cx="3636973" cy="133368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re 1">
                <a:extLst>
                  <a:ext uri="{FF2B5EF4-FFF2-40B4-BE49-F238E27FC236}">
                    <a16:creationId xmlns:a16="http://schemas.microsoft.com/office/drawing/2014/main" id="{995F4DAB-C118-7149-9BDE-CE77AAC6FB6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41508" y="2805888"/>
                <a:ext cx="3048382" cy="1747908"/>
              </a:xfrm>
              <a:prstGeom prst="rect">
                <a:avLst/>
              </a:prstGeom>
            </p:spPr>
            <p:txBody>
              <a:bodyPr/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</a:rPr>
                        <m:t>3</m:t>
                      </m:r>
                      <m:r>
                        <a:rPr lang="fr-FR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200" b="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</a:rPr>
                        <m:t>10</m:t>
                      </m:r>
                      <m:r>
                        <a:rPr lang="fr-FR" sz="320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</a:rPr>
                        <m:t>=3</m:t>
                      </m:r>
                      <m:r>
                        <a:rPr lang="fr-FR" sz="3200" b="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</a:rPr>
                        <m:t>0</m:t>
                      </m:r>
                    </m:oMath>
                  </m:oMathPara>
                </a14:m>
                <a:endParaRPr lang="fr-FR" sz="3200" b="0" dirty="0" smtClean="0">
                  <a:latin typeface="+mn-lt"/>
                  <a:ea typeface="Clensey Medium" panose="02000603000000000000" pitchFamily="2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30+5=35</m:t>
                      </m:r>
                    </m:oMath>
                  </m:oMathPara>
                </a14:m>
                <a:endParaRPr lang="fr-FR" sz="3200" dirty="0" smtClean="0">
                  <a:latin typeface="+mn-lt"/>
                  <a:ea typeface="Clensey Medium" panose="02000603000000000000" pitchFamily="2" charset="0"/>
                  <a:cs typeface="Arial" panose="020B0604020202020204" pitchFamily="34" charset="0"/>
                </a:endParaRPr>
              </a:p>
              <a:p>
                <a:pPr algn="ctr"/>
                <a:endParaRPr lang="fr-FR" sz="180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Clensey Medium" panose="02000603000000000000" pitchFamily="2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4 </m:t>
                      </m:r>
                      <m:r>
                        <a:rPr lang="fr-FR" sz="2800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𝑝𝑜𝑖𝑛𝑡𝑠</m:t>
                      </m:r>
                    </m:oMath>
                  </m:oMathPara>
                </a14:m>
                <a:endParaRPr lang="fr-FR" sz="2800" dirty="0">
                  <a:solidFill>
                    <a:srgbClr val="002060"/>
                  </a:solidFill>
                  <a:ea typeface="Clensey Medium" panose="02000603000000000000" pitchFamily="2" charset="0"/>
                  <a:cs typeface="Arial" panose="020B0604020202020204" pitchFamily="34" charset="0"/>
                </a:endParaRPr>
              </a:p>
              <a:p>
                <a:pPr algn="ctr"/>
                <a:endParaRPr lang="fr-FR" sz="3200" dirty="0">
                  <a:latin typeface="+mn-lt"/>
                  <a:ea typeface="Clensey Medium" panose="02000603000000000000" pitchFamily="2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itre 1">
                <a:extLst>
                  <a:ext uri="{FF2B5EF4-FFF2-40B4-BE49-F238E27FC236}">
                    <a16:creationId xmlns="" xmlns:a16="http://schemas.microsoft.com/office/drawing/2014/main" id="{995F4DAB-C118-7149-9BDE-CE77AAC6F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1508" y="2805888"/>
                <a:ext cx="3048382" cy="174790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re 1">
                <a:extLst>
                  <a:ext uri="{FF2B5EF4-FFF2-40B4-BE49-F238E27FC236}">
                    <a16:creationId xmlns:a16="http://schemas.microsoft.com/office/drawing/2014/main" id="{995F4DAB-C118-7149-9BDE-CE77AAC6FB6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01452" y="2805888"/>
                <a:ext cx="3048382" cy="1614993"/>
              </a:xfrm>
              <a:prstGeom prst="rect">
                <a:avLst/>
              </a:prstGeom>
            </p:spPr>
            <p:txBody>
              <a:bodyPr/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</a:rPr>
                        <m:t>4</m:t>
                      </m:r>
                      <m:r>
                        <a:rPr lang="fr-FR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200" b="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</a:rPr>
                        <m:t>10</m:t>
                      </m:r>
                      <m:r>
                        <a:rPr lang="fr-FR" sz="320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</a:rPr>
                        <m:t>=</m:t>
                      </m:r>
                      <m:r>
                        <a:rPr lang="fr-FR" sz="3200" b="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</a:rPr>
                        <m:t>40</m:t>
                      </m:r>
                    </m:oMath>
                  </m:oMathPara>
                </a14:m>
                <a:endParaRPr lang="fr-FR" sz="3200" b="0" dirty="0" smtClean="0">
                  <a:latin typeface="+mn-lt"/>
                  <a:ea typeface="Clensey Medium" panose="02000603000000000000" pitchFamily="2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dirty="0"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4</m:t>
                      </m:r>
                      <m:r>
                        <a:rPr lang="fr-FR" sz="320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fr-FR" sz="3200" b="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fr-FR" sz="320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5=35</m:t>
                      </m:r>
                    </m:oMath>
                  </m:oMathPara>
                </a14:m>
                <a:endParaRPr lang="fr-FR" sz="3200" dirty="0" smtClean="0">
                  <a:latin typeface="+mn-lt"/>
                  <a:ea typeface="Clensey Medium" panose="02000603000000000000" pitchFamily="2" charset="0"/>
                  <a:cs typeface="Arial" panose="020B0604020202020204" pitchFamily="34" charset="0"/>
                </a:endParaRPr>
              </a:p>
              <a:p>
                <a:pPr algn="ctr"/>
                <a:endParaRPr lang="fr-FR" sz="180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Clensey Medium" panose="02000603000000000000" pitchFamily="2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8</m:t>
                      </m:r>
                      <m:r>
                        <a:rPr lang="fr-FR" sz="2800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fr-FR" sz="2800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𝑝𝑜𝑖𝑛𝑡𝑠</m:t>
                      </m:r>
                    </m:oMath>
                  </m:oMathPara>
                </a14:m>
                <a:endParaRPr lang="fr-FR" sz="2800" dirty="0">
                  <a:solidFill>
                    <a:srgbClr val="002060"/>
                  </a:solidFill>
                  <a:ea typeface="Clensey Medium" panose="02000603000000000000" pitchFamily="2" charset="0"/>
                  <a:cs typeface="Arial" panose="020B0604020202020204" pitchFamily="34" charset="0"/>
                </a:endParaRPr>
              </a:p>
              <a:p>
                <a:pPr algn="ctr"/>
                <a:endParaRPr lang="fr-FR" sz="3200" dirty="0">
                  <a:latin typeface="+mn-lt"/>
                  <a:ea typeface="Clensey Medium" panose="02000603000000000000" pitchFamily="2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itre 1">
                <a:extLst>
                  <a:ext uri="{FF2B5EF4-FFF2-40B4-BE49-F238E27FC236}">
                    <a16:creationId xmlns="" xmlns:a16="http://schemas.microsoft.com/office/drawing/2014/main" id="{995F4DAB-C118-7149-9BDE-CE77AAC6F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1452" y="2805888"/>
                <a:ext cx="3048382" cy="1614993"/>
              </a:xfrm>
              <a:prstGeom prst="rect">
                <a:avLst/>
              </a:prstGeom>
              <a:blipFill rotWithShape="0">
                <a:blip r:embed="rId8"/>
                <a:stretch>
                  <a:fillRect b="-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itre 1">
                <a:extLst>
                  <a:ext uri="{FF2B5EF4-FFF2-40B4-BE49-F238E27FC236}">
                    <a16:creationId xmlns:a16="http://schemas.microsoft.com/office/drawing/2014/main" id="{995F4DAB-C118-7149-9BDE-CE77AAC6FB6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73076" y="4967030"/>
                <a:ext cx="3048382" cy="1630717"/>
              </a:xfrm>
              <a:prstGeom prst="rect">
                <a:avLst/>
              </a:prstGeom>
            </p:spPr>
            <p:txBody>
              <a:bodyPr/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</a:rPr>
                        <m:t>4</m:t>
                      </m:r>
                      <m:r>
                        <a:rPr lang="fr-FR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200" b="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</a:rPr>
                        <m:t>8</m:t>
                      </m:r>
                      <m:r>
                        <a:rPr lang="fr-FR" sz="320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</a:rPr>
                        <m:t>= 3</m:t>
                      </m:r>
                      <m:r>
                        <a:rPr lang="fr-FR" sz="3200" b="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</a:rPr>
                        <m:t>2</m:t>
                      </m:r>
                    </m:oMath>
                  </m:oMathPara>
                </a14:m>
                <a:endParaRPr lang="fr-FR" sz="3200" b="0" dirty="0" smtClean="0">
                  <a:latin typeface="+mn-lt"/>
                  <a:ea typeface="Clensey Medium" panose="02000603000000000000" pitchFamily="2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3</m:t>
                      </m:r>
                      <m:r>
                        <a:rPr lang="fr-FR" sz="3200" b="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fr-FR" sz="320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fr-FR" sz="3200" b="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3</m:t>
                      </m:r>
                      <m:r>
                        <a:rPr lang="fr-FR" sz="320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=35</m:t>
                      </m:r>
                    </m:oMath>
                  </m:oMathPara>
                </a14:m>
                <a:endParaRPr lang="fr-FR" sz="3200" dirty="0" smtClean="0">
                  <a:latin typeface="+mn-lt"/>
                  <a:ea typeface="Clensey Medium" panose="02000603000000000000" pitchFamily="2" charset="0"/>
                  <a:cs typeface="Arial" panose="020B0604020202020204" pitchFamily="34" charset="0"/>
                </a:endParaRPr>
              </a:p>
              <a:p>
                <a:pPr algn="ctr"/>
                <a:endParaRPr lang="fr-FR" sz="180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Clensey Medium" panose="02000603000000000000" pitchFamily="2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fr-FR" sz="28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4</m:t>
                      </m:r>
                      <m:r>
                        <a:rPr lang="fr-FR" sz="2800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fr-FR" sz="2800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𝑝𝑜𝑖𝑛𝑡𝑠</m:t>
                      </m:r>
                    </m:oMath>
                  </m:oMathPara>
                </a14:m>
                <a:endParaRPr lang="fr-FR" sz="2800" dirty="0">
                  <a:solidFill>
                    <a:srgbClr val="002060"/>
                  </a:solidFill>
                  <a:ea typeface="Clensey Medium" panose="02000603000000000000" pitchFamily="2" charset="0"/>
                  <a:cs typeface="Arial" panose="020B0604020202020204" pitchFamily="34" charset="0"/>
                </a:endParaRPr>
              </a:p>
              <a:p>
                <a:pPr algn="ctr"/>
                <a:endParaRPr lang="fr-FR" sz="3200" dirty="0">
                  <a:latin typeface="+mn-lt"/>
                  <a:ea typeface="Clensey Medium" panose="02000603000000000000" pitchFamily="2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itre 1">
                <a:extLst>
                  <a:ext uri="{FF2B5EF4-FFF2-40B4-BE49-F238E27FC236}">
                    <a16:creationId xmlns="" xmlns:a16="http://schemas.microsoft.com/office/drawing/2014/main" id="{995F4DAB-C118-7149-9BDE-CE77AAC6F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076" y="4967030"/>
                <a:ext cx="3048382" cy="1630717"/>
              </a:xfrm>
              <a:prstGeom prst="rect">
                <a:avLst/>
              </a:prstGeom>
              <a:blipFill rotWithShape="0">
                <a:blip r:embed="rId9"/>
                <a:stretch>
                  <a:fillRect b="-37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itre 1">
                <a:extLst>
                  <a:ext uri="{FF2B5EF4-FFF2-40B4-BE49-F238E27FC236}">
                    <a16:creationId xmlns:a16="http://schemas.microsoft.com/office/drawing/2014/main" id="{995F4DAB-C118-7149-9BDE-CE77AAC6FB6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11798" y="4908381"/>
                <a:ext cx="3048382" cy="1689366"/>
              </a:xfrm>
              <a:prstGeom prst="rect">
                <a:avLst/>
              </a:prstGeom>
            </p:spPr>
            <p:txBody>
              <a:bodyPr/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</a:rPr>
                        <m:t>5</m:t>
                      </m:r>
                      <m:r>
                        <a:rPr lang="fr-FR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3200" b="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</a:rPr>
                        <m:t>8</m:t>
                      </m:r>
                      <m:r>
                        <a:rPr lang="fr-FR" sz="320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</a:rPr>
                        <m:t>=4</m:t>
                      </m:r>
                      <m:r>
                        <a:rPr lang="fr-FR" sz="3200" b="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</a:rPr>
                        <m:t>0</m:t>
                      </m:r>
                    </m:oMath>
                  </m:oMathPara>
                </a14:m>
                <a:endParaRPr lang="fr-FR" sz="3200" b="0" i="1" dirty="0" smtClean="0">
                  <a:latin typeface="Cambria Math" panose="02040503050406030204" pitchFamily="18" charset="0"/>
                  <a:ea typeface="Clensey Medium" panose="02000603000000000000" pitchFamily="2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4</m:t>
                      </m:r>
                      <m:r>
                        <a:rPr lang="fr-FR" sz="3200" b="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0−5</m:t>
                      </m:r>
                      <m:r>
                        <a:rPr lang="fr-FR" sz="320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=35</m:t>
                      </m:r>
                    </m:oMath>
                  </m:oMathPara>
                </a14:m>
                <a:endParaRPr lang="fr-FR" sz="3200" dirty="0" smtClean="0">
                  <a:latin typeface="+mn-lt"/>
                  <a:ea typeface="Clensey Medium" panose="02000603000000000000" pitchFamily="2" charset="0"/>
                  <a:cs typeface="Arial" panose="020B0604020202020204" pitchFamily="34" charset="0"/>
                </a:endParaRPr>
              </a:p>
              <a:p>
                <a:pPr algn="ctr"/>
                <a:endParaRPr lang="fr-FR" sz="180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Clensey Medium" panose="02000603000000000000" pitchFamily="2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8</m:t>
                      </m:r>
                      <m:r>
                        <a:rPr lang="fr-FR" sz="2800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fr-FR" sz="2800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𝑝𝑜𝑖𝑛𝑡𝑠</m:t>
                      </m:r>
                    </m:oMath>
                  </m:oMathPara>
                </a14:m>
                <a:endParaRPr lang="fr-FR" sz="2800" dirty="0">
                  <a:solidFill>
                    <a:srgbClr val="002060"/>
                  </a:solidFill>
                  <a:ea typeface="Clensey Medium" panose="02000603000000000000" pitchFamily="2" charset="0"/>
                  <a:cs typeface="Arial" panose="020B0604020202020204" pitchFamily="34" charset="0"/>
                </a:endParaRPr>
              </a:p>
              <a:p>
                <a:pPr algn="ctr"/>
                <a:endParaRPr lang="fr-FR" sz="3200" dirty="0">
                  <a:latin typeface="+mn-lt"/>
                  <a:ea typeface="Clensey Medium" panose="02000603000000000000" pitchFamily="2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itre 1">
                <a:extLst>
                  <a:ext uri="{FF2B5EF4-FFF2-40B4-BE49-F238E27FC236}">
                    <a16:creationId xmlns="" xmlns:a16="http://schemas.microsoft.com/office/drawing/2014/main" id="{995F4DAB-C118-7149-9BDE-CE77AAC6F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798" y="4908381"/>
                <a:ext cx="3048382" cy="1689366"/>
              </a:xfrm>
              <a:prstGeom prst="rect">
                <a:avLst/>
              </a:prstGeom>
              <a:blipFill rotWithShape="0">
                <a:blip r:embed="rId10"/>
                <a:stretch>
                  <a:fillRect b="-36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itre 1">
                <a:extLst>
                  <a:ext uri="{FF2B5EF4-FFF2-40B4-BE49-F238E27FC236}">
                    <a16:creationId xmlns:a16="http://schemas.microsoft.com/office/drawing/2014/main" id="{995F4DAB-C118-7149-9BDE-CE77AAC6FB6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50520" y="4903878"/>
                <a:ext cx="2568684" cy="1752155"/>
              </a:xfrm>
              <a:prstGeom prst="rect">
                <a:avLst/>
              </a:prstGeom>
            </p:spPr>
            <p:txBody>
              <a:bodyPr/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</a:rPr>
                        <m:t>4</m:t>
                      </m:r>
                      <m:r>
                        <a:rPr lang="fr-FR" sz="32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  <m:r>
                        <a:rPr lang="fr-FR" sz="3200" i="1" dirty="0" smtClean="0">
                          <a:latin typeface="Cambria Math" panose="02040503050406030204" pitchFamily="18" charset="0"/>
                          <a:ea typeface="Clensey Medium" panose="02000603000000000000" pitchFamily="2" charset="0"/>
                        </a:rPr>
                        <m:t>=7</m:t>
                      </m:r>
                    </m:oMath>
                  </m:oMathPara>
                </a14:m>
                <a:endParaRPr lang="fr-FR" sz="3200" i="1" dirty="0" smtClean="0">
                  <a:latin typeface="Cambria Math" panose="02040503050406030204" pitchFamily="18" charset="0"/>
                  <a:ea typeface="Clensey Medium" panose="02000603000000000000" pitchFamily="2" charset="0"/>
                </a:endParaRPr>
              </a:p>
              <a:p>
                <a:pPr algn="ctr"/>
                <a:r>
                  <a:rPr lang="fr-FR" sz="3200" dirty="0" smtClean="0">
                    <a:ea typeface="Clensey Medium" panose="02000603000000000000" pitchFamily="2" charset="0"/>
                    <a:cs typeface="Arial" panose="020B0604020202020204" pitchFamily="34" charset="0"/>
                  </a:rPr>
                  <a:t>   7 </a:t>
                </a:r>
                <a14:m>
                  <m:oMath xmlns:m="http://schemas.openxmlformats.org/officeDocument/2006/math">
                    <m:r>
                      <a:rPr lang="fr-FR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fr-FR" sz="3200" i="1" dirty="0" smtClean="0">
                        <a:latin typeface="Cambria Math" panose="02040503050406030204" pitchFamily="18" charset="0"/>
                        <a:ea typeface="Clensey Medium" panose="02000603000000000000" pitchFamily="2" charset="0"/>
                        <a:cs typeface="Arial" panose="020B0604020202020204" pitchFamily="34" charset="0"/>
                      </a:rPr>
                      <m:t>5=35</m:t>
                    </m:r>
                  </m:oMath>
                </a14:m>
                <a:endParaRPr lang="fr-FR" sz="3200" dirty="0" smtClean="0">
                  <a:ea typeface="Clensey Medium" panose="02000603000000000000" pitchFamily="2" charset="0"/>
                  <a:cs typeface="Arial" panose="020B0604020202020204" pitchFamily="34" charset="0"/>
                </a:endParaRPr>
              </a:p>
              <a:p>
                <a:pPr algn="ctr"/>
                <a:endParaRPr lang="fr-FR" sz="180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Clensey Medium" panose="02000603000000000000" pitchFamily="2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      </m:t>
                      </m:r>
                      <m:r>
                        <a:rPr lang="fr-FR" sz="2800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4 </m:t>
                      </m:r>
                      <m:r>
                        <a:rPr lang="fr-FR" sz="2800" i="1" dirty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lensey Medium" panose="02000603000000000000" pitchFamily="2" charset="0"/>
                          <a:cs typeface="Arial" panose="020B0604020202020204" pitchFamily="34" charset="0"/>
                        </a:rPr>
                        <m:t>𝑝𝑜𝑖𝑛𝑡𝑠</m:t>
                      </m:r>
                    </m:oMath>
                  </m:oMathPara>
                </a14:m>
                <a:endParaRPr lang="fr-FR" sz="2800" dirty="0">
                  <a:solidFill>
                    <a:srgbClr val="002060"/>
                  </a:solidFill>
                  <a:ea typeface="Clensey Medium" panose="02000603000000000000" pitchFamily="2" charset="0"/>
                  <a:cs typeface="Arial" panose="020B0604020202020204" pitchFamily="34" charset="0"/>
                </a:endParaRPr>
              </a:p>
              <a:p>
                <a:pPr algn="ctr"/>
                <a:endParaRPr lang="fr-FR" sz="3200" dirty="0">
                  <a:latin typeface="+mn-lt"/>
                  <a:ea typeface="Clensey Medium" panose="02000603000000000000" pitchFamily="2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itre 1">
                <a:extLst>
                  <a:ext uri="{FF2B5EF4-FFF2-40B4-BE49-F238E27FC236}">
                    <a16:creationId xmlns="" xmlns:a16="http://schemas.microsoft.com/office/drawing/2014/main" id="{995F4DAB-C118-7149-9BDE-CE77AAC6F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0520" y="4903878"/>
                <a:ext cx="2568684" cy="175215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age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05943" y="1735714"/>
            <a:ext cx="5219700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56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r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573206" y="1122363"/>
                <a:ext cx="10645254" cy="2387600"/>
              </a:xfrm>
            </p:spPr>
            <p:txBody>
              <a:bodyPr>
                <a:normAutofit/>
              </a:bodyPr>
              <a:lstStyle/>
              <a:p>
                <a:r>
                  <a:rPr lang="fr-FR" sz="8000" b="1" dirty="0" smtClean="0">
                    <a:solidFill>
                      <a:srgbClr val="7030A0"/>
                    </a:solidFill>
                    <a:latin typeface="+mn-lt"/>
                    <a:cs typeface="Arial" panose="020B0604020202020204" pitchFamily="34" charset="0"/>
                  </a:rPr>
                  <a:t>Numération</a:t>
                </a:r>
                <a:br>
                  <a:rPr lang="fr-FR" sz="8000" b="1" dirty="0" smtClean="0">
                    <a:solidFill>
                      <a:srgbClr val="7030A0"/>
                    </a:solidFill>
                    <a:latin typeface="+mn-lt"/>
                    <a:cs typeface="Arial" panose="020B0604020202020204" pitchFamily="34" charset="0"/>
                  </a:rPr>
                </a:br>
                <a:r>
                  <a:rPr lang="fr-FR" b="1" dirty="0" smtClean="0"/>
                  <a:t>Ranger les </a:t>
                </a:r>
                <a:r>
                  <a:rPr lang="fr-FR" b="1" dirty="0"/>
                  <a:t>nombres de </a:t>
                </a:r>
                <a14:m>
                  <m:oMath xmlns:m="http://schemas.openxmlformats.org/officeDocument/2006/math"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fr-FR" b="1" dirty="0"/>
                  <a:t> à </a:t>
                </a:r>
                <a14:m>
                  <m:oMath xmlns:m="http://schemas.openxmlformats.org/officeDocument/2006/math"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1000</m:t>
                    </m:r>
                  </m:oMath>
                </a14:m>
                <a:endParaRPr lang="fr-FR" dirty="0">
                  <a:latin typeface="+mn-lt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itr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573206" y="1122363"/>
                <a:ext cx="10645254" cy="2387600"/>
              </a:xfrm>
              <a:blipFill rotWithShape="0">
                <a:blip r:embed="rId2"/>
                <a:stretch>
                  <a:fillRect l="-515" t="-255" b="-173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394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à coins arrondis 29"/>
          <p:cNvSpPr/>
          <p:nvPr/>
        </p:nvSpPr>
        <p:spPr>
          <a:xfrm>
            <a:off x="9524974" y="633218"/>
            <a:ext cx="1065997" cy="705897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à coins arrondis 28"/>
          <p:cNvSpPr/>
          <p:nvPr/>
        </p:nvSpPr>
        <p:spPr>
          <a:xfrm>
            <a:off x="7444941" y="621160"/>
            <a:ext cx="1065997" cy="705897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à coins arrondis 27"/>
          <p:cNvSpPr/>
          <p:nvPr/>
        </p:nvSpPr>
        <p:spPr>
          <a:xfrm>
            <a:off x="5371419" y="633217"/>
            <a:ext cx="1065997" cy="705897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à coins arrondis 26"/>
          <p:cNvSpPr/>
          <p:nvPr/>
        </p:nvSpPr>
        <p:spPr>
          <a:xfrm>
            <a:off x="3345914" y="638179"/>
            <a:ext cx="1065997" cy="705897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1188819" y="638179"/>
            <a:ext cx="1065997" cy="705897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1155204" y="687368"/>
                <a:ext cx="106599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256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5204" y="687368"/>
                <a:ext cx="1065997" cy="67710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7385746" y="633218"/>
                <a:ext cx="125066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72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746" y="633218"/>
                <a:ext cx="1250663" cy="76944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300476" y="617627"/>
                <a:ext cx="125066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91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0476" y="617627"/>
                <a:ext cx="1250663" cy="76944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53582" y="612206"/>
                <a:ext cx="125066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43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3582" y="612206"/>
                <a:ext cx="1250663" cy="76944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432640" y="638179"/>
                <a:ext cx="125066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fr-FR" sz="4400" b="0" i="1" smtClean="0"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fr-FR" sz="4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2640" y="638179"/>
                <a:ext cx="1250663" cy="76944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-639397" y="5888162"/>
                <a:ext cx="1337742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0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sz="4000" b="0" i="1" smtClean="0">
                          <a:latin typeface="Cambria Math" panose="02040503050406030204" pitchFamily="18" charset="0"/>
                        </a:rPr>
                        <m:t>56</m:t>
                      </m:r>
                      <m:r>
                        <a:rPr lang="fr-F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4000" b="0" i="1" smtClean="0">
                          <a:latin typeface="Cambria Math" panose="02040503050406030204" pitchFamily="18" charset="0"/>
                        </a:rPr>
                        <m:t>291</m:t>
                      </m:r>
                      <m:r>
                        <a:rPr lang="fr-F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4000" b="0" i="1" smtClean="0">
                          <a:latin typeface="Cambria Math" panose="02040503050406030204" pitchFamily="18" charset="0"/>
                        </a:rPr>
                        <m:t>315</m:t>
                      </m:r>
                      <m:r>
                        <a:rPr lang="fr-F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4000" b="0" i="1" smtClean="0">
                          <a:latin typeface="Cambria Math" panose="02040503050406030204" pitchFamily="18" charset="0"/>
                        </a:rPr>
                        <m:t>343</m:t>
                      </m:r>
                      <m:r>
                        <a:rPr lang="fr-F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4000" b="0" i="1" smtClean="0">
                          <a:latin typeface="Cambria Math" panose="02040503050406030204" pitchFamily="18" charset="0"/>
                        </a:rPr>
                        <m:t>372</m:t>
                      </m:r>
                    </m:oMath>
                  </m:oMathPara>
                </a14:m>
                <a:endParaRPr lang="fr-FR" sz="40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39397" y="5888162"/>
                <a:ext cx="13377429" cy="70788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Google Shape;146;p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1148179" y="109179"/>
            <a:ext cx="800333" cy="13506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" name="Groupe 8"/>
          <p:cNvGrpSpPr/>
          <p:nvPr/>
        </p:nvGrpSpPr>
        <p:grpSpPr>
          <a:xfrm>
            <a:off x="136479" y="1561335"/>
            <a:ext cx="11812033" cy="1630408"/>
            <a:chOff x="136479" y="1564850"/>
            <a:chExt cx="11812033" cy="1630408"/>
          </a:xfrm>
        </p:grpSpPr>
        <p:cxnSp>
          <p:nvCxnSpPr>
            <p:cNvPr id="15" name="Connecteur droit 14"/>
            <p:cNvCxnSpPr/>
            <p:nvPr/>
          </p:nvCxnSpPr>
          <p:spPr>
            <a:xfrm flipH="1">
              <a:off x="1610662" y="1728701"/>
              <a:ext cx="5721" cy="37292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Rectangle à coins arrondis 34"/>
                <p:cNvSpPr/>
                <p:nvPr/>
              </p:nvSpPr>
              <p:spPr>
                <a:xfrm>
                  <a:off x="5812771" y="2512583"/>
                  <a:ext cx="1115523" cy="682675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fr-FR" sz="4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4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fr-FR" sz="4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00</m:t>
                        </m:r>
                      </m:oMath>
                    </m:oMathPara>
                  </a14:m>
                  <a:endParaRPr lang="fr-FR" sz="4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Rectangle à coins arrondis 3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12771" y="2512583"/>
                  <a:ext cx="1115523" cy="682675"/>
                </a:xfrm>
                <a:prstGeom prst="round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Connecteur droit 20"/>
            <p:cNvCxnSpPr/>
            <p:nvPr/>
          </p:nvCxnSpPr>
          <p:spPr>
            <a:xfrm flipH="1">
              <a:off x="6390053" y="2139656"/>
              <a:ext cx="5721" cy="37292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Rectangle à coins arrondis 24"/>
                <p:cNvSpPr/>
                <p:nvPr/>
              </p:nvSpPr>
              <p:spPr>
                <a:xfrm>
                  <a:off x="10336956" y="2326119"/>
                  <a:ext cx="1115523" cy="695722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fr-FR" sz="4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4</m:t>
                        </m:r>
                        <m:r>
                          <a:rPr lang="fr-FR" sz="4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00</m:t>
                        </m:r>
                      </m:oMath>
                    </m:oMathPara>
                  </a14:m>
                  <a:endParaRPr lang="fr-FR" sz="4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Rectangle à coins arrondis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36956" y="2326119"/>
                  <a:ext cx="1115523" cy="695722"/>
                </a:xfrm>
                <a:prstGeom prst="round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Rectangle à coins arrondis 30"/>
                <p:cNvSpPr/>
                <p:nvPr/>
              </p:nvSpPr>
              <p:spPr>
                <a:xfrm>
                  <a:off x="1008470" y="2101627"/>
                  <a:ext cx="1115523" cy="695722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fr-FR" sz="4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2</m:t>
                        </m:r>
                        <m:r>
                          <a:rPr lang="fr-FR" sz="4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00</m:t>
                        </m:r>
                      </m:oMath>
                    </m:oMathPara>
                  </a14:m>
                  <a:endParaRPr lang="fr-FR" sz="4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1" name="Rectangle à coins arrondis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8470" y="2101627"/>
                  <a:ext cx="1115523" cy="695722"/>
                </a:xfrm>
                <a:prstGeom prst="round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2" name="Connecteur droit 31"/>
            <p:cNvCxnSpPr/>
            <p:nvPr/>
          </p:nvCxnSpPr>
          <p:spPr>
            <a:xfrm flipH="1">
              <a:off x="10888997" y="1953194"/>
              <a:ext cx="5721" cy="37292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orme libre 12"/>
            <p:cNvSpPr/>
            <p:nvPr/>
          </p:nvSpPr>
          <p:spPr>
            <a:xfrm>
              <a:off x="136479" y="1564850"/>
              <a:ext cx="11812033" cy="696628"/>
            </a:xfrm>
            <a:custGeom>
              <a:avLst/>
              <a:gdLst>
                <a:gd name="connsiteX0" fmla="*/ 0 w 10890554"/>
                <a:gd name="connsiteY0" fmla="*/ 455910 h 921532"/>
                <a:gd name="connsiteX1" fmla="*/ 3072323 w 10890554"/>
                <a:gd name="connsiteY1" fmla="*/ 5197 h 921532"/>
                <a:gd name="connsiteX2" fmla="*/ 3891609 w 10890554"/>
                <a:gd name="connsiteY2" fmla="*/ 722240 h 921532"/>
                <a:gd name="connsiteX3" fmla="*/ 5386806 w 10890554"/>
                <a:gd name="connsiteY3" fmla="*/ 886135 h 921532"/>
                <a:gd name="connsiteX4" fmla="*/ 7066342 w 10890554"/>
                <a:gd name="connsiteY4" fmla="*/ 148606 h 921532"/>
                <a:gd name="connsiteX5" fmla="*/ 9155521 w 10890554"/>
                <a:gd name="connsiteY5" fmla="*/ 537858 h 921532"/>
                <a:gd name="connsiteX6" fmla="*/ 10732647 w 10890554"/>
                <a:gd name="connsiteY6" fmla="*/ 455910 h 921532"/>
                <a:gd name="connsiteX7" fmla="*/ 10835058 w 10890554"/>
                <a:gd name="connsiteY7" fmla="*/ 435423 h 921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890554" h="921532">
                  <a:moveTo>
                    <a:pt x="0" y="455910"/>
                  </a:moveTo>
                  <a:cubicBezTo>
                    <a:pt x="1211861" y="208359"/>
                    <a:pt x="2423722" y="-39191"/>
                    <a:pt x="3072323" y="5197"/>
                  </a:cubicBezTo>
                  <a:cubicBezTo>
                    <a:pt x="3720924" y="49585"/>
                    <a:pt x="3505862" y="575417"/>
                    <a:pt x="3891609" y="722240"/>
                  </a:cubicBezTo>
                  <a:cubicBezTo>
                    <a:pt x="4277356" y="869063"/>
                    <a:pt x="4857684" y="981741"/>
                    <a:pt x="5386806" y="886135"/>
                  </a:cubicBezTo>
                  <a:cubicBezTo>
                    <a:pt x="5915928" y="790529"/>
                    <a:pt x="6438223" y="206652"/>
                    <a:pt x="7066342" y="148606"/>
                  </a:cubicBezTo>
                  <a:cubicBezTo>
                    <a:pt x="7694461" y="90560"/>
                    <a:pt x="8544470" y="486641"/>
                    <a:pt x="9155521" y="537858"/>
                  </a:cubicBezTo>
                  <a:cubicBezTo>
                    <a:pt x="9766572" y="589075"/>
                    <a:pt x="10452724" y="472983"/>
                    <a:pt x="10732647" y="455910"/>
                  </a:cubicBezTo>
                  <a:cubicBezTo>
                    <a:pt x="11012570" y="438837"/>
                    <a:pt x="10835058" y="435423"/>
                    <a:pt x="10835058" y="435423"/>
                  </a:cubicBezTo>
                </a:path>
              </a:pathLst>
            </a:custGeom>
            <a:ln w="2857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85986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Connecteur droit 83"/>
          <p:cNvCxnSpPr/>
          <p:nvPr/>
        </p:nvCxnSpPr>
        <p:spPr>
          <a:xfrm>
            <a:off x="2365345" y="1402331"/>
            <a:ext cx="0" cy="165222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/>
          <p:cNvCxnSpPr/>
          <p:nvPr/>
        </p:nvCxnSpPr>
        <p:spPr>
          <a:xfrm>
            <a:off x="5244406" y="1278648"/>
            <a:ext cx="0" cy="177590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94"/>
          <p:cNvCxnSpPr/>
          <p:nvPr/>
        </p:nvCxnSpPr>
        <p:spPr>
          <a:xfrm>
            <a:off x="7188125" y="1939189"/>
            <a:ext cx="0" cy="129716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86"/>
          <p:cNvCxnSpPr>
            <a:endCxn id="10" idx="0"/>
          </p:cNvCxnSpPr>
          <p:nvPr/>
        </p:nvCxnSpPr>
        <p:spPr>
          <a:xfrm>
            <a:off x="11426581" y="1411895"/>
            <a:ext cx="0" cy="17069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/>
          <p:cNvCxnSpPr/>
          <p:nvPr/>
        </p:nvCxnSpPr>
        <p:spPr>
          <a:xfrm>
            <a:off x="9282835" y="1956653"/>
            <a:ext cx="0" cy="129716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Groupe 103"/>
          <p:cNvGrpSpPr/>
          <p:nvPr/>
        </p:nvGrpSpPr>
        <p:grpSpPr>
          <a:xfrm>
            <a:off x="1203933" y="265460"/>
            <a:ext cx="9431528" cy="773159"/>
            <a:chOff x="1203933" y="265460"/>
            <a:chExt cx="9431528" cy="77315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ZoneTexte 1"/>
                <p:cNvSpPr txBox="1"/>
                <p:nvPr/>
              </p:nvSpPr>
              <p:spPr>
                <a:xfrm>
                  <a:off x="1203933" y="298507"/>
                  <a:ext cx="1065997" cy="67710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lvl="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262</m:t>
                        </m:r>
                      </m:oMath>
                    </m:oMathPara>
                  </a14:m>
                  <a:endParaRPr lang="fr-FR" sz="4400" dirty="0"/>
                </a:p>
              </p:txBody>
            </p:sp>
          </mc:Choice>
          <mc:Fallback xmlns="">
            <p:sp>
              <p:nvSpPr>
                <p:cNvPr id="2" name="ZoneTexte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03933" y="298507"/>
                  <a:ext cx="1065997" cy="67710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Rectangle 2"/>
                <p:cNvSpPr/>
                <p:nvPr/>
              </p:nvSpPr>
              <p:spPr>
                <a:xfrm>
                  <a:off x="7500286" y="265460"/>
                  <a:ext cx="1250663" cy="7694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sz="440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04</m:t>
                        </m:r>
                      </m:oMath>
                    </m:oMathPara>
                  </a14:m>
                  <a:endParaRPr lang="fr-FR" sz="4400" dirty="0"/>
                </a:p>
              </p:txBody>
            </p:sp>
          </mc:Choice>
          <mc:Fallback xmlns="">
            <p:sp>
              <p:nvSpPr>
                <p:cNvPr id="3" name="Rectangle 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00286" y="265460"/>
                  <a:ext cx="1250663" cy="769441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/>
                <p:nvPr/>
              </p:nvSpPr>
              <p:spPr>
                <a:xfrm>
                  <a:off x="5338554" y="269178"/>
                  <a:ext cx="1250663" cy="7694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sz="44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45</m:t>
                        </m:r>
                      </m:oMath>
                    </m:oMathPara>
                  </a14:m>
                  <a:endParaRPr lang="fr-FR" sz="4400" dirty="0"/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8554" y="269178"/>
                  <a:ext cx="1250663" cy="769441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/>
                <p:cNvSpPr/>
                <p:nvPr/>
              </p:nvSpPr>
              <p:spPr>
                <a:xfrm>
                  <a:off x="3180999" y="269178"/>
                  <a:ext cx="1250663" cy="7694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281</m:t>
                        </m:r>
                      </m:oMath>
                    </m:oMathPara>
                  </a14:m>
                  <a:endParaRPr lang="fr-FR" sz="4400" dirty="0"/>
                </a:p>
              </p:txBody>
            </p:sp>
          </mc:Choice>
          <mc:Fallback xmlns=""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80999" y="269178"/>
                  <a:ext cx="1250663" cy="769441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ectangle 6"/>
                <p:cNvSpPr/>
                <p:nvPr/>
              </p:nvSpPr>
              <p:spPr>
                <a:xfrm>
                  <a:off x="9384798" y="266219"/>
                  <a:ext cx="1250663" cy="7694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sz="440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oMath>
                    </m:oMathPara>
                  </a14:m>
                  <a:endParaRPr lang="fr-FR" sz="4400" dirty="0"/>
                </a:p>
              </p:txBody>
            </p:sp>
          </mc:Choice>
          <mc:Fallback xmlns="">
            <p:sp>
              <p:nvSpPr>
                <p:cNvPr id="7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84798" y="266219"/>
                  <a:ext cx="1250663" cy="769441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-550979" y="6006891"/>
                <a:ext cx="1337742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0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sz="4000" b="0" i="1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fr-F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4000" b="0" i="1" smtClean="0">
                          <a:latin typeface="Cambria Math" panose="02040503050406030204" pitchFamily="18" charset="0"/>
                        </a:rPr>
                        <m:t>245</m:t>
                      </m:r>
                      <m:r>
                        <a:rPr lang="fr-F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sz="4000" b="0" i="1" smtClean="0">
                          <a:latin typeface="Cambria Math" panose="02040503050406030204" pitchFamily="18" charset="0"/>
                        </a:rPr>
                        <m:t>62</m:t>
                      </m:r>
                      <m:r>
                        <a:rPr lang="fr-F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4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 sz="4000" b="0" i="1" smtClean="0">
                          <a:latin typeface="Cambria Math" panose="02040503050406030204" pitchFamily="18" charset="0"/>
                        </a:rPr>
                        <m:t>81</m:t>
                      </m:r>
                      <m:r>
                        <a:rPr lang="fr-F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4000" b="0" i="1" smtClean="0">
                          <a:latin typeface="Cambria Math" panose="02040503050406030204" pitchFamily="18" charset="0"/>
                        </a:rPr>
                        <m:t>304</m:t>
                      </m:r>
                    </m:oMath>
                  </m:oMathPara>
                </a14:m>
                <a:endParaRPr lang="fr-FR" sz="40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50979" y="6006891"/>
                <a:ext cx="13377429" cy="70788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Google Shape;146;p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976494" y="-55073"/>
            <a:ext cx="792763" cy="13874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0" name="Groupe 99"/>
          <p:cNvGrpSpPr/>
          <p:nvPr/>
        </p:nvGrpSpPr>
        <p:grpSpPr>
          <a:xfrm>
            <a:off x="6744314" y="3236297"/>
            <a:ext cx="900174" cy="1198289"/>
            <a:chOff x="6744314" y="3236297"/>
            <a:chExt cx="900174" cy="1198289"/>
          </a:xfrm>
        </p:grpSpPr>
        <p:sp>
          <p:nvSpPr>
            <p:cNvPr id="19" name="Rectangle à coins arrondis 18"/>
            <p:cNvSpPr/>
            <p:nvPr/>
          </p:nvSpPr>
          <p:spPr>
            <a:xfrm>
              <a:off x="6744314" y="3236297"/>
              <a:ext cx="900174" cy="113948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018776" y="3911366"/>
              <a:ext cx="44645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♦</a:t>
              </a:r>
              <a:endParaRPr lang="fr-FR" sz="2800" dirty="0"/>
            </a:p>
          </p:txBody>
        </p:sp>
      </p:grpSp>
      <p:grpSp>
        <p:nvGrpSpPr>
          <p:cNvPr id="102" name="Groupe 101"/>
          <p:cNvGrpSpPr/>
          <p:nvPr/>
        </p:nvGrpSpPr>
        <p:grpSpPr>
          <a:xfrm>
            <a:off x="10976494" y="3118883"/>
            <a:ext cx="900174" cy="1229582"/>
            <a:chOff x="10976494" y="3118883"/>
            <a:chExt cx="900174" cy="1229582"/>
          </a:xfrm>
        </p:grpSpPr>
        <p:sp>
          <p:nvSpPr>
            <p:cNvPr id="10" name="Rectangle à coins arrondis 9"/>
            <p:cNvSpPr/>
            <p:nvPr/>
          </p:nvSpPr>
          <p:spPr>
            <a:xfrm>
              <a:off x="10976494" y="3118883"/>
              <a:ext cx="900174" cy="113948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/>
            <p:cNvSpPr/>
            <p:nvPr/>
          </p:nvSpPr>
          <p:spPr>
            <a:xfrm flipH="1" flipV="1">
              <a:off x="11202343" y="3825245"/>
              <a:ext cx="43547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2800" dirty="0" smtClean="0"/>
                <a:t>●</a:t>
              </a:r>
              <a:endParaRPr lang="fr-FR" sz="2800" dirty="0"/>
            </a:p>
          </p:txBody>
        </p:sp>
      </p:grpSp>
      <p:grpSp>
        <p:nvGrpSpPr>
          <p:cNvPr id="103" name="Groupe 102"/>
          <p:cNvGrpSpPr/>
          <p:nvPr/>
        </p:nvGrpSpPr>
        <p:grpSpPr>
          <a:xfrm>
            <a:off x="8825166" y="3235865"/>
            <a:ext cx="900174" cy="1239932"/>
            <a:chOff x="8855499" y="3262699"/>
            <a:chExt cx="900174" cy="1239932"/>
          </a:xfrm>
        </p:grpSpPr>
        <p:sp>
          <p:nvSpPr>
            <p:cNvPr id="28" name="Rectangle à coins arrondis 27"/>
            <p:cNvSpPr/>
            <p:nvPr/>
          </p:nvSpPr>
          <p:spPr>
            <a:xfrm>
              <a:off x="8855499" y="3262699"/>
              <a:ext cx="900174" cy="113948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9052952" y="3979411"/>
              <a:ext cx="5052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800" dirty="0" smtClean="0">
                  <a:sym typeface="Wingdings" panose="05000000000000000000" pitchFamily="2" charset="2"/>
                </a:rPr>
                <a:t></a:t>
              </a:r>
              <a:endParaRPr lang="fr-FR" sz="2800" dirty="0"/>
            </a:p>
          </p:txBody>
        </p:sp>
      </p:grpSp>
      <p:grpSp>
        <p:nvGrpSpPr>
          <p:cNvPr id="99" name="Groupe 98"/>
          <p:cNvGrpSpPr/>
          <p:nvPr/>
        </p:nvGrpSpPr>
        <p:grpSpPr>
          <a:xfrm>
            <a:off x="329254" y="1132906"/>
            <a:ext cx="11547414" cy="2116936"/>
            <a:chOff x="319607" y="1119419"/>
            <a:chExt cx="11547414" cy="2116936"/>
          </a:xfrm>
        </p:grpSpPr>
        <p:sp>
          <p:nvSpPr>
            <p:cNvPr id="9" name="Forme libre 8"/>
            <p:cNvSpPr/>
            <p:nvPr/>
          </p:nvSpPr>
          <p:spPr>
            <a:xfrm>
              <a:off x="354995" y="1119419"/>
              <a:ext cx="11512026" cy="860563"/>
            </a:xfrm>
            <a:custGeom>
              <a:avLst/>
              <a:gdLst>
                <a:gd name="connsiteX0" fmla="*/ 0 w 10921186"/>
                <a:gd name="connsiteY0" fmla="*/ 860563 h 860563"/>
                <a:gd name="connsiteX1" fmla="*/ 3686787 w 10921186"/>
                <a:gd name="connsiteY1" fmla="*/ 112 h 860563"/>
                <a:gd name="connsiteX2" fmla="*/ 6492841 w 10921186"/>
                <a:gd name="connsiteY2" fmla="*/ 799102 h 860563"/>
                <a:gd name="connsiteX3" fmla="*/ 9360342 w 10921186"/>
                <a:gd name="connsiteY3" fmla="*/ 696667 h 860563"/>
                <a:gd name="connsiteX4" fmla="*/ 10753129 w 10921186"/>
                <a:gd name="connsiteY4" fmla="*/ 164007 h 860563"/>
                <a:gd name="connsiteX5" fmla="*/ 10896504 w 10921186"/>
                <a:gd name="connsiteY5" fmla="*/ 164007 h 860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921186" h="860563">
                  <a:moveTo>
                    <a:pt x="0" y="860563"/>
                  </a:moveTo>
                  <a:cubicBezTo>
                    <a:pt x="1302323" y="435459"/>
                    <a:pt x="2604647" y="10355"/>
                    <a:pt x="3686787" y="112"/>
                  </a:cubicBezTo>
                  <a:cubicBezTo>
                    <a:pt x="4768927" y="-10131"/>
                    <a:pt x="5547249" y="683010"/>
                    <a:pt x="6492841" y="799102"/>
                  </a:cubicBezTo>
                  <a:cubicBezTo>
                    <a:pt x="7438433" y="915194"/>
                    <a:pt x="8650294" y="802516"/>
                    <a:pt x="9360342" y="696667"/>
                  </a:cubicBezTo>
                  <a:cubicBezTo>
                    <a:pt x="10070390" y="590818"/>
                    <a:pt x="10497102" y="252784"/>
                    <a:pt x="10753129" y="164007"/>
                  </a:cubicBezTo>
                  <a:cubicBezTo>
                    <a:pt x="11009156" y="75230"/>
                    <a:pt x="10896504" y="164007"/>
                    <a:pt x="10896504" y="164007"/>
                  </a:cubicBezTo>
                </a:path>
              </a:pathLst>
            </a:custGeom>
            <a:ln w="3810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3" name="Connecteur droit 32"/>
            <p:cNvCxnSpPr/>
            <p:nvPr/>
          </p:nvCxnSpPr>
          <p:spPr>
            <a:xfrm>
              <a:off x="861677" y="1822697"/>
              <a:ext cx="0" cy="49332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Rectangle à coins arrondis 33"/>
                <p:cNvSpPr/>
                <p:nvPr/>
              </p:nvSpPr>
              <p:spPr>
                <a:xfrm>
                  <a:off x="319607" y="2316021"/>
                  <a:ext cx="1084141" cy="920334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fr-FR" sz="4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2</m:t>
                        </m:r>
                        <m:r>
                          <a:rPr lang="fr-FR" sz="4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00</m:t>
                        </m:r>
                      </m:oMath>
                    </m:oMathPara>
                  </a14:m>
                  <a:endParaRPr lang="fr-FR" sz="4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4" name="Rectangle à coins arrondis 3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9607" y="2316021"/>
                  <a:ext cx="1084141" cy="920334"/>
                </a:xfrm>
                <a:prstGeom prst="round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Rectangle à coins arrondis 37"/>
                <p:cNvSpPr/>
                <p:nvPr/>
              </p:nvSpPr>
              <p:spPr>
                <a:xfrm>
                  <a:off x="10231967" y="2084790"/>
                  <a:ext cx="1084141" cy="903074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fr-FR" sz="4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fr-FR" sz="4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8" name="Rectangle à coins arrondis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31967" y="2084790"/>
                  <a:ext cx="1084141" cy="903074"/>
                </a:xfrm>
                <a:prstGeom prst="round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0" name="Connecteur droit 39"/>
            <p:cNvCxnSpPr/>
            <p:nvPr/>
          </p:nvCxnSpPr>
          <p:spPr>
            <a:xfrm flipH="1">
              <a:off x="10774038" y="1663293"/>
              <a:ext cx="1" cy="41786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Grouper 15"/>
            <p:cNvGrpSpPr/>
            <p:nvPr/>
          </p:nvGrpSpPr>
          <p:grpSpPr>
            <a:xfrm>
              <a:off x="1448554" y="1513440"/>
              <a:ext cx="877044" cy="1165266"/>
              <a:chOff x="3466929" y="5200310"/>
              <a:chExt cx="832031" cy="116526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Rectangle à coins arrondis 40"/>
                  <p:cNvSpPr/>
                  <p:nvPr/>
                </p:nvSpPr>
                <p:spPr>
                  <a:xfrm>
                    <a:off x="3466929" y="5705774"/>
                    <a:ext cx="832031" cy="659802"/>
                  </a:xfrm>
                  <a:prstGeom prst="roundRect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fr-FR" sz="4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fr-FR" sz="4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1" name="Rectangle à coins arrondis 4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66929" y="5705774"/>
                    <a:ext cx="832031" cy="659802"/>
                  </a:xfrm>
                  <a:prstGeom prst="roundRect">
                    <a:avLst/>
                  </a:prstGeom>
                  <a:blipFill rotWithShape="0"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9" name="Connecteur droit 48"/>
              <p:cNvCxnSpPr/>
              <p:nvPr/>
            </p:nvCxnSpPr>
            <p:spPr>
              <a:xfrm>
                <a:off x="3883420" y="5200310"/>
                <a:ext cx="0" cy="49332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er 49"/>
            <p:cNvGrpSpPr/>
            <p:nvPr/>
          </p:nvGrpSpPr>
          <p:grpSpPr>
            <a:xfrm>
              <a:off x="2411649" y="1266326"/>
              <a:ext cx="877044" cy="1165448"/>
              <a:chOff x="3507055" y="5200310"/>
              <a:chExt cx="832031" cy="116544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" name="Rectangle à coins arrondis 55"/>
                  <p:cNvSpPr/>
                  <p:nvPr/>
                </p:nvSpPr>
                <p:spPr>
                  <a:xfrm>
                    <a:off x="3507055" y="5705956"/>
                    <a:ext cx="832031" cy="659802"/>
                  </a:xfrm>
                  <a:prstGeom prst="roundRect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fr-FR" sz="4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fr-FR" sz="4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6" name="Rectangle à coins arrondis 5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07055" y="5705956"/>
                    <a:ext cx="832031" cy="659802"/>
                  </a:xfrm>
                  <a:prstGeom prst="roundRect">
                    <a:avLst/>
                  </a:prstGeom>
                  <a:blipFill rotWithShape="0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7" name="Connecteur droit 56"/>
              <p:cNvCxnSpPr/>
              <p:nvPr/>
            </p:nvCxnSpPr>
            <p:spPr>
              <a:xfrm>
                <a:off x="3937848" y="5200310"/>
                <a:ext cx="0" cy="49332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er 57"/>
            <p:cNvGrpSpPr/>
            <p:nvPr/>
          </p:nvGrpSpPr>
          <p:grpSpPr>
            <a:xfrm>
              <a:off x="3382098" y="1155669"/>
              <a:ext cx="877044" cy="1160352"/>
              <a:chOff x="3480960" y="5200310"/>
              <a:chExt cx="832031" cy="1160352"/>
            </a:xfrm>
          </p:grpSpPr>
          <p:sp>
            <p:nvSpPr>
              <p:cNvPr id="59" name="Rectangle à coins arrondis 58"/>
              <p:cNvSpPr/>
              <p:nvPr/>
            </p:nvSpPr>
            <p:spPr>
              <a:xfrm>
                <a:off x="3480960" y="5700860"/>
                <a:ext cx="832031" cy="659802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sz="44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0" name="Connecteur droit 59"/>
              <p:cNvCxnSpPr/>
              <p:nvPr/>
            </p:nvCxnSpPr>
            <p:spPr>
              <a:xfrm>
                <a:off x="3883420" y="5200310"/>
                <a:ext cx="0" cy="49332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Grouper 60"/>
            <p:cNvGrpSpPr/>
            <p:nvPr/>
          </p:nvGrpSpPr>
          <p:grpSpPr>
            <a:xfrm>
              <a:off x="4337814" y="1171705"/>
              <a:ext cx="877044" cy="1149476"/>
              <a:chOff x="3480011" y="5200310"/>
              <a:chExt cx="832031" cy="114947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2" name="Rectangle à coins arrondis 61"/>
                  <p:cNvSpPr/>
                  <p:nvPr/>
                </p:nvSpPr>
                <p:spPr>
                  <a:xfrm>
                    <a:off x="3480011" y="5689984"/>
                    <a:ext cx="832031" cy="659802"/>
                  </a:xfrm>
                  <a:prstGeom prst="roundRect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fr-FR" sz="4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fr-FR" sz="4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2" name="Rectangle à coins arrondis 6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0011" y="5689984"/>
                    <a:ext cx="832031" cy="659802"/>
                  </a:xfrm>
                  <a:prstGeom prst="roundRect">
                    <a:avLst/>
                  </a:prstGeom>
                  <a:blipFill rotWithShape="0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3" name="Connecteur droit 62"/>
              <p:cNvCxnSpPr/>
              <p:nvPr/>
            </p:nvCxnSpPr>
            <p:spPr>
              <a:xfrm>
                <a:off x="3883420" y="5200310"/>
                <a:ext cx="0" cy="49332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er 63"/>
            <p:cNvGrpSpPr/>
            <p:nvPr/>
          </p:nvGrpSpPr>
          <p:grpSpPr>
            <a:xfrm>
              <a:off x="5293620" y="1460727"/>
              <a:ext cx="877044" cy="1166074"/>
              <a:chOff x="3518347" y="5200310"/>
              <a:chExt cx="832031" cy="116607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5" name="Rectangle à coins arrondis 64"/>
                  <p:cNvSpPr/>
                  <p:nvPr/>
                </p:nvSpPr>
                <p:spPr>
                  <a:xfrm>
                    <a:off x="3518347" y="5706582"/>
                    <a:ext cx="832031" cy="659802"/>
                  </a:xfrm>
                  <a:prstGeom prst="roundRect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fr-FR" sz="4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fr-FR" sz="4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5" name="Rectangle à coins arrondis 6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18347" y="5706582"/>
                    <a:ext cx="832031" cy="659802"/>
                  </a:xfrm>
                  <a:prstGeom prst="roundRect">
                    <a:avLst/>
                  </a:prstGeom>
                  <a:blipFill rotWithShape="0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6" name="Connecteur droit 65"/>
              <p:cNvCxnSpPr/>
              <p:nvPr/>
            </p:nvCxnSpPr>
            <p:spPr>
              <a:xfrm>
                <a:off x="3934362" y="5200310"/>
                <a:ext cx="0" cy="49332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er 66"/>
            <p:cNvGrpSpPr/>
            <p:nvPr/>
          </p:nvGrpSpPr>
          <p:grpSpPr>
            <a:xfrm>
              <a:off x="6229878" y="1834493"/>
              <a:ext cx="877044" cy="1157827"/>
              <a:chOff x="3466929" y="5200310"/>
              <a:chExt cx="832031" cy="115782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8" name="Rectangle à coins arrondis 67"/>
                  <p:cNvSpPr/>
                  <p:nvPr/>
                </p:nvSpPr>
                <p:spPr>
                  <a:xfrm>
                    <a:off x="3466929" y="5698335"/>
                    <a:ext cx="832031" cy="659802"/>
                  </a:xfrm>
                  <a:prstGeom prst="roundRect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fr-FR" sz="4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fr-FR" sz="4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8" name="Rectangle à coins arrondis 6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66929" y="5698335"/>
                    <a:ext cx="832031" cy="659802"/>
                  </a:xfrm>
                  <a:prstGeom prst="roundRect">
                    <a:avLst/>
                  </a:prstGeom>
                  <a:blipFill rotWithShape="0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9" name="Connecteur droit 68"/>
              <p:cNvCxnSpPr/>
              <p:nvPr/>
            </p:nvCxnSpPr>
            <p:spPr>
              <a:xfrm>
                <a:off x="3883420" y="5200310"/>
                <a:ext cx="0" cy="49332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er 69"/>
            <p:cNvGrpSpPr/>
            <p:nvPr/>
          </p:nvGrpSpPr>
          <p:grpSpPr>
            <a:xfrm>
              <a:off x="7248574" y="1951516"/>
              <a:ext cx="877044" cy="1163097"/>
              <a:chOff x="3415205" y="5091199"/>
              <a:chExt cx="832031" cy="116309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1" name="Rectangle à coins arrondis 70"/>
                  <p:cNvSpPr/>
                  <p:nvPr/>
                </p:nvSpPr>
                <p:spPr>
                  <a:xfrm>
                    <a:off x="3415205" y="5594494"/>
                    <a:ext cx="832031" cy="659802"/>
                  </a:xfrm>
                  <a:prstGeom prst="roundRect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fr-FR" sz="4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fr-FR" sz="4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1" name="Rectangle à coins arrondis 7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15205" y="5594494"/>
                    <a:ext cx="832031" cy="659802"/>
                  </a:xfrm>
                  <a:prstGeom prst="roundRect">
                    <a:avLst/>
                  </a:prstGeom>
                  <a:blipFill rotWithShape="0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2" name="Connecteur droit 71"/>
              <p:cNvCxnSpPr/>
              <p:nvPr/>
            </p:nvCxnSpPr>
            <p:spPr>
              <a:xfrm>
                <a:off x="3820419" y="5091199"/>
                <a:ext cx="0" cy="49332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er 72"/>
            <p:cNvGrpSpPr/>
            <p:nvPr/>
          </p:nvGrpSpPr>
          <p:grpSpPr>
            <a:xfrm>
              <a:off x="8250376" y="1964035"/>
              <a:ext cx="877044" cy="1152021"/>
              <a:chOff x="3467404" y="5200310"/>
              <a:chExt cx="832031" cy="1152021"/>
            </a:xfrm>
          </p:grpSpPr>
          <p:sp>
            <p:nvSpPr>
              <p:cNvPr id="74" name="Rectangle à coins arrondis 73"/>
              <p:cNvSpPr/>
              <p:nvPr/>
            </p:nvSpPr>
            <p:spPr>
              <a:xfrm>
                <a:off x="3467404" y="5692529"/>
                <a:ext cx="832031" cy="659802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sz="44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75" name="Connecteur droit 74"/>
              <p:cNvCxnSpPr/>
              <p:nvPr/>
            </p:nvCxnSpPr>
            <p:spPr>
              <a:xfrm>
                <a:off x="3883420" y="5200310"/>
                <a:ext cx="0" cy="49332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Grouper 75"/>
            <p:cNvGrpSpPr/>
            <p:nvPr/>
          </p:nvGrpSpPr>
          <p:grpSpPr>
            <a:xfrm>
              <a:off x="9306869" y="1901968"/>
              <a:ext cx="877044" cy="1152583"/>
              <a:chOff x="3466929" y="5200310"/>
              <a:chExt cx="832031" cy="115258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7" name="Rectangle à coins arrondis 76"/>
                  <p:cNvSpPr/>
                  <p:nvPr/>
                </p:nvSpPr>
                <p:spPr>
                  <a:xfrm>
                    <a:off x="3466929" y="5693091"/>
                    <a:ext cx="832031" cy="659802"/>
                  </a:xfrm>
                  <a:prstGeom prst="roundRect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"/>
                        </m:oMathParaPr>
                        <m:oMath xmlns:m="http://schemas.openxmlformats.org/officeDocument/2006/math">
                          <m:r>
                            <a:rPr lang="fr-FR" sz="44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fr-FR" sz="44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7" name="Rectangle à coins arrondis 7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66929" y="5693091"/>
                    <a:ext cx="832031" cy="659802"/>
                  </a:xfrm>
                  <a:prstGeom prst="roundRect">
                    <a:avLst/>
                  </a:prstGeom>
                  <a:blipFill rotWithShape="0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78" name="Connecteur droit 77"/>
              <p:cNvCxnSpPr/>
              <p:nvPr/>
            </p:nvCxnSpPr>
            <p:spPr>
              <a:xfrm>
                <a:off x="3883420" y="5200310"/>
                <a:ext cx="0" cy="49332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2" name="Grouper 81"/>
          <p:cNvGrpSpPr/>
          <p:nvPr/>
        </p:nvGrpSpPr>
        <p:grpSpPr>
          <a:xfrm>
            <a:off x="4729197" y="2753855"/>
            <a:ext cx="900174" cy="1194639"/>
            <a:chOff x="4836624" y="4617474"/>
            <a:chExt cx="900174" cy="1194639"/>
          </a:xfrm>
        </p:grpSpPr>
        <p:sp>
          <p:nvSpPr>
            <p:cNvPr id="27" name="Rectangle à coins arrondis 26"/>
            <p:cNvSpPr/>
            <p:nvPr/>
          </p:nvSpPr>
          <p:spPr>
            <a:xfrm>
              <a:off x="4836624" y="4617474"/>
              <a:ext cx="900174" cy="1139483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5129482" y="5350448"/>
              <a:ext cx="33565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♥</a:t>
              </a:r>
              <a:endParaRPr lang="fr-FR" sz="2400" dirty="0"/>
            </a:p>
          </p:txBody>
        </p:sp>
      </p:grpSp>
      <p:grpSp>
        <p:nvGrpSpPr>
          <p:cNvPr id="81" name="Grouper 80"/>
          <p:cNvGrpSpPr/>
          <p:nvPr/>
        </p:nvGrpSpPr>
        <p:grpSpPr>
          <a:xfrm>
            <a:off x="1899641" y="2800390"/>
            <a:ext cx="900174" cy="1139483"/>
            <a:chOff x="2366853" y="4781159"/>
            <a:chExt cx="900174" cy="1139483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0" name="Rectangle à coins arrondis 19"/>
            <p:cNvSpPr/>
            <p:nvPr/>
          </p:nvSpPr>
          <p:spPr>
            <a:xfrm>
              <a:off x="2366853" y="4781159"/>
              <a:ext cx="900174" cy="1139483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641947" y="5551310"/>
              <a:ext cx="369341" cy="369332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fr-FR" dirty="0" smtClean="0">
                  <a:sym typeface="Wingdings" panose="05000000000000000000" pitchFamily="2" charset="2"/>
                </a:rPr>
                <a:t></a:t>
              </a:r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340547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3206" y="1122363"/>
            <a:ext cx="10645254" cy="2387600"/>
          </a:xfrm>
        </p:spPr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Grandeurs et mesures</a:t>
            </a:r>
            <a:b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</a:br>
            <a:r>
              <a:rPr lang="fr-FR" b="1" dirty="0" smtClean="0"/>
              <a:t>Lire l’heure et </a:t>
            </a:r>
            <a:r>
              <a:rPr lang="fr-FR" b="1" dirty="0" smtClean="0"/>
              <a:t>calcul</a:t>
            </a:r>
            <a:r>
              <a:rPr lang="fr-FR" b="1" dirty="0" smtClean="0"/>
              <a:t>er </a:t>
            </a:r>
            <a:r>
              <a:rPr lang="fr-FR" b="1" dirty="0" smtClean="0"/>
              <a:t>des durées</a:t>
            </a:r>
            <a:endParaRPr lang="fr-FR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45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653657" y="228315"/>
            <a:ext cx="110834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fr-FR" sz="3600" b="1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Quelques heures de la journée</a:t>
            </a:r>
            <a:endParaRPr lang="fr-FR" sz="36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1209623" y="1012674"/>
            <a:ext cx="2338795" cy="2326711"/>
            <a:chOff x="1209623" y="1012674"/>
            <a:chExt cx="2338795" cy="2326711"/>
          </a:xfrm>
        </p:grpSpPr>
        <p:pic>
          <p:nvPicPr>
            <p:cNvPr id="7" name="Image 6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9623" y="1012674"/>
              <a:ext cx="2338795" cy="2326711"/>
            </a:xfrm>
            <a:prstGeom prst="rect">
              <a:avLst/>
            </a:prstGeom>
          </p:spPr>
        </p:pic>
        <p:cxnSp>
          <p:nvCxnSpPr>
            <p:cNvPr id="11" name="Connecteur droit 10"/>
            <p:cNvCxnSpPr/>
            <p:nvPr/>
          </p:nvCxnSpPr>
          <p:spPr>
            <a:xfrm>
              <a:off x="2379020" y="1319857"/>
              <a:ext cx="0" cy="88595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/>
            <p:nvPr/>
          </p:nvCxnSpPr>
          <p:spPr>
            <a:xfrm flipH="1">
              <a:off x="1828800" y="2157566"/>
              <a:ext cx="536572" cy="3181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Ellipse 22"/>
            <p:cNvSpPr/>
            <p:nvPr/>
          </p:nvSpPr>
          <p:spPr>
            <a:xfrm>
              <a:off x="2323775" y="2123324"/>
              <a:ext cx="110490" cy="1054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4539141" y="1012674"/>
            <a:ext cx="2338795" cy="2326711"/>
            <a:chOff x="4539141" y="1012674"/>
            <a:chExt cx="2338795" cy="2326711"/>
          </a:xfrm>
        </p:grpSpPr>
        <p:pic>
          <p:nvPicPr>
            <p:cNvPr id="3" name="Image 2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9141" y="1012674"/>
              <a:ext cx="2338795" cy="2326711"/>
            </a:xfrm>
            <a:prstGeom prst="rect">
              <a:avLst/>
            </a:prstGeom>
          </p:spPr>
        </p:pic>
        <p:cxnSp>
          <p:nvCxnSpPr>
            <p:cNvPr id="32" name="Connecteur droit 31"/>
            <p:cNvCxnSpPr/>
            <p:nvPr/>
          </p:nvCxnSpPr>
          <p:spPr>
            <a:xfrm>
              <a:off x="5708538" y="1334385"/>
              <a:ext cx="0" cy="88595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/>
            <p:nvPr/>
          </p:nvCxnSpPr>
          <p:spPr>
            <a:xfrm>
              <a:off x="5213481" y="1880620"/>
              <a:ext cx="495057" cy="27003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Ellipse 14"/>
            <p:cNvSpPr/>
            <p:nvPr/>
          </p:nvSpPr>
          <p:spPr>
            <a:xfrm>
              <a:off x="5653293" y="2123324"/>
              <a:ext cx="110490" cy="1054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7879068" y="1012674"/>
            <a:ext cx="2338795" cy="2326711"/>
            <a:chOff x="7879068" y="1012674"/>
            <a:chExt cx="2338795" cy="2326711"/>
          </a:xfrm>
        </p:grpSpPr>
        <p:pic>
          <p:nvPicPr>
            <p:cNvPr id="4" name="Image 3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79068" y="1012674"/>
              <a:ext cx="2338795" cy="2326711"/>
            </a:xfrm>
            <a:prstGeom prst="rect">
              <a:avLst/>
            </a:prstGeom>
          </p:spPr>
        </p:pic>
        <p:cxnSp>
          <p:nvCxnSpPr>
            <p:cNvPr id="36" name="Connecteur droit 35"/>
            <p:cNvCxnSpPr/>
            <p:nvPr/>
          </p:nvCxnSpPr>
          <p:spPr>
            <a:xfrm>
              <a:off x="9033792" y="1334385"/>
              <a:ext cx="0" cy="88595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>
              <a:off x="9032770" y="1646961"/>
              <a:ext cx="0" cy="5733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Ellipse 21"/>
            <p:cNvSpPr/>
            <p:nvPr/>
          </p:nvSpPr>
          <p:spPr>
            <a:xfrm>
              <a:off x="8993217" y="2112861"/>
              <a:ext cx="110490" cy="1054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7879065" y="3814778"/>
            <a:ext cx="2338795" cy="2326711"/>
            <a:chOff x="7879065" y="3814778"/>
            <a:chExt cx="2338795" cy="2326711"/>
          </a:xfrm>
        </p:grpSpPr>
        <p:pic>
          <p:nvPicPr>
            <p:cNvPr id="8" name="Image 7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79065" y="3814778"/>
              <a:ext cx="2338795" cy="2326711"/>
            </a:xfrm>
            <a:prstGeom prst="rect">
              <a:avLst/>
            </a:prstGeom>
          </p:spPr>
        </p:pic>
        <p:sp>
          <p:nvSpPr>
            <p:cNvPr id="12" name="Ellipse 11"/>
            <p:cNvSpPr/>
            <p:nvPr/>
          </p:nvSpPr>
          <p:spPr>
            <a:xfrm>
              <a:off x="8977476" y="4935041"/>
              <a:ext cx="110490" cy="1054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cxnSp>
          <p:nvCxnSpPr>
            <p:cNvPr id="46" name="Connecteur droit 45"/>
            <p:cNvCxnSpPr/>
            <p:nvPr/>
          </p:nvCxnSpPr>
          <p:spPr>
            <a:xfrm>
              <a:off x="9032721" y="4119614"/>
              <a:ext cx="0" cy="88595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/>
            <p:nvPr/>
          </p:nvCxnSpPr>
          <p:spPr>
            <a:xfrm flipH="1">
              <a:off x="9032721" y="4669598"/>
              <a:ext cx="536572" cy="31814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Ellipse 47"/>
            <p:cNvSpPr/>
            <p:nvPr/>
          </p:nvSpPr>
          <p:spPr>
            <a:xfrm>
              <a:off x="8977475" y="4940472"/>
              <a:ext cx="110490" cy="1054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4544344" y="3814779"/>
            <a:ext cx="2338795" cy="2326711"/>
            <a:chOff x="4544344" y="3814779"/>
            <a:chExt cx="2338795" cy="2326711"/>
          </a:xfrm>
        </p:grpSpPr>
        <p:pic>
          <p:nvPicPr>
            <p:cNvPr id="6" name="Imag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44344" y="3814779"/>
              <a:ext cx="2338795" cy="2326711"/>
            </a:xfrm>
            <a:prstGeom prst="rect">
              <a:avLst/>
            </a:prstGeom>
          </p:spPr>
        </p:pic>
        <p:cxnSp>
          <p:nvCxnSpPr>
            <p:cNvPr id="44" name="Connecteur droit 43"/>
            <p:cNvCxnSpPr/>
            <p:nvPr/>
          </p:nvCxnSpPr>
          <p:spPr>
            <a:xfrm>
              <a:off x="5708538" y="4101794"/>
              <a:ext cx="0" cy="88595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/>
            <p:cNvCxnSpPr/>
            <p:nvPr/>
          </p:nvCxnSpPr>
          <p:spPr>
            <a:xfrm flipH="1" flipV="1">
              <a:off x="5022376" y="4978133"/>
              <a:ext cx="686162" cy="820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Ellipse 19"/>
            <p:cNvSpPr/>
            <p:nvPr/>
          </p:nvSpPr>
          <p:spPr>
            <a:xfrm>
              <a:off x="5653293" y="4933631"/>
              <a:ext cx="110490" cy="1054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1209623" y="3814780"/>
            <a:ext cx="2338795" cy="2326711"/>
            <a:chOff x="1209623" y="3814780"/>
            <a:chExt cx="2338795" cy="2326711"/>
          </a:xfrm>
        </p:grpSpPr>
        <p:pic>
          <p:nvPicPr>
            <p:cNvPr id="5" name="Image 4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9623" y="3814780"/>
              <a:ext cx="2338795" cy="2326711"/>
            </a:xfrm>
            <a:prstGeom prst="rect">
              <a:avLst/>
            </a:prstGeom>
          </p:spPr>
        </p:pic>
        <p:cxnSp>
          <p:nvCxnSpPr>
            <p:cNvPr id="43" name="Connecteur droit 42"/>
            <p:cNvCxnSpPr/>
            <p:nvPr/>
          </p:nvCxnSpPr>
          <p:spPr>
            <a:xfrm>
              <a:off x="2365372" y="4101794"/>
              <a:ext cx="0" cy="885952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/>
            <p:nvPr/>
          </p:nvCxnSpPr>
          <p:spPr>
            <a:xfrm flipH="1" flipV="1">
              <a:off x="2346462" y="4991466"/>
              <a:ext cx="552187" cy="28329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Ellipse 20"/>
            <p:cNvSpPr/>
            <p:nvPr/>
          </p:nvSpPr>
          <p:spPr>
            <a:xfrm>
              <a:off x="2310127" y="4938453"/>
              <a:ext cx="110490" cy="1054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0493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age 3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2923" y="1818397"/>
            <a:ext cx="3049014" cy="3027063"/>
          </a:xfrm>
          <a:prstGeom prst="rect">
            <a:avLst/>
          </a:prstGeom>
        </p:spPr>
      </p:pic>
      <p:pic>
        <p:nvPicPr>
          <p:cNvPr id="3" name="Imag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152" y="1818397"/>
            <a:ext cx="3049014" cy="3027063"/>
          </a:xfrm>
          <a:prstGeom prst="rect">
            <a:avLst/>
          </a:prstGeom>
        </p:spPr>
      </p:pic>
      <p:sp>
        <p:nvSpPr>
          <p:cNvPr id="13" name="Titre 12"/>
          <p:cNvSpPr>
            <a:spLocks noGrp="1"/>
          </p:cNvSpPr>
          <p:nvPr>
            <p:ph type="title"/>
          </p:nvPr>
        </p:nvSpPr>
        <p:spPr>
          <a:xfrm>
            <a:off x="1998433" y="365126"/>
            <a:ext cx="2729552" cy="951346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>Il est 10 heures.</a:t>
            </a:r>
            <a:endParaRPr lang="fr-FR" sz="3200" b="1" dirty="0"/>
          </a:p>
        </p:txBody>
      </p:sp>
      <p:sp>
        <p:nvSpPr>
          <p:cNvPr id="29" name="Titre 12"/>
          <p:cNvSpPr txBox="1">
            <a:spLocks/>
          </p:cNvSpPr>
          <p:nvPr/>
        </p:nvSpPr>
        <p:spPr>
          <a:xfrm>
            <a:off x="5505436" y="351113"/>
            <a:ext cx="4505642" cy="951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/>
              <a:t>Il est 10 heures et demie.</a:t>
            </a:r>
            <a:endParaRPr lang="fr-FR" sz="3200" b="1" dirty="0"/>
          </a:p>
        </p:txBody>
      </p:sp>
      <p:cxnSp>
        <p:nvCxnSpPr>
          <p:cNvPr id="14" name="Connecteur droit 13"/>
          <p:cNvCxnSpPr/>
          <p:nvPr/>
        </p:nvCxnSpPr>
        <p:spPr>
          <a:xfrm flipH="1" flipV="1">
            <a:off x="7023338" y="2797898"/>
            <a:ext cx="524401" cy="5089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7547738" y="3263297"/>
            <a:ext cx="0" cy="1063199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3329011" y="2299399"/>
            <a:ext cx="1" cy="996999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lipse 38"/>
          <p:cNvSpPr/>
          <p:nvPr/>
        </p:nvSpPr>
        <p:spPr>
          <a:xfrm>
            <a:off x="7472259" y="3263297"/>
            <a:ext cx="150958" cy="13561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cxnSp>
        <p:nvCxnSpPr>
          <p:cNvPr id="28" name="Connecteur droit 27"/>
          <p:cNvCxnSpPr/>
          <p:nvPr/>
        </p:nvCxnSpPr>
        <p:spPr>
          <a:xfrm flipH="1" flipV="1">
            <a:off x="2687229" y="2947916"/>
            <a:ext cx="625050" cy="3831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3253533" y="3264122"/>
            <a:ext cx="150958" cy="13561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grpSp>
        <p:nvGrpSpPr>
          <p:cNvPr id="33" name="Groupe 32"/>
          <p:cNvGrpSpPr/>
          <p:nvPr/>
        </p:nvGrpSpPr>
        <p:grpSpPr>
          <a:xfrm>
            <a:off x="6154886" y="1907350"/>
            <a:ext cx="2825087" cy="2798969"/>
            <a:chOff x="3772396" y="1959078"/>
            <a:chExt cx="2825087" cy="2798969"/>
          </a:xfrm>
        </p:grpSpPr>
        <p:sp>
          <p:nvSpPr>
            <p:cNvPr id="34" name="Corde 33"/>
            <p:cNvSpPr/>
            <p:nvPr/>
          </p:nvSpPr>
          <p:spPr>
            <a:xfrm rot="10800000">
              <a:off x="3772396" y="1959078"/>
              <a:ext cx="2825087" cy="2798969"/>
            </a:xfrm>
            <a:prstGeom prst="chord">
              <a:avLst>
                <a:gd name="adj1" fmla="val 5327867"/>
                <a:gd name="adj2" fmla="val 1620000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5222679" y="2988716"/>
              <a:ext cx="1374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/>
                <a:t>e</a:t>
              </a:r>
              <a:r>
                <a:rPr lang="fr-FR" sz="2400" dirty="0" smtClean="0"/>
                <a:t>t demie</a:t>
              </a:r>
              <a:endParaRPr lang="fr-FR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6586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6279</TotalTime>
  <Words>283</Words>
  <Application>Microsoft Office PowerPoint</Application>
  <PresentationFormat>Grand écran</PresentationFormat>
  <Paragraphs>99</Paragraphs>
  <Slides>15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Clensey Medium</vt:lpstr>
      <vt:lpstr>Symbol</vt:lpstr>
      <vt:lpstr>Times New Roman</vt:lpstr>
      <vt:lpstr>Wingdings</vt:lpstr>
      <vt:lpstr>Thème Office</vt:lpstr>
      <vt:lpstr>Mercredi 10 juin</vt:lpstr>
      <vt:lpstr>Présentation PowerPoint</vt:lpstr>
      <vt:lpstr>Présentation PowerPoint</vt:lpstr>
      <vt:lpstr>Numération Ranger les nombres de 1 à 1000</vt:lpstr>
      <vt:lpstr>Présentation PowerPoint</vt:lpstr>
      <vt:lpstr>Présentation PowerPoint</vt:lpstr>
      <vt:lpstr>Grandeurs et mesures Lire l’heure et calculer des durées</vt:lpstr>
      <vt:lpstr>Présentation PowerPoint</vt:lpstr>
      <vt:lpstr>Il est 10 heures.</vt:lpstr>
      <vt:lpstr>Présentation PowerPoint</vt:lpstr>
      <vt:lpstr>Problèmes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Jeudi 9 avril</dc:title>
  <dc:creator>Laure BREMONT</dc:creator>
  <cp:lastModifiedBy>ANNE SZYMCZAK</cp:lastModifiedBy>
  <cp:revision>374</cp:revision>
  <cp:lastPrinted>2020-04-02T08:03:17Z</cp:lastPrinted>
  <dcterms:created xsi:type="dcterms:W3CDTF">2020-03-30T08:30:58Z</dcterms:created>
  <dcterms:modified xsi:type="dcterms:W3CDTF">2020-05-28T18:17:39Z</dcterms:modified>
</cp:coreProperties>
</file>