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626" r:id="rId2"/>
    <p:sldId id="627" r:id="rId3"/>
    <p:sldId id="601" r:id="rId4"/>
    <p:sldId id="658" r:id="rId5"/>
    <p:sldId id="671" r:id="rId6"/>
    <p:sldId id="673" r:id="rId7"/>
    <p:sldId id="674" r:id="rId8"/>
    <p:sldId id="676" r:id="rId9"/>
    <p:sldId id="677" r:id="rId10"/>
    <p:sldId id="675" r:id="rId11"/>
    <p:sldId id="661" r:id="rId12"/>
    <p:sldId id="680" r:id="rId13"/>
    <p:sldId id="682" r:id="rId14"/>
    <p:sldId id="681" r:id="rId15"/>
    <p:sldId id="686" r:id="rId16"/>
    <p:sldId id="602" r:id="rId17"/>
    <p:sldId id="688" r:id="rId18"/>
    <p:sldId id="697" r:id="rId19"/>
    <p:sldId id="695" r:id="rId20"/>
    <p:sldId id="699" r:id="rId21"/>
    <p:sldId id="694" r:id="rId22"/>
    <p:sldId id="698" r:id="rId23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/>
    <p:restoredTop sz="94434" autoAdjust="0"/>
  </p:normalViewPr>
  <p:slideViewPr>
    <p:cSldViewPr snapToGrid="0" snapToObjects="1">
      <p:cViewPr varScale="1">
        <p:scale>
          <a:sx n="65" d="100"/>
          <a:sy n="65" d="100"/>
        </p:scale>
        <p:origin x="8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96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Tracer les dizaines, …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548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42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811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21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t>27/05/2020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5" Type="http://schemas.openxmlformats.org/officeDocument/2006/relationships/image" Target="../media/image190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4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2.png"/><Relationship Id="rId5" Type="http://schemas.openxmlformats.org/officeDocument/2006/relationships/image" Target="../media/image28.png"/><Relationship Id="rId10" Type="http://schemas.openxmlformats.org/officeDocument/2006/relationships/image" Target="../media/image1.gif"/><Relationship Id="rId4" Type="http://schemas.openxmlformats.org/officeDocument/2006/relationships/image" Target="../media/image27.png"/><Relationship Id="rId9" Type="http://schemas.openxmlformats.org/officeDocument/2006/relationships/image" Target="../media/image3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Lundi 8 juin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84244" y="2798645"/>
                <a:ext cx="4688791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fr-FR" dirty="0" smtClean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6    10 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244" y="2798645"/>
                <a:ext cx="4688791" cy="1405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2892" y="1102017"/>
            <a:ext cx="2294388" cy="2130503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3584244" y="3252732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721509" y="3252236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820086" y="3252732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031472" y="3261598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72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1319" y="328022"/>
            <a:ext cx="71259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 smtClean="0">
                <a:solidFill>
                  <a:srgbClr val="7030A0"/>
                </a:solidFill>
              </a:rPr>
              <a:t>Défi pour la prochaine séance</a:t>
            </a:r>
            <a:endParaRPr lang="fr-FR" sz="4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659" y="123244"/>
            <a:ext cx="1005094" cy="167515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8931" y="2390124"/>
            <a:ext cx="2480566" cy="22933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4519995"/>
                <a:ext cx="8984962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4	    5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8	   10	  20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19995"/>
                <a:ext cx="8984962" cy="14053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91319" y="1097463"/>
            <a:ext cx="10863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Trouve </a:t>
            </a: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plusieurs façons </a:t>
            </a:r>
            <a:r>
              <a:rPr lang="fr-FR" sz="28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 faire 35 en utilisant les nombres que tu </a:t>
            </a: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veux </a:t>
            </a:r>
            <a:endParaRPr lang="fr-FR" sz="2800" b="1" dirty="0">
              <a:solidFill>
                <a:srgbClr val="7030A0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1070" y="3557888"/>
            <a:ext cx="2362858" cy="2286986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1026468" y="5017553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5833275" y="5005637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558936" y="4997080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324452" y="5005803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2145841" y="4997081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982925" y="5017552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0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3206" y="1122363"/>
            <a:ext cx="10645254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Numération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b="1" dirty="0" smtClean="0"/>
              <a:t>Ranger les </a:t>
            </a:r>
            <a:r>
              <a:rPr lang="fr-FR" b="1" dirty="0"/>
              <a:t>nombres de 1 à 1000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4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97403" y="0"/>
            <a:ext cx="976037" cy="162672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ZoneTexte 16"/>
          <p:cNvSpPr txBox="1"/>
          <p:nvPr/>
        </p:nvSpPr>
        <p:spPr>
          <a:xfrm>
            <a:off x="616035" y="411854"/>
            <a:ext cx="1024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Crée tous les nombres à trois chiffres </a:t>
            </a:r>
            <a:r>
              <a:rPr lang="fr-FR" sz="40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possibles</a:t>
            </a:r>
            <a:endParaRPr lang="fr-FR" sz="3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831453" y="3905065"/>
            <a:ext cx="266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  <a:endParaRPr lang="fr-F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6035" y="4777035"/>
            <a:ext cx="11861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Chaque chiffre ne peut être utilisé qu’une seule fois par nombre.</a:t>
            </a:r>
            <a:endParaRPr lang="fr-F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Image 2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5371356" y="1197651"/>
            <a:ext cx="1584705" cy="23290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Image 2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2413325" y="1197651"/>
            <a:ext cx="1565037" cy="22366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25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8349058" y="1158678"/>
            <a:ext cx="1618433" cy="23146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051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necteur droit 41"/>
          <p:cNvCxnSpPr/>
          <p:nvPr/>
        </p:nvCxnSpPr>
        <p:spPr>
          <a:xfrm flipV="1">
            <a:off x="3917960" y="1806297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3967989" y="2858551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2089482" y="2858551"/>
            <a:ext cx="1262909" cy="4229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120450" y="5625594"/>
            <a:ext cx="1295813" cy="68223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089482" y="3301478"/>
            <a:ext cx="1295813" cy="68223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1214951" y="540291"/>
            <a:ext cx="874531" cy="11675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1214951" y="2731747"/>
            <a:ext cx="914509" cy="12967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1214951" y="5052412"/>
            <a:ext cx="941694" cy="13181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3352391" y="159336"/>
            <a:ext cx="631981" cy="1028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3385295" y="1304184"/>
            <a:ext cx="599077" cy="1004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 1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3385295" y="2384875"/>
            <a:ext cx="611784" cy="9913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mage 1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3385295" y="5625594"/>
            <a:ext cx="631981" cy="1028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 1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3401317" y="4545580"/>
            <a:ext cx="611784" cy="9913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Image 1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3385295" y="3452735"/>
            <a:ext cx="599077" cy="1004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 1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5247281" y="211339"/>
            <a:ext cx="599077" cy="1004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 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2" r="5750"/>
          <a:stretch/>
        </p:blipFill>
        <p:spPr bwMode="auto">
          <a:xfrm>
            <a:off x="5246979" y="2384875"/>
            <a:ext cx="599077" cy="1004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 2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5245948" y="5679034"/>
            <a:ext cx="611784" cy="9913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" t="1" r="8004" b="3808"/>
          <a:stretch/>
        </p:blipFill>
        <p:spPr bwMode="auto">
          <a:xfrm>
            <a:off x="5240207" y="3477720"/>
            <a:ext cx="611784" cy="9913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 2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5214075" y="1267323"/>
            <a:ext cx="631981" cy="1028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Image 2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3" r="4977"/>
          <a:stretch/>
        </p:blipFill>
        <p:spPr bwMode="auto">
          <a:xfrm>
            <a:off x="5246979" y="4557734"/>
            <a:ext cx="631981" cy="1028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7" name="Connecteur droit 26"/>
          <p:cNvCxnSpPr>
            <a:endCxn id="7" idx="1"/>
          </p:cNvCxnSpPr>
          <p:nvPr/>
        </p:nvCxnSpPr>
        <p:spPr>
          <a:xfrm>
            <a:off x="2089482" y="1124061"/>
            <a:ext cx="1295813" cy="68223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3" idx="3"/>
            <a:endCxn id="6" idx="1"/>
          </p:cNvCxnSpPr>
          <p:nvPr/>
        </p:nvCxnSpPr>
        <p:spPr>
          <a:xfrm flipV="1">
            <a:off x="2089482" y="673803"/>
            <a:ext cx="1262909" cy="45025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2156645" y="5163705"/>
            <a:ext cx="1262909" cy="4229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endCxn id="20" idx="1"/>
          </p:cNvCxnSpPr>
          <p:nvPr/>
        </p:nvCxnSpPr>
        <p:spPr>
          <a:xfrm flipV="1">
            <a:off x="3951166" y="713452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3952920" y="3965825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3946531" y="5059389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3983555" y="6137529"/>
            <a:ext cx="1296115" cy="50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oneTexte 47"/>
              <p:cNvSpPr txBox="1"/>
              <p:nvPr/>
            </p:nvSpPr>
            <p:spPr>
              <a:xfrm>
                <a:off x="7109267" y="362545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123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67" y="362545"/>
                <a:ext cx="1065997" cy="6771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7109267" y="1443235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132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67" y="1443235"/>
                <a:ext cx="1065997" cy="6771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7138833" y="2548434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213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833" y="2548434"/>
                <a:ext cx="1065997" cy="6771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ZoneTexte 50"/>
              <p:cNvSpPr txBox="1"/>
              <p:nvPr/>
            </p:nvSpPr>
            <p:spPr>
              <a:xfrm>
                <a:off x="7138833" y="3616294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231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833" y="3616294"/>
                <a:ext cx="1065997" cy="67710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ZoneTexte 51"/>
              <p:cNvSpPr txBox="1"/>
              <p:nvPr/>
            </p:nvSpPr>
            <p:spPr>
              <a:xfrm>
                <a:off x="7138832" y="4734323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312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52" name="ZoneText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832" y="4734323"/>
                <a:ext cx="1065997" cy="67710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oneTexte 52"/>
              <p:cNvSpPr txBox="1"/>
              <p:nvPr/>
            </p:nvSpPr>
            <p:spPr>
              <a:xfrm>
                <a:off x="7109267" y="5804037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321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53" name="ZoneText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267" y="5804037"/>
                <a:ext cx="1065997" cy="6771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11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necteur droit 41"/>
          <p:cNvCxnSpPr/>
          <p:nvPr/>
        </p:nvCxnSpPr>
        <p:spPr>
          <a:xfrm flipH="1">
            <a:off x="11386279" y="1886656"/>
            <a:ext cx="5275" cy="42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7620401" y="2264598"/>
            <a:ext cx="5275" cy="42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4031569" y="2242343"/>
            <a:ext cx="5275" cy="42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705626" y="1809535"/>
            <a:ext cx="5275" cy="4933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à coins arrondis 12"/>
              <p:cNvSpPr/>
              <p:nvPr/>
            </p:nvSpPr>
            <p:spPr>
              <a:xfrm>
                <a:off x="191377" y="2261811"/>
                <a:ext cx="1028499" cy="95253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fr-FR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à coins arrondis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77" y="2261811"/>
                <a:ext cx="1028499" cy="952533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7637539" y="574792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213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539" y="574792"/>
                <a:ext cx="1065997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30282" y="566166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282" y="566166"/>
                <a:ext cx="1250663" cy="7694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17654" y="528626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654" y="528626"/>
                <a:ext cx="1250663" cy="7694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254235" y="528626"/>
                <a:ext cx="125066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23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235" y="528626"/>
                <a:ext cx="1250662" cy="7694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197770" y="550767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770" y="550767"/>
                <a:ext cx="1250663" cy="7694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0423" y="590955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23" y="590955"/>
                <a:ext cx="1250663" cy="7694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-550979" y="5714576"/>
                <a:ext cx="1337742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123</m:t>
                      </m:r>
                      <m:r>
                        <a:rPr lang="fr-FR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132</m:t>
                      </m:r>
                      <m:r>
                        <a:rPr lang="fr-FR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213</m:t>
                      </m:r>
                      <m:r>
                        <a:rPr lang="fr-FR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231</m:t>
                      </m:r>
                      <m:r>
                        <a:rPr lang="fr-FR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312</m:t>
                      </m:r>
                      <m:r>
                        <a:rPr lang="fr-FR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321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0979" y="5714576"/>
                <a:ext cx="13377429" cy="7694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Google Shape;146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055596" y="0"/>
            <a:ext cx="976037" cy="162672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Arc 11"/>
          <p:cNvSpPr/>
          <p:nvPr/>
        </p:nvSpPr>
        <p:spPr>
          <a:xfrm rot="10800000">
            <a:off x="381227" y="954396"/>
            <a:ext cx="11513018" cy="1307414"/>
          </a:xfrm>
          <a:prstGeom prst="arc">
            <a:avLst>
              <a:gd name="adj1" fmla="val 10769157"/>
              <a:gd name="adj2" fmla="val 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à coins arrondis 33"/>
              <p:cNvSpPr/>
              <p:nvPr/>
            </p:nvSpPr>
            <p:spPr>
              <a:xfrm>
                <a:off x="3522595" y="2600905"/>
                <a:ext cx="1028499" cy="975822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4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fr-FR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à coins arrondis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595" y="2600905"/>
                <a:ext cx="1028499" cy="975822"/>
              </a:xfrm>
              <a:prstGeom prst="round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à coins arrondis 34"/>
              <p:cNvSpPr/>
              <p:nvPr/>
            </p:nvSpPr>
            <p:spPr>
              <a:xfrm>
                <a:off x="7104834" y="2656394"/>
                <a:ext cx="1028499" cy="920334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4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fr-FR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à coins arrondis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834" y="2656394"/>
                <a:ext cx="1028499" cy="920334"/>
              </a:xfrm>
              <a:prstGeom prst="round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à coins arrondis 36"/>
              <p:cNvSpPr/>
              <p:nvPr/>
            </p:nvSpPr>
            <p:spPr>
              <a:xfrm>
                <a:off x="10832161" y="2252081"/>
                <a:ext cx="1028499" cy="95253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4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fr-FR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fr-FR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à coins arrondis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2161" y="2252081"/>
                <a:ext cx="1028499" cy="952533"/>
              </a:xfrm>
              <a:prstGeom prst="round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99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6" grpId="0"/>
      <p:bldP spid="12" grpId="0" animBg="1"/>
      <p:bldP spid="34" grpId="0" animBg="1"/>
      <p:bldP spid="35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18" y="16171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1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ZoneTexte 67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2311696" y="286524"/>
            <a:ext cx="9739277" cy="120032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L’animateur du centre de loisirs </a:t>
            </a:r>
            <a:r>
              <a:rPr lang="fr-FR" sz="2400" dirty="0"/>
              <a:t>donne un carré de chocolat à chaque enfant. </a:t>
            </a:r>
            <a:endParaRPr lang="fr-FR" sz="2400" dirty="0" smtClean="0"/>
          </a:p>
          <a:p>
            <a:r>
              <a:rPr lang="fr-FR" sz="2400" dirty="0"/>
              <a:t>S</a:t>
            </a:r>
            <a:r>
              <a:rPr lang="fr-FR" sz="2400" dirty="0" smtClean="0"/>
              <a:t>a </a:t>
            </a:r>
            <a:r>
              <a:rPr lang="fr-FR" sz="2400" dirty="0"/>
              <a:t>tablette a </a:t>
            </a:r>
            <a:r>
              <a:rPr lang="fr-FR" sz="2400" dirty="0" smtClean="0"/>
              <a:t>9 rangées </a:t>
            </a:r>
            <a:r>
              <a:rPr lang="fr-FR" sz="2400" dirty="0"/>
              <a:t>de 4</a:t>
            </a:r>
            <a:r>
              <a:rPr lang="fr-FR" sz="2400" dirty="0" smtClean="0"/>
              <a:t> carrés </a:t>
            </a:r>
            <a:r>
              <a:rPr lang="fr-FR" sz="2400" dirty="0"/>
              <a:t>chacune. </a:t>
            </a:r>
          </a:p>
          <a:p>
            <a:r>
              <a:rPr lang="fr-FR" sz="2400" b="1" dirty="0"/>
              <a:t>À combien d’enfants </a:t>
            </a:r>
            <a:r>
              <a:rPr lang="fr-FR" sz="2400" b="1" dirty="0" smtClean="0"/>
              <a:t>peut-il </a:t>
            </a:r>
            <a:r>
              <a:rPr lang="fr-FR" sz="2400" b="1" dirty="0"/>
              <a:t>donner un carré de </a:t>
            </a:r>
            <a:r>
              <a:rPr lang="fr-FR" sz="2400" b="1" dirty="0" smtClean="0"/>
              <a:t>chocolat ?</a:t>
            </a:r>
            <a:endParaRPr lang="fr-FR" sz="2400" dirty="0"/>
          </a:p>
        </p:txBody>
      </p:sp>
      <p:sp>
        <p:nvSpPr>
          <p:cNvPr id="67" name="Bulle ronde 66"/>
          <p:cNvSpPr/>
          <p:nvPr/>
        </p:nvSpPr>
        <p:spPr>
          <a:xfrm>
            <a:off x="10412668" y="909227"/>
            <a:ext cx="1209845" cy="523626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2466" r="17917" b="-8809"/>
          <a:stretch/>
        </p:blipFill>
        <p:spPr>
          <a:xfrm>
            <a:off x="3239184" y="5347582"/>
            <a:ext cx="8543498" cy="1657624"/>
          </a:xfrm>
          <a:prstGeom prst="rect">
            <a:avLst/>
          </a:prstGeom>
        </p:spPr>
      </p:pic>
      <p:sp>
        <p:nvSpPr>
          <p:cNvPr id="70" name="ZoneTexte 69"/>
          <p:cNvSpPr txBox="1"/>
          <p:nvPr/>
        </p:nvSpPr>
        <p:spPr>
          <a:xfrm>
            <a:off x="3562067" y="5394969"/>
            <a:ext cx="10450006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Il peut donner un carré de chocolat à 36 enfants.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608" y="2239092"/>
            <a:ext cx="1680467" cy="255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36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2665" y="-159675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208859" y="1250979"/>
            <a:ext cx="11746523" cy="2308324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/>
              <a:t>Yannis veut offrir 45 </a:t>
            </a:r>
            <a:r>
              <a:rPr lang="fr-FR" sz="3200" dirty="0" smtClean="0"/>
              <a:t>macarons </a:t>
            </a:r>
            <a:r>
              <a:rPr lang="fr-FR" sz="3200" dirty="0"/>
              <a:t>à </a:t>
            </a:r>
            <a:r>
              <a:rPr lang="fr-FR" sz="3200" dirty="0" smtClean="0"/>
              <a:t>Isa pour ses 45 ans.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fr-FR" sz="3200" dirty="0"/>
              <a:t>Les </a:t>
            </a:r>
            <a:r>
              <a:rPr lang="fr-FR" sz="3200" dirty="0" smtClean="0"/>
              <a:t>macarons </a:t>
            </a:r>
            <a:r>
              <a:rPr lang="fr-FR" sz="3200" dirty="0"/>
              <a:t>sont </a:t>
            </a:r>
            <a:r>
              <a:rPr lang="fr-FR" sz="3200" dirty="0" smtClean="0"/>
              <a:t>vendus </a:t>
            </a:r>
            <a:r>
              <a:rPr lang="fr-FR" sz="3200" dirty="0"/>
              <a:t>par </a:t>
            </a:r>
            <a:r>
              <a:rPr lang="fr-FR" sz="3200" dirty="0" smtClean="0"/>
              <a:t>boîtes </a:t>
            </a:r>
            <a:r>
              <a:rPr lang="fr-FR" sz="3200" dirty="0"/>
              <a:t>de 5.</a:t>
            </a:r>
          </a:p>
          <a:p>
            <a:pPr>
              <a:lnSpc>
                <a:spcPct val="150000"/>
              </a:lnSpc>
            </a:pPr>
            <a:r>
              <a:rPr lang="fr-FR" sz="3200" b="1" dirty="0"/>
              <a:t>Combien de </a:t>
            </a:r>
            <a:r>
              <a:rPr lang="fr-FR" sz="3200" b="1" dirty="0" smtClean="0"/>
              <a:t>boîtes </a:t>
            </a:r>
            <a:r>
              <a:rPr lang="fr-FR" sz="3200" b="1" dirty="0"/>
              <a:t>doit-il acheter ?</a:t>
            </a: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8" t="79760" r="20397" b="2392"/>
          <a:stretch/>
        </p:blipFill>
        <p:spPr>
          <a:xfrm>
            <a:off x="1468937" y="4622654"/>
            <a:ext cx="10174410" cy="160019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817" y="0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1800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5049672" y="162050"/>
            <a:ext cx="7028597" cy="120032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Yannis veut offrir 45 </a:t>
            </a:r>
            <a:r>
              <a:rPr lang="fr-FR" sz="2400" dirty="0" smtClean="0"/>
              <a:t>macarons </a:t>
            </a:r>
            <a:r>
              <a:rPr lang="fr-FR" sz="2400" dirty="0"/>
              <a:t>à </a:t>
            </a:r>
            <a:r>
              <a:rPr lang="fr-FR" sz="2400" dirty="0" smtClean="0"/>
              <a:t>Isa pour ses 45 ans.</a:t>
            </a:r>
            <a:endParaRPr lang="fr-FR" sz="2400" dirty="0"/>
          </a:p>
          <a:p>
            <a:r>
              <a:rPr lang="fr-FR" sz="2400" dirty="0"/>
              <a:t>Les </a:t>
            </a:r>
            <a:r>
              <a:rPr lang="fr-FR" sz="2400" dirty="0" smtClean="0"/>
              <a:t>macarons </a:t>
            </a:r>
            <a:r>
              <a:rPr lang="fr-FR" sz="2400" dirty="0"/>
              <a:t>sont </a:t>
            </a:r>
            <a:r>
              <a:rPr lang="fr-FR" sz="2400" dirty="0" smtClean="0"/>
              <a:t>vendus </a:t>
            </a:r>
            <a:r>
              <a:rPr lang="fr-FR" sz="2400" dirty="0"/>
              <a:t>par boites de 5.</a:t>
            </a:r>
          </a:p>
          <a:p>
            <a:r>
              <a:rPr lang="fr-FR" sz="2400" b="1" dirty="0"/>
              <a:t>Combien de </a:t>
            </a:r>
            <a:r>
              <a:rPr lang="fr-FR" sz="2400" b="1" dirty="0" smtClean="0"/>
              <a:t>boîtes </a:t>
            </a:r>
            <a:r>
              <a:rPr lang="fr-FR" sz="2400" b="1" dirty="0"/>
              <a:t>doit-il acheter ?</a:t>
            </a:r>
            <a:endParaRPr lang="fr-FR" sz="2400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2032" r="17917" b="-8809"/>
          <a:stretch/>
        </p:blipFill>
        <p:spPr>
          <a:xfrm>
            <a:off x="4208383" y="5308979"/>
            <a:ext cx="7510865" cy="1684920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4396225" y="5386183"/>
            <a:ext cx="6986008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Yannis doit acheter 9 boîtes de macarons.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4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2665" y="-159675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900752" y="1165888"/>
            <a:ext cx="10522425" cy="3046988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Sur une piste, j’avance </a:t>
            </a:r>
            <a:r>
              <a:rPr lang="fr-FR" sz="3200" dirty="0"/>
              <a:t>de </a:t>
            </a:r>
            <a:r>
              <a:rPr lang="fr-FR" sz="3200" dirty="0" smtClean="0"/>
              <a:t>cinq </a:t>
            </a:r>
            <a:r>
              <a:rPr lang="fr-FR" sz="3200" dirty="0"/>
              <a:t>cases en </a:t>
            </a:r>
            <a:r>
              <a:rPr lang="fr-FR" sz="3200" dirty="0" smtClean="0"/>
              <a:t>cinq </a:t>
            </a:r>
            <a:r>
              <a:rPr lang="fr-FR" sz="3200" dirty="0"/>
              <a:t>cases. 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/>
              <a:t>En </a:t>
            </a:r>
            <a:r>
              <a:rPr lang="fr-FR" sz="3200" b="1" dirty="0"/>
              <a:t>combien de fois pourrais-je arriver à la case 40 en partant de la case </a:t>
            </a:r>
            <a:r>
              <a:rPr lang="fr-FR" sz="3200" b="1" dirty="0" smtClean="0"/>
              <a:t>départ</a:t>
            </a:r>
            <a:r>
              <a:rPr lang="fr-FR" sz="3200" b="1" dirty="0"/>
              <a:t> ?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fr-FR" sz="3200" b="1" dirty="0"/>
              <a:t>Et si je voulais aller jusqu’à 60 ?</a:t>
            </a: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8" t="79760" r="20397" b="2392"/>
          <a:stretch/>
        </p:blipFill>
        <p:spPr>
          <a:xfrm>
            <a:off x="1468937" y="4622654"/>
            <a:ext cx="10174410" cy="160019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387" y="1"/>
            <a:ext cx="1039960" cy="173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1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7824" b="2392"/>
          <a:stretch/>
        </p:blipFill>
        <p:spPr>
          <a:xfrm>
            <a:off x="5090615" y="4981433"/>
            <a:ext cx="6741994" cy="1630671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600501" y="209085"/>
            <a:ext cx="11232108" cy="120032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J’avance de </a:t>
            </a:r>
            <a:r>
              <a:rPr lang="fr-FR" sz="2400" dirty="0" smtClean="0"/>
              <a:t>cinq </a:t>
            </a:r>
            <a:r>
              <a:rPr lang="fr-FR" sz="2400" dirty="0"/>
              <a:t>cases en </a:t>
            </a:r>
            <a:r>
              <a:rPr lang="fr-FR" sz="2400" dirty="0" smtClean="0"/>
              <a:t>cinq </a:t>
            </a:r>
            <a:r>
              <a:rPr lang="fr-FR" sz="2400" dirty="0"/>
              <a:t>cases. </a:t>
            </a:r>
          </a:p>
          <a:p>
            <a:r>
              <a:rPr lang="fr-FR" sz="2400" b="1" dirty="0"/>
              <a:t>En combien de fois pourrais-je arriver à la case 40 en partant de la case </a:t>
            </a:r>
            <a:r>
              <a:rPr lang="fr-FR" sz="2400" b="1" dirty="0" smtClean="0"/>
              <a:t>départ</a:t>
            </a:r>
            <a:r>
              <a:rPr lang="fr-FR" sz="2400" b="1" dirty="0"/>
              <a:t> ?</a:t>
            </a:r>
            <a:endParaRPr lang="fr-FR" sz="2400" dirty="0"/>
          </a:p>
          <a:p>
            <a:r>
              <a:rPr lang="fr-FR" sz="2400" b="1" dirty="0"/>
              <a:t>Et si je voulais aller jusqu’à 60 ?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5970111" y="5256987"/>
            <a:ext cx="5964072" cy="1383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J’arriverai sur la case 40 en 8 fois et sur la case 60 en 12 fois.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459" y="1532976"/>
            <a:ext cx="65341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2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3624" y="1709216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Calcul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  </a:t>
            </a:r>
            <a:r>
              <a:rPr lang="fr-FR" dirty="0" smtClean="0">
                <a:latin typeface="+mn-lt"/>
                <a:cs typeface="Arial" panose="020B0604020202020204" pitchFamily="34" charset="0"/>
              </a:rPr>
              <a:t>Le compte est bon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0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44447" y="2979023"/>
                <a:ext cx="3052549" cy="12926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2    5    8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447" y="2979023"/>
                <a:ext cx="3052549" cy="12926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6912" y="1164738"/>
            <a:ext cx="2278444" cy="2057236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4544447" y="3323319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5620214" y="3327294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6765170" y="3305873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571753" y="2835992"/>
                <a:ext cx="4512860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6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10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753" y="2835992"/>
                <a:ext cx="4512860" cy="1405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7764" y="1036554"/>
            <a:ext cx="2347708" cy="2170522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3578599" y="3289583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703391" y="328065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5828183" y="328065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6984842" y="326418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7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97120" y="2936363"/>
                <a:ext cx="3411940" cy="3252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fr-FR" sz="6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	</m:t>
                    </m:r>
                    <m:r>
                      <a:rPr lang="fr-FR" sz="6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</m:t>
                    </m:r>
                    <m:r>
                      <a:rPr lang="fr-FR" sz="6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2</m:t>
                    </m:r>
                    <m:r>
                      <a:rPr lang="fr-FR" sz="6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</m:t>
                    </m:r>
                    <m:r>
                      <a:rPr lang="fr-FR" sz="6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	</m:t>
                    </m:r>
                    <m:r>
                      <a:rPr lang="fr-FR" sz="6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fr-FR" sz="6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10</m:t>
                    </m:r>
                  </m:oMath>
                </a14:m>
                <a:r>
                  <a:rPr lang="fr-FR" sz="60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			   	</a:t>
                </a:r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120" y="2936363"/>
                <a:ext cx="3411940" cy="32520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414" y="1187859"/>
            <a:ext cx="2349988" cy="2033013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4185909" y="3433054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272261" y="3423146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535897" y="3441747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4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55151" y="3010172"/>
                <a:ext cx="4512860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	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5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6	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151" y="3010172"/>
                <a:ext cx="4512860" cy="1405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792" y="1171419"/>
            <a:ext cx="2428646" cy="2141624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4014634" y="3463763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110571" y="343305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208428" y="3449354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297926" y="3437981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4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605272" y="2826767"/>
                <a:ext cx="4512860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 4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8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	   2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272" y="2826767"/>
                <a:ext cx="4512860" cy="1405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8893" y="1107451"/>
            <a:ext cx="2185043" cy="2099773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3837398" y="328065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929910" y="3278058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022422" y="3278059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133841" y="3280654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1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807" y="394131"/>
            <a:ext cx="1089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Utilise les nombres en bleu pour atteindre la </a:t>
            </a:r>
            <a:r>
              <a:rPr lang="fr-FR" sz="4000" b="1" dirty="0" smtClean="0">
                <a:solidFill>
                  <a:srgbClr val="7030A0"/>
                </a:solidFill>
              </a:rPr>
              <a:t>cible</a:t>
            </a:r>
            <a:endParaRPr lang="fr-FR" sz="4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20029" y="2818511"/>
                <a:ext cx="4512860" cy="1405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/>
                </a:r>
                <a:br>
                  <a:rPr lang="fr-FR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 	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6	 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7	</m:t>
                      </m:r>
                      <m:r>
                        <a:rPr lang="fr-FR" sz="60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6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4</m:t>
                      </m:r>
                    </m:oMath>
                  </m:oMathPara>
                </a14:m>
                <a:endParaRPr lang="fr-FR" sz="6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029" y="2818511"/>
                <a:ext cx="4512860" cy="1405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897" y="1187545"/>
            <a:ext cx="2533125" cy="2007581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3980817" y="3280655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068219" y="3281032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127587" y="3280654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214989" y="3255469"/>
            <a:ext cx="901010" cy="8390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9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5269</TotalTime>
  <Words>336</Words>
  <Application>Microsoft Office PowerPoint</Application>
  <PresentationFormat>Grand écran</PresentationFormat>
  <Paragraphs>75</Paragraphs>
  <Slides>22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Clensey Medium</vt:lpstr>
      <vt:lpstr>French Script MT</vt:lpstr>
      <vt:lpstr>Times New Roman</vt:lpstr>
      <vt:lpstr>Thème Office</vt:lpstr>
      <vt:lpstr>Lundi 8 juin</vt:lpstr>
      <vt:lpstr>Présentation PowerPoint</vt:lpstr>
      <vt:lpstr>Calcul    Le compte est bon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Numération Ranger les nombres de 1 à 1000</vt:lpstr>
      <vt:lpstr>Présentation PowerPoint</vt:lpstr>
      <vt:lpstr>Présentation PowerPoint</vt:lpstr>
      <vt:lpstr>Présentation PowerPoint</vt:lpstr>
      <vt:lpstr>Problèmes</vt:lpstr>
      <vt:lpstr>Problème n° 1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ANNE SZYMCZAK</cp:lastModifiedBy>
  <cp:revision>317</cp:revision>
  <cp:lastPrinted>2020-04-02T08:03:17Z</cp:lastPrinted>
  <dcterms:created xsi:type="dcterms:W3CDTF">2020-03-30T08:30:58Z</dcterms:created>
  <dcterms:modified xsi:type="dcterms:W3CDTF">2020-05-27T19:33:52Z</dcterms:modified>
</cp:coreProperties>
</file>