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626" r:id="rId2"/>
    <p:sldId id="627" r:id="rId3"/>
    <p:sldId id="601" r:id="rId4"/>
    <p:sldId id="675" r:id="rId5"/>
    <p:sldId id="676" r:id="rId6"/>
    <p:sldId id="677" r:id="rId7"/>
    <p:sldId id="692" r:id="rId8"/>
    <p:sldId id="693" r:id="rId9"/>
    <p:sldId id="664" r:id="rId10"/>
    <p:sldId id="671" r:id="rId11"/>
    <p:sldId id="672" r:id="rId12"/>
    <p:sldId id="673" r:id="rId13"/>
    <p:sldId id="674" r:id="rId14"/>
    <p:sldId id="686" r:id="rId15"/>
    <p:sldId id="602" r:id="rId16"/>
    <p:sldId id="679" r:id="rId17"/>
    <p:sldId id="681" r:id="rId18"/>
    <p:sldId id="682" r:id="rId19"/>
    <p:sldId id="683" r:id="rId20"/>
    <p:sldId id="684" r:id="rId21"/>
    <p:sldId id="506" r:id="rId22"/>
  </p:sldIdLst>
  <p:sldSz cx="12192000" cy="6858000"/>
  <p:notesSz cx="6888163" cy="100187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3"/>
    <p:restoredTop sz="94434" autoAdjust="0"/>
  </p:normalViewPr>
  <p:slideViewPr>
    <p:cSldViewPr snapToGrid="0" snapToObjects="1">
      <p:cViewPr varScale="1">
        <p:scale>
          <a:sx n="70" d="100"/>
          <a:sy n="70" d="100"/>
        </p:scale>
        <p:origin x="70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7C18DD02-E5FF-264B-8EB3-6B86560ACCF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8D9FD304-8138-7F4C-8461-7CE5879380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4697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7969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921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1248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Tracer les dizaines, …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1020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3647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5690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4334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6A517F4-F26D-B74E-A048-B2FD348CE5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F72C18CF-53EE-BC44-A422-CF8D886E96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8639A74-2B62-964A-A35B-38DF401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7F93CECF-7A41-1F43-9C01-7D2DC9260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BF0C56CC-A9A7-1445-9A15-AE187C9C3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9428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6078FF9-A973-004D-A1CF-1C8A6D93A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6915F20E-F470-3041-8C56-38EDE38C1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A2651FA-A622-7842-ABAA-C7EBF4846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101DB440-A910-E047-BA14-3E370AA44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4558A891-E45B-6C46-B05A-FEA3E2031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3556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6659DDE4-5F56-C143-82AA-02AB0D9406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15BC7678-EF1E-E74A-A94B-58D31F28E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66F8AB7-6764-4041-B630-5E7E5A2DD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C78DA9E8-51AE-2A47-8055-2B0DF9C7C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209A009-4BED-D74B-9AFA-FAA03BF1A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0517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0AB83C4-D2BD-AA4B-88DE-B152F1D64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0A3A689-12F8-5A47-88FB-EED85B259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C694CF1-DCC9-E94D-8E49-D9AB5EC8D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5F01537-B12D-9247-9E0D-39EF2E9D5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54D797D-510A-F14B-89EC-6B605AFE3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92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B6EBEFA-DEB6-BD4F-977C-47F8A5AE3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98D782EF-37B3-7C4E-816B-570D0D009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A0C0D8B-8B3B-3A45-ADE3-AC9E7E724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1990BCB5-0FFC-F840-AA91-55BEE3CE8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1A23E92-E29D-8B44-A220-EF12DECB3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048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FE5D16F-514C-F048-B808-993495BA6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ACAE751-6084-5D43-9347-716EC7D33A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EEBCACFF-47C5-5B4C-97EF-52E8FFBDAA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EA5DCB0E-5374-DD4A-A1EA-1C536164B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4A14FE43-1953-DB49-B94A-A48E6289C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6DDAF0AA-D6E1-B442-9C2D-3873AA7FB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8714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EA5C992-7E88-5A41-8625-72BE55DEC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3F31EA8-DB6E-0B4A-85B9-DDC154A14C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A09D683C-C167-6047-BEE7-F148679679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B2AF52C1-6346-FC49-8D82-8448292ECE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9E84B932-677B-6A47-92EC-C09D19A463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B4ABC338-7A89-1943-B143-30BB2FF8B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1DAD9C66-8763-DD4A-91FA-0E24EC6AD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2A0558C3-C08D-A047-AC86-24D94B00C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0156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220502A-D6CF-0E42-95F0-572F01F3A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3AAE9147-7554-B546-BD52-74E24E3B5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61124627-28B2-8349-869A-4A20007A4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65769E86-542A-954E-ABCB-E51B7D923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8215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4D30AC58-8373-D247-9452-AE4123EC1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5384AE93-57BA-8B47-8C86-24950275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96D41C84-8F8A-D74B-971E-818C9FFD0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941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EC1F036-69B2-F04C-9FBA-FC2763FA9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4DC921A-8F59-6341-9779-A5B2BD6E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CA96EBD9-D1D8-134A-8E72-58C0D2332F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B148383E-A952-8B43-A720-47EE792B8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65EFEF5A-01E9-004D-BFC4-2EB2E9035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DA894AE4-5FA6-D547-B142-53822E809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2654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14D8A58-49CF-F041-AC4F-2CCAA406F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43642EFB-B5D5-2C48-A0AE-24C5A604C9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74768CD9-5512-6140-975C-6462E59E08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ECC2C826-2913-BB49-8B28-FD20C46BC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481831D9-5663-1546-8F9E-09CA33F5C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CAFD68C4-2057-5D47-BA0F-0702C9E1F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10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560C0989-D162-4243-AB33-EBB4A6E78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D4AE383E-4DD6-EF4B-BF8D-87C3C28F7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F80840D-D131-844C-A88D-8EB810EA45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20C5C-F561-2444-8D59-714D4DE57938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CAC46487-109C-6149-901A-09224F8969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3E9F3FD-264A-EF4B-8E59-99EF6C08CB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0571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1FD31B9-7166-D642-A3AE-1BD996153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Jeudi 28 mai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701040" y="1524000"/>
            <a:ext cx="10713720" cy="495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148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58621" y="452857"/>
            <a:ext cx="26613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b="1" dirty="0" smtClean="0">
                <a:solidFill>
                  <a:srgbClr val="7030A0"/>
                </a:solidFill>
              </a:rPr>
              <a:t>Combien ?</a:t>
            </a:r>
            <a:endParaRPr lang="fr-FR" sz="44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649" y="0"/>
            <a:ext cx="1005094" cy="1675157"/>
          </a:xfrm>
          <a:prstGeom prst="rect">
            <a:avLst/>
          </a:prstGeom>
        </p:spPr>
      </p:pic>
      <p:sp>
        <p:nvSpPr>
          <p:cNvPr id="8" name="Rectangle à coins arrondis 7"/>
          <p:cNvSpPr/>
          <p:nvPr/>
        </p:nvSpPr>
        <p:spPr>
          <a:xfrm>
            <a:off x="3942341" y="1867817"/>
            <a:ext cx="2566001" cy="323977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3"/>
          <a:srcRect l="1" t="2673" r="2073"/>
          <a:stretch/>
        </p:blipFill>
        <p:spPr>
          <a:xfrm>
            <a:off x="3942341" y="1851464"/>
            <a:ext cx="2686334" cy="3272477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/>
          <a:srcRect l="1" t="2673" r="2073"/>
          <a:stretch/>
        </p:blipFill>
        <p:spPr>
          <a:xfrm>
            <a:off x="3942341" y="1851464"/>
            <a:ext cx="2686334" cy="3272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97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03106" y="548102"/>
            <a:ext cx="26613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b="1" dirty="0" smtClean="0">
                <a:solidFill>
                  <a:srgbClr val="7030A0"/>
                </a:solidFill>
              </a:rPr>
              <a:t>Combien ?</a:t>
            </a:r>
            <a:endParaRPr lang="fr-FR" sz="44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2001" y="95245"/>
            <a:ext cx="1005094" cy="1675157"/>
          </a:xfrm>
          <a:prstGeom prst="rect">
            <a:avLst/>
          </a:prstGeom>
        </p:spPr>
      </p:pic>
      <p:sp>
        <p:nvSpPr>
          <p:cNvPr id="8" name="Rectangle à coins arrondis 7"/>
          <p:cNvSpPr/>
          <p:nvPr/>
        </p:nvSpPr>
        <p:spPr>
          <a:xfrm>
            <a:off x="4475642" y="1973699"/>
            <a:ext cx="2602987" cy="333864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/>
          <a:srcRect t="3035" r="3544"/>
          <a:stretch/>
        </p:blipFill>
        <p:spPr>
          <a:xfrm>
            <a:off x="4337827" y="1973699"/>
            <a:ext cx="2780077" cy="343751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/>
          <a:srcRect t="3035" r="3544"/>
          <a:stretch/>
        </p:blipFill>
        <p:spPr>
          <a:xfrm>
            <a:off x="4337827" y="1973699"/>
            <a:ext cx="2780077" cy="343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55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71464" y="538261"/>
            <a:ext cx="253306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b="1" dirty="0" smtClean="0">
                <a:solidFill>
                  <a:srgbClr val="7030A0"/>
                </a:solidFill>
              </a:rPr>
              <a:t>Combien?</a:t>
            </a:r>
            <a:endParaRPr lang="fr-FR" sz="44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524" y="85404"/>
            <a:ext cx="1005094" cy="1675157"/>
          </a:xfrm>
          <a:prstGeom prst="rect">
            <a:avLst/>
          </a:prstGeom>
        </p:spPr>
      </p:pic>
      <p:sp>
        <p:nvSpPr>
          <p:cNvPr id="8" name="Rectangle à coins arrondis 7"/>
          <p:cNvSpPr/>
          <p:nvPr/>
        </p:nvSpPr>
        <p:spPr>
          <a:xfrm>
            <a:off x="4483696" y="2044536"/>
            <a:ext cx="2566001" cy="323977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/>
          <a:srcRect l="1685" t="1813" r="4311" b="2463"/>
          <a:stretch/>
        </p:blipFill>
        <p:spPr>
          <a:xfrm>
            <a:off x="4408744" y="1978923"/>
            <a:ext cx="2715904" cy="3370997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3"/>
          <a:srcRect l="1685" t="1813" r="4311" b="2463"/>
          <a:stretch/>
        </p:blipFill>
        <p:spPr>
          <a:xfrm>
            <a:off x="4408744" y="1978922"/>
            <a:ext cx="2715904" cy="3370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265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65549" y="462989"/>
            <a:ext cx="26613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b="1" dirty="0" smtClean="0">
                <a:solidFill>
                  <a:srgbClr val="7030A0"/>
                </a:solidFill>
              </a:rPr>
              <a:t>Combien ?</a:t>
            </a:r>
            <a:endParaRPr lang="fr-FR" sz="44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649" y="10132"/>
            <a:ext cx="1005094" cy="1675157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/>
          <a:srcRect r="2239"/>
          <a:stretch/>
        </p:blipFill>
        <p:spPr>
          <a:xfrm>
            <a:off x="4029218" y="1818130"/>
            <a:ext cx="3361544" cy="3728915"/>
          </a:xfrm>
          <a:prstGeom prst="rect">
            <a:avLst/>
          </a:prstGeom>
        </p:spPr>
      </p:pic>
      <p:sp>
        <p:nvSpPr>
          <p:cNvPr id="11" name="Rectangle à coins arrondis 10"/>
          <p:cNvSpPr/>
          <p:nvPr/>
        </p:nvSpPr>
        <p:spPr>
          <a:xfrm>
            <a:off x="4051425" y="1818130"/>
            <a:ext cx="3317132" cy="366221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/>
          <a:srcRect r="2239" b="-1647"/>
          <a:stretch/>
        </p:blipFill>
        <p:spPr>
          <a:xfrm>
            <a:off x="4032036" y="1818130"/>
            <a:ext cx="3355909" cy="3776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97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65549" y="462989"/>
            <a:ext cx="26613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b="1" dirty="0" smtClean="0">
                <a:solidFill>
                  <a:srgbClr val="7030A0"/>
                </a:solidFill>
              </a:rPr>
              <a:t>Combien ?</a:t>
            </a:r>
            <a:endParaRPr lang="fr-FR" sz="44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649" y="10132"/>
            <a:ext cx="1005094" cy="1675157"/>
          </a:xfrm>
          <a:prstGeom prst="rect">
            <a:avLst/>
          </a:prstGeom>
        </p:spPr>
      </p:pic>
      <p:sp>
        <p:nvSpPr>
          <p:cNvPr id="8" name="Rectangle à coins arrondis 7"/>
          <p:cNvSpPr/>
          <p:nvPr/>
        </p:nvSpPr>
        <p:spPr>
          <a:xfrm>
            <a:off x="4007101" y="1709992"/>
            <a:ext cx="2789186" cy="388094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7101" y="1685289"/>
            <a:ext cx="2981325" cy="398145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7101" y="1691424"/>
            <a:ext cx="2981325" cy="39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231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Problèmes</a:t>
            </a:r>
            <a:endParaRPr lang="fr-FR" sz="8000" b="1" dirty="0">
              <a:solidFill>
                <a:srgbClr val="7030A0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47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AB748835-774C-3C4C-B092-415F4A7F715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3" t="66816" r="17917" b="-8809"/>
          <a:stretch/>
        </p:blipFill>
        <p:spPr>
          <a:xfrm>
            <a:off x="4431323" y="4351547"/>
            <a:ext cx="7287925" cy="2642352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xmlns="" id="{995F4DAB-C118-7149-9BDE-CE77AAC6F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fr-FR" dirty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 Correction du problème </a:t>
            </a:r>
            <a:r>
              <a:rPr lang="fr-FR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de la séance précédente</a:t>
            </a:r>
            <a:endParaRPr lang="fr-FR" dirty="0">
              <a:solidFill>
                <a:srgbClr val="7030A0"/>
              </a:solidFill>
              <a:latin typeface="+mn-lt"/>
              <a:ea typeface="Clensey Medium" panose="02000603000000000000" pitchFamily="2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6179D1D2-EEE6-2641-AF19-BD74D8F6926D}"/>
              </a:ext>
            </a:extLst>
          </p:cNvPr>
          <p:cNvSpPr txBox="1"/>
          <p:nvPr/>
        </p:nvSpPr>
        <p:spPr>
          <a:xfrm>
            <a:off x="354842" y="1036593"/>
            <a:ext cx="11709779" cy="1569660"/>
          </a:xfrm>
          <a:prstGeom prst="rect">
            <a:avLst/>
          </a:prstGeom>
          <a:solidFill>
            <a:srgbClr val="DEC3DC"/>
          </a:solidFill>
          <a:ln w="12700" cmpd="sng">
            <a:solidFill>
              <a:srgbClr val="DEC3DC"/>
            </a:solidFill>
          </a:ln>
        </p:spPr>
        <p:txBody>
          <a:bodyPr wrap="square" rtlCol="0">
            <a:spAutoFit/>
          </a:bodyPr>
          <a:lstStyle/>
          <a:p>
            <a:r>
              <a:rPr lang="fr-FR" sz="3200" dirty="0"/>
              <a:t>Monsieur Gilles possède 7 poules.</a:t>
            </a:r>
          </a:p>
          <a:p>
            <a:r>
              <a:rPr lang="fr-FR" sz="3200" dirty="0"/>
              <a:t>Chaque poule pond 5 œufs par </a:t>
            </a:r>
            <a:r>
              <a:rPr lang="fr-FR" sz="3200" dirty="0" smtClean="0"/>
              <a:t>semaine.</a:t>
            </a:r>
            <a:endParaRPr lang="fr-FR" sz="3200" dirty="0"/>
          </a:p>
          <a:p>
            <a:r>
              <a:rPr lang="fr-FR" sz="3200" b="1" dirty="0"/>
              <a:t>Au bout de </a:t>
            </a:r>
            <a:r>
              <a:rPr lang="fr-FR" sz="3200" b="1" dirty="0" smtClean="0"/>
              <a:t>dix semaines, </a:t>
            </a:r>
            <a:r>
              <a:rPr lang="fr-FR" sz="3200" b="1" dirty="0"/>
              <a:t>combien </a:t>
            </a:r>
            <a:r>
              <a:rPr lang="fr-FR" sz="3200" b="1" dirty="0" smtClean="0"/>
              <a:t>d'œufs </a:t>
            </a:r>
            <a:r>
              <a:rPr lang="fr-FR" sz="3200" b="1" dirty="0" smtClean="0"/>
              <a:t>Monsieur </a:t>
            </a:r>
            <a:r>
              <a:rPr lang="fr-FR" sz="3200" b="1" dirty="0"/>
              <a:t>Gilles </a:t>
            </a:r>
            <a:r>
              <a:rPr lang="fr-FR" sz="3200" b="1" dirty="0" err="1" smtClean="0"/>
              <a:t>aura-t-il</a:t>
            </a:r>
            <a:r>
              <a:rPr lang="fr-FR" sz="3200" b="1" dirty="0" smtClean="0"/>
              <a:t> </a:t>
            </a:r>
            <a:r>
              <a:rPr lang="fr-FR" sz="3200" b="1" dirty="0" smtClean="0"/>
              <a:t>?</a:t>
            </a:r>
            <a:endParaRPr lang="fr-FR" sz="3200" dirty="0"/>
          </a:p>
        </p:txBody>
      </p:sp>
      <p:sp>
        <p:nvSpPr>
          <p:cNvPr id="3" name="ZoneTexte 2"/>
          <p:cNvSpPr txBox="1"/>
          <p:nvPr/>
        </p:nvSpPr>
        <p:spPr>
          <a:xfrm>
            <a:off x="4602752" y="4508127"/>
            <a:ext cx="711649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900"/>
              </a:lnSpc>
            </a:pPr>
            <a:r>
              <a:rPr lang="fr-FR" sz="4400" dirty="0" smtClean="0">
                <a:latin typeface="French Script MT" panose="03020402040607040605" pitchFamily="66" charset="0"/>
              </a:rPr>
              <a:t>Monsieur Gilles aura 350 œufs en tout au</a:t>
            </a:r>
          </a:p>
          <a:p>
            <a:pPr>
              <a:lnSpc>
                <a:spcPts val="6900"/>
              </a:lnSpc>
            </a:pPr>
            <a:r>
              <a:rPr lang="fr-FR" sz="4400" dirty="0" smtClean="0">
                <a:latin typeface="French Script MT" panose="03020402040607040605" pitchFamily="66" charset="0"/>
              </a:rPr>
              <a:t>bout de dix semaines .</a:t>
            </a:r>
            <a:endParaRPr lang="fr-FR" sz="4400" dirty="0">
              <a:latin typeface="French Script MT" panose="03020402040607040605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8612604" y="3103967"/>
                <a:ext cx="214122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fr-FR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5 </m:t>
                      </m:r>
                      <m:r>
                        <a:rPr lang="fr-FR" sz="32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</m:t>
                      </m:r>
                      <m:r>
                        <m:rPr>
                          <m:nor/>
                        </m:rPr>
                        <a:rPr lang="fr-FR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 = 35</m:t>
                      </m:r>
                    </m:oMath>
                  </m:oMathPara>
                </a14:m>
                <a:endParaRPr lang="fr-FR" sz="3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2604" y="3103967"/>
                <a:ext cx="2141227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8457269" y="3666018"/>
                <a:ext cx="273433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fr-FR" sz="32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3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sz="3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5 </m:t>
                    </m:r>
                    <m:r>
                      <a:rPr lang="fr-F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</m:t>
                    </m:r>
                    <m:r>
                      <m:rPr>
                        <m:nor/>
                      </m:rPr>
                      <a:rPr lang="fr-FR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</m:t>
                    </m:r>
                    <m:r>
                      <m:rPr>
                        <m:nor/>
                      </m:rPr>
                      <a:rPr lang="fr-FR" sz="3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= 35</m:t>
                    </m:r>
                    <m:r>
                      <m:rPr>
                        <m:nor/>
                      </m:rPr>
                      <a:rPr lang="fr-FR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fr-FR" sz="3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7269" y="3666018"/>
                <a:ext cx="2734338" cy="492443"/>
              </a:xfrm>
              <a:prstGeom prst="rect">
                <a:avLst/>
              </a:prstGeom>
              <a:blipFill>
                <a:blip r:embed="rId5"/>
                <a:stretch>
                  <a:fillRect l="-8909" t="-24691" b="-4938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069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xmlns="" id="{995F4DAB-C118-7149-9BDE-CE77AAC6F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418" y="16171"/>
            <a:ext cx="5247409" cy="1325563"/>
          </a:xfrm>
        </p:spPr>
        <p:txBody>
          <a:bodyPr/>
          <a:lstStyle/>
          <a:p>
            <a:r>
              <a:rPr lang="fr-FR" b="1" dirty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Problème n</a:t>
            </a:r>
            <a: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° 1</a:t>
            </a:r>
            <a:endParaRPr lang="fr-FR" b="1" dirty="0">
              <a:solidFill>
                <a:srgbClr val="7030A0"/>
              </a:solidFill>
              <a:latin typeface="+mn-lt"/>
              <a:ea typeface="Clensey Medium" panose="02000603000000000000" pitchFamily="2" charset="0"/>
            </a:endParaRPr>
          </a:p>
        </p:txBody>
      </p:sp>
      <p:grpSp>
        <p:nvGrpSpPr>
          <p:cNvPr id="11" name="Grouper 10"/>
          <p:cNvGrpSpPr/>
          <p:nvPr/>
        </p:nvGrpSpPr>
        <p:grpSpPr>
          <a:xfrm>
            <a:off x="6247698" y="1710075"/>
            <a:ext cx="4065404" cy="2466032"/>
            <a:chOff x="4214996" y="1854200"/>
            <a:chExt cx="3683000" cy="2161232"/>
          </a:xfrm>
          <a:solidFill>
            <a:srgbClr val="DEC3DC"/>
          </a:solidFill>
        </p:grpSpPr>
        <p:sp>
          <p:nvSpPr>
            <p:cNvPr id="8" name="Bulle ronde 7"/>
            <p:cNvSpPr/>
            <p:nvPr/>
          </p:nvSpPr>
          <p:spPr>
            <a:xfrm>
              <a:off x="4214996" y="1854200"/>
              <a:ext cx="3683000" cy="2161232"/>
            </a:xfrm>
            <a:prstGeom prst="wedgeEllipseCallout">
              <a:avLst>
                <a:gd name="adj1" fmla="val -37385"/>
                <a:gd name="adj2" fmla="val 79597"/>
              </a:avLst>
            </a:prstGeom>
            <a:grpFill/>
            <a:ln w="57150" cmpd="sng">
              <a:solidFill>
                <a:srgbClr val="DEC3DC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4368098" y="2489260"/>
              <a:ext cx="3376796" cy="9440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b="1" dirty="0"/>
                <a:t>Problème énoncé </a:t>
              </a:r>
            </a:p>
            <a:p>
              <a:pPr algn="ctr"/>
              <a:r>
                <a:rPr lang="fr-FR" sz="3200" b="1" dirty="0"/>
                <a:t>à l’oral</a:t>
              </a:r>
            </a:p>
          </p:txBody>
        </p:sp>
      </p:grpSp>
      <p:pic>
        <p:nvPicPr>
          <p:cNvPr id="9" name="Image 8">
            <a:extLst>
              <a:ext uri="{FF2B5EF4-FFF2-40B4-BE49-F238E27FC236}">
                <a16:creationId xmlns:a16="http://schemas.microsoft.com/office/drawing/2014/main" xmlns="" id="{0ED7BAB0-8155-4104-A81E-CE27CFC09B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167" y="3840245"/>
            <a:ext cx="1473530" cy="2455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54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e 65">
            <a:extLst>
              <a:ext uri="{FF2B5EF4-FFF2-40B4-BE49-F238E27FC236}">
                <a16:creationId xmlns:a16="http://schemas.microsoft.com/office/drawing/2014/main" xmlns="" id="{3CCA369D-1587-0141-8E2A-52047F25F5DE}"/>
              </a:ext>
            </a:extLst>
          </p:cNvPr>
          <p:cNvGrpSpPr/>
          <p:nvPr/>
        </p:nvGrpSpPr>
        <p:grpSpPr>
          <a:xfrm>
            <a:off x="2310310" y="2561023"/>
            <a:ext cx="6255328" cy="3561022"/>
            <a:chOff x="2276301" y="1825625"/>
            <a:chExt cx="6255328" cy="3561022"/>
          </a:xfrm>
        </p:grpSpPr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xmlns="" id="{BE1CCCBA-FC7E-854D-A1EB-1641BCEC8C4A}"/>
                </a:ext>
              </a:extLst>
            </p:cNvPr>
            <p:cNvGrpSpPr/>
            <p:nvPr/>
          </p:nvGrpSpPr>
          <p:grpSpPr>
            <a:xfrm>
              <a:off x="2277687" y="1825625"/>
              <a:ext cx="6253942" cy="760816"/>
              <a:chOff x="2277687" y="1825625"/>
              <a:chExt cx="6253942" cy="760816"/>
            </a:xfrm>
          </p:grpSpPr>
          <p:cxnSp>
            <p:nvCxnSpPr>
              <p:cNvPr id="6" name="Connecteur droit 5">
                <a:extLst>
                  <a:ext uri="{FF2B5EF4-FFF2-40B4-BE49-F238E27FC236}">
                    <a16:creationId xmlns:a16="http://schemas.microsoft.com/office/drawing/2014/main" xmlns="" id="{5C9CA78B-7EEB-8241-AB02-608C66A7B349}"/>
                  </a:ext>
                </a:extLst>
              </p:cNvPr>
              <p:cNvCxnSpPr/>
              <p:nvPr/>
            </p:nvCxnSpPr>
            <p:spPr>
              <a:xfrm>
                <a:off x="227768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xmlns="" id="{4F958E48-C546-244C-B4E3-A751CAD8693C}"/>
                  </a:ext>
                </a:extLst>
              </p:cNvPr>
              <p:cNvCxnSpPr/>
              <p:nvPr/>
            </p:nvCxnSpPr>
            <p:spPr>
              <a:xfrm>
                <a:off x="2762596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Connecteur droit 7">
                <a:extLst>
                  <a:ext uri="{FF2B5EF4-FFF2-40B4-BE49-F238E27FC236}">
                    <a16:creationId xmlns:a16="http://schemas.microsoft.com/office/drawing/2014/main" xmlns="" id="{A1CBBC15-F876-3E43-9991-8E6446650852}"/>
                  </a:ext>
                </a:extLst>
              </p:cNvPr>
              <p:cNvCxnSpPr/>
              <p:nvPr/>
            </p:nvCxnSpPr>
            <p:spPr>
              <a:xfrm>
                <a:off x="322810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cteur droit 8">
                <a:extLst>
                  <a:ext uri="{FF2B5EF4-FFF2-40B4-BE49-F238E27FC236}">
                    <a16:creationId xmlns:a16="http://schemas.microsoft.com/office/drawing/2014/main" xmlns="" id="{01AF318D-E9E7-EC46-A3D7-4B924F59E1A4}"/>
                  </a:ext>
                </a:extLst>
              </p:cNvPr>
              <p:cNvCxnSpPr/>
              <p:nvPr/>
            </p:nvCxnSpPr>
            <p:spPr>
              <a:xfrm>
                <a:off x="371024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necteur droit 9">
                <a:extLst>
                  <a:ext uri="{FF2B5EF4-FFF2-40B4-BE49-F238E27FC236}">
                    <a16:creationId xmlns:a16="http://schemas.microsoft.com/office/drawing/2014/main" xmlns="" id="{0EE5276E-9BE1-F344-A9C0-12A5DA933910}"/>
                  </a:ext>
                </a:extLst>
              </p:cNvPr>
              <p:cNvCxnSpPr/>
              <p:nvPr/>
            </p:nvCxnSpPr>
            <p:spPr>
              <a:xfrm>
                <a:off x="4192385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necteur droit 10">
                <a:extLst>
                  <a:ext uri="{FF2B5EF4-FFF2-40B4-BE49-F238E27FC236}">
                    <a16:creationId xmlns:a16="http://schemas.microsoft.com/office/drawing/2014/main" xmlns="" id="{40C1D6BC-0C5C-E34B-879A-EE23CD0B32DD}"/>
                  </a:ext>
                </a:extLst>
              </p:cNvPr>
              <p:cNvCxnSpPr/>
              <p:nvPr/>
            </p:nvCxnSpPr>
            <p:spPr>
              <a:xfrm>
                <a:off x="465789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>
                <a:extLst>
                  <a:ext uri="{FF2B5EF4-FFF2-40B4-BE49-F238E27FC236}">
                    <a16:creationId xmlns:a16="http://schemas.microsoft.com/office/drawing/2014/main" xmlns="" id="{82D3F36C-E23A-7840-84D6-CC49B111B5D1}"/>
                  </a:ext>
                </a:extLst>
              </p:cNvPr>
              <p:cNvCxnSpPr/>
              <p:nvPr/>
            </p:nvCxnSpPr>
            <p:spPr>
              <a:xfrm>
                <a:off x="514003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necteur droit 12">
                <a:extLst>
                  <a:ext uri="{FF2B5EF4-FFF2-40B4-BE49-F238E27FC236}">
                    <a16:creationId xmlns:a16="http://schemas.microsoft.com/office/drawing/2014/main" xmlns="" id="{17F0754B-659F-DA4B-BA53-67A4F7BDE5AF}"/>
                  </a:ext>
                </a:extLst>
              </p:cNvPr>
              <p:cNvCxnSpPr/>
              <p:nvPr/>
            </p:nvCxnSpPr>
            <p:spPr>
              <a:xfrm>
                <a:off x="560554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13">
                <a:extLst>
                  <a:ext uri="{FF2B5EF4-FFF2-40B4-BE49-F238E27FC236}">
                    <a16:creationId xmlns:a16="http://schemas.microsoft.com/office/drawing/2014/main" xmlns="" id="{48EC4D74-63EA-774A-886A-2C362E9E5DE0}"/>
                  </a:ext>
                </a:extLst>
              </p:cNvPr>
              <p:cNvCxnSpPr/>
              <p:nvPr/>
            </p:nvCxnSpPr>
            <p:spPr>
              <a:xfrm>
                <a:off x="609599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>
                <a:extLst>
                  <a:ext uri="{FF2B5EF4-FFF2-40B4-BE49-F238E27FC236}">
                    <a16:creationId xmlns:a16="http://schemas.microsoft.com/office/drawing/2014/main" xmlns="" id="{B86A047D-C34D-FC4F-88A4-BC790307B82E}"/>
                  </a:ext>
                </a:extLst>
              </p:cNvPr>
              <p:cNvCxnSpPr/>
              <p:nvPr/>
            </p:nvCxnSpPr>
            <p:spPr>
              <a:xfrm>
                <a:off x="6619702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Connecteur droit 15">
                <a:extLst>
                  <a:ext uri="{FF2B5EF4-FFF2-40B4-BE49-F238E27FC236}">
                    <a16:creationId xmlns:a16="http://schemas.microsoft.com/office/drawing/2014/main" xmlns="" id="{FAE31793-5253-A742-9732-5EACFF666385}"/>
                  </a:ext>
                </a:extLst>
              </p:cNvPr>
              <p:cNvCxnSpPr/>
              <p:nvPr/>
            </p:nvCxnSpPr>
            <p:spPr>
              <a:xfrm>
                <a:off x="7101840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>
                <a:extLst>
                  <a:ext uri="{FF2B5EF4-FFF2-40B4-BE49-F238E27FC236}">
                    <a16:creationId xmlns:a16="http://schemas.microsoft.com/office/drawing/2014/main" xmlns="" id="{DD8D44A7-CC79-CB43-92FC-A59FB7CA812C}"/>
                  </a:ext>
                </a:extLst>
              </p:cNvPr>
              <p:cNvCxnSpPr/>
              <p:nvPr/>
            </p:nvCxnSpPr>
            <p:spPr>
              <a:xfrm>
                <a:off x="758397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>
                <a:extLst>
                  <a:ext uri="{FF2B5EF4-FFF2-40B4-BE49-F238E27FC236}">
                    <a16:creationId xmlns:a16="http://schemas.microsoft.com/office/drawing/2014/main" xmlns="" id="{F5C23DDE-5A12-174E-A22B-D92E8EC6C6E3}"/>
                  </a:ext>
                </a:extLst>
              </p:cNvPr>
              <p:cNvCxnSpPr/>
              <p:nvPr/>
            </p:nvCxnSpPr>
            <p:spPr>
              <a:xfrm>
                <a:off x="806611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necteur droit 18">
                <a:extLst>
                  <a:ext uri="{FF2B5EF4-FFF2-40B4-BE49-F238E27FC236}">
                    <a16:creationId xmlns:a16="http://schemas.microsoft.com/office/drawing/2014/main" xmlns="" id="{909E6631-2E2A-0241-8DCC-212C65407BC8}"/>
                  </a:ext>
                </a:extLst>
              </p:cNvPr>
              <p:cNvCxnSpPr/>
              <p:nvPr/>
            </p:nvCxnSpPr>
            <p:spPr>
              <a:xfrm>
                <a:off x="853162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e 20">
              <a:extLst>
                <a:ext uri="{FF2B5EF4-FFF2-40B4-BE49-F238E27FC236}">
                  <a16:creationId xmlns:a16="http://schemas.microsoft.com/office/drawing/2014/main" xmlns="" id="{7D64AB73-2194-B14E-BD72-4088F05B18CA}"/>
                </a:ext>
              </a:extLst>
            </p:cNvPr>
            <p:cNvGrpSpPr/>
            <p:nvPr/>
          </p:nvGrpSpPr>
          <p:grpSpPr>
            <a:xfrm>
              <a:off x="2276301" y="4625831"/>
              <a:ext cx="6253942" cy="760816"/>
              <a:chOff x="2277687" y="1825625"/>
              <a:chExt cx="6253942" cy="760816"/>
            </a:xfrm>
          </p:grpSpPr>
          <p:cxnSp>
            <p:nvCxnSpPr>
              <p:cNvPr id="22" name="Connecteur droit 21">
                <a:extLst>
                  <a:ext uri="{FF2B5EF4-FFF2-40B4-BE49-F238E27FC236}">
                    <a16:creationId xmlns:a16="http://schemas.microsoft.com/office/drawing/2014/main" xmlns="" id="{7A73190C-277E-F24D-9B45-780A037D0FEB}"/>
                  </a:ext>
                </a:extLst>
              </p:cNvPr>
              <p:cNvCxnSpPr/>
              <p:nvPr/>
            </p:nvCxnSpPr>
            <p:spPr>
              <a:xfrm>
                <a:off x="227768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necteur droit 22">
                <a:extLst>
                  <a:ext uri="{FF2B5EF4-FFF2-40B4-BE49-F238E27FC236}">
                    <a16:creationId xmlns:a16="http://schemas.microsoft.com/office/drawing/2014/main" xmlns="" id="{2BC4E8AC-DF16-2F44-A5D5-C675FA2AA422}"/>
                  </a:ext>
                </a:extLst>
              </p:cNvPr>
              <p:cNvCxnSpPr/>
              <p:nvPr/>
            </p:nvCxnSpPr>
            <p:spPr>
              <a:xfrm>
                <a:off x="2762596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>
                <a:extLst>
                  <a:ext uri="{FF2B5EF4-FFF2-40B4-BE49-F238E27FC236}">
                    <a16:creationId xmlns:a16="http://schemas.microsoft.com/office/drawing/2014/main" xmlns="" id="{B691775A-419D-5F4E-B2A5-77032A9A4327}"/>
                  </a:ext>
                </a:extLst>
              </p:cNvPr>
              <p:cNvCxnSpPr/>
              <p:nvPr/>
            </p:nvCxnSpPr>
            <p:spPr>
              <a:xfrm>
                <a:off x="322810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cteur droit 24">
                <a:extLst>
                  <a:ext uri="{FF2B5EF4-FFF2-40B4-BE49-F238E27FC236}">
                    <a16:creationId xmlns:a16="http://schemas.microsoft.com/office/drawing/2014/main" xmlns="" id="{B672DA8C-7B36-B54D-8AE6-47C2FEE29B6B}"/>
                  </a:ext>
                </a:extLst>
              </p:cNvPr>
              <p:cNvCxnSpPr/>
              <p:nvPr/>
            </p:nvCxnSpPr>
            <p:spPr>
              <a:xfrm>
                <a:off x="371024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25">
                <a:extLst>
                  <a:ext uri="{FF2B5EF4-FFF2-40B4-BE49-F238E27FC236}">
                    <a16:creationId xmlns:a16="http://schemas.microsoft.com/office/drawing/2014/main" xmlns="" id="{FFCF5157-37CC-B542-945F-C06AA077839F}"/>
                  </a:ext>
                </a:extLst>
              </p:cNvPr>
              <p:cNvCxnSpPr/>
              <p:nvPr/>
            </p:nvCxnSpPr>
            <p:spPr>
              <a:xfrm>
                <a:off x="4192385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cteur droit 26">
                <a:extLst>
                  <a:ext uri="{FF2B5EF4-FFF2-40B4-BE49-F238E27FC236}">
                    <a16:creationId xmlns:a16="http://schemas.microsoft.com/office/drawing/2014/main" xmlns="" id="{CA3D6BFB-9D88-7047-B5B7-142E89D4A859}"/>
                  </a:ext>
                </a:extLst>
              </p:cNvPr>
              <p:cNvCxnSpPr/>
              <p:nvPr/>
            </p:nvCxnSpPr>
            <p:spPr>
              <a:xfrm>
                <a:off x="465789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>
                <a:extLst>
                  <a:ext uri="{FF2B5EF4-FFF2-40B4-BE49-F238E27FC236}">
                    <a16:creationId xmlns:a16="http://schemas.microsoft.com/office/drawing/2014/main" xmlns="" id="{28256871-2B70-8B47-9A76-6A3FE2D2120A}"/>
                  </a:ext>
                </a:extLst>
              </p:cNvPr>
              <p:cNvCxnSpPr/>
              <p:nvPr/>
            </p:nvCxnSpPr>
            <p:spPr>
              <a:xfrm>
                <a:off x="514003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cteur droit 28">
                <a:extLst>
                  <a:ext uri="{FF2B5EF4-FFF2-40B4-BE49-F238E27FC236}">
                    <a16:creationId xmlns:a16="http://schemas.microsoft.com/office/drawing/2014/main" xmlns="" id="{C679319F-3734-874B-942A-529E588315E6}"/>
                  </a:ext>
                </a:extLst>
              </p:cNvPr>
              <p:cNvCxnSpPr/>
              <p:nvPr/>
            </p:nvCxnSpPr>
            <p:spPr>
              <a:xfrm>
                <a:off x="560554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cteur droit 29">
                <a:extLst>
                  <a:ext uri="{FF2B5EF4-FFF2-40B4-BE49-F238E27FC236}">
                    <a16:creationId xmlns:a16="http://schemas.microsoft.com/office/drawing/2014/main" xmlns="" id="{EF0C309A-B9A3-8848-B47F-B0E8DE750ABB}"/>
                  </a:ext>
                </a:extLst>
              </p:cNvPr>
              <p:cNvCxnSpPr/>
              <p:nvPr/>
            </p:nvCxnSpPr>
            <p:spPr>
              <a:xfrm>
                <a:off x="609599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necteur droit 30">
                <a:extLst>
                  <a:ext uri="{FF2B5EF4-FFF2-40B4-BE49-F238E27FC236}">
                    <a16:creationId xmlns:a16="http://schemas.microsoft.com/office/drawing/2014/main" xmlns="" id="{135590EB-6C4E-8F40-B515-2B358D493B81}"/>
                  </a:ext>
                </a:extLst>
              </p:cNvPr>
              <p:cNvCxnSpPr/>
              <p:nvPr/>
            </p:nvCxnSpPr>
            <p:spPr>
              <a:xfrm>
                <a:off x="6619702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cteur droit 31">
                <a:extLst>
                  <a:ext uri="{FF2B5EF4-FFF2-40B4-BE49-F238E27FC236}">
                    <a16:creationId xmlns:a16="http://schemas.microsoft.com/office/drawing/2014/main" xmlns="" id="{47DAB7CB-0096-8041-A565-CBEF01660311}"/>
                  </a:ext>
                </a:extLst>
              </p:cNvPr>
              <p:cNvCxnSpPr/>
              <p:nvPr/>
            </p:nvCxnSpPr>
            <p:spPr>
              <a:xfrm>
                <a:off x="7101840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necteur droit 32">
                <a:extLst>
                  <a:ext uri="{FF2B5EF4-FFF2-40B4-BE49-F238E27FC236}">
                    <a16:creationId xmlns:a16="http://schemas.microsoft.com/office/drawing/2014/main" xmlns="" id="{8E2E5C4B-87DF-B145-8FE0-4C766A92D83A}"/>
                  </a:ext>
                </a:extLst>
              </p:cNvPr>
              <p:cNvCxnSpPr/>
              <p:nvPr/>
            </p:nvCxnSpPr>
            <p:spPr>
              <a:xfrm>
                <a:off x="758397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necteur droit 33">
                <a:extLst>
                  <a:ext uri="{FF2B5EF4-FFF2-40B4-BE49-F238E27FC236}">
                    <a16:creationId xmlns:a16="http://schemas.microsoft.com/office/drawing/2014/main" xmlns="" id="{3AE865F0-1337-2841-837B-EEF4CB0F137E}"/>
                  </a:ext>
                </a:extLst>
              </p:cNvPr>
              <p:cNvCxnSpPr/>
              <p:nvPr/>
            </p:nvCxnSpPr>
            <p:spPr>
              <a:xfrm>
                <a:off x="806611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cteur droit 34">
                <a:extLst>
                  <a:ext uri="{FF2B5EF4-FFF2-40B4-BE49-F238E27FC236}">
                    <a16:creationId xmlns:a16="http://schemas.microsoft.com/office/drawing/2014/main" xmlns="" id="{B5828392-6452-B94E-A143-E93B70F416BA}"/>
                  </a:ext>
                </a:extLst>
              </p:cNvPr>
              <p:cNvCxnSpPr/>
              <p:nvPr/>
            </p:nvCxnSpPr>
            <p:spPr>
              <a:xfrm>
                <a:off x="853162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e 50">
              <a:extLst>
                <a:ext uri="{FF2B5EF4-FFF2-40B4-BE49-F238E27FC236}">
                  <a16:creationId xmlns:a16="http://schemas.microsoft.com/office/drawing/2014/main" xmlns="" id="{4EF8A2C7-BACD-1847-BDAB-45F1F028A340}"/>
                </a:ext>
              </a:extLst>
            </p:cNvPr>
            <p:cNvGrpSpPr/>
            <p:nvPr/>
          </p:nvGrpSpPr>
          <p:grpSpPr>
            <a:xfrm>
              <a:off x="2276301" y="3230476"/>
              <a:ext cx="6253942" cy="760816"/>
              <a:chOff x="2277687" y="1825625"/>
              <a:chExt cx="6253942" cy="760816"/>
            </a:xfrm>
          </p:grpSpPr>
          <p:cxnSp>
            <p:nvCxnSpPr>
              <p:cNvPr id="52" name="Connecteur droit 51">
                <a:extLst>
                  <a:ext uri="{FF2B5EF4-FFF2-40B4-BE49-F238E27FC236}">
                    <a16:creationId xmlns:a16="http://schemas.microsoft.com/office/drawing/2014/main" xmlns="" id="{DD2D4867-0CA0-6440-9765-8BCB8B5F21BC}"/>
                  </a:ext>
                </a:extLst>
              </p:cNvPr>
              <p:cNvCxnSpPr/>
              <p:nvPr/>
            </p:nvCxnSpPr>
            <p:spPr>
              <a:xfrm>
                <a:off x="227768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necteur droit 52">
                <a:extLst>
                  <a:ext uri="{FF2B5EF4-FFF2-40B4-BE49-F238E27FC236}">
                    <a16:creationId xmlns:a16="http://schemas.microsoft.com/office/drawing/2014/main" xmlns="" id="{BDBC6506-4CE8-8141-920F-EF40647B9450}"/>
                  </a:ext>
                </a:extLst>
              </p:cNvPr>
              <p:cNvCxnSpPr/>
              <p:nvPr/>
            </p:nvCxnSpPr>
            <p:spPr>
              <a:xfrm>
                <a:off x="2762596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onnecteur droit 53">
                <a:extLst>
                  <a:ext uri="{FF2B5EF4-FFF2-40B4-BE49-F238E27FC236}">
                    <a16:creationId xmlns:a16="http://schemas.microsoft.com/office/drawing/2014/main" xmlns="" id="{177DDAAC-FB63-F64A-BE20-EA03A1E935A2}"/>
                  </a:ext>
                </a:extLst>
              </p:cNvPr>
              <p:cNvCxnSpPr/>
              <p:nvPr/>
            </p:nvCxnSpPr>
            <p:spPr>
              <a:xfrm>
                <a:off x="322810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Connecteur droit 54">
                <a:extLst>
                  <a:ext uri="{FF2B5EF4-FFF2-40B4-BE49-F238E27FC236}">
                    <a16:creationId xmlns:a16="http://schemas.microsoft.com/office/drawing/2014/main" xmlns="" id="{64A020EE-52AC-164F-843A-1AD850F37B90}"/>
                  </a:ext>
                </a:extLst>
              </p:cNvPr>
              <p:cNvCxnSpPr/>
              <p:nvPr/>
            </p:nvCxnSpPr>
            <p:spPr>
              <a:xfrm>
                <a:off x="371024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Connecteur droit 55">
                <a:extLst>
                  <a:ext uri="{FF2B5EF4-FFF2-40B4-BE49-F238E27FC236}">
                    <a16:creationId xmlns:a16="http://schemas.microsoft.com/office/drawing/2014/main" xmlns="" id="{9CAE4222-16CD-F645-96AA-7A858CD351F1}"/>
                  </a:ext>
                </a:extLst>
              </p:cNvPr>
              <p:cNvCxnSpPr/>
              <p:nvPr/>
            </p:nvCxnSpPr>
            <p:spPr>
              <a:xfrm>
                <a:off x="4192385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Connecteur droit 56">
                <a:extLst>
                  <a:ext uri="{FF2B5EF4-FFF2-40B4-BE49-F238E27FC236}">
                    <a16:creationId xmlns:a16="http://schemas.microsoft.com/office/drawing/2014/main" xmlns="" id="{894B3FDB-D929-E447-A2BE-3556D2FCBC58}"/>
                  </a:ext>
                </a:extLst>
              </p:cNvPr>
              <p:cNvCxnSpPr/>
              <p:nvPr/>
            </p:nvCxnSpPr>
            <p:spPr>
              <a:xfrm>
                <a:off x="465789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necteur droit 57">
                <a:extLst>
                  <a:ext uri="{FF2B5EF4-FFF2-40B4-BE49-F238E27FC236}">
                    <a16:creationId xmlns:a16="http://schemas.microsoft.com/office/drawing/2014/main" xmlns="" id="{B9188BCB-1F16-2C49-8598-4EE5CAA7741B}"/>
                  </a:ext>
                </a:extLst>
              </p:cNvPr>
              <p:cNvCxnSpPr/>
              <p:nvPr/>
            </p:nvCxnSpPr>
            <p:spPr>
              <a:xfrm>
                <a:off x="514003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Connecteur droit 58">
                <a:extLst>
                  <a:ext uri="{FF2B5EF4-FFF2-40B4-BE49-F238E27FC236}">
                    <a16:creationId xmlns:a16="http://schemas.microsoft.com/office/drawing/2014/main" xmlns="" id="{94489F13-3218-D348-9A9E-0EFB4410505E}"/>
                  </a:ext>
                </a:extLst>
              </p:cNvPr>
              <p:cNvCxnSpPr/>
              <p:nvPr/>
            </p:nvCxnSpPr>
            <p:spPr>
              <a:xfrm>
                <a:off x="560554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Connecteur droit 59">
                <a:extLst>
                  <a:ext uri="{FF2B5EF4-FFF2-40B4-BE49-F238E27FC236}">
                    <a16:creationId xmlns:a16="http://schemas.microsoft.com/office/drawing/2014/main" xmlns="" id="{04A96268-CAC9-AC4B-904D-A9C91F667C23}"/>
                  </a:ext>
                </a:extLst>
              </p:cNvPr>
              <p:cNvCxnSpPr/>
              <p:nvPr/>
            </p:nvCxnSpPr>
            <p:spPr>
              <a:xfrm>
                <a:off x="609599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Connecteur droit 60">
                <a:extLst>
                  <a:ext uri="{FF2B5EF4-FFF2-40B4-BE49-F238E27FC236}">
                    <a16:creationId xmlns:a16="http://schemas.microsoft.com/office/drawing/2014/main" xmlns="" id="{4260C079-A5FA-434F-B1CA-91D4A5F6F043}"/>
                  </a:ext>
                </a:extLst>
              </p:cNvPr>
              <p:cNvCxnSpPr/>
              <p:nvPr/>
            </p:nvCxnSpPr>
            <p:spPr>
              <a:xfrm>
                <a:off x="6619702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Connecteur droit 61">
                <a:extLst>
                  <a:ext uri="{FF2B5EF4-FFF2-40B4-BE49-F238E27FC236}">
                    <a16:creationId xmlns:a16="http://schemas.microsoft.com/office/drawing/2014/main" xmlns="" id="{4FC6708C-514D-3549-960B-6EE5833EB374}"/>
                  </a:ext>
                </a:extLst>
              </p:cNvPr>
              <p:cNvCxnSpPr/>
              <p:nvPr/>
            </p:nvCxnSpPr>
            <p:spPr>
              <a:xfrm>
                <a:off x="7101840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Connecteur droit 62">
                <a:extLst>
                  <a:ext uri="{FF2B5EF4-FFF2-40B4-BE49-F238E27FC236}">
                    <a16:creationId xmlns:a16="http://schemas.microsoft.com/office/drawing/2014/main" xmlns="" id="{346AFF5F-A6BB-9641-8881-E99943EBD10E}"/>
                  </a:ext>
                </a:extLst>
              </p:cNvPr>
              <p:cNvCxnSpPr/>
              <p:nvPr/>
            </p:nvCxnSpPr>
            <p:spPr>
              <a:xfrm>
                <a:off x="758397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onnecteur droit 63">
                <a:extLst>
                  <a:ext uri="{FF2B5EF4-FFF2-40B4-BE49-F238E27FC236}">
                    <a16:creationId xmlns:a16="http://schemas.microsoft.com/office/drawing/2014/main" xmlns="" id="{DC832578-31CD-E349-8C34-E4ED7BFBEF81}"/>
                  </a:ext>
                </a:extLst>
              </p:cNvPr>
              <p:cNvCxnSpPr/>
              <p:nvPr/>
            </p:nvCxnSpPr>
            <p:spPr>
              <a:xfrm>
                <a:off x="806611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Connecteur droit 64">
                <a:extLst>
                  <a:ext uri="{FF2B5EF4-FFF2-40B4-BE49-F238E27FC236}">
                    <a16:creationId xmlns:a16="http://schemas.microsoft.com/office/drawing/2014/main" xmlns="" id="{452BCDD2-54C5-C448-B50B-8D8305951E3C}"/>
                  </a:ext>
                </a:extLst>
              </p:cNvPr>
              <p:cNvCxnSpPr/>
              <p:nvPr/>
            </p:nvCxnSpPr>
            <p:spPr>
              <a:xfrm>
                <a:off x="853162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8" name="ZoneTexte 67">
            <a:extLst>
              <a:ext uri="{FF2B5EF4-FFF2-40B4-BE49-F238E27FC236}">
                <a16:creationId xmlns:a16="http://schemas.microsoft.com/office/drawing/2014/main" xmlns="" id="{6179D1D2-EEE6-2641-AF19-BD74D8F6926D}"/>
              </a:ext>
            </a:extLst>
          </p:cNvPr>
          <p:cNvSpPr txBox="1"/>
          <p:nvPr/>
        </p:nvSpPr>
        <p:spPr>
          <a:xfrm>
            <a:off x="5172659" y="242546"/>
            <a:ext cx="6510033" cy="830997"/>
          </a:xfrm>
          <a:prstGeom prst="rect">
            <a:avLst/>
          </a:prstGeom>
          <a:solidFill>
            <a:srgbClr val="DEC3DC"/>
          </a:solidFill>
          <a:ln w="12700" cmpd="sng">
            <a:solidFill>
              <a:srgbClr val="DEC3DC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b="1" dirty="0"/>
              <a:t>Combien d’images </a:t>
            </a:r>
            <a:r>
              <a:rPr lang="fr-FR" sz="2400" b="1" dirty="0" smtClean="0"/>
              <a:t>Anne </a:t>
            </a:r>
            <a:r>
              <a:rPr lang="fr-FR" sz="2400" b="1" dirty="0"/>
              <a:t>et </a:t>
            </a:r>
            <a:r>
              <a:rPr lang="fr-FR" sz="2400" b="1" dirty="0" smtClean="0"/>
              <a:t>Pierre </a:t>
            </a:r>
            <a:r>
              <a:rPr lang="fr-FR" sz="2400" b="1" dirty="0"/>
              <a:t>ont-ils en tout ?</a:t>
            </a:r>
            <a:endParaRPr lang="fr-FR" sz="2400" dirty="0"/>
          </a:p>
          <a:p>
            <a:r>
              <a:rPr lang="fr-FR" sz="2400" dirty="0"/>
              <a:t>Anne et Pierre ont chacun 5 paquets de 4 images.</a:t>
            </a:r>
          </a:p>
        </p:txBody>
      </p:sp>
      <p:sp>
        <p:nvSpPr>
          <p:cNvPr id="67" name="Bulle ronde 66"/>
          <p:cNvSpPr/>
          <p:nvPr/>
        </p:nvSpPr>
        <p:spPr>
          <a:xfrm>
            <a:off x="11365160" y="573813"/>
            <a:ext cx="826840" cy="328576"/>
          </a:xfrm>
          <a:prstGeom prst="wedgeEllipseCallout">
            <a:avLst>
              <a:gd name="adj1" fmla="val -37385"/>
              <a:gd name="adj2" fmla="val 79597"/>
            </a:avLst>
          </a:prstGeom>
          <a:solidFill>
            <a:srgbClr val="DEC3DC"/>
          </a:solidFill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816" y="242547"/>
            <a:ext cx="2223530" cy="2075294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4623" y="212561"/>
            <a:ext cx="2168004" cy="2075293"/>
          </a:xfrm>
          <a:prstGeom prst="rect">
            <a:avLst/>
          </a:prstGeom>
        </p:spPr>
      </p:pic>
      <p:pic>
        <p:nvPicPr>
          <p:cNvPr id="70" name="Image 69">
            <a:extLst>
              <a:ext uri="{FF2B5EF4-FFF2-40B4-BE49-F238E27FC236}">
                <a16:creationId xmlns:a16="http://schemas.microsoft.com/office/drawing/2014/main" xmlns="" id="{AB748835-774C-3C4C-B092-415F4A7F7153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68" t="77454" b="4331"/>
          <a:stretch/>
        </p:blipFill>
        <p:spPr>
          <a:xfrm>
            <a:off x="4161532" y="5180185"/>
            <a:ext cx="7874414" cy="1533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305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xmlns="" id="{995F4DAB-C118-7149-9BDE-CE77AAC6FB67}"/>
              </a:ext>
            </a:extLst>
          </p:cNvPr>
          <p:cNvSpPr txBox="1">
            <a:spLocks/>
          </p:cNvSpPr>
          <p:nvPr/>
        </p:nvSpPr>
        <p:spPr>
          <a:xfrm>
            <a:off x="3452665" y="-159675"/>
            <a:ext cx="52474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Problème n</a:t>
            </a:r>
            <a: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° 2</a:t>
            </a:r>
            <a:endParaRPr lang="fr-FR" b="1" dirty="0">
              <a:solidFill>
                <a:srgbClr val="7030A0"/>
              </a:solidFill>
              <a:latin typeface="+mn-lt"/>
              <a:ea typeface="Clensey Medium" panose="02000603000000000000" pitchFamily="2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6179D1D2-EEE6-2641-AF19-BD74D8F6926D}"/>
              </a:ext>
            </a:extLst>
          </p:cNvPr>
          <p:cNvSpPr txBox="1"/>
          <p:nvPr/>
        </p:nvSpPr>
        <p:spPr>
          <a:xfrm>
            <a:off x="208859" y="1250979"/>
            <a:ext cx="11746523" cy="2308324"/>
          </a:xfrm>
          <a:prstGeom prst="rect">
            <a:avLst/>
          </a:prstGeom>
          <a:solidFill>
            <a:srgbClr val="DEC3DC"/>
          </a:solidFill>
          <a:ln w="12700" cmpd="sng">
            <a:solidFill>
              <a:srgbClr val="DEC3DC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dirty="0" smtClean="0"/>
              <a:t>  Suzanne a </a:t>
            </a:r>
            <a:r>
              <a:rPr lang="fr-FR" sz="3200" dirty="0"/>
              <a:t>planté </a:t>
            </a:r>
            <a:r>
              <a:rPr lang="fr-FR" sz="3200" dirty="0" smtClean="0"/>
              <a:t>3 </a:t>
            </a:r>
            <a:r>
              <a:rPr lang="fr-FR" sz="3200" dirty="0"/>
              <a:t>rangées de </a:t>
            </a:r>
            <a:r>
              <a:rPr lang="fr-FR" sz="3200" dirty="0" smtClean="0"/>
              <a:t>28 fraisiers </a:t>
            </a:r>
            <a:r>
              <a:rPr lang="fr-FR" sz="3200" dirty="0"/>
              <a:t>devant la maison </a:t>
            </a:r>
            <a:endParaRPr lang="fr-FR" sz="3200" dirty="0" smtClean="0"/>
          </a:p>
          <a:p>
            <a:pPr>
              <a:lnSpc>
                <a:spcPct val="150000"/>
              </a:lnSpc>
            </a:pPr>
            <a:r>
              <a:rPr lang="fr-FR" sz="3200" dirty="0"/>
              <a:t> </a:t>
            </a:r>
            <a:r>
              <a:rPr lang="fr-FR" sz="3200" dirty="0" smtClean="0"/>
              <a:t> et 2 rangées de 28 </a:t>
            </a:r>
            <a:r>
              <a:rPr lang="fr-FR" sz="3200" dirty="0"/>
              <a:t>fraisiers </a:t>
            </a:r>
            <a:r>
              <a:rPr lang="fr-FR" sz="3200" dirty="0" smtClean="0"/>
              <a:t>derrière </a:t>
            </a:r>
            <a:r>
              <a:rPr lang="fr-FR" sz="3200" dirty="0"/>
              <a:t>la maison.</a:t>
            </a:r>
            <a:endParaRPr lang="fr-FR" sz="3200" dirty="0"/>
          </a:p>
          <a:p>
            <a:pPr>
              <a:lnSpc>
                <a:spcPct val="150000"/>
              </a:lnSpc>
            </a:pPr>
            <a:r>
              <a:rPr lang="fr-FR" sz="3200" b="1" dirty="0" smtClean="0"/>
              <a:t>  Combien </a:t>
            </a:r>
            <a:r>
              <a:rPr lang="fr-FR" sz="3200" b="1" dirty="0"/>
              <a:t>de fraisiers a-t-elle plantés en tout ?</a:t>
            </a:r>
            <a:endParaRPr lang="fr-FR" sz="32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AB748835-774C-3C4C-B092-415F4A7F715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58" t="79760" r="20397" b="2392"/>
          <a:stretch/>
        </p:blipFill>
        <p:spPr>
          <a:xfrm>
            <a:off x="1468937" y="4622654"/>
            <a:ext cx="10174410" cy="1600199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0ED7BAB0-8155-4104-A81E-CE27CFC09B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9817" y="0"/>
            <a:ext cx="1473530" cy="2455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73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01040" y="1545266"/>
            <a:ext cx="10713720" cy="495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Mathématiques</a:t>
            </a:r>
          </a:p>
          <a:p>
            <a:pPr algn="ctr"/>
            <a:r>
              <a:rPr lang="fr-FR" sz="9600" dirty="0" smtClean="0"/>
              <a:t>CE1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218002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ZoneTexte 49">
            <a:extLst>
              <a:ext uri="{FF2B5EF4-FFF2-40B4-BE49-F238E27FC236}">
                <a16:creationId xmlns:a16="http://schemas.microsoft.com/office/drawing/2014/main" xmlns="" id="{6179D1D2-EEE6-2641-AF19-BD74D8F6926D}"/>
              </a:ext>
            </a:extLst>
          </p:cNvPr>
          <p:cNvSpPr txBox="1"/>
          <p:nvPr/>
        </p:nvSpPr>
        <p:spPr>
          <a:xfrm>
            <a:off x="4053386" y="164080"/>
            <a:ext cx="8006451" cy="1200329"/>
          </a:xfrm>
          <a:prstGeom prst="rect">
            <a:avLst/>
          </a:prstGeom>
          <a:solidFill>
            <a:srgbClr val="DEC3DC"/>
          </a:solidFill>
          <a:ln w="12700" cmpd="sng">
            <a:solidFill>
              <a:srgbClr val="DEC3DC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 Suzanne </a:t>
            </a:r>
            <a:r>
              <a:rPr lang="fr-FR" sz="2400" dirty="0"/>
              <a:t>a planté </a:t>
            </a:r>
            <a:r>
              <a:rPr lang="fr-FR" sz="2400" dirty="0" smtClean="0"/>
              <a:t>3 </a:t>
            </a:r>
            <a:r>
              <a:rPr lang="fr-FR" sz="2400" dirty="0"/>
              <a:t>rangées de </a:t>
            </a:r>
            <a:r>
              <a:rPr lang="fr-FR" sz="2400" dirty="0" smtClean="0"/>
              <a:t>28 </a:t>
            </a:r>
            <a:r>
              <a:rPr lang="fr-FR" sz="2400" dirty="0"/>
              <a:t>fraisiers </a:t>
            </a:r>
            <a:r>
              <a:rPr lang="fr-FR" sz="2400" dirty="0" smtClean="0"/>
              <a:t>devant la maison </a:t>
            </a:r>
            <a:endParaRPr lang="fr-FR" sz="2400" dirty="0" smtClean="0"/>
          </a:p>
          <a:p>
            <a:r>
              <a:rPr lang="fr-FR" sz="2400" dirty="0"/>
              <a:t> </a:t>
            </a:r>
            <a:r>
              <a:rPr lang="fr-FR" sz="2400" dirty="0" smtClean="0"/>
              <a:t>et </a:t>
            </a:r>
            <a:r>
              <a:rPr lang="fr-FR" sz="2400" dirty="0"/>
              <a:t>2 rangées de </a:t>
            </a:r>
            <a:r>
              <a:rPr lang="fr-FR" sz="2400" dirty="0" smtClean="0"/>
              <a:t>28 fraisiers derrière la maison</a:t>
            </a:r>
            <a:endParaRPr lang="fr-FR" sz="2400" dirty="0"/>
          </a:p>
          <a:p>
            <a:r>
              <a:rPr lang="fr-FR" sz="2400" b="1" dirty="0"/>
              <a:t> </a:t>
            </a:r>
            <a:r>
              <a:rPr lang="fr-FR" sz="2400" b="1" dirty="0" smtClean="0"/>
              <a:t>Combien </a:t>
            </a:r>
            <a:r>
              <a:rPr lang="fr-FR" sz="2400" b="1" dirty="0"/>
              <a:t>de fraisiers a-t-elle plantés en tout ?</a:t>
            </a:r>
            <a:endParaRPr lang="fr-FR" sz="2400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xmlns="" id="{AB748835-774C-3C4C-B092-415F4A7F715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68" t="77454" b="4331"/>
          <a:stretch/>
        </p:blipFill>
        <p:spPr>
          <a:xfrm>
            <a:off x="4053386" y="5227257"/>
            <a:ext cx="7874414" cy="1533406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5853" y="2600412"/>
            <a:ext cx="7955093" cy="477721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25853" y="1614509"/>
            <a:ext cx="7955093" cy="695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98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0.00417 L -0.00013 -0.0446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95F4DAB-C118-7149-9BDE-CE77AAC6F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195" y="274525"/>
            <a:ext cx="10304060" cy="1325563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Problème </a:t>
            </a:r>
            <a: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pour chercher</a:t>
            </a:r>
            <a:endParaRPr lang="fr-FR" b="1" dirty="0">
              <a:solidFill>
                <a:srgbClr val="7030A0"/>
              </a:solidFill>
              <a:latin typeface="+mn-lt"/>
              <a:ea typeface="Clensey Medium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6179D1D2-EEE6-2641-AF19-BD74D8F6926D}"/>
              </a:ext>
            </a:extLst>
          </p:cNvPr>
          <p:cNvSpPr txBox="1"/>
          <p:nvPr/>
        </p:nvSpPr>
        <p:spPr>
          <a:xfrm>
            <a:off x="341195" y="2455883"/>
            <a:ext cx="11436823" cy="3170099"/>
          </a:xfrm>
          <a:prstGeom prst="rect">
            <a:avLst/>
          </a:prstGeom>
          <a:solidFill>
            <a:srgbClr val="DEC3DC"/>
          </a:solidFill>
          <a:ln w="12700" cmpd="sng">
            <a:solidFill>
              <a:srgbClr val="DEC3DC"/>
            </a:solidFill>
          </a:ln>
        </p:spPr>
        <p:txBody>
          <a:bodyPr wrap="square" rtlCol="0">
            <a:spAutoFit/>
          </a:bodyPr>
          <a:lstStyle/>
          <a:p>
            <a:endParaRPr lang="fr-FR" sz="2800" b="1" dirty="0" smtClean="0"/>
          </a:p>
          <a:p>
            <a:pPr>
              <a:lnSpc>
                <a:spcPct val="150000"/>
              </a:lnSpc>
            </a:pPr>
            <a:r>
              <a:rPr lang="fr-FR" sz="3200" dirty="0" smtClean="0"/>
              <a:t>Le </a:t>
            </a:r>
            <a:r>
              <a:rPr lang="fr-FR" sz="3200" dirty="0"/>
              <a:t>directeur d’un centre de vacances reçoit </a:t>
            </a:r>
            <a:r>
              <a:rPr lang="fr-FR" sz="3200" dirty="0" smtClean="0"/>
              <a:t>2 </a:t>
            </a:r>
            <a:r>
              <a:rPr lang="fr-FR" sz="3200" dirty="0"/>
              <a:t>groupes de </a:t>
            </a:r>
            <a:r>
              <a:rPr lang="fr-FR" sz="3200" dirty="0" smtClean="0"/>
              <a:t>15 enfants.  Il </a:t>
            </a:r>
            <a:r>
              <a:rPr lang="fr-FR" sz="3200" dirty="0"/>
              <a:t>dispose de tentes de 5 places et de tentes de 10 places.</a:t>
            </a:r>
          </a:p>
          <a:p>
            <a:pPr>
              <a:lnSpc>
                <a:spcPct val="150000"/>
              </a:lnSpc>
            </a:pPr>
            <a:r>
              <a:rPr lang="fr-FR" sz="3200" b="1" dirty="0"/>
              <a:t>Combien de tentes doit-il installer pour accueillir tous les enfants ? </a:t>
            </a:r>
            <a:endParaRPr lang="fr-FR" sz="3200" dirty="0"/>
          </a:p>
          <a:p>
            <a:endParaRPr lang="fr-FR" sz="28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0ED7BAB0-8155-4104-A81E-CE27CFC09B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9817" y="0"/>
            <a:ext cx="1473530" cy="2455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80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sz="80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Calcul</a:t>
            </a:r>
            <a:br>
              <a:rPr lang="fr-FR" sz="80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</a:br>
            <a:r>
              <a:rPr lang="fr-FR" dirty="0" smtClean="0">
                <a:latin typeface="+mn-lt"/>
                <a:cs typeface="Arial" panose="020B0604020202020204" pitchFamily="34" charset="0"/>
              </a:rPr>
              <a:t>La multiplication par 5 et par 10</a:t>
            </a:r>
            <a:endParaRPr lang="fr-FR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50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2568" y="143947"/>
            <a:ext cx="3807726" cy="6673757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2846" y="0"/>
            <a:ext cx="1005094" cy="1675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04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5776" y="0"/>
            <a:ext cx="1005094" cy="1675157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319" y="366134"/>
            <a:ext cx="3357350" cy="5930883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8669" y="366134"/>
            <a:ext cx="3188506" cy="5930883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26999" y="5085101"/>
            <a:ext cx="1981200" cy="1323975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26999" y="3555875"/>
            <a:ext cx="1781175" cy="1304925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26999" y="1953528"/>
            <a:ext cx="1552575" cy="1323975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44532" y="303557"/>
            <a:ext cx="1343025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625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686ECEBC-FAC3-4219-9513-EEE6501314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0272" y="119466"/>
            <a:ext cx="1555983" cy="1896642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9994" y="303496"/>
            <a:ext cx="7015084" cy="6021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28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686ECEBC-FAC3-4219-9513-EEE6501314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806" y="119466"/>
            <a:ext cx="1555983" cy="189664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164515" y="2885910"/>
            <a:ext cx="870193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3000" dirty="0" smtClean="0"/>
              <a:t>S’appuyer sur </a:t>
            </a:r>
            <a:r>
              <a:rPr lang="fr-FR" sz="3000" dirty="0"/>
              <a:t>la </a:t>
            </a:r>
            <a:r>
              <a:rPr lang="fr-FR" sz="3000" dirty="0" smtClean="0"/>
              <a:t>numération</a:t>
            </a:r>
          </a:p>
          <a:p>
            <a:pPr lvl="0">
              <a:spcAft>
                <a:spcPts val="0"/>
              </a:spcAft>
            </a:pPr>
            <a:endParaRPr lang="fr-FR" sz="32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fr-FR" sz="2800" i="1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64515" y="211769"/>
            <a:ext cx="71116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fr-FR" sz="36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Pour retrouver un résultat on peut : </a:t>
            </a:r>
          </a:p>
        </p:txBody>
      </p:sp>
      <p:sp>
        <p:nvSpPr>
          <p:cNvPr id="8" name="Rectangle 7"/>
          <p:cNvSpPr/>
          <p:nvPr/>
        </p:nvSpPr>
        <p:spPr>
          <a:xfrm>
            <a:off x="2852382" y="5636479"/>
            <a:ext cx="88573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i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Le chiffre des unités des multiples de 10 est </a:t>
            </a:r>
            <a:r>
              <a:rPr lang="fr-FR" sz="2800" i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toujours </a:t>
            </a:r>
            <a:r>
              <a:rPr lang="fr-FR" sz="2800" i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un 0.</a:t>
            </a:r>
            <a:endParaRPr lang="fr-FR" sz="2800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198" y="385549"/>
            <a:ext cx="1920923" cy="4191105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89580" y="237298"/>
            <a:ext cx="2066157" cy="448760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6760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6465" y="5810511"/>
            <a:ext cx="94935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800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r>
              <a:rPr lang="fr-FR" sz="2800" i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Le </a:t>
            </a:r>
            <a:r>
              <a:rPr lang="fr-FR" sz="2800" i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chiffre des unités des multiples de 5 est </a:t>
            </a:r>
            <a:r>
              <a:rPr lang="fr-FR" sz="2800" i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toujours </a:t>
            </a:r>
            <a:r>
              <a:rPr lang="fr-FR" sz="2800" i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un 5 ou un 0</a:t>
            </a:r>
            <a:r>
              <a:rPr lang="fr-FR" sz="2800" i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fr-FR" sz="2800" i="1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686ECEBC-FAC3-4219-9513-EEE6501314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806" y="119466"/>
            <a:ext cx="1555983" cy="189664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825087" y="258739"/>
            <a:ext cx="71116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fr-FR" sz="36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Pour retrouver un résultat on peut : </a:t>
            </a:r>
          </a:p>
        </p:txBody>
      </p:sp>
      <p:sp>
        <p:nvSpPr>
          <p:cNvPr id="9" name="Rectangle 8"/>
          <p:cNvSpPr/>
          <p:nvPr/>
        </p:nvSpPr>
        <p:spPr>
          <a:xfrm>
            <a:off x="2825087" y="1143415"/>
            <a:ext cx="69550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3000" dirty="0">
                <a:latin typeface="Calibri" panose="020F0502020204030204" pitchFamily="34" charset="0"/>
                <a:ea typeface="Times New Roman" panose="02020603050405020304" pitchFamily="18" charset="0"/>
              </a:rPr>
              <a:t>Passer par la moitié de la table de </a:t>
            </a:r>
            <a:r>
              <a:rPr lang="fr-FR" sz="30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10.</a:t>
            </a:r>
            <a:endParaRPr lang="fr-FR" sz="3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25087" y="3479773"/>
            <a:ext cx="866632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3000" dirty="0"/>
              <a:t>S’appuyer sur des résultats </a:t>
            </a:r>
            <a:r>
              <a:rPr lang="fr-FR" sz="3000" dirty="0" smtClean="0"/>
              <a:t>que l’on connaît déjà. </a:t>
            </a:r>
            <a:endParaRPr lang="fr-FR" sz="3000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9392" y="4232624"/>
            <a:ext cx="1844172" cy="151906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667" y="352624"/>
            <a:ext cx="1783595" cy="436752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53796" y="4612705"/>
            <a:ext cx="2200275" cy="80010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47401" y="258739"/>
            <a:ext cx="1783595" cy="448760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75629" y="1683578"/>
            <a:ext cx="1942809" cy="1656811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11940" y="4272116"/>
            <a:ext cx="2275638" cy="1479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74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305636" y="1811634"/>
                <a:ext cx="3906240" cy="27481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fr-FR" sz="4000" dirty="0" smtClean="0"/>
                  <a:t> </a:t>
                </a:r>
                <a:r>
                  <a:rPr lang="fr-FR" sz="40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9 </a:t>
                </a:r>
                <a14:m>
                  <m:oMath xmlns:m="http://schemas.openxmlformats.org/officeDocument/2006/math">
                    <m:r>
                      <a:rPr lang="fr-FR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fr-FR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fr-FR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fr-FR" sz="4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fr-FR" sz="40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10  =</a:t>
                </a:r>
                <a:r>
                  <a:rPr lang="fr-FR" sz="4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 </a:t>
                </a:r>
                <a:r>
                  <a:rPr lang="fr-FR" sz="40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……              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40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8 </a:t>
                </a:r>
                <a14:m>
                  <m:oMath xmlns:m="http://schemas.openxmlformats.org/officeDocument/2006/math">
                    <m:r>
                      <a:rPr lang="fr-FR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fr-FR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fr-FR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fr-FR" sz="4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fr-FR" sz="40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…… =</a:t>
                </a:r>
                <a:r>
                  <a:rPr lang="fr-FR" sz="4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 </a:t>
                </a:r>
                <a:r>
                  <a:rPr lang="fr-FR" sz="40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80</a:t>
                </a:r>
                <a:endParaRPr lang="fr-FR" sz="4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sz="40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……</m:t>
                    </m:r>
                    <m:r>
                      <a:rPr lang="fr-FR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fr-FR" sz="40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5</a:t>
                </a:r>
                <a:r>
                  <a:rPr lang="fr-FR" sz="4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 </a:t>
                </a:r>
                <a:r>
                  <a:rPr lang="fr-FR" sz="40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=   20               </a:t>
                </a:r>
                <a:endParaRPr lang="fr-FR" sz="4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5636" y="1811634"/>
                <a:ext cx="3906240" cy="2748125"/>
              </a:xfrm>
              <a:prstGeom prst="rect">
                <a:avLst/>
              </a:prstGeom>
              <a:blipFill>
                <a:blip r:embed="rId3"/>
                <a:stretch>
                  <a:fillRect l="-2652" r="-41654" b="-86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2846" y="136477"/>
            <a:ext cx="1005094" cy="167515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103725" y="789389"/>
            <a:ext cx="171072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000" b="1" dirty="0" smtClean="0">
                <a:solidFill>
                  <a:srgbClr val="7030A0"/>
                </a:solidFill>
              </a:rPr>
              <a:t>Calcule</a:t>
            </a:r>
            <a:endParaRPr lang="fr-FR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405348" y="1877616"/>
                <a:ext cx="4089779" cy="27481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fr-FR" sz="40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10 </a:t>
                </a:r>
                <a14:m>
                  <m:oMath xmlns:m="http://schemas.openxmlformats.org/officeDocument/2006/math">
                    <m:r>
                      <a:rPr lang="fr-FR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fr-FR" sz="4000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fr-FR" sz="4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fr-FR" sz="40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……  =  70</a:t>
                </a:r>
                <a:endParaRPr lang="fr-FR" sz="4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sz="4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m:rPr>
                        <m:nor/>
                      </m:rPr>
                      <a:rPr lang="fr-FR" sz="40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fr-FR" sz="4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fr-FR" sz="4000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fr-FR" sz="4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fr-FR" sz="40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9    = </a:t>
                </a:r>
                <a:r>
                  <a:rPr lang="fr-FR" sz="4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…… …</a:t>
                </a:r>
                <a:r>
                  <a:rPr lang="fr-FR" sz="40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…</a:t>
                </a:r>
                <a14:m>
                  <m:oMath xmlns:m="http://schemas.openxmlformats.org/officeDocument/2006/math">
                    <m:r>
                      <a:rPr lang="fr-FR" sz="4000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fr-FR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fr-FR" sz="4000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fr-FR" sz="4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fr-FR" sz="40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5    =   50 </a:t>
                </a:r>
                <a:endParaRPr lang="fr-FR" sz="4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5348" y="1877616"/>
                <a:ext cx="4089779" cy="2748125"/>
              </a:xfrm>
              <a:prstGeom prst="rect">
                <a:avLst/>
              </a:prstGeom>
              <a:blipFill>
                <a:blip r:embed="rId5"/>
                <a:stretch>
                  <a:fillRect l="-5365" r="-2534" b="-86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075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5480</TotalTime>
  <Words>293</Words>
  <Application>Microsoft Office PowerPoint</Application>
  <PresentationFormat>Grand écran</PresentationFormat>
  <Paragraphs>56</Paragraphs>
  <Slides>21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Clensey Medium</vt:lpstr>
      <vt:lpstr>French Script MT</vt:lpstr>
      <vt:lpstr>Symbol</vt:lpstr>
      <vt:lpstr>Times New Roman</vt:lpstr>
      <vt:lpstr>Thème Office</vt:lpstr>
      <vt:lpstr>Jeudi 28 mai</vt:lpstr>
      <vt:lpstr>Présentation PowerPoint</vt:lpstr>
      <vt:lpstr>Calcul La multiplication par 5 et par 10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Problèmes</vt:lpstr>
      <vt:lpstr> Correction du problème de la séance précédente</vt:lpstr>
      <vt:lpstr>Problème n° 1</vt:lpstr>
      <vt:lpstr>Présentation PowerPoint</vt:lpstr>
      <vt:lpstr>Présentation PowerPoint</vt:lpstr>
      <vt:lpstr>Présentation PowerPoint</vt:lpstr>
      <vt:lpstr>Problème pour chercher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Jeudi 9 avril</dc:title>
  <dc:creator>Laure BREMONT</dc:creator>
  <cp:lastModifiedBy>Nadia Clinquart</cp:lastModifiedBy>
  <cp:revision>294</cp:revision>
  <cp:lastPrinted>2020-04-02T08:03:17Z</cp:lastPrinted>
  <dcterms:created xsi:type="dcterms:W3CDTF">2020-03-30T08:30:58Z</dcterms:created>
  <dcterms:modified xsi:type="dcterms:W3CDTF">2020-05-13T12:48:47Z</dcterms:modified>
</cp:coreProperties>
</file>