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35" r:id="rId2"/>
    <p:sldId id="636" r:id="rId3"/>
    <p:sldId id="330" r:id="rId4"/>
    <p:sldId id="651" r:id="rId5"/>
    <p:sldId id="652" r:id="rId6"/>
    <p:sldId id="653" r:id="rId7"/>
    <p:sldId id="654" r:id="rId8"/>
    <p:sldId id="655" r:id="rId9"/>
    <p:sldId id="657" r:id="rId10"/>
    <p:sldId id="659" r:id="rId11"/>
    <p:sldId id="660" r:id="rId12"/>
    <p:sldId id="661" r:id="rId13"/>
    <p:sldId id="662" r:id="rId14"/>
    <p:sldId id="663" r:id="rId15"/>
    <p:sldId id="665" r:id="rId16"/>
    <p:sldId id="687" r:id="rId17"/>
    <p:sldId id="688" r:id="rId18"/>
    <p:sldId id="689" r:id="rId19"/>
    <p:sldId id="668" r:id="rId20"/>
    <p:sldId id="650" r:id="rId21"/>
    <p:sldId id="637" r:id="rId22"/>
    <p:sldId id="683" r:id="rId23"/>
    <p:sldId id="684" r:id="rId24"/>
    <p:sldId id="680" r:id="rId25"/>
    <p:sldId id="681" r:id="rId26"/>
    <p:sldId id="685" r:id="rId27"/>
    <p:sldId id="686" r:id="rId28"/>
    <p:sldId id="673" r:id="rId29"/>
    <p:sldId id="676" r:id="rId30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71034" autoAdjust="0"/>
  </p:normalViewPr>
  <p:slideViewPr>
    <p:cSldViewPr snapToGrid="0" snapToObjects="1">
      <p:cViewPr varScale="1">
        <p:scale>
          <a:sx n="48" d="100"/>
          <a:sy n="48" d="100"/>
        </p:scale>
        <p:origin x="145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7C73F-F1C6-4587-808B-F2BC22204982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ADEA-45F9-4D7A-802A-5D291F1ECB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C18DD02-E5FF-264B-8EB3-6B86560ACCFC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D9FD304-8138-7F4C-8461-7CE5879380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437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131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1319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334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334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24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517F4-F26D-B74E-A048-B2FD348CE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2C18CF-53EE-BC44-A422-CF8D886E9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639A74-2B62-964A-A35B-38DF401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3CECF-7A41-1F43-9C01-7D2DC92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56CC-A9A7-1445-9A15-AE187C9C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78FF9-A973-004D-A1CF-1C8A6D93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15F20E-F470-3041-8C56-38EDE38C1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651FA-A622-7842-ABAA-C7EBF48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DB440-A910-E047-BA14-3E370AA4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8A891-E45B-6C46-B05A-FEA3E203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5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59DDE4-5F56-C143-82AA-02AB0D940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C7678-EF1E-E74A-A94B-58D31F28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6F8AB7-6764-4041-B630-5E7E5A2D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DA9E8-51AE-2A47-8055-2B0DF9C7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A009-4BED-D74B-9AFA-FAA03BF1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B83C4-D2BD-AA4B-88DE-B152F1D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A3A689-12F8-5A47-88FB-EED85B259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94CF1-DCC9-E94D-8E49-D9AB5EC8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01537-B12D-9247-9E0D-39EF2E9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D797D-510A-F14B-89EC-6B605AFE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EBEFA-DEB6-BD4F-977C-47F8A5AE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782EF-37B3-7C4E-816B-570D0D0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C0D8B-8B3B-3A45-ADE3-AC9E7E72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0BCB5-0FFC-F840-AA91-55BEE3CE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23E92-E29D-8B44-A220-EF12DEC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5D16F-514C-F048-B808-993495BA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AE751-6084-5D43-9347-716EC7D33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CACFF-47C5-5B4C-97EF-52E8FFBDA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5DCB0E-5374-DD4A-A1EA-1C536164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14FE43-1953-DB49-B94A-A48E6289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AF0AA-D6E1-B442-9C2D-3873AA7F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5C992-7E88-5A41-8625-72BE55DE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F31EA8-DB6E-0B4A-85B9-DDC154A14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9D683C-C167-6047-BEE7-F14867967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AF52C1-6346-FC49-8D82-8448292EC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84B932-677B-6A47-92EC-C09D19A46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ABC338-7A89-1943-B143-30BB2FF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AD9C66-8763-DD4A-91FA-0E24EC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0558C3-C08D-A047-AC86-24D94B00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5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0502A-D6CF-0E42-95F0-572F01F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AE9147-7554-B546-BD52-74E24E3B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124627-28B2-8349-869A-4A20007A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769E86-542A-954E-ABCB-E51B7D92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30AC58-8373-D247-9452-AE4123E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84AE93-57BA-8B47-8C86-2495027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D41C84-8F8A-D74B-971E-818C9FF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1F036-69B2-F04C-9FBA-FC2763FA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DC921A-8F59-6341-9779-A5B2BD6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96EBD9-D1D8-134A-8E72-58C0D2332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48383E-A952-8B43-A720-47EE792B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EFEF5A-01E9-004D-BFC4-2EB2E903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894AE4-5FA6-D547-B142-53822E8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D8A58-49CF-F041-AC4F-2CCAA406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642EFB-B5D5-2C48-A0AE-24C5A604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768CD9-5512-6140-975C-6462E59E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C2C826-2913-BB49-8B28-FD20C46B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1831D9-5663-1546-8F9E-09CA33F5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FD68C4-2057-5D47-BA0F-0702C9E1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0C0989-D162-4243-AB33-EBB4A6E7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AE383E-4DD6-EF4B-BF8D-87C3C28F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80840D-D131-844C-A88D-8EB810EA4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46487-109C-6149-901A-09224F89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9F3FD-264A-EF4B-8E59-99EF6C0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5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Lundi 04 mai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1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Problèmes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9" t="74635" r="16393" b="2392"/>
          <a:stretch/>
        </p:blipFill>
        <p:spPr>
          <a:xfrm>
            <a:off x="3788228" y="5057192"/>
            <a:ext cx="7781731" cy="134360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510640" y="1037396"/>
            <a:ext cx="10789400" cy="2677656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 smtClean="0"/>
              <a:t>Dans </a:t>
            </a:r>
            <a:r>
              <a:rPr lang="fr-FR" sz="2800" dirty="0"/>
              <a:t>une </a:t>
            </a:r>
            <a:r>
              <a:rPr lang="fr-FR" sz="2800" dirty="0" smtClean="0"/>
              <a:t>école, </a:t>
            </a:r>
            <a:r>
              <a:rPr lang="fr-FR" sz="2800" dirty="0"/>
              <a:t>54 élèves de maternelle </a:t>
            </a:r>
            <a:r>
              <a:rPr lang="fr-FR" sz="2800" dirty="0" smtClean="0"/>
              <a:t>et </a:t>
            </a:r>
            <a:r>
              <a:rPr lang="fr-FR" sz="2800" dirty="0"/>
              <a:t>72 </a:t>
            </a:r>
            <a:r>
              <a:rPr lang="fr-FR" sz="2800" dirty="0" smtClean="0"/>
              <a:t>élèves d’élémentaire </a:t>
            </a:r>
            <a:r>
              <a:rPr lang="fr-FR" sz="2800" dirty="0"/>
              <a:t>sont rentrés chez eux pour déjeuner. </a:t>
            </a:r>
            <a:endParaRPr lang="fr-FR" sz="2800" dirty="0" smtClean="0"/>
          </a:p>
          <a:p>
            <a:pPr>
              <a:lnSpc>
                <a:spcPct val="150000"/>
              </a:lnSpc>
            </a:pPr>
            <a:r>
              <a:rPr lang="fr-FR" sz="2800" dirty="0" smtClean="0"/>
              <a:t>Il y a 324 élèves </a:t>
            </a:r>
            <a:r>
              <a:rPr lang="fr-FR" sz="2800" dirty="0"/>
              <a:t>dans l’école maintenant.</a:t>
            </a:r>
          </a:p>
          <a:p>
            <a:pPr>
              <a:lnSpc>
                <a:spcPct val="150000"/>
              </a:lnSpc>
            </a:pPr>
            <a:r>
              <a:rPr lang="fr-FR" sz="2800" b="1" dirty="0" smtClean="0"/>
              <a:t>Combien </a:t>
            </a:r>
            <a:r>
              <a:rPr lang="fr-FR" sz="2800" b="1" dirty="0"/>
              <a:t>y avait-il d’élèves ce matin à</a:t>
            </a:r>
            <a:r>
              <a:rPr lang="fr-FR" sz="2800" b="1" dirty="0" smtClean="0"/>
              <a:t> </a:t>
            </a:r>
            <a:r>
              <a:rPr lang="fr-FR" sz="2800" b="1" dirty="0"/>
              <a:t>l’école ?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Clensey Medium" panose="02000603000000000000" pitchFamily="2" charset="0"/>
                <a:cs typeface="+mj-cs"/>
              </a:rPr>
              <a:t> Correction du problème de la séance précédente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Clensey Medium" panose="02000603000000000000" pitchFamily="2" charset="0"/>
              <a:cs typeface="+mj-cs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0438"/>
          </a:xfrm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8" name="Objet 7"/>
          <p:cNvGraphicFramePr>
            <a:graphicFrameLocks noChangeAspect="1"/>
          </p:cNvGraphicFramePr>
          <p:nvPr/>
        </p:nvGraphicFramePr>
        <p:xfrm>
          <a:off x="2206487" y="3319463"/>
          <a:ext cx="7513983" cy="1630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Équation" r:id="rId5" imgW="114120" imgH="215640" progId="Equation.3">
                  <p:embed/>
                </p:oleObj>
              </mc:Choice>
              <mc:Fallback>
                <p:oleObj name="Équation" r:id="rId5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487" y="3319463"/>
                        <a:ext cx="7513983" cy="1630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838199" y="4164475"/>
                <a:ext cx="1073175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324 + 54 + 72 =  450</m:t>
                      </m:r>
                    </m:oMath>
                  </m:oMathPara>
                </a14:m>
                <a:endParaRPr lang="fr-FR" sz="3200" dirty="0" smtClean="0"/>
              </a:p>
              <a:p>
                <a:endParaRPr lang="fr-FR" sz="3200" dirty="0" smtClean="0"/>
              </a:p>
              <a:p>
                <a:endParaRPr lang="fr-FR" sz="3200" dirty="0"/>
              </a:p>
              <a:p>
                <a:r>
                  <a:rPr lang="fr-FR" sz="3200" dirty="0" smtClean="0"/>
                  <a:t>			       </a:t>
                </a:r>
                <a:r>
                  <a:rPr lang="fr-FR" sz="4800" dirty="0" smtClean="0">
                    <a:latin typeface="French Script MT" panose="03020402040607040605" pitchFamily="66" charset="0"/>
                  </a:rPr>
                  <a:t>Il y avait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450</m:t>
                    </m:r>
                  </m:oMath>
                </a14:m>
                <a:r>
                  <a:rPr lang="fr-FR" sz="4800" dirty="0" smtClean="0">
                    <a:latin typeface="French Script MT" panose="03020402040607040605" pitchFamily="66" charset="0"/>
                  </a:rPr>
                  <a:t> élèves ce matin à l’école.</a:t>
                </a:r>
                <a:endParaRPr lang="fr-FR" sz="4800" dirty="0">
                  <a:latin typeface="French Script MT" panose="03020402040607040605" pitchFamily="66" charset="0"/>
                </a:endParaRP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4164475"/>
                <a:ext cx="10731759" cy="2308324"/>
              </a:xfrm>
              <a:prstGeom prst="rect">
                <a:avLst/>
              </a:prstGeom>
              <a:blipFill>
                <a:blip r:embed="rId7"/>
                <a:stretch>
                  <a:fillRect r="-1363" b="-131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8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418" y="16171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1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grpSp>
        <p:nvGrpSpPr>
          <p:cNvPr id="2" name="Grouper 10"/>
          <p:cNvGrpSpPr/>
          <p:nvPr/>
        </p:nvGrpSpPr>
        <p:grpSpPr>
          <a:xfrm>
            <a:off x="6247698" y="1710075"/>
            <a:ext cx="4065404" cy="2466032"/>
            <a:chOff x="4214996" y="1854200"/>
            <a:chExt cx="3683000" cy="2161232"/>
          </a:xfrm>
          <a:solidFill>
            <a:srgbClr val="DEC3DC"/>
          </a:solidFill>
        </p:grpSpPr>
        <p:sp>
          <p:nvSpPr>
            <p:cNvPr id="8" name="Bulle ronde 7"/>
            <p:cNvSpPr/>
            <p:nvPr/>
          </p:nvSpPr>
          <p:spPr>
            <a:xfrm>
              <a:off x="4214996" y="1854200"/>
              <a:ext cx="3683000" cy="2161232"/>
            </a:xfrm>
            <a:prstGeom prst="wedgeEllipseCallout">
              <a:avLst>
                <a:gd name="adj1" fmla="val -37385"/>
                <a:gd name="adj2" fmla="val 79597"/>
              </a:avLst>
            </a:prstGeom>
            <a:grpFill/>
            <a:ln w="57150" cmpd="sng">
              <a:solidFill>
                <a:srgbClr val="DEC3D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368098" y="2489260"/>
              <a:ext cx="3376796" cy="9440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/>
                <a:t>Problème énoncé </a:t>
              </a:r>
            </a:p>
            <a:p>
              <a:pPr algn="ctr"/>
              <a:r>
                <a:rPr lang="fr-FR" sz="3200" b="1" dirty="0"/>
                <a:t>à l’oral</a:t>
              </a:r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167" y="3840245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55502" y="130691"/>
            <a:ext cx="5247409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Problème n° 1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3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4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Bulle ronde 66"/>
          <p:cNvSpPr/>
          <p:nvPr/>
        </p:nvSpPr>
        <p:spPr>
          <a:xfrm>
            <a:off x="8564252" y="279047"/>
            <a:ext cx="1607275" cy="702925"/>
          </a:xfrm>
          <a:prstGeom prst="wedgeEllipseCallout">
            <a:avLst>
              <a:gd name="adj1" fmla="val -37385"/>
              <a:gd name="adj2" fmla="val 79597"/>
            </a:avLst>
          </a:prstGeom>
          <a:solidFill>
            <a:srgbClr val="DEC3DC"/>
          </a:solidFill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6" name="Image 65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38200" y="4726690"/>
            <a:ext cx="10461840" cy="1503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9" name="ZoneTexte 68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525876" y="1130327"/>
                <a:ext cx="8039762" cy="1200329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Dans notre école, il y a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fr-FR" sz="2400" dirty="0" smtClean="0"/>
                  <a:t> élèves de CP et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39</m:t>
                    </m:r>
                  </m:oMath>
                </a14:m>
                <a:r>
                  <a:rPr lang="fr-FR" sz="2400" dirty="0" smtClean="0"/>
                  <a:t> élèves de CE1.</a:t>
                </a:r>
              </a:p>
              <a:p>
                <a:r>
                  <a:rPr lang="fr-FR" sz="2400" b="1" dirty="0" smtClean="0"/>
                  <a:t>Combien y-a-t-il de CE1 de plus que de CP ?</a:t>
                </a:r>
              </a:p>
              <a:p>
                <a:endParaRPr lang="fr-FR" sz="2400" dirty="0"/>
              </a:p>
            </p:txBody>
          </p:sp>
        </mc:Choice>
        <mc:Fallback xmlns="">
          <p:sp>
            <p:nvSpPr>
              <p:cNvPr id="69" name="ZoneTexte 6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76" y="1130327"/>
                <a:ext cx="8039762" cy="1200329"/>
              </a:xfrm>
              <a:prstGeom prst="rect">
                <a:avLst/>
              </a:prstGeom>
              <a:blipFill>
                <a:blip r:embed="rId4"/>
                <a:stretch>
                  <a:fillRect l="-1060" t="-351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4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1053548" y="0"/>
            <a:ext cx="9106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 : les bandes dessinées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208859" y="1165888"/>
                <a:ext cx="11746523" cy="3046988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Dans la bibliothèque de l’école, il y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331</m:t>
                    </m:r>
                  </m:oMath>
                </a14:m>
                <a:r>
                  <a:rPr lang="fr-FR" sz="3200" dirty="0" smtClean="0"/>
                  <a:t> livres.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Parmi ces livres, il y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113</m:t>
                    </m:r>
                  </m:oMath>
                </a14:m>
                <a:r>
                  <a:rPr lang="fr-FR" sz="3200" dirty="0" smtClean="0"/>
                  <a:t> romans et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101</m:t>
                    </m:r>
                  </m:oMath>
                </a14:m>
                <a:r>
                  <a:rPr lang="fr-FR" sz="3200" dirty="0" smtClean="0"/>
                  <a:t> documentaires. 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Les autres livres sont des bandes dessinées.</a:t>
                </a:r>
                <a:endParaRPr lang="fr-FR" sz="3200" dirty="0"/>
              </a:p>
              <a:p>
                <a:pPr>
                  <a:lnSpc>
                    <a:spcPct val="150000"/>
                  </a:lnSpc>
                </a:pPr>
                <a:r>
                  <a:rPr lang="fr-FR" sz="3200" b="1" dirty="0" smtClean="0"/>
                  <a:t>Combien </a:t>
                </a:r>
                <a:r>
                  <a:rPr lang="fr-FR" sz="3200" b="1" dirty="0"/>
                  <a:t>y </a:t>
                </a:r>
                <a:r>
                  <a:rPr lang="fr-FR" sz="3200" b="1" dirty="0" smtClean="0"/>
                  <a:t>a-t-il de bandes dessinées</a:t>
                </a:r>
                <a:r>
                  <a:rPr lang="fr-FR" sz="3200" b="1" dirty="0"/>
                  <a:t> </a:t>
                </a:r>
                <a:r>
                  <a:rPr lang="fr-FR" sz="3200" b="1" dirty="0" smtClean="0"/>
                  <a:t>?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59" y="1165888"/>
                <a:ext cx="11746523" cy="3046988"/>
              </a:xfrm>
              <a:prstGeom prst="rect">
                <a:avLst/>
              </a:prstGeom>
              <a:blipFill>
                <a:blip r:embed="rId3"/>
                <a:stretch>
                  <a:fillRect l="-1244" b="-298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682" y="367002"/>
            <a:ext cx="1473530" cy="245588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546790" y="4957326"/>
            <a:ext cx="10461840" cy="150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775252" y="29447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</a:t>
            </a:r>
          </a:p>
          <a:p>
            <a: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Les bandes dessinées</a:t>
            </a:r>
            <a:endParaRPr lang="fr-FR" sz="28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4345556" y="496648"/>
                <a:ext cx="7411015" cy="1569660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Dans la bibliothèque de l’école, il y a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331</m:t>
                    </m:r>
                  </m:oMath>
                </a14:m>
                <a:r>
                  <a:rPr lang="fr-FR" sz="2400" dirty="0" smtClean="0"/>
                  <a:t> livres.</a:t>
                </a:r>
              </a:p>
              <a:p>
                <a:r>
                  <a:rPr lang="fr-FR" sz="2400" dirty="0" smtClean="0"/>
                  <a:t>Parmi ces livres, il y a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113</m:t>
                    </m:r>
                  </m:oMath>
                </a14:m>
                <a:r>
                  <a:rPr lang="fr-FR" sz="2400" dirty="0" smtClean="0"/>
                  <a:t> romans et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101 </m:t>
                    </m:r>
                  </m:oMath>
                </a14:m>
                <a:r>
                  <a:rPr lang="fr-FR" sz="2400" dirty="0" smtClean="0"/>
                  <a:t>documentaires. </a:t>
                </a:r>
              </a:p>
              <a:p>
                <a:r>
                  <a:rPr lang="fr-FR" sz="2400" dirty="0" smtClean="0"/>
                  <a:t>Les autres livres sont des bandes dessinées. </a:t>
                </a:r>
              </a:p>
              <a:p>
                <a:r>
                  <a:rPr lang="fr-FR" sz="2400" b="1" dirty="0" smtClean="0"/>
                  <a:t>Combien y a-t-il de bandes dessinées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56" y="496648"/>
                <a:ext cx="7411015" cy="1569660"/>
              </a:xfrm>
              <a:prstGeom prst="rect">
                <a:avLst/>
              </a:prstGeom>
              <a:blipFill>
                <a:blip r:embed="rId3"/>
                <a:stretch>
                  <a:fillRect l="-1232" t="-2692" b="-730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38200" y="4726690"/>
            <a:ext cx="10461840" cy="150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95530" y="290480"/>
            <a:ext cx="7358270" cy="941161"/>
          </a:xfrm>
        </p:spPr>
        <p:txBody>
          <a:bodyPr>
            <a:normAutofit/>
          </a:bodyPr>
          <a:lstStyle/>
          <a:p>
            <a:pPr algn="r"/>
            <a: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                   Problème n° 2 : les bandes dessinées</a:t>
            </a:r>
            <a:b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</a:br>
            <a:endParaRPr lang="fr-FR" sz="2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96348" y="2723322"/>
                <a:ext cx="10069217" cy="3077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/>
                <a:endParaRPr dirty="0" smtClean="0"/>
              </a:p>
              <a:p>
                <a:pPr marL="742950" indent="-74295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3         3         1</m:t>
                      </m:r>
                    </m:oMath>
                  </m:oMathPara>
                </a14:m>
                <a:endParaRPr lang="fr-FR" sz="6000" dirty="0" smtClean="0"/>
              </a:p>
              <a:p>
                <a:pPr marL="1200150" lvl="1" indent="-742950">
                  <a:buFontTx/>
                  <a:buChar char="-"/>
                </a:pPr>
                <a:r>
                  <a:rPr lang="fr-FR" sz="6000" dirty="0" smtClean="0"/>
                  <a:t>         </a:t>
                </a:r>
                <a14:m>
                  <m:oMath xmlns:m="http://schemas.openxmlformats.org/officeDocument/2006/math">
                    <m:r>
                      <a:rPr lang="fr-FR" sz="6000" i="1" dirty="0" smtClean="0">
                        <a:latin typeface="Cambria Math" panose="02040503050406030204" pitchFamily="18" charset="0"/>
                      </a:rPr>
                      <m:t>2         1         4              </m:t>
                    </m:r>
                  </m:oMath>
                </a14:m>
                <a:endParaRPr lang="fr-FR" sz="6000" dirty="0" smtClean="0"/>
              </a:p>
              <a:p>
                <a:pPr marL="742950" indent="-742950"/>
                <a:r>
                  <a:rPr lang="fr-FR" sz="2800" dirty="0" smtClean="0"/>
                  <a:t>                             __________________________</a:t>
                </a:r>
              </a:p>
              <a:p>
                <a:pPr marL="742950" indent="-742950" algn="ctr">
                  <a:buFontTx/>
                  <a:buChar char="-"/>
                </a:pPr>
                <a:endParaRPr lang="fr-FR" sz="2800" dirty="0" smtClean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2723322"/>
                <a:ext cx="10069217" cy="30777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e 3"/>
          <p:cNvGrpSpPr/>
          <p:nvPr/>
        </p:nvGrpSpPr>
        <p:grpSpPr>
          <a:xfrm>
            <a:off x="5159020" y="1550309"/>
            <a:ext cx="851337" cy="1282262"/>
            <a:chOff x="3995530" y="2084249"/>
            <a:chExt cx="851337" cy="1282262"/>
          </a:xfrm>
        </p:grpSpPr>
        <p:pic>
          <p:nvPicPr>
            <p:cNvPr id="9" name="image5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3995530" y="2084249"/>
              <a:ext cx="283779" cy="1282262"/>
            </a:xfrm>
            <a:prstGeom prst="rect">
              <a:avLst/>
            </a:prstGeom>
            <a:ln/>
          </p:spPr>
        </p:pic>
        <p:pic>
          <p:nvPicPr>
            <p:cNvPr id="10" name="image5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4279309" y="2084249"/>
              <a:ext cx="283779" cy="1282262"/>
            </a:xfrm>
            <a:prstGeom prst="rect">
              <a:avLst/>
            </a:prstGeom>
            <a:ln/>
          </p:spPr>
        </p:pic>
        <p:pic>
          <p:nvPicPr>
            <p:cNvPr id="11" name="image5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4563088" y="2084249"/>
              <a:ext cx="283779" cy="1282262"/>
            </a:xfrm>
            <a:prstGeom prst="rect">
              <a:avLst/>
            </a:prstGeom>
            <a:ln/>
          </p:spPr>
        </p:pic>
      </p:grpSp>
      <p:pic>
        <p:nvPicPr>
          <p:cNvPr id="12" name="image1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7388354" y="2460563"/>
            <a:ext cx="367862" cy="262759"/>
          </a:xfrm>
          <a:prstGeom prst="rect">
            <a:avLst/>
          </a:prstGeom>
          <a:ln/>
        </p:spPr>
      </p:pic>
      <p:grpSp>
        <p:nvGrpSpPr>
          <p:cNvPr id="3" name="Groupe 2"/>
          <p:cNvGrpSpPr/>
          <p:nvPr/>
        </p:nvGrpSpPr>
        <p:grpSpPr>
          <a:xfrm>
            <a:off x="1650581" y="-21380"/>
            <a:ext cx="2333296" cy="3001386"/>
            <a:chOff x="1039839" y="365125"/>
            <a:chExt cx="2333296" cy="3001386"/>
          </a:xfrm>
        </p:grpSpPr>
        <p:pic>
          <p:nvPicPr>
            <p:cNvPr id="13" name="image4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1039839" y="1842511"/>
              <a:ext cx="1166648" cy="1524000"/>
            </a:xfrm>
            <a:prstGeom prst="rect">
              <a:avLst/>
            </a:prstGeom>
            <a:ln/>
          </p:spPr>
        </p:pic>
        <p:pic>
          <p:nvPicPr>
            <p:cNvPr id="14" name="image4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2206487" y="1842511"/>
              <a:ext cx="1166648" cy="1524000"/>
            </a:xfrm>
            <a:prstGeom prst="rect">
              <a:avLst/>
            </a:prstGeom>
            <a:ln/>
          </p:spPr>
        </p:pic>
        <p:pic>
          <p:nvPicPr>
            <p:cNvPr id="17" name="image4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1623163" y="365125"/>
              <a:ext cx="1166648" cy="1524000"/>
            </a:xfrm>
            <a:prstGeom prst="rect">
              <a:avLst/>
            </a:prstGeom>
            <a:ln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55139" y="-71800"/>
            <a:ext cx="4386083" cy="2020841"/>
          </a:xfrm>
        </p:spPr>
        <p:txBody>
          <a:bodyPr>
            <a:normAutofit/>
          </a:bodyPr>
          <a:lstStyle/>
          <a:p>
            <a:pPr algn="r"/>
            <a: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n° 2 </a:t>
            </a:r>
            <a:b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</a:br>
            <a: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les bandes dessinées</a:t>
            </a:r>
            <a:b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</a:br>
            <a:endParaRPr lang="fr-FR" sz="2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96348" y="2329179"/>
                <a:ext cx="10069217" cy="3077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/>
                <a:endParaRPr dirty="0"/>
              </a:p>
              <a:p>
                <a:pPr marL="742950" indent="-74295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3       3       1</m:t>
                      </m:r>
                    </m:oMath>
                  </m:oMathPara>
                </a14:m>
                <a:endParaRPr lang="fr-FR" sz="6000" dirty="0" smtClean="0"/>
              </a:p>
              <a:p>
                <a:pPr marL="742950" indent="-742950"/>
                <a:r>
                  <a:rPr lang="fr-FR" sz="6000" dirty="0" smtClean="0"/>
                  <a:t>           -      </a:t>
                </a:r>
                <a14:m>
                  <m:oMath xmlns:m="http://schemas.openxmlformats.org/officeDocument/2006/math">
                    <m:r>
                      <a:rPr lang="fr-FR" sz="6000" i="1" dirty="0" smtClean="0">
                        <a:latin typeface="Cambria Math" panose="02040503050406030204" pitchFamily="18" charset="0"/>
                      </a:rPr>
                      <m:t>2       1       4              </m:t>
                    </m:r>
                  </m:oMath>
                </a14:m>
                <a:endParaRPr lang="fr-FR" sz="6000" dirty="0" smtClean="0"/>
              </a:p>
              <a:p>
                <a:pPr marL="742950" indent="-742950"/>
                <a:r>
                  <a:rPr lang="fr-FR" sz="2800" dirty="0" smtClean="0"/>
                  <a:t>                              __________________________</a:t>
                </a:r>
              </a:p>
              <a:p>
                <a:pPr marL="742950" indent="-742950" algn="ctr"/>
                <a:endParaRPr lang="fr-FR" sz="2800" dirty="0" smtClean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2329179"/>
                <a:ext cx="10069217" cy="30777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e 3"/>
          <p:cNvGrpSpPr/>
          <p:nvPr/>
        </p:nvGrpSpPr>
        <p:grpSpPr>
          <a:xfrm>
            <a:off x="5020973" y="1173042"/>
            <a:ext cx="709448" cy="1282262"/>
            <a:chOff x="5020973" y="1173042"/>
            <a:chExt cx="709448" cy="1282262"/>
          </a:xfrm>
        </p:grpSpPr>
        <p:pic>
          <p:nvPicPr>
            <p:cNvPr id="9" name="image5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5446642" y="1173042"/>
              <a:ext cx="283779" cy="1282262"/>
            </a:xfrm>
            <a:prstGeom prst="rect">
              <a:avLst/>
            </a:prstGeom>
            <a:ln/>
          </p:spPr>
        </p:pic>
        <p:pic>
          <p:nvPicPr>
            <p:cNvPr id="11" name="image5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5020973" y="1173042"/>
              <a:ext cx="283779" cy="1282262"/>
            </a:xfrm>
            <a:prstGeom prst="rect">
              <a:avLst/>
            </a:prstGeom>
            <a:ln/>
          </p:spPr>
        </p:pic>
      </p:grpSp>
      <p:grpSp>
        <p:nvGrpSpPr>
          <p:cNvPr id="5" name="Groupe 4"/>
          <p:cNvGrpSpPr/>
          <p:nvPr/>
        </p:nvGrpSpPr>
        <p:grpSpPr>
          <a:xfrm>
            <a:off x="6627686" y="652778"/>
            <a:ext cx="982717" cy="1939160"/>
            <a:chOff x="6627686" y="652778"/>
            <a:chExt cx="982717" cy="1939160"/>
          </a:xfrm>
        </p:grpSpPr>
        <p:pic>
          <p:nvPicPr>
            <p:cNvPr id="12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874679" y="2329179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3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659217" y="1672283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4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659217" y="675862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5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7242541" y="652778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7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627686" y="1935042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8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627686" y="1033212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9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627686" y="1316993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0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7242541" y="1672283"/>
              <a:ext cx="336331" cy="262759"/>
            </a:xfrm>
            <a:prstGeom prst="rect">
              <a:avLst/>
            </a:prstGeom>
            <a:ln/>
          </p:spPr>
        </p:pic>
        <p:pic>
          <p:nvPicPr>
            <p:cNvPr id="21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7211010" y="1033212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2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7179479" y="1316993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3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7242541" y="1935042"/>
              <a:ext cx="367862" cy="262759"/>
            </a:xfrm>
            <a:prstGeom prst="rect">
              <a:avLst/>
            </a:prstGeom>
            <a:ln/>
          </p:spPr>
        </p:pic>
      </p:grpSp>
      <p:grpSp>
        <p:nvGrpSpPr>
          <p:cNvPr id="3" name="Groupe 2"/>
          <p:cNvGrpSpPr/>
          <p:nvPr/>
        </p:nvGrpSpPr>
        <p:grpSpPr>
          <a:xfrm>
            <a:off x="919884" y="1173042"/>
            <a:ext cx="3652344" cy="1524000"/>
            <a:chOff x="919884" y="1173042"/>
            <a:chExt cx="3652344" cy="1524000"/>
          </a:xfrm>
        </p:grpSpPr>
        <p:pic>
          <p:nvPicPr>
            <p:cNvPr id="24" name="image4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2086532" y="1173042"/>
              <a:ext cx="1166648" cy="1524000"/>
            </a:xfrm>
            <a:prstGeom prst="rect">
              <a:avLst/>
            </a:prstGeom>
            <a:ln/>
          </p:spPr>
        </p:pic>
        <p:pic>
          <p:nvPicPr>
            <p:cNvPr id="25" name="image4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3405580" y="1173042"/>
              <a:ext cx="1166648" cy="1524000"/>
            </a:xfrm>
            <a:prstGeom prst="rect">
              <a:avLst/>
            </a:prstGeom>
            <a:ln/>
          </p:spPr>
        </p:pic>
        <p:pic>
          <p:nvPicPr>
            <p:cNvPr id="26" name="image4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919884" y="1173042"/>
              <a:ext cx="1166648" cy="1524000"/>
            </a:xfrm>
            <a:prstGeom prst="rect">
              <a:avLst/>
            </a:prstGeom>
            <a:ln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775252" y="29447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</a:t>
            </a:r>
          </a:p>
          <a:p>
            <a: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Les bandes dessinées</a:t>
            </a:r>
            <a:endParaRPr lang="fr-FR" sz="28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4345556" y="496648"/>
                <a:ext cx="7578966" cy="1569660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Dans la bibliothèque de l’école, il y a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331</m:t>
                    </m:r>
                  </m:oMath>
                </a14:m>
                <a:r>
                  <a:rPr lang="fr-FR" sz="2400" dirty="0" smtClean="0"/>
                  <a:t> livres.</a:t>
                </a:r>
              </a:p>
              <a:p>
                <a:r>
                  <a:rPr lang="fr-FR" sz="2400" dirty="0" smtClean="0"/>
                  <a:t>Parmi ces livres, il y a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113</m:t>
                    </m:r>
                  </m:oMath>
                </a14:m>
                <a:r>
                  <a:rPr lang="fr-FR" sz="2400" dirty="0" smtClean="0"/>
                  <a:t> romans et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101</m:t>
                    </m:r>
                  </m:oMath>
                </a14:m>
                <a:r>
                  <a:rPr lang="fr-FR" sz="2400" dirty="0" smtClean="0"/>
                  <a:t> documentaires. Les autres livres sont des bandes dessinées. </a:t>
                </a:r>
              </a:p>
              <a:p>
                <a:r>
                  <a:rPr lang="fr-FR" sz="2400" b="1" dirty="0" smtClean="0"/>
                  <a:t>Combien y a-t-il de bandes dessinées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56" y="496648"/>
                <a:ext cx="7578966" cy="1569660"/>
              </a:xfrm>
              <a:prstGeom prst="rect">
                <a:avLst/>
              </a:prstGeom>
              <a:blipFill>
                <a:blip r:embed="rId3"/>
                <a:stretch>
                  <a:fillRect l="-1205" t="-2692" b="-730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38200" y="4726690"/>
            <a:ext cx="10461840" cy="1503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23642" y="3049112"/>
                <a:ext cx="543983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latin typeface="Cambria Math" panose="02040503050406030204" pitchFamily="18" charset="0"/>
                        </a:rPr>
                        <m:t>113 + 101 = 214</m:t>
                      </m:r>
                    </m:oMath>
                  </m:oMathPara>
                </a14:m>
                <a:endParaRPr lang="fr-FR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latin typeface="Cambria Math" panose="02040503050406030204" pitchFamily="18" charset="0"/>
                        </a:rPr>
                        <m:t>331 </m:t>
                      </m:r>
                      <m:r>
                        <a:rPr lang="fr-FR" sz="2800" i="1" dirty="0" smtClean="0">
                          <a:latin typeface="Cambria Math" panose="02040503050406030204" pitchFamily="18" charset="0"/>
                          <a:cs typeface="Calibri"/>
                        </a:rPr>
                        <m:t>– 214 = 117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42" y="3049112"/>
                <a:ext cx="5439836" cy="9541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39436" y="-429491"/>
            <a:ext cx="8319655" cy="241069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algn="ctr">
              <a:buNone/>
            </a:pPr>
            <a:r>
              <a:rPr lang="fr-FR" sz="4000" b="1" dirty="0" smtClean="0">
                <a:solidFill>
                  <a:srgbClr val="7030A0"/>
                </a:solidFill>
              </a:rPr>
              <a:t>Problèmes : </a:t>
            </a:r>
            <a:r>
              <a:rPr lang="fr-FR" sz="4000" b="1" dirty="0">
                <a:solidFill>
                  <a:srgbClr val="7030A0"/>
                </a:solidFill>
              </a:rPr>
              <a:t>ce qu’on peut </a:t>
            </a:r>
            <a:r>
              <a:rPr lang="fr-FR" sz="4000" b="1" dirty="0" smtClean="0">
                <a:solidFill>
                  <a:srgbClr val="7030A0"/>
                </a:solidFill>
              </a:rPr>
              <a:t>retenir</a:t>
            </a:r>
            <a:endParaRPr lang="fr-FR" sz="4000" b="1" dirty="0">
              <a:solidFill>
                <a:srgbClr val="7030A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201" y="417350"/>
            <a:ext cx="1958520" cy="23873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79392" y="2267712"/>
            <a:ext cx="3913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dirty="0" smtClean="0"/>
              <a:t>	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250125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CE1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382735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Calcul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 smtClean="0">
                <a:cs typeface="Arial" panose="020B0604020202020204" pitchFamily="34" charset="0"/>
              </a:rPr>
              <a:t>Défi calcul</a:t>
            </a:r>
            <a:endParaRPr lang="fr-FR" sz="6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22" y="187869"/>
            <a:ext cx="2128234" cy="3547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>
              <a:xfrm>
                <a:off x="615820" y="1825625"/>
                <a:ext cx="10737980" cy="4351338"/>
              </a:xfrm>
            </p:spPr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b="0" i="1" dirty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133 – 7 =</m:t>
                      </m:r>
                    </m:oMath>
                  </m:oMathPara>
                </a14:m>
                <a:endParaRPr lang="fr-FR" i="1" dirty="0" smtClean="0"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:endParaRPr lang="fr-FR" i="1" dirty="0" smtClean="0"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:endParaRPr lang="fr-FR" i="1" dirty="0"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147 – 128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187 – 159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5820" y="1825625"/>
                <a:ext cx="10737980" cy="4351338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133 – 7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 147 – 128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r>
                  <a:rPr lang="fr-FR" dirty="0" smtClean="0"/>
                  <a:t>=</a:t>
                </a:r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91960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187 – 159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 5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Nouveau défi ?</a:t>
            </a:r>
            <a:br>
              <a:rPr lang="fr-FR" dirty="0" smtClean="0">
                <a:solidFill>
                  <a:srgbClr val="7030A0"/>
                </a:solidFill>
                <a:latin typeface="+mn-lt"/>
              </a:rPr>
            </a:br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22" y="187869"/>
            <a:ext cx="2128234" cy="3547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fr-FR" dirty="0" smtClean="0"/>
                  <a:t> 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857 – 107 =</m:t>
                    </m:r>
                  </m:oMath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682 −238 =</m:t>
                      </m:r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857 – 107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 5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682 −238 =</m:t>
                      </m:r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39436" y="-429491"/>
            <a:ext cx="8319655" cy="241069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algn="ctr">
              <a:buNone/>
            </a:pPr>
            <a:r>
              <a:rPr lang="fr-FR" sz="4000" b="1" dirty="0" smtClean="0">
                <a:solidFill>
                  <a:srgbClr val="7030A0"/>
                </a:solidFill>
              </a:rPr>
              <a:t>Calcul : </a:t>
            </a:r>
            <a:r>
              <a:rPr lang="fr-FR" sz="4000" b="1" dirty="0">
                <a:solidFill>
                  <a:srgbClr val="7030A0"/>
                </a:solidFill>
              </a:rPr>
              <a:t>ce qu’on peut </a:t>
            </a:r>
            <a:r>
              <a:rPr lang="fr-FR" sz="4000" b="1" dirty="0" smtClean="0">
                <a:solidFill>
                  <a:srgbClr val="7030A0"/>
                </a:solidFill>
              </a:rPr>
              <a:t>retenir</a:t>
            </a:r>
            <a:endParaRPr lang="fr-FR" sz="4000" b="1" dirty="0">
              <a:solidFill>
                <a:srgbClr val="7030A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201" y="417350"/>
            <a:ext cx="1958520" cy="23873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79392" y="2267712"/>
            <a:ext cx="3913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dirty="0" smtClean="0"/>
              <a:t>	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250125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Clensey Medium" panose="02000603000000000000" pitchFamily="2" charset="0"/>
                <a:cs typeface="+mj-cs"/>
              </a:rPr>
              <a:t> Problème pour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Clensey Medium" panose="02000603000000000000" pitchFamily="2" charset="0"/>
                <a:cs typeface="+mj-cs"/>
              </a:rPr>
              <a:t> la prochaine fois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Clensey Medium" panose="02000603000000000000" pitchFamily="2" charset="0"/>
              <a:cs typeface="+mj-cs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38200" y="4957326"/>
            <a:ext cx="10461840" cy="1503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208859" y="972457"/>
                <a:ext cx="11746523" cy="3046988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Dans la bibliothèque de l’école, il y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845</m:t>
                    </m:r>
                  </m:oMath>
                </a14:m>
                <a:r>
                  <a:rPr lang="fr-FR" sz="3200" dirty="0" smtClean="0"/>
                  <a:t> livres.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Parmi ces livres, il y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r>
                  <a:rPr lang="fr-FR" sz="3200" dirty="0" smtClean="0"/>
                  <a:t> romans et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56</m:t>
                    </m:r>
                  </m:oMath>
                </a14:m>
                <a:r>
                  <a:rPr lang="fr-FR" sz="3200" dirty="0" smtClean="0"/>
                  <a:t> documentaires. 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Les autres livres sont des bandes dessinées.</a:t>
                </a:r>
                <a:endParaRPr lang="fr-FR" sz="3200" dirty="0"/>
              </a:p>
              <a:p>
                <a:pPr>
                  <a:lnSpc>
                    <a:spcPct val="150000"/>
                  </a:lnSpc>
                </a:pPr>
                <a:r>
                  <a:rPr lang="fr-FR" sz="3200" b="1" dirty="0" smtClean="0"/>
                  <a:t>Combien </a:t>
                </a:r>
                <a:r>
                  <a:rPr lang="fr-FR" sz="3200" b="1" dirty="0"/>
                  <a:t>y </a:t>
                </a:r>
                <a:r>
                  <a:rPr lang="fr-FR" sz="3200" b="1" dirty="0" smtClean="0"/>
                  <a:t>a-t-il de bandes dessinées</a:t>
                </a:r>
                <a:r>
                  <a:rPr lang="fr-FR" sz="3200" b="1" dirty="0"/>
                  <a:t> </a:t>
                </a:r>
                <a:r>
                  <a:rPr lang="fr-FR" sz="3200" b="1" dirty="0" smtClean="0"/>
                  <a:t>?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59" y="972457"/>
                <a:ext cx="11746523" cy="3046988"/>
              </a:xfrm>
              <a:prstGeom prst="rect">
                <a:avLst/>
              </a:prstGeom>
              <a:blipFill>
                <a:blip r:embed="rId4"/>
                <a:stretch>
                  <a:fillRect l="-1244" b="-3194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8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Numération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Complète l’égalité</a:t>
            </a:r>
            <a:endParaRPr lang="fr-FR" dirty="0"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22" y="187869"/>
            <a:ext cx="2128234" cy="3547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838200" y="2262847"/>
                <a:ext cx="699931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90 </m:t>
                      </m:r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 = … </m:t>
                      </m:r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62847"/>
                <a:ext cx="6999316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Complète l’égalité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838200" y="2262847"/>
                <a:ext cx="699931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90 </m:t>
                      </m:r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8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62847"/>
                <a:ext cx="6999316" cy="13234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 flipH="1">
            <a:off x="9667342" y="2228494"/>
            <a:ext cx="247453" cy="1282262"/>
          </a:xfrm>
          <a:prstGeom prst="rect">
            <a:avLst/>
          </a:prstGeom>
          <a:ln/>
        </p:spPr>
      </p:pic>
      <p:pic>
        <p:nvPicPr>
          <p:cNvPr id="10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 flipH="1">
            <a:off x="9267608" y="2228494"/>
            <a:ext cx="247453" cy="1282262"/>
          </a:xfrm>
          <a:prstGeom prst="rect">
            <a:avLst/>
          </a:prstGeom>
          <a:ln/>
        </p:spPr>
      </p:pic>
      <p:pic>
        <p:nvPicPr>
          <p:cNvPr id="17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8144604" y="2228494"/>
            <a:ext cx="283779" cy="1282262"/>
          </a:xfrm>
          <a:prstGeom prst="rect">
            <a:avLst/>
          </a:prstGeom>
          <a:ln/>
        </p:spPr>
      </p:pic>
      <p:pic>
        <p:nvPicPr>
          <p:cNvPr id="18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 flipH="1">
            <a:off x="9267608" y="3663156"/>
            <a:ext cx="247453" cy="1282262"/>
          </a:xfrm>
          <a:prstGeom prst="rect">
            <a:avLst/>
          </a:prstGeom>
          <a:ln/>
        </p:spPr>
      </p:pic>
      <p:pic>
        <p:nvPicPr>
          <p:cNvPr id="21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8722672" y="2228494"/>
            <a:ext cx="283779" cy="1282262"/>
          </a:xfrm>
          <a:prstGeom prst="rect">
            <a:avLst/>
          </a:prstGeom>
          <a:ln/>
        </p:spPr>
      </p:pic>
      <p:pic>
        <p:nvPicPr>
          <p:cNvPr id="23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8580783" y="3663156"/>
            <a:ext cx="283779" cy="1282262"/>
          </a:xfrm>
          <a:prstGeom prst="rect">
            <a:avLst/>
          </a:prstGeom>
          <a:ln/>
        </p:spPr>
      </p:pic>
      <p:pic>
        <p:nvPicPr>
          <p:cNvPr id="25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 flipH="1">
            <a:off x="8020877" y="3663156"/>
            <a:ext cx="247453" cy="1282262"/>
          </a:xfrm>
          <a:prstGeom prst="rect">
            <a:avLst/>
          </a:prstGeom>
          <a:ln/>
        </p:spPr>
      </p:pic>
      <p:pic>
        <p:nvPicPr>
          <p:cNvPr id="26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 flipH="1">
            <a:off x="9791068" y="3586286"/>
            <a:ext cx="247453" cy="1282262"/>
          </a:xfrm>
          <a:prstGeom prst="rect">
            <a:avLst/>
          </a:prstGeom>
          <a:ln/>
        </p:spPr>
      </p:pic>
      <p:pic>
        <p:nvPicPr>
          <p:cNvPr id="29" name="image5.png"/>
          <p:cNvPicPr/>
          <p:nvPr/>
        </p:nvPicPr>
        <p:blipFill>
          <a:blip r:embed="rId4"/>
          <a:srcRect/>
          <a:stretch>
            <a:fillRect/>
          </a:stretch>
        </p:blipFill>
        <p:spPr>
          <a:xfrm flipH="1">
            <a:off x="10190921" y="2228494"/>
            <a:ext cx="247453" cy="128226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Complète les égalités</a:t>
            </a:r>
            <a:endParaRPr lang="fr-FR" dirty="0"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22" y="187869"/>
            <a:ext cx="2128234" cy="3547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1653209" y="1825625"/>
                <a:ext cx="6999316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50 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fr-FR" sz="6000" dirty="0" smtClean="0"/>
              </a:p>
              <a:p>
                <a:endParaRPr lang="fr-FR" sz="80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209" y="1825625"/>
                <a:ext cx="6999316" cy="50167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Complète les égalités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1653209" y="1825625"/>
                <a:ext cx="5512701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50 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fr-FR" sz="6000" dirty="0" smtClean="0"/>
              </a:p>
              <a:p>
                <a:endParaRPr lang="fr-FR" sz="80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209" y="1825625"/>
                <a:ext cx="5512701" cy="5016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Complète les égalités</a:t>
            </a:r>
            <a:endParaRPr lang="fr-FR" dirty="0"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22" y="187869"/>
            <a:ext cx="2128234" cy="3547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1653209" y="1825625"/>
                <a:ext cx="6999316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100 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6000" dirty="0" smtClean="0"/>
              </a:p>
              <a:p>
                <a:endParaRPr lang="fr-FR" sz="80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209" y="1825625"/>
                <a:ext cx="6999316" cy="50167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Complète les égalités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2213045" y="1690688"/>
                <a:ext cx="6999316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100 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fr-FR" sz="6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 = …</m:t>
                      </m:r>
                      <m:r>
                        <a:rPr lang="fr-FR" sz="6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fr-FR" sz="6000" dirty="0" smtClean="0"/>
              </a:p>
              <a:p>
                <a:endParaRPr lang="fr-FR" sz="8000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045" y="1690688"/>
                <a:ext cx="6999316" cy="5016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3726</TotalTime>
  <Words>522</Words>
  <Application>Microsoft Office PowerPoint</Application>
  <PresentationFormat>Grand écran</PresentationFormat>
  <Paragraphs>145</Paragraphs>
  <Slides>29</Slides>
  <Notes>22</Notes>
  <HiddenSlides>3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Clensey Medium</vt:lpstr>
      <vt:lpstr>French Script MT</vt:lpstr>
      <vt:lpstr>Thème Office</vt:lpstr>
      <vt:lpstr>Équation</vt:lpstr>
      <vt:lpstr>Lundi 04 mai</vt:lpstr>
      <vt:lpstr>Présentation PowerPoint</vt:lpstr>
      <vt:lpstr>Numération</vt:lpstr>
      <vt:lpstr>Complète l’égalité</vt:lpstr>
      <vt:lpstr>Complète l’égalité</vt:lpstr>
      <vt:lpstr>Complète les égalités</vt:lpstr>
      <vt:lpstr>Complète les égalités</vt:lpstr>
      <vt:lpstr>Complète les égalités</vt:lpstr>
      <vt:lpstr>Complète les égalités</vt:lpstr>
      <vt:lpstr>Problèmes</vt:lpstr>
      <vt:lpstr> </vt:lpstr>
      <vt:lpstr>Problème n° 1</vt:lpstr>
      <vt:lpstr>Problème n° 1</vt:lpstr>
      <vt:lpstr>Présentation PowerPoint</vt:lpstr>
      <vt:lpstr>Présentation PowerPoint</vt:lpstr>
      <vt:lpstr>                   Problème n° 2 : les bandes dessinées </vt:lpstr>
      <vt:lpstr>Problème n° 2  les bandes dessinées </vt:lpstr>
      <vt:lpstr>Présentation PowerPoint</vt:lpstr>
      <vt:lpstr>Présentation PowerPoint</vt:lpstr>
      <vt:lpstr>Calcul</vt:lpstr>
      <vt:lpstr>Calcule</vt:lpstr>
      <vt:lpstr>Calcule</vt:lpstr>
      <vt:lpstr>Calcule</vt:lpstr>
      <vt:lpstr>Calcule</vt:lpstr>
      <vt:lpstr>Nouveau défi ? Calcule</vt:lpstr>
      <vt:lpstr>Calcule</vt:lpstr>
      <vt:lpstr>Calcule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9 avril</dc:title>
  <dc:creator>Laure BREMONT</dc:creator>
  <cp:lastModifiedBy>ANNE SZYMCZAK</cp:lastModifiedBy>
  <cp:revision>220</cp:revision>
  <cp:lastPrinted>2020-04-02T08:03:17Z</cp:lastPrinted>
  <dcterms:created xsi:type="dcterms:W3CDTF">2020-03-30T08:30:58Z</dcterms:created>
  <dcterms:modified xsi:type="dcterms:W3CDTF">2020-04-22T21:05:52Z</dcterms:modified>
</cp:coreProperties>
</file>