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23" r:id="rId2"/>
    <p:sldId id="324" r:id="rId3"/>
    <p:sldId id="257" r:id="rId4"/>
    <p:sldId id="292" r:id="rId5"/>
    <p:sldId id="300" r:id="rId6"/>
    <p:sldId id="293" r:id="rId7"/>
    <p:sldId id="326" r:id="rId8"/>
    <p:sldId id="317" r:id="rId9"/>
    <p:sldId id="313" r:id="rId10"/>
    <p:sldId id="314" r:id="rId11"/>
    <p:sldId id="320" r:id="rId12"/>
    <p:sldId id="318" r:id="rId13"/>
    <p:sldId id="325" r:id="rId14"/>
    <p:sldId id="316" r:id="rId15"/>
    <p:sldId id="328" r:id="rId16"/>
    <p:sldId id="303" r:id="rId17"/>
    <p:sldId id="307" r:id="rId18"/>
    <p:sldId id="329" r:id="rId19"/>
    <p:sldId id="304" r:id="rId20"/>
    <p:sldId id="330" r:id="rId21"/>
    <p:sldId id="310" r:id="rId22"/>
    <p:sldId id="259" r:id="rId23"/>
    <p:sldId id="285" r:id="rId24"/>
    <p:sldId id="286" r:id="rId25"/>
    <p:sldId id="322" r:id="rId26"/>
    <p:sldId id="327" r:id="rId27"/>
    <p:sldId id="312" r:id="rId28"/>
    <p:sldId id="289" r:id="rId29"/>
  </p:sldIdLst>
  <p:sldSz cx="12192000" cy="6858000"/>
  <p:notesSz cx="6888163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ge0kMEI2tqQ0hyF3+im3TYhobt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29" autoAdjust="0"/>
    <p:restoredTop sz="94737" autoAdjust="0"/>
  </p:normalViewPr>
  <p:slideViewPr>
    <p:cSldViewPr snapToGrid="0">
      <p:cViewPr varScale="1">
        <p:scale>
          <a:sx n="51" d="100"/>
          <a:sy n="51" d="100"/>
        </p:scale>
        <p:origin x="62" y="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B5BA-5312-4378-881A-FB39EFA0E33F}" type="datetimeFigureOut">
              <a:rPr lang="fr-FR" smtClean="0"/>
              <a:pPr/>
              <a:t>15/04/2020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EC761-F338-47A8-B523-80C9F36CC3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871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698" y="0"/>
            <a:ext cx="2984871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6039"/>
            <a:ext cx="2984871" cy="50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48300" rIns="96600" bIns="483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032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</a:t>
            </a:r>
            <a:r>
              <a:rPr lang="fr-FR" baseline="0" dirty="0"/>
              <a:t> étape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033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</a:t>
            </a:r>
            <a:r>
              <a:rPr lang="fr-FR" baseline="0" dirty="0"/>
              <a:t> étape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686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</a:t>
            </a:r>
            <a:r>
              <a:rPr lang="fr-FR" baseline="0" dirty="0"/>
              <a:t> étape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03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fr-FR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fr-FR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9133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0" dirty="0"/>
              <a:t> propositions de schéma : en barre et droite graduée</a:t>
            </a:r>
          </a:p>
          <a:p>
            <a:r>
              <a:rPr lang="fr-FR" baseline="0" dirty="0"/>
              <a:t>Ecrire le calcul en ligne 36 + 16</a:t>
            </a:r>
          </a:p>
          <a:p>
            <a:r>
              <a:rPr lang="fr-FR" baseline="0" dirty="0"/>
              <a:t>Utiliser diapo suivante pour calculer </a:t>
            </a:r>
          </a:p>
          <a:p>
            <a:r>
              <a:rPr lang="fr-FR" baseline="0" dirty="0"/>
              <a:t>Compléter le résultat du calcul</a:t>
            </a:r>
          </a:p>
          <a:p>
            <a:r>
              <a:rPr lang="fr-FR" baseline="0" dirty="0"/>
              <a:t>Ecrire phrase réponse : Il y a 52 oiseaux.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36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67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Mardi 21 avril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87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Retirer 9 à 32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67697" y="2506662"/>
                <a:ext cx="10515600" cy="435133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endParaRPr lang="fr-FR" sz="4000" dirty="0"/>
              </a:p>
              <a:p>
                <a:pPr>
                  <a:buNone/>
                </a:pPr>
                <a:r>
                  <a:rPr lang="fr-FR" dirty="0"/>
                  <a:t>       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23                         30    32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67697" y="2506662"/>
                <a:ext cx="10515600" cy="4351338"/>
              </a:xfr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78437" y="1446312"/>
                <a:ext cx="347402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32 − 9 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437" y="1446312"/>
                <a:ext cx="3474028" cy="70788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52C0C80-685E-4DD4-BC32-BC4ABB746785}"/>
              </a:ext>
            </a:extLst>
          </p:cNvPr>
          <p:cNvCxnSpPr/>
          <p:nvPr/>
        </p:nvCxnSpPr>
        <p:spPr>
          <a:xfrm>
            <a:off x="1011852" y="3355993"/>
            <a:ext cx="592885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593B8C87-544C-4D95-ABFD-F70873C16CA8}"/>
              </a:ext>
            </a:extLst>
          </p:cNvPr>
          <p:cNvCxnSpPr/>
          <p:nvPr/>
        </p:nvCxnSpPr>
        <p:spPr>
          <a:xfrm rot="5400000" flipH="1" flipV="1">
            <a:off x="1749245" y="3235547"/>
            <a:ext cx="250723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2C3CE76-14B1-419D-A6DE-F0CAE28905ED}"/>
              </a:ext>
            </a:extLst>
          </p:cNvPr>
          <p:cNvCxnSpPr/>
          <p:nvPr/>
        </p:nvCxnSpPr>
        <p:spPr>
          <a:xfrm rot="5400000" flipH="1" flipV="1">
            <a:off x="4147120" y="3237485"/>
            <a:ext cx="250723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C423F3CD-12DB-44CD-85CA-7DE941DC2CAE}"/>
              </a:ext>
            </a:extLst>
          </p:cNvPr>
          <p:cNvCxnSpPr/>
          <p:nvPr/>
        </p:nvCxnSpPr>
        <p:spPr>
          <a:xfrm rot="5400000" flipH="1" flipV="1">
            <a:off x="4858965" y="3231698"/>
            <a:ext cx="250723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9436" y="-429491"/>
            <a:ext cx="8319655" cy="241069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>
              <a:buNone/>
            </a:pPr>
            <a:r>
              <a:rPr lang="fr-FR" sz="4000" b="1" dirty="0">
                <a:solidFill>
                  <a:srgbClr val="7030A0"/>
                </a:solidFill>
              </a:rPr>
              <a:t>Calcul réfléchi : ce qu’on peut retenir.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201" y="417350"/>
            <a:ext cx="1958520" cy="238730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8000"/>
              <a:buFont typeface="Arial"/>
              <a:buNone/>
            </a:pPr>
            <a:r>
              <a:rPr lang="fr-FR" sz="80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Numération</a:t>
            </a:r>
            <a:endParaRPr sz="8000" b="1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fr-FR" sz="6000" dirty="0"/>
              <a:t>Écrire des nombres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fr-FR" sz="6000" dirty="0"/>
              <a:t>en chiffres</a:t>
            </a:r>
            <a:endParaRPr sz="6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5255" y="210342"/>
            <a:ext cx="2624399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Rappel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6991" y="1825625"/>
            <a:ext cx="10515600" cy="4351338"/>
          </a:xfrm>
        </p:spPr>
        <p:txBody>
          <a:bodyPr/>
          <a:lstStyle/>
          <a:p>
            <a:r>
              <a:rPr lang="fr-FR" dirty="0"/>
              <a:t>Une dizaine / Dix unités</a:t>
            </a:r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Une centaine /  Dix dizaines   /    Cent unités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1" y="3978131"/>
            <a:ext cx="7269256" cy="255372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80" y="2560986"/>
            <a:ext cx="1619476" cy="352474"/>
          </a:xfrm>
          <a:prstGeom prst="rect">
            <a:avLst/>
          </a:prstGeom>
        </p:spPr>
      </p:pic>
      <p:pic>
        <p:nvPicPr>
          <p:cNvPr id="6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75554" y="2582510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26766" y="2582510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40462" y="2582510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1674" y="2560986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5370" y="2571748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56582" y="2560986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07794" y="2560986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59006" y="2560986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21016" y="2560986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26794" y="2560986"/>
            <a:ext cx="385848" cy="3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F12B0DFD-21D2-4196-8075-C2FD6373D9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122" y="106314"/>
            <a:ext cx="1119355" cy="136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22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 </a:t>
            </a:r>
            <a:r>
              <a:rPr lang="fr-FR" b="1" dirty="0">
                <a:solidFill>
                  <a:srgbClr val="7030A0"/>
                </a:solidFill>
              </a:rPr>
              <a:t>Écris ce nombre en chiffres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3600" b="1" dirty="0"/>
              </a:p>
              <a:p>
                <a:endParaRPr lang="fr-FR" dirty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C6B42BE-9C3F-43CA-8CB5-421BEA251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906" y="365125"/>
            <a:ext cx="1433790" cy="23896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 </a:t>
            </a:r>
            <a:r>
              <a:rPr lang="fr-FR" b="1" dirty="0">
                <a:solidFill>
                  <a:srgbClr val="7030A0"/>
                </a:solidFill>
              </a:rPr>
              <a:t>Écrire ce nombre en chiffres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3600" b="1" dirty="0"/>
              </a:p>
              <a:p>
                <a:endParaRPr lang="fr-FR" dirty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6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24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</a:t>
            </a:r>
            <a:r>
              <a:rPr lang="fr-FR" b="1" dirty="0">
                <a:solidFill>
                  <a:srgbClr val="7030A0"/>
                </a:solidFill>
              </a:rPr>
              <a:t>Plusieurs représentations </a:t>
            </a:r>
            <a:br>
              <a:rPr lang="fr-FR" b="1" dirty="0">
                <a:solidFill>
                  <a:srgbClr val="7030A0"/>
                </a:solidFill>
              </a:rPr>
            </a:br>
            <a:r>
              <a:rPr lang="fr-FR" b="1" dirty="0">
                <a:solidFill>
                  <a:srgbClr val="7030A0"/>
                </a:solidFill>
              </a:rPr>
              <a:t>d’un nombre</a:t>
            </a:r>
            <a:endParaRPr lang="fr-F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26155" y="2093657"/>
                <a:ext cx="3000616" cy="3731790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b="1" dirty="0"/>
              </a:p>
              <a:p>
                <a:pPr>
                  <a:buNone/>
                </a:pPr>
                <a:endParaRPr lang="fr-FR" b="1" dirty="0"/>
              </a:p>
              <a:p>
                <a:pPr>
                  <a:buNone/>
                </a:pPr>
                <a:endParaRPr lang="fr-FR" b="1" dirty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6155" y="2093657"/>
                <a:ext cx="3000616" cy="373179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482161" y="2610889"/>
            <a:ext cx="283779" cy="1282262"/>
          </a:xfrm>
          <a:prstGeom prst="rect">
            <a:avLst/>
          </a:prstGeom>
          <a:ln/>
        </p:spPr>
      </p:pic>
      <p:pic>
        <p:nvPicPr>
          <p:cNvPr id="5" name="image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882395" y="2851778"/>
            <a:ext cx="283779" cy="1282262"/>
          </a:xfrm>
          <a:prstGeom prst="rect">
            <a:avLst/>
          </a:prstGeom>
          <a:ln/>
        </p:spPr>
      </p:pic>
      <p:pic>
        <p:nvPicPr>
          <p:cNvPr id="6" name="image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218716" y="2910773"/>
            <a:ext cx="283779" cy="1282262"/>
          </a:xfrm>
          <a:prstGeom prst="rect">
            <a:avLst/>
          </a:prstGeom>
          <a:ln/>
        </p:spPr>
      </p:pic>
      <p:pic>
        <p:nvPicPr>
          <p:cNvPr id="17" name="image4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8462353" y="3891116"/>
            <a:ext cx="1166648" cy="1524000"/>
          </a:xfrm>
          <a:prstGeom prst="rect">
            <a:avLst/>
          </a:prstGeom>
          <a:ln/>
        </p:spPr>
      </p:pic>
      <p:pic>
        <p:nvPicPr>
          <p:cNvPr id="18" name="image4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8555760" y="2229464"/>
            <a:ext cx="1166648" cy="1524000"/>
          </a:xfrm>
          <a:prstGeom prst="rect">
            <a:avLst/>
          </a:prstGeom>
          <a:ln/>
        </p:spPr>
      </p:pic>
      <p:pic>
        <p:nvPicPr>
          <p:cNvPr id="19" name="image4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9897863" y="3704302"/>
            <a:ext cx="1166648" cy="1524000"/>
          </a:xfrm>
          <a:prstGeom prst="rect">
            <a:avLst/>
          </a:prstGeom>
          <a:ln/>
        </p:spPr>
      </p:pic>
      <p:pic>
        <p:nvPicPr>
          <p:cNvPr id="20" name="image4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9986353" y="2140974"/>
            <a:ext cx="1166648" cy="1524000"/>
          </a:xfrm>
          <a:prstGeom prst="rect">
            <a:avLst/>
          </a:prstGeom>
          <a:ln/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image1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136481" y="4094032"/>
            <a:ext cx="367862" cy="262759"/>
          </a:xfrm>
          <a:prstGeom prst="rect">
            <a:avLst/>
          </a:prstGeom>
          <a:ln/>
        </p:spPr>
      </p:pic>
      <p:pic>
        <p:nvPicPr>
          <p:cNvPr id="27" name="image1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328211" y="3651581"/>
            <a:ext cx="367862" cy="262759"/>
          </a:xfrm>
          <a:prstGeom prst="rect">
            <a:avLst/>
          </a:prstGeom>
          <a:ln/>
        </p:spPr>
      </p:pic>
      <p:pic>
        <p:nvPicPr>
          <p:cNvPr id="29" name="image1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578934" y="3282872"/>
            <a:ext cx="367862" cy="262759"/>
          </a:xfrm>
          <a:prstGeom prst="rect">
            <a:avLst/>
          </a:prstGeom>
          <a:ln/>
        </p:spPr>
      </p:pic>
      <p:pic>
        <p:nvPicPr>
          <p:cNvPr id="30" name="image1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490443" y="4108781"/>
            <a:ext cx="367862" cy="262759"/>
          </a:xfrm>
          <a:prstGeom prst="rect">
            <a:avLst/>
          </a:prstGeom>
          <a:ln/>
        </p:spPr>
      </p:pic>
      <p:pic>
        <p:nvPicPr>
          <p:cNvPr id="39" name="image4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7154662" y="2878393"/>
            <a:ext cx="1166648" cy="1524000"/>
          </a:xfrm>
          <a:prstGeom prst="rect">
            <a:avLst/>
          </a:prstGeom>
          <a:ln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5EBDB1C-29CC-491F-9F04-5624F6444965}"/>
                  </a:ext>
                </a:extLst>
              </p:cNvPr>
              <p:cNvSpPr/>
              <p:nvPr/>
            </p:nvSpPr>
            <p:spPr>
              <a:xfrm>
                <a:off x="5166174" y="4747090"/>
                <a:ext cx="114005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dirty="0">
                          <a:latin typeface="Cambria Math" panose="02040503050406030204" pitchFamily="18" charset="0"/>
                        </a:rPr>
                        <m:t>𝟓𝟑𝟒</m:t>
                      </m:r>
                    </m:oMath>
                  </m:oMathPara>
                </a14:m>
                <a:endParaRPr lang="fr-FR" sz="3600" b="1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5EBDB1C-29CC-491F-9F04-5624F64449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174" y="4747090"/>
                <a:ext cx="1140056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Image 20">
            <a:extLst>
              <a:ext uri="{FF2B5EF4-FFF2-40B4-BE49-F238E27FC236}">
                <a16:creationId xmlns:a16="http://schemas.microsoft.com/office/drawing/2014/main" id="{9E644E04-152D-467A-B0C0-A52EECDF96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265277"/>
            <a:ext cx="1119355" cy="136442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</a:t>
            </a:r>
            <a:r>
              <a:rPr lang="fr-FR" b="1" dirty="0">
                <a:solidFill>
                  <a:srgbClr val="7030A0"/>
                </a:solidFill>
              </a:rPr>
              <a:t>Écris ce nombre en chiffres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fr-FR" sz="5400" b="1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fr-FR" sz="5400" dirty="0"/>
              </a:p>
              <a:p>
                <a:pPr algn="ctr"/>
                <a:endParaRPr lang="fr-FR" sz="5400" dirty="0"/>
              </a:p>
            </p:txBody>
          </p:sp>
        </mc:Choice>
        <mc:Fallback xmlns=""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E459A8A2-096A-4E1D-96F5-3DDE897F85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92" y="449126"/>
            <a:ext cx="1572112" cy="262018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</a:t>
            </a:r>
            <a:r>
              <a:rPr lang="fr-FR" b="1" dirty="0">
                <a:solidFill>
                  <a:srgbClr val="7030A0"/>
                </a:solidFill>
              </a:rPr>
              <a:t>Écrire ce nombre en chiffres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777652" y="1443581"/>
                <a:ext cx="8142962" cy="2201493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fr-FR" sz="5400" b="1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fr-FR" sz="5400" dirty="0"/>
              </a:p>
              <a:p>
                <a:pPr algn="ctr"/>
                <a:endParaRPr lang="fr-FR" sz="5400" dirty="0"/>
              </a:p>
            </p:txBody>
          </p:sp>
        </mc:Choice>
        <mc:Fallback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77652" y="1443581"/>
                <a:ext cx="8142962" cy="220149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768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Écris ce nombre en chiffres.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ctr">
                  <a:buNone/>
                </a:pPr>
                <a:endParaRPr lang="fr-FR" sz="4000" b="1" dirty="0"/>
              </a:p>
              <a:p>
                <a:pPr algn="ctr">
                  <a:buNone/>
                </a:pPr>
                <a:endParaRPr lang="fr-FR" sz="4000" b="1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5400" b="1" dirty="0"/>
              </a:p>
              <a:p>
                <a:endParaRPr lang="fr-FR" dirty="0"/>
              </a:p>
              <a:p>
                <a:pPr>
                  <a:buNone/>
                </a:pPr>
                <a:endParaRPr lang="fr-FR" dirty="0"/>
              </a:p>
              <a:p>
                <a:pPr>
                  <a:buNone/>
                </a:pPr>
                <a:endParaRPr lang="fr-FR" dirty="0"/>
              </a:p>
              <a:p>
                <a:pPr>
                  <a:buNone/>
                </a:pPr>
                <a:endParaRPr lang="fr-FR" dirty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9CB32CD1-6F01-4328-BA68-39C7D362A2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92" y="449126"/>
            <a:ext cx="1572112" cy="26201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/>
              <a:t>CE1</a:t>
            </a:r>
          </a:p>
        </p:txBody>
      </p:sp>
    </p:spTree>
    <p:extLst>
      <p:ext uri="{BB962C8B-B14F-4D97-AF65-F5344CB8AC3E}">
        <p14:creationId xmlns:p14="http://schemas.microsoft.com/office/powerpoint/2010/main" val="286537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Écrire ce nombre en chiffres.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99148" y="614993"/>
                <a:ext cx="6245268" cy="2151389"/>
              </a:xfrm>
            </p:spPr>
            <p:txBody>
              <a:bodyPr>
                <a:normAutofit lnSpcReduction="10000"/>
              </a:bodyPr>
              <a:lstStyle/>
              <a:p>
                <a:pPr algn="ctr">
                  <a:buNone/>
                </a:pPr>
                <a:endParaRPr lang="fr-FR" sz="4000" b="1" dirty="0"/>
              </a:p>
              <a:p>
                <a:pPr algn="ctr">
                  <a:buNone/>
                </a:pPr>
                <a:endParaRPr lang="fr-FR" sz="4000" b="1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fr-FR" sz="54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5400" b="1" dirty="0"/>
              </a:p>
              <a:p>
                <a:endParaRPr lang="fr-FR" dirty="0"/>
              </a:p>
              <a:p>
                <a:pPr>
                  <a:buNone/>
                </a:pPr>
                <a:endParaRPr lang="fr-FR" dirty="0"/>
              </a:p>
              <a:p>
                <a:pPr>
                  <a:buNone/>
                </a:pPr>
                <a:endParaRPr lang="fr-FR" dirty="0"/>
              </a:p>
              <a:p>
                <a:pPr>
                  <a:buNone/>
                </a:pPr>
                <a:endParaRPr lang="fr-FR" dirty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99148" y="614993"/>
                <a:ext cx="6245268" cy="215138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364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42031" y="-827766"/>
            <a:ext cx="7860219" cy="4572000"/>
          </a:xfrm>
        </p:spPr>
        <p:txBody>
          <a:bodyPr/>
          <a:lstStyle/>
          <a:p>
            <a:endParaRPr lang="fr-FR" dirty="0"/>
          </a:p>
          <a:p>
            <a:pPr algn="ctr">
              <a:buNone/>
            </a:pPr>
            <a:endParaRPr lang="fr-FR" sz="40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fr-FR" sz="4000" b="1" dirty="0">
                <a:solidFill>
                  <a:srgbClr val="7030A0"/>
                </a:solidFill>
              </a:rPr>
              <a:t>Numération: ce qu’on peut retenir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5E52A8E-9CE7-41AA-A6E0-F7682FBF3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751" y="438251"/>
            <a:ext cx="1958520" cy="238730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8000"/>
              <a:buFont typeface="Arial"/>
              <a:buNone/>
            </a:pPr>
            <a:r>
              <a:rPr lang="fr-FR" sz="80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Problèmes</a:t>
            </a:r>
            <a:endParaRPr sz="8000" b="1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418" y="16171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n°1</a:t>
            </a:r>
          </a:p>
        </p:txBody>
      </p:sp>
      <p:grpSp>
        <p:nvGrpSpPr>
          <p:cNvPr id="11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523908"/>
              <a:ext cx="3376796" cy="7282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/>
                <a:t>Problème énoncé </a:t>
              </a:r>
            </a:p>
            <a:p>
              <a:pPr algn="ctr"/>
              <a:r>
                <a:rPr lang="fr-FR" sz="24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F5B5FC00-2859-414E-9F48-5BBF6432E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295" y="3957271"/>
            <a:ext cx="1572112" cy="262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6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 91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1534577" y="4070926"/>
            <a:ext cx="10461840" cy="2096183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8418" y="16171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n°1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11" name="Bulle ronde 10"/>
          <p:cNvSpPr/>
          <p:nvPr/>
        </p:nvSpPr>
        <p:spPr>
          <a:xfrm>
            <a:off x="8350226" y="313075"/>
            <a:ext cx="1607275" cy="702925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57150" cmpd="sng">
            <a:solidFill>
              <a:srgbClr val="DEC3D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16193" y="247773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457200"/>
            <a:ext cx="50206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52168" y="3333135"/>
            <a:ext cx="5373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77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 91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1523481" y="4427437"/>
            <a:ext cx="10461840" cy="120015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1799304" y="16171"/>
            <a:ext cx="9085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n°2</a:t>
            </a:r>
          </a:p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1053555" y="1013373"/>
            <a:ext cx="10789400" cy="1569660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Dans ma boîte, il y avait des images.  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J’en ai donné 43 à Hugo.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Il m’en reste encore 349.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Combien y avait-il d’images dans ma boîte avant que je les donne ?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D1A9DBF-5FF9-4A73-B28B-F95BC5A2B7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947" y="353961"/>
            <a:ext cx="1572112" cy="262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88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4501992" y="195579"/>
            <a:ext cx="9085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n°2</a:t>
            </a:r>
          </a:p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1053555" y="1013373"/>
            <a:ext cx="10789400" cy="1569660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Dans ma boîte, il y avait des images.  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J’en ai donné 43 à Hugo.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Il m’en reste encore 349.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Combien y avait-il d’images dans ma boîte avant que je les donne ?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67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9200" y="260062"/>
            <a:ext cx="8624455" cy="2580120"/>
          </a:xfrm>
        </p:spPr>
        <p:txBody>
          <a:bodyPr/>
          <a:lstStyle/>
          <a:p>
            <a:pPr algn="ctr">
              <a:buNone/>
            </a:pPr>
            <a:endParaRPr lang="fr-FR" sz="40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fr-FR" sz="4000" b="1" dirty="0">
                <a:solidFill>
                  <a:srgbClr val="7030A0"/>
                </a:solidFill>
              </a:rPr>
              <a:t>Problèmes : ce qu’on peut retenir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45DD43C-06CF-4EF5-A0A3-0A7C3ED13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751" y="438251"/>
            <a:ext cx="1958520" cy="238730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 91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64086" y="4686300"/>
            <a:ext cx="10461840" cy="1162717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8418" y="16171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1097800" y="998625"/>
            <a:ext cx="10789400" cy="1569660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Dans ma boîte, il y avait des images.  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J’en ai donné 56 à Léa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Il m’en reste encore 227.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4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Combien y avait-il d’images dans ma boîte avant que je les donne ?</a:t>
            </a:r>
            <a:endParaRPr lang="fr-F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3073" y="184233"/>
            <a:ext cx="6029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 3</a:t>
            </a:r>
            <a:endParaRPr lang="fr-FR" sz="36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3E2511C-CEB6-49BE-BA9A-A3A5E75419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106" y="-94884"/>
            <a:ext cx="1572112" cy="262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8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8000"/>
              <a:buFont typeface="Arial"/>
              <a:buNone/>
            </a:pPr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Calcul réfléchi</a:t>
            </a:r>
            <a:endParaRPr sz="80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fr-FR" sz="6000" dirty="0">
                <a:latin typeface="Arial"/>
                <a:ea typeface="Arial"/>
                <a:cs typeface="Arial"/>
                <a:sym typeface="Arial"/>
              </a:rPr>
              <a:t>Des soustractions</a:t>
            </a:r>
            <a:endParaRPr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8000"/>
              <a:buFont typeface="Arial"/>
              <a:buNone/>
            </a:pPr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Calcul réfléchi</a:t>
            </a:r>
            <a:endParaRPr sz="80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fr-FR" dirty="0"/>
              </a:p>
              <a:p>
                <a:pPr algn="ctr">
                  <a:buNone/>
                </a:pPr>
                <a:endParaRPr lang="fr-FR" sz="5400" dirty="0"/>
              </a:p>
              <a:p>
                <a:pPr>
                  <a:buNone/>
                </a:pPr>
                <a:r>
                  <a:rPr lang="fr-FR" sz="5400" dirty="0"/>
                  <a:t>				       </a:t>
                </a:r>
                <a14:m>
                  <m:oMath xmlns:m="http://schemas.openxmlformats.org/officeDocument/2006/math">
                    <m:r>
                      <a:rPr lang="fr-FR" sz="5400" i="1" dirty="0" smtClean="0">
                        <a:latin typeface="Cambria Math" panose="02040503050406030204" pitchFamily="18" charset="0"/>
                      </a:rPr>
                      <m:t>21– 8</m:t>
                    </m:r>
                  </m:oMath>
                </a14:m>
                <a:endParaRPr lang="fr-FR" sz="5400" dirty="0"/>
              </a:p>
              <a:p>
                <a:pPr>
                  <a:buNone/>
                </a:pPr>
                <a:endParaRPr lang="fr-FR" sz="5400" dirty="0"/>
              </a:p>
            </p:txBody>
          </p:sp>
        </mc:Choice>
        <mc:Fallback xmlns=""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EA076AC3-AB2B-408A-A8B2-186836D43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91" y="449126"/>
            <a:ext cx="2092009" cy="34866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texte 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139141" y="366937"/>
                <a:ext cx="2703653" cy="1101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21– 8 </m:t>
                      </m:r>
                      <m:r>
                        <a:rPr lang="fr-FR" sz="2400" i="1" dirty="0" smtClean="0">
                          <a:latin typeface="Cambria Math" panose="02040503050406030204" pitchFamily="18" charset="0"/>
                        </a:rPr>
                        <m:t>                </m:t>
                      </m:r>
                    </m:oMath>
                  </m:oMathPara>
                </a14:m>
                <a:endParaRPr lang="fr-FR" sz="2400" dirty="0"/>
              </a:p>
              <a:p>
                <a:pPr>
                  <a:buNone/>
                </a:pPr>
                <a:r>
                  <a:rPr lang="fr-FR" sz="3600" b="1" dirty="0"/>
                  <a:t>  </a:t>
                </a:r>
                <a:r>
                  <a:rPr lang="fr-FR" sz="3200" b="1" dirty="0"/>
                  <a:t>                </a:t>
                </a:r>
              </a:p>
            </p:txBody>
          </p:sp>
        </mc:Choice>
        <mc:Fallback xmlns="">
          <p:sp>
            <p:nvSpPr>
              <p:cNvPr id="5" name="Espace réservé du texte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39141" y="366937"/>
                <a:ext cx="2703653" cy="1101415"/>
              </a:xfrm>
              <a:prstGeom prst="rect">
                <a:avLst/>
              </a:prstGeom>
              <a:blipFill>
                <a:blip r:embed="rId28"/>
                <a:stretch>
                  <a:fillRect t="-4420" r="-16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3F2A51F8-2FE4-43DF-883C-DBACCA5919B7}"/>
              </a:ext>
            </a:extLst>
          </p:cNvPr>
          <p:cNvPicPr>
            <a:picLocks noChangeAspect="1"/>
          </p:cNvPicPr>
          <p:nvPr/>
        </p:nvPicPr>
        <p:blipFill rotWithShape="1">
          <a:blip r:embed="rId29"/>
          <a:srcRect l="2069" t="6370" r="1266" b="21580"/>
          <a:stretch/>
        </p:blipFill>
        <p:spPr>
          <a:xfrm>
            <a:off x="1645457" y="2023122"/>
            <a:ext cx="9539335" cy="17220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texte 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139141" y="366937"/>
                <a:ext cx="2703653" cy="1666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fr-FR" sz="2400" dirty="0"/>
                  <a:t>         </a:t>
                </a:r>
                <a14:m>
                  <m:oMath xmlns:m="http://schemas.openxmlformats.org/officeDocument/2006/math">
                    <m:r>
                      <a:rPr lang="fr-FR" sz="3600" i="1" dirty="0" smtClean="0">
                        <a:latin typeface="Cambria Math" panose="02040503050406030204" pitchFamily="18" charset="0"/>
                      </a:rPr>
                      <m:t>21– 8 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                </m:t>
                    </m:r>
                  </m:oMath>
                </a14:m>
                <a:endParaRPr lang="fr-FR" sz="2400" dirty="0"/>
              </a:p>
              <a:p>
                <a:pPr>
                  <a:buNone/>
                </a:pPr>
                <a:r>
                  <a:rPr lang="fr-FR" sz="3600" b="1" dirty="0"/>
                  <a:t>  </a:t>
                </a:r>
                <a:r>
                  <a:rPr lang="fr-FR" sz="3200" b="1" dirty="0"/>
                  <a:t>                </a:t>
                </a:r>
              </a:p>
            </p:txBody>
          </p:sp>
        </mc:Choice>
        <mc:Fallback xmlns="">
          <p:sp>
            <p:nvSpPr>
              <p:cNvPr id="5" name="Espace réservé du texte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39141" y="366937"/>
                <a:ext cx="2703653" cy="1666891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3F2A51F8-2FE4-43DF-883C-DBACCA5919B7}"/>
              </a:ext>
            </a:extLst>
          </p:cNvPr>
          <p:cNvPicPr>
            <a:picLocks noChangeAspect="1"/>
          </p:cNvPicPr>
          <p:nvPr/>
        </p:nvPicPr>
        <p:blipFill rotWithShape="1">
          <a:blip r:embed="rId29"/>
          <a:srcRect l="2069" t="6370" r="1266" b="21580"/>
          <a:stretch/>
        </p:blipFill>
        <p:spPr>
          <a:xfrm>
            <a:off x="1626243" y="2207589"/>
            <a:ext cx="9539335" cy="172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8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679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8000"/>
              <a:buFont typeface="Arial"/>
              <a:buNone/>
            </a:pPr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Calcule</a:t>
            </a:r>
            <a:endParaRPr sz="80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Google Shape;95;p2"/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524000" y="3577969"/>
                <a:ext cx="9144000" cy="16557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62500" lnSpcReduction="20000"/>
              </a:bodyPr>
              <a:lstStyle/>
              <a:p>
                <a:pPr marL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  <a:ea typeface="Arial"/>
                          <a:cs typeface="Arial"/>
                          <a:sym typeface="Arial"/>
                        </a:rPr>
                        <m:t>21 – 17</m:t>
                      </m:r>
                    </m:oMath>
                  </m:oMathPara>
                </a14:m>
                <a:endParaRPr lang="fr-FR" sz="6000" dirty="0"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0"/>
                  <a:buNone/>
                </a:pPr>
                <a:endParaRPr lang="fr-FR" sz="6000" dirty="0"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  <a:ea typeface="Arial"/>
                          <a:cs typeface="Arial"/>
                          <a:sym typeface="Arial"/>
                        </a:rPr>
                        <m:t>32 – 9 </m:t>
                      </m:r>
                    </m:oMath>
                  </m:oMathPara>
                </a14:m>
                <a:endParaRPr sz="6000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95" name="Google Shape;95;p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577969"/>
                <a:ext cx="9144000" cy="16557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E1DECA7E-8657-4F8C-8C16-ABB4B13354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92" y="449126"/>
            <a:ext cx="1896204" cy="31603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516" y="0"/>
            <a:ext cx="1141939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De 17, aller vers 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67697" y="2506662"/>
                <a:ext cx="10515600" cy="435133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endParaRPr lang="fr-FR" sz="4000" dirty="0"/>
              </a:p>
              <a:p>
                <a:pPr>
                  <a:buNone/>
                </a:pPr>
                <a:endParaRPr lang="fr-FR" sz="4000" i="1" dirty="0"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17                      20    21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67697" y="2506662"/>
                <a:ext cx="10515600" cy="4351338"/>
              </a:xfr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78437" y="1446312"/>
                <a:ext cx="214084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21 – 17 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437" y="1446312"/>
                <a:ext cx="2140842" cy="7078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e 3">
            <a:extLst>
              <a:ext uri="{FF2B5EF4-FFF2-40B4-BE49-F238E27FC236}">
                <a16:creationId xmlns:a16="http://schemas.microsoft.com/office/drawing/2014/main" id="{C7D4B8B5-BA14-421C-864B-1B51107FF128}"/>
              </a:ext>
            </a:extLst>
          </p:cNvPr>
          <p:cNvGrpSpPr/>
          <p:nvPr/>
        </p:nvGrpSpPr>
        <p:grpSpPr>
          <a:xfrm>
            <a:off x="3529345" y="3642471"/>
            <a:ext cx="5928851" cy="256510"/>
            <a:chOff x="1017639" y="3069524"/>
            <a:chExt cx="5928851" cy="25651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1017639" y="3318387"/>
              <a:ext cx="592885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rot="5400000" flipH="1" flipV="1">
              <a:off x="2032827" y="3197941"/>
              <a:ext cx="250723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10643D8D-66DB-4ED8-8B41-367D61427122}"/>
                </a:ext>
              </a:extLst>
            </p:cNvPr>
            <p:cNvCxnSpPr/>
            <p:nvPr/>
          </p:nvCxnSpPr>
          <p:spPr>
            <a:xfrm rot="5400000" flipH="1" flipV="1">
              <a:off x="4152907" y="3199879"/>
              <a:ext cx="250723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08B564C8-1A01-4DAE-A5A2-0439D673E39A}"/>
                </a:ext>
              </a:extLst>
            </p:cNvPr>
            <p:cNvCxnSpPr/>
            <p:nvPr/>
          </p:nvCxnSpPr>
          <p:spPr>
            <a:xfrm rot="5400000" flipH="1" flipV="1">
              <a:off x="4864752" y="3194092"/>
              <a:ext cx="250723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362</Words>
  <Application>Microsoft Office PowerPoint</Application>
  <PresentationFormat>Grand écran</PresentationFormat>
  <Paragraphs>111</Paragraphs>
  <Slides>28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Clensey Medium</vt:lpstr>
      <vt:lpstr>Thème Office</vt:lpstr>
      <vt:lpstr>Mardi 21 avril</vt:lpstr>
      <vt:lpstr>Présentation PowerPoint</vt:lpstr>
      <vt:lpstr>Calcul réfléchi</vt:lpstr>
      <vt:lpstr>Calcul réfléchi</vt:lpstr>
      <vt:lpstr>Présentation PowerPoint</vt:lpstr>
      <vt:lpstr>  </vt:lpstr>
      <vt:lpstr>  </vt:lpstr>
      <vt:lpstr>Calcule</vt:lpstr>
      <vt:lpstr>De 17, aller vers 21</vt:lpstr>
      <vt:lpstr>Retirer 9 à 32 </vt:lpstr>
      <vt:lpstr>Présentation PowerPoint</vt:lpstr>
      <vt:lpstr>Numération</vt:lpstr>
      <vt:lpstr>Rappel</vt:lpstr>
      <vt:lpstr> Écris ce nombre en chiffres</vt:lpstr>
      <vt:lpstr> Écrire ce nombre en chiffres</vt:lpstr>
      <vt:lpstr> Plusieurs représentations  d’un nombre</vt:lpstr>
      <vt:lpstr>         Écris ce nombre en chiffres</vt:lpstr>
      <vt:lpstr>         Écrire ce nombre en chiffres</vt:lpstr>
      <vt:lpstr>Écris ce nombre en chiffres.</vt:lpstr>
      <vt:lpstr>Écrire ce nombre en chiffres.</vt:lpstr>
      <vt:lpstr>Présentation PowerPoint</vt:lpstr>
      <vt:lpstr>Problèmes</vt:lpstr>
      <vt:lpstr>Problème n°1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du mardi 14 avril</dc:title>
  <dc:creator>Laure BREMONT</dc:creator>
  <cp:lastModifiedBy>i5-OPS</cp:lastModifiedBy>
  <cp:revision>58</cp:revision>
  <dcterms:created xsi:type="dcterms:W3CDTF">2020-03-30T08:30:58Z</dcterms:created>
  <dcterms:modified xsi:type="dcterms:W3CDTF">2020-04-15T14:23:20Z</dcterms:modified>
</cp:coreProperties>
</file>