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14" r:id="rId2"/>
    <p:sldId id="315" r:id="rId3"/>
    <p:sldId id="325" r:id="rId4"/>
    <p:sldId id="432" r:id="rId5"/>
    <p:sldId id="429" r:id="rId6"/>
    <p:sldId id="430" r:id="rId7"/>
    <p:sldId id="313" r:id="rId8"/>
    <p:sldId id="431" r:id="rId9"/>
    <p:sldId id="548" r:id="rId10"/>
    <p:sldId id="549" r:id="rId11"/>
    <p:sldId id="550" r:id="rId12"/>
    <p:sldId id="551" r:id="rId13"/>
    <p:sldId id="437" r:id="rId14"/>
    <p:sldId id="462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500" r:id="rId25"/>
    <p:sldId id="501" r:id="rId26"/>
    <p:sldId id="502" r:id="rId27"/>
    <p:sldId id="503" r:id="rId28"/>
    <p:sldId id="504" r:id="rId29"/>
    <p:sldId id="552" r:id="rId30"/>
    <p:sldId id="506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72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3DC"/>
    <a:srgbClr val="A0FEED"/>
    <a:srgbClr val="F5FFBB"/>
    <a:srgbClr val="87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1897" autoAdjust="0"/>
  </p:normalViewPr>
  <p:slideViewPr>
    <p:cSldViewPr snapToGrid="0" snapToObjects="1">
      <p:cViewPr varScale="1">
        <p:scale>
          <a:sx n="82" d="100"/>
          <a:sy n="82" d="100"/>
        </p:scale>
        <p:origin x="-61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899A-59FA-4E4F-821B-C0C5C78CA170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C7C3-056B-DF46-BFA3-A8A4123AC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5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9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9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la maison, si tu n’as pas de cartes pour continuer le jeu, tu peux utiliser des feuilles où tu écris les nombres de 1 à 10. Il faut faire deux séries : tu peux en faire une en rouge et l’autre en bleu.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37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appelle cela comparer des nombres. Pour comparer on regarde le chiffre des dizaines : ici Tom 6, Pauline 8.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9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signes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1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63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Dessiner les dizaines et unités. Bien rappeler que l’on réalise des paquets si besoin puis on compare les dizaines puis les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5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Dessiner les dizaines et unités. Bien rappeler que l’on réalise des paquets si besoin puis on compare les dizaines puis les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9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573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30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ce qui a été vu hier.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036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99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12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009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Utiliser des dizaines et unités</a:t>
            </a:r>
          </a:p>
          <a:p>
            <a:endParaRPr lang="fr-FR" dirty="0"/>
          </a:p>
          <a:p>
            <a:r>
              <a:rPr lang="fr-FR" dirty="0"/>
              <a:t>Bien oraliser à la fin que l’on peut faire : 6 + 2 = 8 à retirer de 68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09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49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12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876</a:t>
            </a:r>
          </a:p>
          <a:p>
            <a:r>
              <a:rPr lang="fr-FR" dirty="0"/>
              <a:t>Réaliser d’abord la soustraction puis l’addition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67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902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02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902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1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Maintenant nous allons compléter la ligne et la colonne des additions de 10.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87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table d’addition de 10 </a:t>
            </a:r>
          </a:p>
          <a:p>
            <a:r>
              <a:rPr lang="fr-FR" dirty="0"/>
              <a:t>Jeu du furet (descendre d’une case)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9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faire à la 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0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à la maison, reproduire cette table d’addition sur une feuille de papier….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7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à la maison, reproduire cette table d’addition sur une feuille de papier…. Gommer les cases et demander à votre enfant de les compléter.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2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3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3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017D3A-3FA4-2942-9B5E-4A6FF43CE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67CBA47-7B44-4A47-BB84-0DA4D509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64C69C8-E12D-9D4F-BEA0-5757F3C0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353581B-1FD9-2E46-BD82-6D6C4D19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1C2C00-899C-CD42-A36E-BA8A6E9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3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72FF4F-CB21-3E43-A5D8-77EB1C54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382BAAC-FF8D-B644-ADF7-B33186256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1B30E5-49AF-7F40-8B49-0004A51A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C9643F-6B9A-DB45-A30A-94008C2C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600BFDA-0363-D845-B33C-0E4F627E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66AAC6D-7448-AA4B-9746-32D0EF95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BF1432A-6E8B-8841-A0A4-1DFB01C4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F335941-F446-F64E-914E-15D9B82E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0726831-F4E7-3141-8F53-8A459C3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CF815D-F662-AE49-97D6-C89AA394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3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6A45D7-F675-604A-8C49-CEF839C8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62C6668-3D2B-954B-92CB-567EB0EA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2B7B100-DE91-344A-B98E-5FFD8295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BE43648-8AC7-9E44-AB70-39A63E5D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349545B-EEA9-814B-A0D4-D94C4AA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BED20EA-0C4D-3344-B36B-8B68CD97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A11D71E-535D-E34E-8E0E-21EE0552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0E67770-D353-8D41-8265-8F9ADD5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C3BECEC-F0E7-EA45-BA59-501B554F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E8BD3DC-DFB5-5849-B523-8A237824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5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32D7C32-E13D-A641-98D8-06778226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C335DF1-15F9-1E46-84FC-AB9DB404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12E6F38-8771-0A4B-A963-E58DCEE04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C190162-CD25-094A-8D50-2F53D85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48E029C-4255-614E-BEBF-45BA6F4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4ACD554-6DE0-F047-A089-5DB0AF86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E0841C-A475-814D-8838-B60EE20F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98429D8-01DC-1D4E-8020-D916EAEF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E6C783B-BF82-7748-BC71-B707D06E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513D2CF-BFFF-9640-A4E8-DB09F6935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7A792FB5-B1E0-CE40-89C4-288F579F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F76511D-7898-A84E-A1E1-4EDC0A60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F422A604-7787-324E-8AC8-8F224D74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EBA0FC1-DB0E-004E-828B-03D9CB32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B0F10D-6B23-7E4A-8CAD-B86AEC46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5CC7EFE-B74E-844C-B1C7-36212776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CCE3DDB-C46E-1E4B-9207-EDF01800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FFF394E-9A4A-064A-9040-39BBE062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5FC8321-9EE4-C846-B964-BE5BC1AC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A48429C-223C-4445-B0DE-9164B9B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FA6CD58-C55F-E348-9D39-E54F1878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1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41E967-7FE2-9A49-901D-9E903708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2461F4A-E675-1A44-B6A6-0E411A57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E22AD18-2342-904F-B111-387E477E6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A5813CF-3E7A-5C43-B8B9-FA283A0B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97A4765-EC98-9046-9971-86330EB8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CD63479-655C-4D4E-A6E2-138B7111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9E778D-D8CE-E94C-8830-6A02E49A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B7E1B14D-1FCE-9444-BC97-875CAC440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9A4F0E9-CA38-E84A-B168-96B61DF0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CBE0786-CA07-CF44-A20D-ACDB1215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FC5BB3B-BDDC-8940-93ED-CF093FA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69D8FAA-8E49-0940-8766-ABC6C75F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3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542AF8A6-D621-3E4A-B06F-FB5209E9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DFD24AB-C6C7-2A44-A3FF-443B3379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99FA560-82D6-DA41-81B9-141399FD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F70814E-FE27-1646-9F58-9AEDD7A73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391157F-796B-7E40-B2B1-47EF36F5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7 avril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81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9FC68EBE-D052-CE47-A791-C6C4A631F1D8}"/>
              </a:ext>
            </a:extLst>
          </p:cNvPr>
          <p:cNvGrpSpPr/>
          <p:nvPr/>
        </p:nvGrpSpPr>
        <p:grpSpPr>
          <a:xfrm>
            <a:off x="1972359" y="1578248"/>
            <a:ext cx="3725056" cy="2972761"/>
            <a:chOff x="1778924" y="2044930"/>
            <a:chExt cx="798022" cy="2972761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C31EE2CE-CF22-354F-B0B1-697139337793}"/>
                </a:ext>
              </a:extLst>
            </p:cNvPr>
            <p:cNvSpPr txBox="1"/>
            <p:nvPr/>
          </p:nvSpPr>
          <p:spPr>
            <a:xfrm>
              <a:off x="1778924" y="2044930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a.   1 +  3 = …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F846B841-3FCE-E449-9427-7DF0CAEEB262}"/>
                </a:ext>
              </a:extLst>
            </p:cNvPr>
            <p:cNvSpPr txBox="1"/>
            <p:nvPr/>
          </p:nvSpPr>
          <p:spPr>
            <a:xfrm>
              <a:off x="1778924" y="2621909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b.   1 + … = 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79053E17-FEE9-E048-BE6E-7B8D13C20D9B}"/>
                </a:ext>
              </a:extLst>
            </p:cNvPr>
            <p:cNvSpPr txBox="1"/>
            <p:nvPr/>
          </p:nvSpPr>
          <p:spPr>
            <a:xfrm>
              <a:off x="1778924" y="3198888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c.  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8D473E9B-A4F8-3347-89E0-0556E53D8102}"/>
                </a:ext>
              </a:extLst>
            </p:cNvPr>
            <p:cNvSpPr txBox="1"/>
            <p:nvPr/>
          </p:nvSpPr>
          <p:spPr>
            <a:xfrm>
              <a:off x="1778924" y="3794381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d.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00DD1AE1-4C4E-C647-8B26-9592017AF15C}"/>
                </a:ext>
              </a:extLst>
            </p:cNvPr>
            <p:cNvSpPr txBox="1"/>
            <p:nvPr/>
          </p:nvSpPr>
          <p:spPr>
            <a:xfrm>
              <a:off x="1778924" y="4371360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e.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359F960A-C5F5-924B-9DEC-877D840A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40" y="1628775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13304" y="844061"/>
            <a:ext cx="9864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2 + 10  = …		f.    5 + … = 10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1 + … = 6			g.   7 + 2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5 + 2  = … 		h.   10 + … = 18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6 + 6  = … 		i.    3 + 8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3 + … = 13		j.    10 + 10 = …</a:t>
            </a:r>
          </a:p>
        </p:txBody>
      </p:sp>
    </p:spTree>
    <p:extLst>
      <p:ext uri="{BB962C8B-B14F-4D97-AF65-F5344CB8AC3E}">
        <p14:creationId xmlns:p14="http://schemas.microsoft.com/office/powerpoint/2010/main" val="345050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1658" y="290438"/>
            <a:ext cx="292458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2 + 10 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1 + … = 6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5 + 2  = … 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6 + 6 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3 + … = 13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5 + … = 10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7 + 2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10 + … = 18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3 + 8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10 + 10 = 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21386624-9B3E-D04B-8139-C1EBBEB1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1616001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6A930A37-AF19-4C4D-A7F0-D4C7F41EFCDF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7DCA99E0-F698-C441-8287-B8F634A8ACF9}"/>
              </a:ext>
            </a:extLst>
          </p:cNvPr>
          <p:cNvGrpSpPr/>
          <p:nvPr/>
        </p:nvGrpSpPr>
        <p:grpSpPr>
          <a:xfrm>
            <a:off x="1795549" y="2626823"/>
            <a:ext cx="2394066" cy="1945178"/>
            <a:chOff x="1795549" y="2626823"/>
            <a:chExt cx="2394066" cy="1945178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8B8B96E9-712C-0240-958B-4A7D93999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1" t="48037" r="63526" b="28363"/>
            <a:stretch/>
          </p:blipFill>
          <p:spPr>
            <a:xfrm>
              <a:off x="1795549" y="2626823"/>
              <a:ext cx="2394066" cy="1945178"/>
            </a:xfrm>
            <a:prstGeom prst="rect">
              <a:avLst/>
            </a:prstGeom>
          </p:spPr>
        </p:pic>
        <p:sp>
          <p:nvSpPr>
            <p:cNvPr id="7" name="Forme libre 6">
              <a:extLst>
                <a:ext uri="{FF2B5EF4-FFF2-40B4-BE49-F238E27FC236}">
                  <a16:creationId xmlns="" xmlns:a16="http://schemas.microsoft.com/office/drawing/2014/main" id="{268435C5-D449-7249-B8B4-618773E9DA5A}"/>
                </a:ext>
              </a:extLst>
            </p:cNvPr>
            <p:cNvSpPr/>
            <p:nvPr/>
          </p:nvSpPr>
          <p:spPr>
            <a:xfrm>
              <a:off x="2394065" y="2992582"/>
              <a:ext cx="428426" cy="1130531"/>
            </a:xfrm>
            <a:custGeom>
              <a:avLst/>
              <a:gdLst>
                <a:gd name="connsiteX0" fmla="*/ 0 w 428426"/>
                <a:gd name="connsiteY0" fmla="*/ 349134 h 1130531"/>
                <a:gd name="connsiteX1" fmla="*/ 83128 w 428426"/>
                <a:gd name="connsiteY1" fmla="*/ 299258 h 1130531"/>
                <a:gd name="connsiteX2" fmla="*/ 116379 w 428426"/>
                <a:gd name="connsiteY2" fmla="*/ 249382 h 1130531"/>
                <a:gd name="connsiteX3" fmla="*/ 216131 w 428426"/>
                <a:gd name="connsiteY3" fmla="*/ 182880 h 1130531"/>
                <a:gd name="connsiteX4" fmla="*/ 249382 w 428426"/>
                <a:gd name="connsiteY4" fmla="*/ 133003 h 1130531"/>
                <a:gd name="connsiteX5" fmla="*/ 299259 w 428426"/>
                <a:gd name="connsiteY5" fmla="*/ 99753 h 1130531"/>
                <a:gd name="connsiteX6" fmla="*/ 365760 w 428426"/>
                <a:gd name="connsiteY6" fmla="*/ 0 h 1130531"/>
                <a:gd name="connsiteX7" fmla="*/ 382386 w 428426"/>
                <a:gd name="connsiteY7" fmla="*/ 1130531 h 113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426" h="1130531">
                  <a:moveTo>
                    <a:pt x="0" y="349134"/>
                  </a:moveTo>
                  <a:cubicBezTo>
                    <a:pt x="27709" y="332509"/>
                    <a:pt x="58593" y="320288"/>
                    <a:pt x="83128" y="299258"/>
                  </a:cubicBezTo>
                  <a:cubicBezTo>
                    <a:pt x="98299" y="286254"/>
                    <a:pt x="101342" y="262540"/>
                    <a:pt x="116379" y="249382"/>
                  </a:cubicBezTo>
                  <a:cubicBezTo>
                    <a:pt x="146454" y="223066"/>
                    <a:pt x="216131" y="182880"/>
                    <a:pt x="216131" y="182880"/>
                  </a:cubicBezTo>
                  <a:cubicBezTo>
                    <a:pt x="227215" y="166254"/>
                    <a:pt x="235253" y="147132"/>
                    <a:pt x="249382" y="133003"/>
                  </a:cubicBezTo>
                  <a:cubicBezTo>
                    <a:pt x="263511" y="118874"/>
                    <a:pt x="286101" y="114790"/>
                    <a:pt x="299259" y="99753"/>
                  </a:cubicBezTo>
                  <a:cubicBezTo>
                    <a:pt x="325575" y="69678"/>
                    <a:pt x="365760" y="0"/>
                    <a:pt x="365760" y="0"/>
                  </a:cubicBezTo>
                  <a:cubicBezTo>
                    <a:pt x="496301" y="391608"/>
                    <a:pt x="382386" y="32351"/>
                    <a:pt x="382386" y="1130531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E5E89B2-09E9-9043-81E3-0435A17AF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72176" r="43722" b="2392"/>
          <a:stretch/>
        </p:blipFill>
        <p:spPr>
          <a:xfrm>
            <a:off x="7060275" y="1944490"/>
            <a:ext cx="2394066" cy="2096183"/>
          </a:xfrm>
          <a:prstGeom prst="rect">
            <a:avLst/>
          </a:prstGeom>
        </p:spPr>
      </p:pic>
      <p:sp>
        <p:nvSpPr>
          <p:cNvPr id="11" name="Forme libre 10">
            <a:extLst>
              <a:ext uri="{FF2B5EF4-FFF2-40B4-BE49-F238E27FC236}">
                <a16:creationId xmlns="" xmlns:a16="http://schemas.microsoft.com/office/drawing/2014/main" id="{20157F3B-DB35-C742-8427-F6C5E402F757}"/>
              </a:ext>
            </a:extLst>
          </p:cNvPr>
          <p:cNvSpPr/>
          <p:nvPr/>
        </p:nvSpPr>
        <p:spPr>
          <a:xfrm>
            <a:off x="7880465" y="2643447"/>
            <a:ext cx="798022" cy="1130531"/>
          </a:xfrm>
          <a:custGeom>
            <a:avLst/>
            <a:gdLst>
              <a:gd name="connsiteX0" fmla="*/ 798022 w 798022"/>
              <a:gd name="connsiteY0" fmla="*/ 16626 h 1130531"/>
              <a:gd name="connsiteX1" fmla="*/ 714895 w 798022"/>
              <a:gd name="connsiteY1" fmla="*/ 33251 h 1130531"/>
              <a:gd name="connsiteX2" fmla="*/ 665019 w 798022"/>
              <a:gd name="connsiteY2" fmla="*/ 16626 h 1130531"/>
              <a:gd name="connsiteX3" fmla="*/ 581891 w 798022"/>
              <a:gd name="connsiteY3" fmla="*/ 0 h 1130531"/>
              <a:gd name="connsiteX4" fmla="*/ 249382 w 798022"/>
              <a:gd name="connsiteY4" fmla="*/ 16626 h 1130531"/>
              <a:gd name="connsiteX5" fmla="*/ 149630 w 798022"/>
              <a:gd name="connsiteY5" fmla="*/ 83128 h 1130531"/>
              <a:gd name="connsiteX6" fmla="*/ 83128 w 798022"/>
              <a:gd name="connsiteY6" fmla="*/ 182880 h 1130531"/>
              <a:gd name="connsiteX7" fmla="*/ 33251 w 798022"/>
              <a:gd name="connsiteY7" fmla="*/ 332509 h 1130531"/>
              <a:gd name="connsiteX8" fmla="*/ 16626 w 798022"/>
              <a:gd name="connsiteY8" fmla="*/ 382386 h 1130531"/>
              <a:gd name="connsiteX9" fmla="*/ 0 w 798022"/>
              <a:gd name="connsiteY9" fmla="*/ 465513 h 1130531"/>
              <a:gd name="connsiteX10" fmla="*/ 33251 w 798022"/>
              <a:gd name="connsiteY10" fmla="*/ 847898 h 1130531"/>
              <a:gd name="connsiteX11" fmla="*/ 66502 w 798022"/>
              <a:gd name="connsiteY11" fmla="*/ 947651 h 1130531"/>
              <a:gd name="connsiteX12" fmla="*/ 182880 w 798022"/>
              <a:gd name="connsiteY12" fmla="*/ 1097280 h 1130531"/>
              <a:gd name="connsiteX13" fmla="*/ 282633 w 798022"/>
              <a:gd name="connsiteY13" fmla="*/ 1130531 h 1130531"/>
              <a:gd name="connsiteX14" fmla="*/ 515390 w 798022"/>
              <a:gd name="connsiteY14" fmla="*/ 1113906 h 1130531"/>
              <a:gd name="connsiteX15" fmla="*/ 615142 w 798022"/>
              <a:gd name="connsiteY15" fmla="*/ 1047404 h 1130531"/>
              <a:gd name="connsiteX16" fmla="*/ 648393 w 798022"/>
              <a:gd name="connsiteY16" fmla="*/ 980902 h 1130531"/>
              <a:gd name="connsiteX17" fmla="*/ 648393 w 798022"/>
              <a:gd name="connsiteY17" fmla="*/ 665018 h 1130531"/>
              <a:gd name="connsiteX18" fmla="*/ 581891 w 798022"/>
              <a:gd name="connsiteY18" fmla="*/ 565266 h 1130531"/>
              <a:gd name="connsiteX19" fmla="*/ 532015 w 798022"/>
              <a:gd name="connsiteY19" fmla="*/ 548640 h 1130531"/>
              <a:gd name="connsiteX20" fmla="*/ 349135 w 798022"/>
              <a:gd name="connsiteY20" fmla="*/ 565266 h 1130531"/>
              <a:gd name="connsiteX21" fmla="*/ 199506 w 798022"/>
              <a:gd name="connsiteY21" fmla="*/ 631768 h 1130531"/>
              <a:gd name="connsiteX22" fmla="*/ 149630 w 798022"/>
              <a:gd name="connsiteY22" fmla="*/ 681644 h 1130531"/>
              <a:gd name="connsiteX23" fmla="*/ 116379 w 798022"/>
              <a:gd name="connsiteY23" fmla="*/ 1014153 h 11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022" h="1130531">
                <a:moveTo>
                  <a:pt x="798022" y="16626"/>
                </a:moveTo>
                <a:cubicBezTo>
                  <a:pt x="770313" y="22168"/>
                  <a:pt x="743153" y="33251"/>
                  <a:pt x="714895" y="33251"/>
                </a:cubicBezTo>
                <a:cubicBezTo>
                  <a:pt x="697370" y="33251"/>
                  <a:pt x="682020" y="20876"/>
                  <a:pt x="665019" y="16626"/>
                </a:cubicBezTo>
                <a:cubicBezTo>
                  <a:pt x="637605" y="9772"/>
                  <a:pt x="609600" y="5542"/>
                  <a:pt x="581891" y="0"/>
                </a:cubicBezTo>
                <a:cubicBezTo>
                  <a:pt x="471055" y="5542"/>
                  <a:pt x="358360" y="-4332"/>
                  <a:pt x="249382" y="16626"/>
                </a:cubicBezTo>
                <a:cubicBezTo>
                  <a:pt x="210139" y="24173"/>
                  <a:pt x="149630" y="83128"/>
                  <a:pt x="149630" y="83128"/>
                </a:cubicBezTo>
                <a:cubicBezTo>
                  <a:pt x="127463" y="116379"/>
                  <a:pt x="95765" y="144968"/>
                  <a:pt x="83128" y="182880"/>
                </a:cubicBezTo>
                <a:lnTo>
                  <a:pt x="33251" y="332509"/>
                </a:lnTo>
                <a:cubicBezTo>
                  <a:pt x="27709" y="349135"/>
                  <a:pt x="20063" y="365201"/>
                  <a:pt x="16626" y="382386"/>
                </a:cubicBezTo>
                <a:lnTo>
                  <a:pt x="0" y="465513"/>
                </a:lnTo>
                <a:cubicBezTo>
                  <a:pt x="9540" y="646764"/>
                  <a:pt x="-7151" y="713225"/>
                  <a:pt x="33251" y="847898"/>
                </a:cubicBezTo>
                <a:cubicBezTo>
                  <a:pt x="43322" y="881469"/>
                  <a:pt x="47060" y="918488"/>
                  <a:pt x="66502" y="947651"/>
                </a:cubicBezTo>
                <a:cubicBezTo>
                  <a:pt x="83550" y="973223"/>
                  <a:pt x="141515" y="1074300"/>
                  <a:pt x="182880" y="1097280"/>
                </a:cubicBezTo>
                <a:cubicBezTo>
                  <a:pt x="213519" y="1114302"/>
                  <a:pt x="282633" y="1130531"/>
                  <a:pt x="282633" y="1130531"/>
                </a:cubicBezTo>
                <a:cubicBezTo>
                  <a:pt x="360219" y="1124989"/>
                  <a:pt x="439929" y="1132771"/>
                  <a:pt x="515390" y="1113906"/>
                </a:cubicBezTo>
                <a:cubicBezTo>
                  <a:pt x="554159" y="1104214"/>
                  <a:pt x="615142" y="1047404"/>
                  <a:pt x="615142" y="1047404"/>
                </a:cubicBezTo>
                <a:cubicBezTo>
                  <a:pt x="626226" y="1025237"/>
                  <a:pt x="638630" y="1003682"/>
                  <a:pt x="648393" y="980902"/>
                </a:cubicBezTo>
                <a:cubicBezTo>
                  <a:pt x="693714" y="875155"/>
                  <a:pt x="663073" y="804482"/>
                  <a:pt x="648393" y="665018"/>
                </a:cubicBezTo>
                <a:cubicBezTo>
                  <a:pt x="643789" y="621277"/>
                  <a:pt x="618057" y="589377"/>
                  <a:pt x="581891" y="565266"/>
                </a:cubicBezTo>
                <a:cubicBezTo>
                  <a:pt x="567310" y="555545"/>
                  <a:pt x="548640" y="554182"/>
                  <a:pt x="532015" y="548640"/>
                </a:cubicBezTo>
                <a:cubicBezTo>
                  <a:pt x="471055" y="554182"/>
                  <a:pt x="409415" y="554628"/>
                  <a:pt x="349135" y="565266"/>
                </a:cubicBezTo>
                <a:cubicBezTo>
                  <a:pt x="293952" y="575004"/>
                  <a:pt x="242330" y="596081"/>
                  <a:pt x="199506" y="631768"/>
                </a:cubicBezTo>
                <a:cubicBezTo>
                  <a:pt x="181444" y="646820"/>
                  <a:pt x="166255" y="665019"/>
                  <a:pt x="149630" y="681644"/>
                </a:cubicBezTo>
                <a:cubicBezTo>
                  <a:pt x="91844" y="855001"/>
                  <a:pt x="116379" y="746347"/>
                  <a:pt x="116379" y="101415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>
            <a:extLst>
              <a:ext uri="{FF2B5EF4-FFF2-40B4-BE49-F238E27FC236}">
                <a16:creationId xmlns="" xmlns:a16="http://schemas.microsoft.com/office/drawing/2014/main" id="{D6B1D759-EB77-BF4D-B03C-0BE3F2908A55}"/>
              </a:ext>
            </a:extLst>
          </p:cNvPr>
          <p:cNvSpPr/>
          <p:nvPr/>
        </p:nvSpPr>
        <p:spPr>
          <a:xfrm>
            <a:off x="3141988" y="2992582"/>
            <a:ext cx="598739" cy="1097280"/>
          </a:xfrm>
          <a:custGeom>
            <a:avLst/>
            <a:gdLst>
              <a:gd name="connsiteX0" fmla="*/ 399234 w 598739"/>
              <a:gd name="connsiteY0" fmla="*/ 0 h 1097280"/>
              <a:gd name="connsiteX1" fmla="*/ 183103 w 598739"/>
              <a:gd name="connsiteY1" fmla="*/ 49876 h 1097280"/>
              <a:gd name="connsiteX2" fmla="*/ 149852 w 598739"/>
              <a:gd name="connsiteY2" fmla="*/ 99753 h 1097280"/>
              <a:gd name="connsiteX3" fmla="*/ 66725 w 598739"/>
              <a:gd name="connsiteY3" fmla="*/ 199505 h 1097280"/>
              <a:gd name="connsiteX4" fmla="*/ 33474 w 598739"/>
              <a:gd name="connsiteY4" fmla="*/ 299258 h 1097280"/>
              <a:gd name="connsiteX5" fmla="*/ 16848 w 598739"/>
              <a:gd name="connsiteY5" fmla="*/ 349134 h 1097280"/>
              <a:gd name="connsiteX6" fmla="*/ 223 w 598739"/>
              <a:gd name="connsiteY6" fmla="*/ 482138 h 1097280"/>
              <a:gd name="connsiteX7" fmla="*/ 33474 w 598739"/>
              <a:gd name="connsiteY7" fmla="*/ 864523 h 1097280"/>
              <a:gd name="connsiteX8" fmla="*/ 99976 w 598739"/>
              <a:gd name="connsiteY8" fmla="*/ 1014153 h 1097280"/>
              <a:gd name="connsiteX9" fmla="*/ 249605 w 598739"/>
              <a:gd name="connsiteY9" fmla="*/ 1097280 h 1097280"/>
              <a:gd name="connsiteX10" fmla="*/ 382608 w 598739"/>
              <a:gd name="connsiteY10" fmla="*/ 1064029 h 1097280"/>
              <a:gd name="connsiteX11" fmla="*/ 449110 w 598739"/>
              <a:gd name="connsiteY11" fmla="*/ 964276 h 1097280"/>
              <a:gd name="connsiteX12" fmla="*/ 498987 w 598739"/>
              <a:gd name="connsiteY12" fmla="*/ 864523 h 1097280"/>
              <a:gd name="connsiteX13" fmla="*/ 532237 w 598739"/>
              <a:gd name="connsiteY13" fmla="*/ 814647 h 1097280"/>
              <a:gd name="connsiteX14" fmla="*/ 565488 w 598739"/>
              <a:gd name="connsiteY14" fmla="*/ 714894 h 1097280"/>
              <a:gd name="connsiteX15" fmla="*/ 598739 w 598739"/>
              <a:gd name="connsiteY15" fmla="*/ 581891 h 1097280"/>
              <a:gd name="connsiteX16" fmla="*/ 582114 w 598739"/>
              <a:gd name="connsiteY16" fmla="*/ 232756 h 1097280"/>
              <a:gd name="connsiteX17" fmla="*/ 532237 w 598739"/>
              <a:gd name="connsiteY17" fmla="*/ 133003 h 1097280"/>
              <a:gd name="connsiteX18" fmla="*/ 482361 w 598739"/>
              <a:gd name="connsiteY18" fmla="*/ 116378 h 1097280"/>
              <a:gd name="connsiteX19" fmla="*/ 382608 w 598739"/>
              <a:gd name="connsiteY19" fmla="*/ 66502 h 1097280"/>
              <a:gd name="connsiteX20" fmla="*/ 332732 w 598739"/>
              <a:gd name="connsiteY20" fmla="*/ 33251 h 1097280"/>
              <a:gd name="connsiteX21" fmla="*/ 282856 w 598739"/>
              <a:gd name="connsiteY21" fmla="*/ 16625 h 1097280"/>
              <a:gd name="connsiteX22" fmla="*/ 249605 w 598739"/>
              <a:gd name="connsiteY2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39" h="1097280">
                <a:moveTo>
                  <a:pt x="399234" y="0"/>
                </a:moveTo>
                <a:cubicBezTo>
                  <a:pt x="215795" y="36688"/>
                  <a:pt x="286595" y="15379"/>
                  <a:pt x="183103" y="49876"/>
                </a:cubicBezTo>
                <a:cubicBezTo>
                  <a:pt x="172019" y="66502"/>
                  <a:pt x="162644" y="84403"/>
                  <a:pt x="149852" y="99753"/>
                </a:cubicBezTo>
                <a:cubicBezTo>
                  <a:pt x="112565" y="144497"/>
                  <a:pt x="90312" y="146434"/>
                  <a:pt x="66725" y="199505"/>
                </a:cubicBezTo>
                <a:cubicBezTo>
                  <a:pt x="52490" y="231534"/>
                  <a:pt x="44558" y="266007"/>
                  <a:pt x="33474" y="299258"/>
                </a:cubicBezTo>
                <a:lnTo>
                  <a:pt x="16848" y="349134"/>
                </a:lnTo>
                <a:cubicBezTo>
                  <a:pt x="11306" y="393469"/>
                  <a:pt x="223" y="437458"/>
                  <a:pt x="223" y="482138"/>
                </a:cubicBezTo>
                <a:cubicBezTo>
                  <a:pt x="223" y="631621"/>
                  <a:pt x="-4863" y="736734"/>
                  <a:pt x="33474" y="864523"/>
                </a:cubicBezTo>
                <a:cubicBezTo>
                  <a:pt x="44179" y="900206"/>
                  <a:pt x="63739" y="982445"/>
                  <a:pt x="99976" y="1014153"/>
                </a:cubicBezTo>
                <a:cubicBezTo>
                  <a:pt x="170334" y="1075716"/>
                  <a:pt x="181102" y="1074445"/>
                  <a:pt x="249605" y="1097280"/>
                </a:cubicBezTo>
                <a:cubicBezTo>
                  <a:pt x="293939" y="1086196"/>
                  <a:pt x="344584" y="1089378"/>
                  <a:pt x="382608" y="1064029"/>
                </a:cubicBezTo>
                <a:cubicBezTo>
                  <a:pt x="415859" y="1041862"/>
                  <a:pt x="426943" y="997527"/>
                  <a:pt x="449110" y="964276"/>
                </a:cubicBezTo>
                <a:cubicBezTo>
                  <a:pt x="544397" y="821346"/>
                  <a:pt x="430158" y="1002182"/>
                  <a:pt x="498987" y="864523"/>
                </a:cubicBezTo>
                <a:cubicBezTo>
                  <a:pt x="507923" y="846651"/>
                  <a:pt x="524122" y="832906"/>
                  <a:pt x="532237" y="814647"/>
                </a:cubicBezTo>
                <a:cubicBezTo>
                  <a:pt x="546472" y="782618"/>
                  <a:pt x="554404" y="748145"/>
                  <a:pt x="565488" y="714894"/>
                </a:cubicBezTo>
                <a:cubicBezTo>
                  <a:pt x="591051" y="638205"/>
                  <a:pt x="578676" y="682211"/>
                  <a:pt x="598739" y="581891"/>
                </a:cubicBezTo>
                <a:cubicBezTo>
                  <a:pt x="593197" y="465513"/>
                  <a:pt x="591790" y="348864"/>
                  <a:pt x="582114" y="232756"/>
                </a:cubicBezTo>
                <a:cubicBezTo>
                  <a:pt x="579963" y="206941"/>
                  <a:pt x="551500" y="148414"/>
                  <a:pt x="532237" y="133003"/>
                </a:cubicBezTo>
                <a:cubicBezTo>
                  <a:pt x="518553" y="122055"/>
                  <a:pt x="498986" y="121920"/>
                  <a:pt x="482361" y="116378"/>
                </a:cubicBezTo>
                <a:cubicBezTo>
                  <a:pt x="339424" y="21086"/>
                  <a:pt x="520272" y="135334"/>
                  <a:pt x="382608" y="66502"/>
                </a:cubicBezTo>
                <a:cubicBezTo>
                  <a:pt x="364736" y="57566"/>
                  <a:pt x="350604" y="42187"/>
                  <a:pt x="332732" y="33251"/>
                </a:cubicBezTo>
                <a:cubicBezTo>
                  <a:pt x="317057" y="25414"/>
                  <a:pt x="299127" y="23134"/>
                  <a:pt x="282856" y="16625"/>
                </a:cubicBezTo>
                <a:cubicBezTo>
                  <a:pt x="271350" y="12023"/>
                  <a:pt x="260689" y="5542"/>
                  <a:pt x="249605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3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394911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B40E9FE-0376-4F47-87DE-6B6541E797F5}"/>
              </a:ext>
            </a:extLst>
          </p:cNvPr>
          <p:cNvSpPr txBox="1"/>
          <p:nvPr/>
        </p:nvSpPr>
        <p:spPr>
          <a:xfrm>
            <a:off x="1770123" y="1825625"/>
            <a:ext cx="230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Tom a 68 €.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73AA2AC-813D-0242-9A81-A3563A700D0E}"/>
              </a:ext>
            </a:extLst>
          </p:cNvPr>
          <p:cNvSpPr/>
          <p:nvPr/>
        </p:nvSpPr>
        <p:spPr>
          <a:xfrm>
            <a:off x="7500388" y="1822450"/>
            <a:ext cx="230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Pauline a 82 €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18759B4-B008-684C-B2B7-28F3CC1F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0" y="2345670"/>
            <a:ext cx="4853330" cy="3303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0A7BD6F-111B-3849-99B1-B272FAC8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804" y="2345670"/>
            <a:ext cx="4974117" cy="3300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AF1CD3-F213-8E4A-AE1D-E6A627F2B33E}"/>
              </a:ext>
            </a:extLst>
          </p:cNvPr>
          <p:cNvSpPr txBox="1"/>
          <p:nvPr/>
        </p:nvSpPr>
        <p:spPr>
          <a:xfrm>
            <a:off x="782700" y="715079"/>
            <a:ext cx="103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Tom et Pauline  veulent savoir lequel a le plus d’argent dans sa tirelire. </a:t>
            </a:r>
          </a:p>
        </p:txBody>
      </p:sp>
    </p:spTree>
    <p:extLst>
      <p:ext uri="{BB962C8B-B14F-4D97-AF65-F5344CB8AC3E}">
        <p14:creationId xmlns:p14="http://schemas.microsoft.com/office/powerpoint/2010/main" val="15093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2839B238-C789-7B46-AE42-585861E273C8}"/>
              </a:ext>
            </a:extLst>
          </p:cNvPr>
          <p:cNvGrpSpPr/>
          <p:nvPr/>
        </p:nvGrpSpPr>
        <p:grpSpPr>
          <a:xfrm flipH="1">
            <a:off x="7436426" y="2148840"/>
            <a:ext cx="1831572" cy="2560320"/>
            <a:chOff x="2111433" y="2194560"/>
            <a:chExt cx="1679171" cy="2560320"/>
          </a:xfrm>
        </p:grpSpPr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8C4640AB-41A5-CE4D-A821-F765BBC6104D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33" y="219456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="" xmlns:a16="http://schemas.microsoft.com/office/drawing/2014/main" id="{5494B5CC-2EAC-314D-9385-FFF13416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190" y="342900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A1A18EE1-8B86-4749-A892-14AFF39E2DAA}"/>
              </a:ext>
            </a:extLst>
          </p:cNvPr>
          <p:cNvGrpSpPr/>
          <p:nvPr/>
        </p:nvGrpSpPr>
        <p:grpSpPr>
          <a:xfrm>
            <a:off x="1828800" y="2103120"/>
            <a:ext cx="3591098" cy="3452476"/>
            <a:chOff x="1828800" y="2103120"/>
            <a:chExt cx="3591098" cy="3452476"/>
          </a:xfrm>
        </p:grpSpPr>
        <p:grpSp>
          <p:nvGrpSpPr>
            <p:cNvPr id="14" name="Groupe 13">
              <a:extLst>
                <a:ext uri="{FF2B5EF4-FFF2-40B4-BE49-F238E27FC236}">
                  <a16:creationId xmlns="" xmlns:a16="http://schemas.microsoft.com/office/drawing/2014/main" id="{DA828170-8677-394F-BA19-0B13483CBE44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D4B5F9C6-442F-1C47-A575-2C3B0D224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771528E3-A646-744A-A410-403F54D7FA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327659F7-1012-E94C-8E18-7FAE7B112487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03C06B00-9B13-FA4A-8014-02D099471951}"/>
              </a:ext>
            </a:extLst>
          </p:cNvPr>
          <p:cNvSpPr txBox="1"/>
          <p:nvPr/>
        </p:nvSpPr>
        <p:spPr>
          <a:xfrm>
            <a:off x="6918960" y="5032376"/>
            <a:ext cx="323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petit que</a:t>
            </a:r>
          </a:p>
        </p:txBody>
      </p:sp>
    </p:spTree>
    <p:extLst>
      <p:ext uri="{BB962C8B-B14F-4D97-AF65-F5344CB8AC3E}">
        <p14:creationId xmlns:p14="http://schemas.microsoft.com/office/powerpoint/2010/main" val="342329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B40E9FE-0376-4F47-87DE-6B6541E797F5}"/>
              </a:ext>
            </a:extLst>
          </p:cNvPr>
          <p:cNvSpPr txBox="1"/>
          <p:nvPr/>
        </p:nvSpPr>
        <p:spPr>
          <a:xfrm>
            <a:off x="1770123" y="1825625"/>
            <a:ext cx="230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Tom a 68 €.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73AA2AC-813D-0242-9A81-A3563A700D0E}"/>
              </a:ext>
            </a:extLst>
          </p:cNvPr>
          <p:cNvSpPr/>
          <p:nvPr/>
        </p:nvSpPr>
        <p:spPr>
          <a:xfrm>
            <a:off x="7500388" y="1822450"/>
            <a:ext cx="230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Pauline a 82 €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9568FF9-BEC9-ED4F-AC11-E02C168ECA39}"/>
              </a:ext>
            </a:extLst>
          </p:cNvPr>
          <p:cNvSpPr txBox="1"/>
          <p:nvPr/>
        </p:nvSpPr>
        <p:spPr>
          <a:xfrm>
            <a:off x="2443942" y="2976903"/>
            <a:ext cx="207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ursive standard" pitchFamily="2" charset="0"/>
              </a:rPr>
              <a:t>68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67769BC-F73D-1642-B9E8-3FD713E11BB0}"/>
              </a:ext>
            </a:extLst>
          </p:cNvPr>
          <p:cNvSpPr txBox="1"/>
          <p:nvPr/>
        </p:nvSpPr>
        <p:spPr>
          <a:xfrm>
            <a:off x="7883237" y="2883228"/>
            <a:ext cx="207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ursive standard" pitchFamily="2" charset="0"/>
              </a:rPr>
              <a:t>82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2839B238-C789-7B46-AE42-585861E273C8}"/>
              </a:ext>
            </a:extLst>
          </p:cNvPr>
          <p:cNvGrpSpPr/>
          <p:nvPr/>
        </p:nvGrpSpPr>
        <p:grpSpPr>
          <a:xfrm flipH="1">
            <a:off x="4901044" y="2259505"/>
            <a:ext cx="1831572" cy="2560320"/>
            <a:chOff x="2111433" y="2194560"/>
            <a:chExt cx="1679171" cy="2560320"/>
          </a:xfrm>
        </p:grpSpPr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8C4640AB-41A5-CE4D-A821-F765BBC6104D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33" y="2194560"/>
              <a:ext cx="1679171" cy="12344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5494B5CC-2EAC-314D-9385-FFF13416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4190" y="3429000"/>
              <a:ext cx="1446414" cy="13258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3C06B00-9B13-FA4A-8014-02D099471951}"/>
              </a:ext>
            </a:extLst>
          </p:cNvPr>
          <p:cNvSpPr txBox="1"/>
          <p:nvPr/>
        </p:nvSpPr>
        <p:spPr>
          <a:xfrm>
            <a:off x="4383578" y="5143041"/>
            <a:ext cx="323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est plus petit que</a:t>
            </a:r>
          </a:p>
        </p:txBody>
      </p:sp>
    </p:spTree>
    <p:extLst>
      <p:ext uri="{BB962C8B-B14F-4D97-AF65-F5344CB8AC3E}">
        <p14:creationId xmlns:p14="http://schemas.microsoft.com/office/powerpoint/2010/main" val="10285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2562389" y="1631665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+ 2u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D795B7-4910-884A-A9D6-9AABE8047498}"/>
              </a:ext>
            </a:extLst>
          </p:cNvPr>
          <p:cNvSpPr/>
          <p:nvPr/>
        </p:nvSpPr>
        <p:spPr>
          <a:xfrm>
            <a:off x="7586452" y="1631665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/>
              <a:t>4d + 3u</a:t>
            </a:r>
          </a:p>
        </p:txBody>
      </p:sp>
    </p:spTree>
    <p:extLst>
      <p:ext uri="{BB962C8B-B14F-4D97-AF65-F5344CB8AC3E}">
        <p14:creationId xmlns:p14="http://schemas.microsoft.com/office/powerpoint/2010/main" val="416249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2904707" y="186644"/>
            <a:ext cx="6382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2579014" y="2782669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+ 2u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D795B7-4910-884A-A9D6-9AABE8047498}"/>
              </a:ext>
            </a:extLst>
          </p:cNvPr>
          <p:cNvSpPr/>
          <p:nvPr/>
        </p:nvSpPr>
        <p:spPr>
          <a:xfrm>
            <a:off x="7569828" y="2782668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/>
              <a:t>4d + 3u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316C85F-4B1F-BB44-B2D6-5FFD2537993A}"/>
              </a:ext>
            </a:extLst>
          </p:cNvPr>
          <p:cNvGrpSpPr/>
          <p:nvPr/>
        </p:nvGrpSpPr>
        <p:grpSpPr>
          <a:xfrm>
            <a:off x="4308764" y="1964680"/>
            <a:ext cx="3239192" cy="3406756"/>
            <a:chOff x="6918960" y="2148840"/>
            <a:chExt cx="3239192" cy="3406756"/>
          </a:xfrm>
        </p:grpSpPr>
        <p:grpSp>
          <p:nvGrpSpPr>
            <p:cNvPr id="6" name="Groupe 5">
              <a:extLst>
                <a:ext uri="{FF2B5EF4-FFF2-40B4-BE49-F238E27FC236}">
                  <a16:creationId xmlns="" xmlns:a16="http://schemas.microsoft.com/office/drawing/2014/main" id="{6E284C16-BDAE-F04F-AC63-81645B4A99C3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880D7C35-B087-7F4D-A4D6-772571477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AC360A84-FF92-BB44-9CDC-3211F226A2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11320ECA-F357-8E48-A0FE-52CD99F7B3DF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720E52A7-3E79-BC41-8556-ED6B366C139A}"/>
              </a:ext>
            </a:extLst>
          </p:cNvPr>
          <p:cNvGrpSpPr/>
          <p:nvPr/>
        </p:nvGrpSpPr>
        <p:grpSpPr>
          <a:xfrm flipH="1">
            <a:off x="5423979" y="2223029"/>
            <a:ext cx="1437879" cy="2055678"/>
            <a:chOff x="4962475" y="2418644"/>
            <a:chExt cx="1366776" cy="2055678"/>
          </a:xfrm>
        </p:grpSpPr>
        <p:grpSp>
          <p:nvGrpSpPr>
            <p:cNvPr id="12" name="Groupe 11">
              <a:extLst>
                <a:ext uri="{FF2B5EF4-FFF2-40B4-BE49-F238E27FC236}">
                  <a16:creationId xmlns="" xmlns:a16="http://schemas.microsoft.com/office/drawing/2014/main" id="{CFF6B4AB-2B5A-5C46-A47B-3A04C34E8D44}"/>
                </a:ext>
              </a:extLst>
            </p:cNvPr>
            <p:cNvGrpSpPr/>
            <p:nvPr/>
          </p:nvGrpSpPr>
          <p:grpSpPr>
            <a:xfrm>
              <a:off x="4962475" y="2418644"/>
              <a:ext cx="581217" cy="2055678"/>
              <a:chOff x="1614487" y="2143920"/>
              <a:chExt cx="600076" cy="198834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B96D5EC0-1C46-0C4C-BDDF-CA523152A18F}"/>
                  </a:ext>
                </a:extLst>
              </p:cNvPr>
              <p:cNvSpPr/>
              <p:nvPr/>
            </p:nvSpPr>
            <p:spPr>
              <a:xfrm>
                <a:off x="1614488" y="3734593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AB095E4D-CB5C-094B-9CF1-0148E30D49CC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DE64AD4A-0866-E745-AE56-CF877B207D1E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EAFAFC9-B01E-2C49-98E6-4F0878D7BB2E}"/>
                  </a:ext>
                </a:extLst>
              </p:cNvPr>
              <p:cNvSpPr/>
              <p:nvPr/>
            </p:nvSpPr>
            <p:spPr>
              <a:xfrm>
                <a:off x="1614488" y="2527695"/>
                <a:ext cx="600075" cy="3976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178796E-2407-0B40-B9F4-B8AB4EC7A88F}"/>
                  </a:ext>
                </a:extLst>
              </p:cNvPr>
              <p:cNvSpPr/>
              <p:nvPr/>
            </p:nvSpPr>
            <p:spPr>
              <a:xfrm>
                <a:off x="1614487" y="2143920"/>
                <a:ext cx="600075" cy="39766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="" xmlns:a16="http://schemas.microsoft.com/office/drawing/2014/main" id="{D40EA064-21BC-B245-9C6E-5595B3B75CDB}"/>
                </a:ext>
              </a:extLst>
            </p:cNvPr>
            <p:cNvGrpSpPr/>
            <p:nvPr/>
          </p:nvGrpSpPr>
          <p:grpSpPr>
            <a:xfrm>
              <a:off x="5748035" y="3020983"/>
              <a:ext cx="581216" cy="822272"/>
              <a:chOff x="1614488" y="2939256"/>
              <a:chExt cx="600075" cy="79533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52E88B6-9D76-0446-BCD4-2C2F5396C02D}"/>
                  </a:ext>
                </a:extLst>
              </p:cNvPr>
              <p:cNvSpPr/>
              <p:nvPr/>
            </p:nvSpPr>
            <p:spPr>
              <a:xfrm>
                <a:off x="1614488" y="3336925"/>
                <a:ext cx="600075" cy="397668"/>
              </a:xfrm>
              <a:prstGeom prst="rect">
                <a:avLst/>
              </a:prstGeom>
              <a:solidFill>
                <a:srgbClr val="D549C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0931CB68-3314-CE41-A804-CC63114AEB8C}"/>
                  </a:ext>
                </a:extLst>
              </p:cNvPr>
              <p:cNvSpPr/>
              <p:nvPr/>
            </p:nvSpPr>
            <p:spPr>
              <a:xfrm>
                <a:off x="1614488" y="2939256"/>
                <a:ext cx="600075" cy="39766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4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6000" dirty="0"/>
              <a:t>Les tables d’addition</a:t>
            </a:r>
          </a:p>
          <a:p>
            <a:r>
              <a:rPr lang="fr-FR" sz="6000" dirty="0"/>
              <a:t>+ 10</a:t>
            </a:r>
          </a:p>
        </p:txBody>
      </p:sp>
    </p:spTree>
    <p:extLst>
      <p:ext uri="{BB962C8B-B14F-4D97-AF65-F5344CB8AC3E}">
        <p14:creationId xmlns:p14="http://schemas.microsoft.com/office/powerpoint/2010/main" val="214892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2904706" y="53641"/>
            <a:ext cx="6382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3238192" y="2274561"/>
            <a:ext cx="188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+ 5u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1E6B5FD-971B-0941-AA1A-9F3B42FAB54E}"/>
              </a:ext>
            </a:extLst>
          </p:cNvPr>
          <p:cNvSpPr txBox="1"/>
          <p:nvPr/>
        </p:nvSpPr>
        <p:spPr>
          <a:xfrm>
            <a:off x="6516177" y="2274561"/>
            <a:ext cx="188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+ 2u</a:t>
            </a:r>
          </a:p>
        </p:txBody>
      </p:sp>
    </p:spTree>
    <p:extLst>
      <p:ext uri="{BB962C8B-B14F-4D97-AF65-F5344CB8AC3E}">
        <p14:creationId xmlns:p14="http://schemas.microsoft.com/office/powerpoint/2010/main" val="104804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2904706" y="53641"/>
            <a:ext cx="6382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2771925" y="3129343"/>
            <a:ext cx="188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+ 2u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1E6B5FD-971B-0941-AA1A-9F3B42FAB54E}"/>
              </a:ext>
            </a:extLst>
          </p:cNvPr>
          <p:cNvSpPr txBox="1"/>
          <p:nvPr/>
        </p:nvSpPr>
        <p:spPr>
          <a:xfrm>
            <a:off x="7121239" y="3129342"/>
            <a:ext cx="188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+ 5u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C8198409-24BF-E44B-8467-BA00EDE0445B}"/>
              </a:ext>
            </a:extLst>
          </p:cNvPr>
          <p:cNvGrpSpPr/>
          <p:nvPr/>
        </p:nvGrpSpPr>
        <p:grpSpPr>
          <a:xfrm>
            <a:off x="3530141" y="2221212"/>
            <a:ext cx="3591098" cy="3452476"/>
            <a:chOff x="1828800" y="2103120"/>
            <a:chExt cx="3591098" cy="3452476"/>
          </a:xfrm>
        </p:grpSpPr>
        <p:grpSp>
          <p:nvGrpSpPr>
            <p:cNvPr id="6" name="Groupe 5">
              <a:extLst>
                <a:ext uri="{FF2B5EF4-FFF2-40B4-BE49-F238E27FC236}">
                  <a16:creationId xmlns="" xmlns:a16="http://schemas.microsoft.com/office/drawing/2014/main" id="{A5EE290E-0610-E043-9DF9-A243D6F92CE3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C2D0E2A1-8C2B-894B-8856-204311105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C9B2E320-EF09-904C-9E40-DDE38DF98C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ADDD38CE-2377-994B-B12E-322D07B2B97D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7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2904706" y="53641"/>
            <a:ext cx="6382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2904706" y="2327156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+ 12u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9A62AE7-27F5-4E4E-B108-492E8564B2DD}"/>
              </a:ext>
            </a:extLst>
          </p:cNvPr>
          <p:cNvSpPr txBox="1"/>
          <p:nvPr/>
        </p:nvSpPr>
        <p:spPr>
          <a:xfrm>
            <a:off x="6930837" y="2327155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22457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="" xmlns:a16="http://schemas.microsoft.com/office/drawing/2014/main" id="{E08B1690-F2C0-5F4B-AFE2-46EED9DCBCFF}"/>
              </a:ext>
            </a:extLst>
          </p:cNvPr>
          <p:cNvSpPr txBox="1">
            <a:spLocks/>
          </p:cNvSpPr>
          <p:nvPr/>
        </p:nvSpPr>
        <p:spPr>
          <a:xfrm>
            <a:off x="2904706" y="53641"/>
            <a:ext cx="6382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Comparer des nombres</a:t>
            </a:r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3D31BD5-611F-0148-85C9-FC370832D7BF}"/>
              </a:ext>
            </a:extLst>
          </p:cNvPr>
          <p:cNvSpPr txBox="1"/>
          <p:nvPr/>
        </p:nvSpPr>
        <p:spPr>
          <a:xfrm>
            <a:off x="2904706" y="2327156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3d + 12u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9A62AE7-27F5-4E4E-B108-492E8564B2DD}"/>
              </a:ext>
            </a:extLst>
          </p:cNvPr>
          <p:cNvSpPr txBox="1"/>
          <p:nvPr/>
        </p:nvSpPr>
        <p:spPr>
          <a:xfrm>
            <a:off x="6930837" y="2327155"/>
            <a:ext cx="20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41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3F9C7AF2-FA72-BD49-B9A3-BA161641285E}"/>
              </a:ext>
            </a:extLst>
          </p:cNvPr>
          <p:cNvGrpSpPr/>
          <p:nvPr/>
        </p:nvGrpSpPr>
        <p:grpSpPr>
          <a:xfrm>
            <a:off x="4143803" y="1556194"/>
            <a:ext cx="3591098" cy="3452476"/>
            <a:chOff x="1828800" y="2103120"/>
            <a:chExt cx="3591098" cy="3452476"/>
          </a:xfrm>
        </p:grpSpPr>
        <p:grpSp>
          <p:nvGrpSpPr>
            <p:cNvPr id="6" name="Groupe 5">
              <a:extLst>
                <a:ext uri="{FF2B5EF4-FFF2-40B4-BE49-F238E27FC236}">
                  <a16:creationId xmlns="" xmlns:a16="http://schemas.microsoft.com/office/drawing/2014/main" id="{CD610684-7B4E-9344-8A66-A73D0B94DA02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BD3DDA47-16CB-4642-B532-EAD3C9494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D705CBB2-0645-2248-BD28-8BBDAA908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42AC2614-F898-8645-B2E0-4A8DC4072730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1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3748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4F24E0C-149E-034D-A5BA-FC7FF45F65F8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56DD228-E2E9-B34D-97D7-729691B9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3662680"/>
            <a:ext cx="10801364" cy="22559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113967" y="1341734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parking, à 8h, 41 voitures sont garées. Entre 8h et 9h, 4 nouvelles voitures se garent. Entre 9h et 10h, 23 autres voitures se garent. </a:t>
            </a:r>
          </a:p>
          <a:p>
            <a:r>
              <a:rPr lang="fr-FR" sz="2800" dirty="0"/>
              <a:t>Aucune voiture n’est sortie entre 8 et 10h.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voitures garées dans le parking à 10h ?</a:t>
            </a:r>
          </a:p>
        </p:txBody>
      </p:sp>
    </p:spTree>
    <p:extLst>
      <p:ext uri="{BB962C8B-B14F-4D97-AF65-F5344CB8AC3E}">
        <p14:creationId xmlns:p14="http://schemas.microsoft.com/office/powerpoint/2010/main" val="312515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9" y="926644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69 passagers dans un bus. Il s’arrête à un premier arrêt, 2 passagers descendent. Puis, il s’arrête à un second arrêt où 6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166D3E7-E6F2-D041-8870-CA75CA58D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0" t="25495" r="6644" b="22076"/>
          <a:stretch/>
        </p:blipFill>
        <p:spPr>
          <a:xfrm flipH="1">
            <a:off x="5585599" y="3427567"/>
            <a:ext cx="6240456" cy="2676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BABD4C9-A05E-274B-AA6D-0EDD497E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57382" y="3756121"/>
            <a:ext cx="1643958" cy="18942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B448956-DDE6-E64E-B286-08346385B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875" y="3881418"/>
            <a:ext cx="2847775" cy="17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517E-6 0.00115 L -0.2140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4 0.00115 L -0.59015 0.0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3CCA369D-1587-0141-8E2A-52047F25F5DE}"/>
              </a:ext>
            </a:extLst>
          </p:cNvPr>
          <p:cNvGrpSpPr/>
          <p:nvPr/>
        </p:nvGrpSpPr>
        <p:grpSpPr>
          <a:xfrm>
            <a:off x="2310310" y="2561023"/>
            <a:ext cx="6255328" cy="3561022"/>
            <a:chOff x="2276301" y="1825625"/>
            <a:chExt cx="6255328" cy="3561022"/>
          </a:xfrm>
        </p:grpSpPr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BE1CCCBA-FC7E-854D-A1EB-1641BCEC8C4A}"/>
                </a:ext>
              </a:extLst>
            </p:cNvPr>
            <p:cNvGrpSpPr/>
            <p:nvPr/>
          </p:nvGrpSpPr>
          <p:grpSpPr>
            <a:xfrm>
              <a:off x="2277687" y="1825625"/>
              <a:ext cx="6253942" cy="760816"/>
              <a:chOff x="2277687" y="1825625"/>
              <a:chExt cx="6253942" cy="760816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="" xmlns:a16="http://schemas.microsoft.com/office/drawing/2014/main" id="{5C9CA78B-7EEB-8241-AB02-608C66A7B349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="" xmlns:a16="http://schemas.microsoft.com/office/drawing/2014/main" id="{4F958E48-C546-244C-B4E3-A751CAD8693C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="" xmlns:a16="http://schemas.microsoft.com/office/drawing/2014/main" id="{A1CBBC15-F876-3E43-9991-8E644665085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01AF318D-E9E7-EC46-A3D7-4B924F59E1A4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0EE5276E-9BE1-F344-A9C0-12A5DA933910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40C1D6BC-0C5C-E34B-879A-EE23CD0B32DD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="" xmlns:a16="http://schemas.microsoft.com/office/drawing/2014/main" id="{82D3F36C-E23A-7840-84D6-CC49B111B5D1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17F0754B-659F-DA4B-BA53-67A4F7BDE5AF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="" xmlns:a16="http://schemas.microsoft.com/office/drawing/2014/main" id="{48EC4D74-63EA-774A-886A-2C362E9E5DE0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B86A047D-C34D-FC4F-88A4-BC790307B82E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FAE31793-5253-A742-9732-5EACFF666385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DD8D44A7-CC79-CB43-92FC-A59FB7CA812C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="" xmlns:a16="http://schemas.microsoft.com/office/drawing/2014/main" id="{F5C23DDE-5A12-174E-A22B-D92E8EC6C6E3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909E6631-2E2A-0241-8DCC-212C65407BC8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="" xmlns:a16="http://schemas.microsoft.com/office/drawing/2014/main" id="{7D64AB73-2194-B14E-BD72-4088F05B18CA}"/>
                </a:ext>
              </a:extLst>
            </p:cNvPr>
            <p:cNvGrpSpPr/>
            <p:nvPr/>
          </p:nvGrpSpPr>
          <p:grpSpPr>
            <a:xfrm>
              <a:off x="2276301" y="4625831"/>
              <a:ext cx="6253942" cy="760816"/>
              <a:chOff x="2277687" y="1825625"/>
              <a:chExt cx="6253942" cy="760816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7A73190C-277E-F24D-9B45-780A037D0FEB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="" xmlns:a16="http://schemas.microsoft.com/office/drawing/2014/main" id="{2BC4E8AC-DF16-2F44-A5D5-C675FA2AA422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="" xmlns:a16="http://schemas.microsoft.com/office/drawing/2014/main" id="{B691775A-419D-5F4E-B2A5-77032A9A4327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="" xmlns:a16="http://schemas.microsoft.com/office/drawing/2014/main" id="{B672DA8C-7B36-B54D-8AE6-47C2FEE29B6B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FFCF5157-37CC-B542-945F-C06AA077839F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CA3D6BFB-9D88-7047-B5B7-142E89D4A859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="" xmlns:a16="http://schemas.microsoft.com/office/drawing/2014/main" id="{28256871-2B70-8B47-9A76-6A3FE2D2120A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="" xmlns:a16="http://schemas.microsoft.com/office/drawing/2014/main" id="{C679319F-3734-874B-942A-529E588315E6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="" xmlns:a16="http://schemas.microsoft.com/office/drawing/2014/main" id="{EF0C309A-B9A3-8848-B47F-B0E8DE750ABB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="" xmlns:a16="http://schemas.microsoft.com/office/drawing/2014/main" id="{135590EB-6C4E-8F40-B515-2B358D493B81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="" xmlns:a16="http://schemas.microsoft.com/office/drawing/2014/main" id="{47DAB7CB-0096-8041-A565-CBEF01660311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="" xmlns:a16="http://schemas.microsoft.com/office/drawing/2014/main" id="{8E2E5C4B-87DF-B145-8FE0-4C766A92D83A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="" xmlns:a16="http://schemas.microsoft.com/office/drawing/2014/main" id="{3AE865F0-1337-2841-837B-EEF4CB0F137E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="" xmlns:a16="http://schemas.microsoft.com/office/drawing/2014/main" id="{B5828392-6452-B94E-A143-E93B70F416BA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4EF8A2C7-BACD-1847-BDAB-45F1F028A340}"/>
                </a:ext>
              </a:extLst>
            </p:cNvPr>
            <p:cNvGrpSpPr/>
            <p:nvPr/>
          </p:nvGrpSpPr>
          <p:grpSpPr>
            <a:xfrm>
              <a:off x="2276301" y="3230476"/>
              <a:ext cx="6253942" cy="760816"/>
              <a:chOff x="2277687" y="1825625"/>
              <a:chExt cx="6253942" cy="760816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DD2D4867-0CA0-6440-9765-8BCB8B5F21BC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BDBC6506-4CE8-8141-920F-EF40647B9450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="" xmlns:a16="http://schemas.microsoft.com/office/drawing/2014/main" id="{177DDAAC-FB63-F64A-BE20-EA03A1E935A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="" xmlns:a16="http://schemas.microsoft.com/office/drawing/2014/main" id="{64A020EE-52AC-164F-843A-1AD850F37B90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="" xmlns:a16="http://schemas.microsoft.com/office/drawing/2014/main" id="{9CAE4222-16CD-F645-96AA-7A858CD351F1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="" xmlns:a16="http://schemas.microsoft.com/office/drawing/2014/main" id="{894B3FDB-D929-E447-A2BE-3556D2FCBC58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="" xmlns:a16="http://schemas.microsoft.com/office/drawing/2014/main" id="{B9188BCB-1F16-2C49-8598-4EE5CAA7741B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94489F13-3218-D348-9A9E-0EFB4410505E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="" xmlns:a16="http://schemas.microsoft.com/office/drawing/2014/main" id="{04A96268-CAC9-AC4B-904D-A9C91F667C23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="" xmlns:a16="http://schemas.microsoft.com/office/drawing/2014/main" id="{4260C079-A5FA-434F-B1CA-91D4A5F6F043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="" xmlns:a16="http://schemas.microsoft.com/office/drawing/2014/main" id="{4FC6708C-514D-3549-960B-6EE5833EB374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="" xmlns:a16="http://schemas.microsoft.com/office/drawing/2014/main" id="{346AFF5F-A6BB-9641-8881-E99943EBD10E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="" xmlns:a16="http://schemas.microsoft.com/office/drawing/2014/main" id="{DC832578-31CD-E349-8C34-E4ED7BFBEF81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="" xmlns:a16="http://schemas.microsoft.com/office/drawing/2014/main" id="{452BCDD2-54C5-C448-B50B-8D8305951E3C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Image 102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9" y="926644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69 passagers dans un bus. Il s’arrête à un premier arrêt, 2 passagers descendent. Puis, il s’arrête à un second arrêt où 6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308560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9" y="1049739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78 passagers dans un bus. Il s’arrête à un premier arrêt, 13 passagers descendent. Puis, il s’arrête à un second arrêt où 21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319466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9" y="1049739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78 passagers dans un bus. Il s’arrête à un premier arrêt, 13 passagers descendent. Puis, il s’arrête à un second arrêt où 21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18668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3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8" y="2421339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65 passagers dans un bus. Il s’arrête à un premier arrêt, 24 passagers descendent. Puis, il s’arrête à un second arrêt où 31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152926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CE1</a:t>
            </a:r>
          </a:p>
        </p:txBody>
      </p:sp>
    </p:spTree>
    <p:extLst>
      <p:ext uri="{BB962C8B-B14F-4D97-AF65-F5344CB8AC3E}">
        <p14:creationId xmlns:p14="http://schemas.microsoft.com/office/powerpoint/2010/main" val="259459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4F24E0C-149E-034D-A5BA-FC7FF45F65F8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AD1FE69A-A644-9740-99DD-75276C6E2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9"/>
          <a:stretch/>
        </p:blipFill>
        <p:spPr>
          <a:xfrm>
            <a:off x="1251986" y="3359775"/>
            <a:ext cx="9757433" cy="30383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233530" y="1183469"/>
            <a:ext cx="11794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train, il y a 649 passagers. À un premier arrêt, 28 passagers montent à bord. Puis à un deuxième arrêt, 49 passagers montent également. </a:t>
            </a:r>
          </a:p>
          <a:p>
            <a:r>
              <a:rPr lang="fr-FR" sz="2800" dirty="0"/>
              <a:t>Personne ne descend à ces deux arrêts.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passagers dans le train après le deuxième arrêt ? </a:t>
            </a:r>
          </a:p>
        </p:txBody>
      </p:sp>
    </p:spTree>
    <p:extLst>
      <p:ext uri="{BB962C8B-B14F-4D97-AF65-F5344CB8AC3E}">
        <p14:creationId xmlns:p14="http://schemas.microsoft.com/office/powerpoint/2010/main" val="1160475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426964" y="944229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mon école, tous les vendredis, les élèves peuvent emprunter un livre ou en rendre un. Ce matin, il y avait 794 livres dans la bibliothèque. </a:t>
            </a:r>
          </a:p>
          <a:p>
            <a:r>
              <a:rPr lang="fr-FR" sz="2800" dirty="0"/>
              <a:t>Puis, les élèves de ma classe ont empruntés 53 livres et ils ont rendu 29 livres.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dans la bibliothèque maintenant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F14CAEF-E8D9-A34F-8340-B0AA7FC27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86"/>
          <a:stretch/>
        </p:blipFill>
        <p:spPr>
          <a:xfrm>
            <a:off x="4724331" y="3152015"/>
            <a:ext cx="2715582" cy="34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3CCA369D-1587-0141-8E2A-52047F25F5DE}"/>
              </a:ext>
            </a:extLst>
          </p:cNvPr>
          <p:cNvGrpSpPr/>
          <p:nvPr/>
        </p:nvGrpSpPr>
        <p:grpSpPr>
          <a:xfrm>
            <a:off x="2310310" y="2561023"/>
            <a:ext cx="6255328" cy="3561022"/>
            <a:chOff x="2276301" y="1825625"/>
            <a:chExt cx="6255328" cy="3561022"/>
          </a:xfrm>
        </p:grpSpPr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BE1CCCBA-FC7E-854D-A1EB-1641BCEC8C4A}"/>
                </a:ext>
              </a:extLst>
            </p:cNvPr>
            <p:cNvGrpSpPr/>
            <p:nvPr/>
          </p:nvGrpSpPr>
          <p:grpSpPr>
            <a:xfrm>
              <a:off x="2277687" y="1825625"/>
              <a:ext cx="6253942" cy="760816"/>
              <a:chOff x="2277687" y="1825625"/>
              <a:chExt cx="6253942" cy="760816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="" xmlns:a16="http://schemas.microsoft.com/office/drawing/2014/main" id="{5C9CA78B-7EEB-8241-AB02-608C66A7B349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="" xmlns:a16="http://schemas.microsoft.com/office/drawing/2014/main" id="{4F958E48-C546-244C-B4E3-A751CAD8693C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="" xmlns:a16="http://schemas.microsoft.com/office/drawing/2014/main" id="{A1CBBC15-F876-3E43-9991-8E644665085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01AF318D-E9E7-EC46-A3D7-4B924F59E1A4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0EE5276E-9BE1-F344-A9C0-12A5DA933910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40C1D6BC-0C5C-E34B-879A-EE23CD0B32DD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="" xmlns:a16="http://schemas.microsoft.com/office/drawing/2014/main" id="{82D3F36C-E23A-7840-84D6-CC49B111B5D1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17F0754B-659F-DA4B-BA53-67A4F7BDE5AF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="" xmlns:a16="http://schemas.microsoft.com/office/drawing/2014/main" id="{48EC4D74-63EA-774A-886A-2C362E9E5DE0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B86A047D-C34D-FC4F-88A4-BC790307B82E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FAE31793-5253-A742-9732-5EACFF666385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DD8D44A7-CC79-CB43-92FC-A59FB7CA812C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="" xmlns:a16="http://schemas.microsoft.com/office/drawing/2014/main" id="{F5C23DDE-5A12-174E-A22B-D92E8EC6C6E3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909E6631-2E2A-0241-8DCC-212C65407BC8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="" xmlns:a16="http://schemas.microsoft.com/office/drawing/2014/main" id="{7D64AB73-2194-B14E-BD72-4088F05B18CA}"/>
                </a:ext>
              </a:extLst>
            </p:cNvPr>
            <p:cNvGrpSpPr/>
            <p:nvPr/>
          </p:nvGrpSpPr>
          <p:grpSpPr>
            <a:xfrm>
              <a:off x="2276301" y="4625831"/>
              <a:ext cx="6253942" cy="760816"/>
              <a:chOff x="2277687" y="1825625"/>
              <a:chExt cx="6253942" cy="760816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7A73190C-277E-F24D-9B45-780A037D0FEB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="" xmlns:a16="http://schemas.microsoft.com/office/drawing/2014/main" id="{2BC4E8AC-DF16-2F44-A5D5-C675FA2AA422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="" xmlns:a16="http://schemas.microsoft.com/office/drawing/2014/main" id="{B691775A-419D-5F4E-B2A5-77032A9A4327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="" xmlns:a16="http://schemas.microsoft.com/office/drawing/2014/main" id="{B672DA8C-7B36-B54D-8AE6-47C2FEE29B6B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FFCF5157-37CC-B542-945F-C06AA077839F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CA3D6BFB-9D88-7047-B5B7-142E89D4A859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="" xmlns:a16="http://schemas.microsoft.com/office/drawing/2014/main" id="{28256871-2B70-8B47-9A76-6A3FE2D2120A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="" xmlns:a16="http://schemas.microsoft.com/office/drawing/2014/main" id="{C679319F-3734-874B-942A-529E588315E6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="" xmlns:a16="http://schemas.microsoft.com/office/drawing/2014/main" id="{EF0C309A-B9A3-8848-B47F-B0E8DE750ABB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="" xmlns:a16="http://schemas.microsoft.com/office/drawing/2014/main" id="{135590EB-6C4E-8F40-B515-2B358D493B81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="" xmlns:a16="http://schemas.microsoft.com/office/drawing/2014/main" id="{47DAB7CB-0096-8041-A565-CBEF01660311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="" xmlns:a16="http://schemas.microsoft.com/office/drawing/2014/main" id="{8E2E5C4B-87DF-B145-8FE0-4C766A92D83A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="" xmlns:a16="http://schemas.microsoft.com/office/drawing/2014/main" id="{3AE865F0-1337-2841-837B-EEF4CB0F137E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="" xmlns:a16="http://schemas.microsoft.com/office/drawing/2014/main" id="{B5828392-6452-B94E-A143-E93B70F416BA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4EF8A2C7-BACD-1847-BDAB-45F1F028A340}"/>
                </a:ext>
              </a:extLst>
            </p:cNvPr>
            <p:cNvGrpSpPr/>
            <p:nvPr/>
          </p:nvGrpSpPr>
          <p:grpSpPr>
            <a:xfrm>
              <a:off x="2276301" y="3230476"/>
              <a:ext cx="6253942" cy="760816"/>
              <a:chOff x="2277687" y="1825625"/>
              <a:chExt cx="6253942" cy="760816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DD2D4867-0CA0-6440-9765-8BCB8B5F21BC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BDBC6506-4CE8-8141-920F-EF40647B9450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="" xmlns:a16="http://schemas.microsoft.com/office/drawing/2014/main" id="{177DDAAC-FB63-F64A-BE20-EA03A1E935A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="" xmlns:a16="http://schemas.microsoft.com/office/drawing/2014/main" id="{64A020EE-52AC-164F-843A-1AD850F37B90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="" xmlns:a16="http://schemas.microsoft.com/office/drawing/2014/main" id="{9CAE4222-16CD-F645-96AA-7A858CD351F1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="" xmlns:a16="http://schemas.microsoft.com/office/drawing/2014/main" id="{894B3FDB-D929-E447-A2BE-3556D2FCBC58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="" xmlns:a16="http://schemas.microsoft.com/office/drawing/2014/main" id="{B9188BCB-1F16-2C49-8598-4EE5CAA7741B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94489F13-3218-D348-9A9E-0EFB4410505E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="" xmlns:a16="http://schemas.microsoft.com/office/drawing/2014/main" id="{04A96268-CAC9-AC4B-904D-A9C91F667C23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="" xmlns:a16="http://schemas.microsoft.com/office/drawing/2014/main" id="{4260C079-A5FA-434F-B1CA-91D4A5F6F043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="" xmlns:a16="http://schemas.microsoft.com/office/drawing/2014/main" id="{4FC6708C-514D-3549-960B-6EE5833EB374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="" xmlns:a16="http://schemas.microsoft.com/office/drawing/2014/main" id="{346AFF5F-A6BB-9641-8881-E99943EBD10E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="" xmlns:a16="http://schemas.microsoft.com/office/drawing/2014/main" id="{DC832578-31CD-E349-8C34-E4ED7BFBEF81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="" xmlns:a16="http://schemas.microsoft.com/office/drawing/2014/main" id="{452BCDD2-54C5-C448-B50B-8D8305951E3C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Image 102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9441" b="2392"/>
          <a:stretch/>
        </p:blipFill>
        <p:spPr>
          <a:xfrm>
            <a:off x="998000" y="2760111"/>
            <a:ext cx="10406089" cy="3948934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426964" y="944229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mon école, tous les vendredis, les élèves peuvent emprunter un livre ou en rendre un. Ce matin, il y avait 794 livres dans la bibliothèque. </a:t>
            </a:r>
          </a:p>
          <a:p>
            <a:r>
              <a:rPr lang="fr-FR" sz="2800" dirty="0"/>
              <a:t>Puis, les élèves de ma classe ont empruntés 53 livres et ils ont rendu 29 livres.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dans la bibliothèque maintenant ?</a:t>
            </a:r>
          </a:p>
        </p:txBody>
      </p:sp>
    </p:spTree>
    <p:extLst>
      <p:ext uri="{BB962C8B-B14F-4D97-AF65-F5344CB8AC3E}">
        <p14:creationId xmlns:p14="http://schemas.microsoft.com/office/powerpoint/2010/main" val="14833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356621" y="993468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mon école, tous les vendredis, les élèves peuvent emprunter un livre ou en rendre un. Ce matin, il y avait 840 livres dans la bibliothèque. </a:t>
            </a:r>
          </a:p>
          <a:p>
            <a:r>
              <a:rPr lang="fr-FR" sz="2800" dirty="0"/>
              <a:t>Puis, les élèves de ma classe ont empruntés 26 livres et ils ont rendu 88 livres.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dans la bibliothèque maintenant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53941D8-7C4B-964E-B962-78E385256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86"/>
          <a:stretch/>
        </p:blipFill>
        <p:spPr>
          <a:xfrm>
            <a:off x="4724331" y="3287262"/>
            <a:ext cx="2715582" cy="34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0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3CCA369D-1587-0141-8E2A-52047F25F5DE}"/>
              </a:ext>
            </a:extLst>
          </p:cNvPr>
          <p:cNvGrpSpPr/>
          <p:nvPr/>
        </p:nvGrpSpPr>
        <p:grpSpPr>
          <a:xfrm>
            <a:off x="2310310" y="2561023"/>
            <a:ext cx="6255328" cy="3561022"/>
            <a:chOff x="2276301" y="1825625"/>
            <a:chExt cx="6255328" cy="3561022"/>
          </a:xfrm>
        </p:grpSpPr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BE1CCCBA-FC7E-854D-A1EB-1641BCEC8C4A}"/>
                </a:ext>
              </a:extLst>
            </p:cNvPr>
            <p:cNvGrpSpPr/>
            <p:nvPr/>
          </p:nvGrpSpPr>
          <p:grpSpPr>
            <a:xfrm>
              <a:off x="2277687" y="1825625"/>
              <a:ext cx="6253942" cy="760816"/>
              <a:chOff x="2277687" y="1825625"/>
              <a:chExt cx="6253942" cy="760816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="" xmlns:a16="http://schemas.microsoft.com/office/drawing/2014/main" id="{5C9CA78B-7EEB-8241-AB02-608C66A7B349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="" xmlns:a16="http://schemas.microsoft.com/office/drawing/2014/main" id="{4F958E48-C546-244C-B4E3-A751CAD8693C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="" xmlns:a16="http://schemas.microsoft.com/office/drawing/2014/main" id="{A1CBBC15-F876-3E43-9991-8E644665085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01AF318D-E9E7-EC46-A3D7-4B924F59E1A4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0EE5276E-9BE1-F344-A9C0-12A5DA933910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40C1D6BC-0C5C-E34B-879A-EE23CD0B32DD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="" xmlns:a16="http://schemas.microsoft.com/office/drawing/2014/main" id="{82D3F36C-E23A-7840-84D6-CC49B111B5D1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17F0754B-659F-DA4B-BA53-67A4F7BDE5AF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="" xmlns:a16="http://schemas.microsoft.com/office/drawing/2014/main" id="{48EC4D74-63EA-774A-886A-2C362E9E5DE0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B86A047D-C34D-FC4F-88A4-BC790307B82E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FAE31793-5253-A742-9732-5EACFF666385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DD8D44A7-CC79-CB43-92FC-A59FB7CA812C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="" xmlns:a16="http://schemas.microsoft.com/office/drawing/2014/main" id="{F5C23DDE-5A12-174E-A22B-D92E8EC6C6E3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909E6631-2E2A-0241-8DCC-212C65407BC8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="" xmlns:a16="http://schemas.microsoft.com/office/drawing/2014/main" id="{7D64AB73-2194-B14E-BD72-4088F05B18CA}"/>
                </a:ext>
              </a:extLst>
            </p:cNvPr>
            <p:cNvGrpSpPr/>
            <p:nvPr/>
          </p:nvGrpSpPr>
          <p:grpSpPr>
            <a:xfrm>
              <a:off x="2276301" y="4625831"/>
              <a:ext cx="6253942" cy="760816"/>
              <a:chOff x="2277687" y="1825625"/>
              <a:chExt cx="6253942" cy="760816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7A73190C-277E-F24D-9B45-780A037D0FEB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="" xmlns:a16="http://schemas.microsoft.com/office/drawing/2014/main" id="{2BC4E8AC-DF16-2F44-A5D5-C675FA2AA422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="" xmlns:a16="http://schemas.microsoft.com/office/drawing/2014/main" id="{B691775A-419D-5F4E-B2A5-77032A9A4327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="" xmlns:a16="http://schemas.microsoft.com/office/drawing/2014/main" id="{B672DA8C-7B36-B54D-8AE6-47C2FEE29B6B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FFCF5157-37CC-B542-945F-C06AA077839F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CA3D6BFB-9D88-7047-B5B7-142E89D4A859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="" xmlns:a16="http://schemas.microsoft.com/office/drawing/2014/main" id="{28256871-2B70-8B47-9A76-6A3FE2D2120A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="" xmlns:a16="http://schemas.microsoft.com/office/drawing/2014/main" id="{C679319F-3734-874B-942A-529E588315E6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="" xmlns:a16="http://schemas.microsoft.com/office/drawing/2014/main" id="{EF0C309A-B9A3-8848-B47F-B0E8DE750ABB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="" xmlns:a16="http://schemas.microsoft.com/office/drawing/2014/main" id="{135590EB-6C4E-8F40-B515-2B358D493B81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="" xmlns:a16="http://schemas.microsoft.com/office/drawing/2014/main" id="{47DAB7CB-0096-8041-A565-CBEF01660311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="" xmlns:a16="http://schemas.microsoft.com/office/drawing/2014/main" id="{8E2E5C4B-87DF-B145-8FE0-4C766A92D83A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="" xmlns:a16="http://schemas.microsoft.com/office/drawing/2014/main" id="{3AE865F0-1337-2841-837B-EEF4CB0F137E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="" xmlns:a16="http://schemas.microsoft.com/office/drawing/2014/main" id="{B5828392-6452-B94E-A143-E93B70F416BA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4EF8A2C7-BACD-1847-BDAB-45F1F028A340}"/>
                </a:ext>
              </a:extLst>
            </p:cNvPr>
            <p:cNvGrpSpPr/>
            <p:nvPr/>
          </p:nvGrpSpPr>
          <p:grpSpPr>
            <a:xfrm>
              <a:off x="2276301" y="3230476"/>
              <a:ext cx="6253942" cy="760816"/>
              <a:chOff x="2277687" y="1825625"/>
              <a:chExt cx="6253942" cy="760816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DD2D4867-0CA0-6440-9765-8BCB8B5F21BC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BDBC6506-4CE8-8141-920F-EF40647B9450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="" xmlns:a16="http://schemas.microsoft.com/office/drawing/2014/main" id="{177DDAAC-FB63-F64A-BE20-EA03A1E935A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="" xmlns:a16="http://schemas.microsoft.com/office/drawing/2014/main" id="{64A020EE-52AC-164F-843A-1AD850F37B90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="" xmlns:a16="http://schemas.microsoft.com/office/drawing/2014/main" id="{9CAE4222-16CD-F645-96AA-7A858CD351F1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="" xmlns:a16="http://schemas.microsoft.com/office/drawing/2014/main" id="{894B3FDB-D929-E447-A2BE-3556D2FCBC58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="" xmlns:a16="http://schemas.microsoft.com/office/drawing/2014/main" id="{B9188BCB-1F16-2C49-8598-4EE5CAA7741B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94489F13-3218-D348-9A9E-0EFB4410505E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="" xmlns:a16="http://schemas.microsoft.com/office/drawing/2014/main" id="{04A96268-CAC9-AC4B-904D-A9C91F667C23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="" xmlns:a16="http://schemas.microsoft.com/office/drawing/2014/main" id="{4260C079-A5FA-434F-B1CA-91D4A5F6F043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="" xmlns:a16="http://schemas.microsoft.com/office/drawing/2014/main" id="{4FC6708C-514D-3549-960B-6EE5833EB374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="" xmlns:a16="http://schemas.microsoft.com/office/drawing/2014/main" id="{346AFF5F-A6BB-9641-8881-E99943EBD10E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="" xmlns:a16="http://schemas.microsoft.com/office/drawing/2014/main" id="{DC832578-31CD-E349-8C34-E4ED7BFBEF81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="" xmlns:a16="http://schemas.microsoft.com/office/drawing/2014/main" id="{452BCDD2-54C5-C448-B50B-8D8305951E3C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Image 102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9441" b="2392"/>
          <a:stretch/>
        </p:blipFill>
        <p:spPr>
          <a:xfrm>
            <a:off x="831073" y="2795281"/>
            <a:ext cx="10461840" cy="3970091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356621" y="993468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mon école, tous les vendredis, les élèves peuvent emprunter un livre ou en rendre un. Ce matin, il y avait 840 livres dans la bibliothèque. </a:t>
            </a:r>
          </a:p>
          <a:p>
            <a:r>
              <a:rPr lang="fr-FR" sz="2800" dirty="0"/>
              <a:t>Puis, les élèves de ma classe ont empruntés 26 livres et ils ont rendu 88 livres.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dans la bibliothèque maintenant ?</a:t>
            </a:r>
          </a:p>
        </p:txBody>
      </p:sp>
    </p:spTree>
    <p:extLst>
      <p:ext uri="{BB962C8B-B14F-4D97-AF65-F5344CB8AC3E}">
        <p14:creationId xmlns:p14="http://schemas.microsoft.com/office/powerpoint/2010/main" val="4249575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356620" y="2650704"/>
            <a:ext cx="11548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Calculer en posant   732 – 76 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743250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2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18668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B786EB-F4E7-8B4F-A5E7-76A1A52EC429}"/>
              </a:ext>
            </a:extLst>
          </p:cNvPr>
          <p:cNvSpPr/>
          <p:nvPr/>
        </p:nvSpPr>
        <p:spPr>
          <a:xfrm>
            <a:off x="2197330" y="6039332"/>
            <a:ext cx="7797338" cy="74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164540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="" xmlns:a16="http://schemas.microsoft.com/office/drawing/2014/main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="" xmlns:a16="http://schemas.microsoft.com/office/drawing/2014/main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96821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8B102E0F-C429-4248-9903-5FA24B92F624}"/>
              </a:ext>
            </a:extLst>
          </p:cNvPr>
          <p:cNvGrpSpPr/>
          <p:nvPr/>
        </p:nvGrpSpPr>
        <p:grpSpPr>
          <a:xfrm>
            <a:off x="3291839" y="2261626"/>
            <a:ext cx="439274" cy="4000497"/>
            <a:chOff x="2743199" y="2277035"/>
            <a:chExt cx="439274" cy="4000497"/>
          </a:xfrm>
        </p:grpSpPr>
        <p:sp>
          <p:nvSpPr>
            <p:cNvPr id="5" name="Ellipse 4"/>
            <p:cNvSpPr/>
            <p:nvPr/>
          </p:nvSpPr>
          <p:spPr>
            <a:xfrm>
              <a:off x="2743201" y="227703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743201" y="2719947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743200" y="3162859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743200" y="3620431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61131" y="450009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61132" y="4048683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61131" y="4979702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1131" y="5407954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743199" y="5865155"/>
              <a:ext cx="421341" cy="4123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38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18668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1696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23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0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D4426583-356B-E049-AF50-BF831A72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5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36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1626</Words>
  <Application>Microsoft Office PowerPoint</Application>
  <PresentationFormat>Personnalisé</PresentationFormat>
  <Paragraphs>608</Paragraphs>
  <Slides>38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Mardi 7 avril</vt:lpstr>
      <vt:lpstr>Calcul mental</vt:lpstr>
      <vt:lpstr>Les tables d’addition</vt:lpstr>
      <vt:lpstr>Les tables d’addition</vt:lpstr>
      <vt:lpstr>Le tableau des nombres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Présentation PowerPoint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Première situation</vt:lpstr>
      <vt:lpstr>Première situation</vt:lpstr>
      <vt:lpstr>Deuxième situation</vt:lpstr>
      <vt:lpstr>Deuxième situation</vt:lpstr>
      <vt:lpstr>Situation pour demain</vt:lpstr>
      <vt:lpstr>CE1</vt:lpstr>
      <vt:lpstr>Présentation PowerPoint</vt:lpstr>
      <vt:lpstr>Première situation</vt:lpstr>
      <vt:lpstr>Première situation</vt:lpstr>
      <vt:lpstr>Deuxième situation</vt:lpstr>
      <vt:lpstr>Deuxième situation</vt:lpstr>
      <vt:lpstr>Situation pour demain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25 mars</dc:title>
  <dc:creator>Laure BREMONT</dc:creator>
  <cp:lastModifiedBy>Ollivier HUNAULT</cp:lastModifiedBy>
  <cp:revision>52</cp:revision>
  <dcterms:created xsi:type="dcterms:W3CDTF">2020-03-25T09:22:14Z</dcterms:created>
  <dcterms:modified xsi:type="dcterms:W3CDTF">2020-05-04T21:18:40Z</dcterms:modified>
</cp:coreProperties>
</file>