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567" r:id="rId2"/>
    <p:sldId id="556" r:id="rId3"/>
    <p:sldId id="588" r:id="rId4"/>
    <p:sldId id="589" r:id="rId5"/>
    <p:sldId id="338" r:id="rId6"/>
    <p:sldId id="592" r:id="rId7"/>
    <p:sldId id="591" r:id="rId8"/>
    <p:sldId id="569" r:id="rId9"/>
    <p:sldId id="414" r:id="rId10"/>
    <p:sldId id="585" r:id="rId11"/>
    <p:sldId id="586" r:id="rId12"/>
    <p:sldId id="587" r:id="rId13"/>
    <p:sldId id="543" r:id="rId14"/>
    <p:sldId id="595" r:id="rId15"/>
    <p:sldId id="596" r:id="rId16"/>
    <p:sldId id="597" r:id="rId17"/>
    <p:sldId id="598" r:id="rId18"/>
    <p:sldId id="602" r:id="rId19"/>
    <p:sldId id="604" r:id="rId20"/>
    <p:sldId id="603" r:id="rId21"/>
    <p:sldId id="601" r:id="rId22"/>
    <p:sldId id="599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/>
    <p:restoredTop sz="83448" autoAdjust="0"/>
  </p:normalViewPr>
  <p:slideViewPr>
    <p:cSldViewPr snapToGrid="0" snapToObjects="1">
      <p:cViewPr>
        <p:scale>
          <a:sx n="54" d="100"/>
          <a:sy n="54" d="100"/>
        </p:scale>
        <p:origin x="-1670" y="-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992BF-A289-A841-838F-40D7FAED197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45F25-CBDF-794E-B5BB-F7619D4CDB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234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Rappel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9090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034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9368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704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6994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699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699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699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6994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31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S’aider de ses doigts si besoin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61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647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494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402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763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Insister sur </a:t>
            </a:r>
          </a:p>
          <a:p>
            <a:r>
              <a:rPr lang="fr-FR" dirty="0"/>
              <a:t>20 : le g qui est muet, et le </a:t>
            </a:r>
            <a:r>
              <a:rPr lang="fr-FR" dirty="0" err="1"/>
              <a:t>t</a:t>
            </a:r>
            <a:r>
              <a:rPr lang="fr-FR" dirty="0"/>
              <a:t> pour vingtaine</a:t>
            </a:r>
          </a:p>
          <a:p>
            <a:r>
              <a:rPr lang="fr-FR" dirty="0"/>
              <a:t>30 : en</a:t>
            </a:r>
          </a:p>
          <a:p>
            <a:r>
              <a:rPr lang="fr-FR" dirty="0"/>
              <a:t>40 et 50 : an, et se basent sur 4 et 5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670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À faire ensemble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3100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Laisser faire les élèves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90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34A47B7-0649-2D4D-974F-95ABAABF5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D44DFCF2-E5AE-5849-A42D-33B394B61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40DB9F0-8C16-A645-B4AD-4C9E19E9C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EE10-C3F3-0245-B7C7-C91D0DC84D05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9704CA4-0081-944D-B54C-7CB608865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347125B-FC43-B646-8B6F-0894CB5C2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4E78-2B96-CE43-BAB9-074D525BD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61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129DBB6-D200-5848-A563-4472A5C62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9EC81192-B739-4F4D-B81F-EA623D4B3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C1675A3-FAF6-D248-B800-5D9EA602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EE10-C3F3-0245-B7C7-C91D0DC84D05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6EF8A19-79E2-D345-8022-FDC9F552D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C42CC4D-B275-4B49-9B77-5E33048AE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4E78-2B96-CE43-BAB9-074D525BD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19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0E57A0E-8BF8-8F4F-8091-BF224561F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6B350E0B-867E-974F-8289-AEFE09B46F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8847E67-92F7-BE41-887B-52105C064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EE10-C3F3-0245-B7C7-C91D0DC84D05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9083AB8-9D3E-8144-A9AA-95991740F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FAA55C6-50D0-7141-A3AB-B5414E80C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4E78-2B96-CE43-BAB9-074D525BD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84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19CA7AF-33E4-914F-AD78-A92A3357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829B8AA-012E-6644-BDEA-9565A3DDA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6AB4BB2-2A74-1A4E-955C-F08F57EB2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EE10-C3F3-0245-B7C7-C91D0DC84D05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4708BD5-C722-114A-8C13-FF2425619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D51F194-B5D0-2D48-A9A1-438F2891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4E78-2B96-CE43-BAB9-074D525BD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21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A6BA95A-826D-3F49-8A02-CEF2FCBE2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A14C8C7-98FF-8F4E-B7B6-88D9E1A23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274425F-D11B-664C-8F60-44CE6F552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EE10-C3F3-0245-B7C7-C91D0DC84D05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1873A8A-7B99-374F-BF07-37DE2211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549B729-71DF-364A-A2B1-C797F5F48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4E78-2B96-CE43-BAB9-074D525BD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80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32636CD-4497-3046-92CD-7825641D9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D888D97-D7F1-BC4D-B8C3-1213356C6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378CDFD2-4C5F-4B42-B43F-302C53433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2BAF574-18FF-2A49-8F1C-6E1933EEC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EE10-C3F3-0245-B7C7-C91D0DC84D05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2CA7E82-65AA-D245-913A-8BFCEB99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743B293-32D3-674C-9B85-1AF79217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4E78-2B96-CE43-BAB9-074D525BD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20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D7D9B7C-18F9-D243-8400-74EED4A26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CDEF457-4319-3249-AD03-267FBB363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54C5D74-2B03-8B45-9578-22198F775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FB001FF-B763-F84D-9D73-2C7A9879BB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0032F136-014D-E540-ABB5-6AFF4E8D94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66B9937F-D471-E042-BFE7-088F35A1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EE10-C3F3-0245-B7C7-C91D0DC84D05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0AEAF1B0-464A-474F-8B76-B176395B4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B4D072A6-784C-084E-AB3D-3EB97B414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4E78-2B96-CE43-BAB9-074D525BD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04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E1D2814-97AD-054A-BE3C-B8228F010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47F7A079-1D01-354D-AD24-F959520B0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EE10-C3F3-0245-B7C7-C91D0DC84D05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D0CCB4D4-77D4-444B-B597-114049390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F85B0078-573B-7A44-8357-059E412E2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4E78-2B96-CE43-BAB9-074D525BD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51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A236F761-B33C-9B4C-B3B1-DAC0C2902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EE10-C3F3-0245-B7C7-C91D0DC84D05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4B5A2B64-6561-5744-81A0-5F5B2DB09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533FFD67-12E5-624C-89C6-812BBE76F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4E78-2B96-CE43-BAB9-074D525BD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55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CB83540-FFD2-BD4C-A6D6-06AE1EFB9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558AD16-CB11-9F47-BAFA-C7CCC281D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AA4A3EBD-69C3-E24E-ABEB-58FE36477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ABCF853-B8FB-EB45-A9E6-D9355E5B8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EE10-C3F3-0245-B7C7-C91D0DC84D05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0B68CB9-80B9-AA4B-BB73-5ED8AF06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5AFBBB0-F4F4-514B-BBC3-1FCCBEFDF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4E78-2B96-CE43-BAB9-074D525BD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5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17D5EEF-D5BF-C145-99C7-B1878244C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6E67D90C-4B03-FA44-B0C1-00D236F4A9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6C7C63AB-E1A9-ED4C-921E-6077B8457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E3FBA09-C62C-1A48-ACA8-7963E7B76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EE10-C3F3-0245-B7C7-C91D0DC84D05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FB67FD2-BDD1-CA4C-8AF5-ADD1FAD05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4BA18B97-87D2-CD4E-9490-71EC6229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4E78-2B96-CE43-BAB9-074D525BD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46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2B134E1A-BB02-B543-AE2E-03093AB06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EE84CF9-CC00-9349-9980-2183C4A24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CC9877B-8DEF-2D42-A887-D1FD593632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DEE10-C3F3-0245-B7C7-C91D0DC84D05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B4960CD-1FF9-2A42-8120-A7E990B747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1B06136-F4A1-D34D-8113-B1991BE3F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74E78-2B96-CE43-BAB9-074D525BD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87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88D84A1-6892-4D41-822C-38FC334EC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47631"/>
          </a:xfrm>
        </p:spPr>
        <p:txBody>
          <a:bodyPr/>
          <a:lstStyle/>
          <a:p>
            <a:r>
              <a:rPr lang="fr-FR" dirty="0"/>
              <a:t>Mercredi 21 avril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B798F3DA-9695-B24F-8F79-ABDC3D7B0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69994"/>
            <a:ext cx="9144000" cy="3087806"/>
          </a:xfrm>
          <a:solidFill>
            <a:srgbClr val="0070C0"/>
          </a:solidFill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096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de 20 à 59</a:t>
            </a:r>
            <a:endParaRPr lang="fr-FR" dirty="0"/>
          </a:p>
        </p:txBody>
      </p:sp>
      <p:sp>
        <p:nvSpPr>
          <p:cNvPr id="7" name="Coeur 6">
            <a:extLst>
              <a:ext uri="{FF2B5EF4-FFF2-40B4-BE49-F238E27FC236}">
                <a16:creationId xmlns:a16="http://schemas.microsoft.com/office/drawing/2014/main" xmlns="" id="{5BC05674-7F91-AB46-9D96-7023C8648D49}"/>
              </a:ext>
            </a:extLst>
          </p:cNvPr>
          <p:cNvSpPr/>
          <p:nvPr/>
        </p:nvSpPr>
        <p:spPr>
          <a:xfrm rot="19517267">
            <a:off x="1104028" y="756405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CBC9E98B-C661-3545-8335-A7A90F2F9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118074"/>
              </p:ext>
            </p:extLst>
          </p:nvPr>
        </p:nvGraphicFramePr>
        <p:xfrm>
          <a:off x="1172597" y="2543349"/>
          <a:ext cx="4734560" cy="231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563">
                  <a:extLst>
                    <a:ext uri="{9D8B030D-6E8A-4147-A177-3AD203B41FA5}">
                      <a16:colId xmlns:a16="http://schemas.microsoft.com/office/drawing/2014/main" xmlns="" val="1177339988"/>
                    </a:ext>
                  </a:extLst>
                </a:gridCol>
                <a:gridCol w="3009997">
                  <a:extLst>
                    <a:ext uri="{9D8B030D-6E8A-4147-A177-3AD203B41FA5}">
                      <a16:colId xmlns:a16="http://schemas.microsoft.com/office/drawing/2014/main" xmlns="" val="602657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9236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8858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0295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352558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08A666DC-9BAE-E148-8F77-38C8A12F9359}"/>
              </a:ext>
            </a:extLst>
          </p:cNvPr>
          <p:cNvSpPr txBox="1"/>
          <p:nvPr/>
        </p:nvSpPr>
        <p:spPr>
          <a:xfrm>
            <a:off x="7394714" y="1877064"/>
            <a:ext cx="11058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vingt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D21842D3-68A7-1C42-B5B2-C8D90FB974F6}"/>
              </a:ext>
            </a:extLst>
          </p:cNvPr>
          <p:cNvSpPr txBox="1"/>
          <p:nvPr/>
        </p:nvSpPr>
        <p:spPr>
          <a:xfrm>
            <a:off x="7590591" y="3776766"/>
            <a:ext cx="1337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trente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1D4E3DA-17E3-CE4D-BB4E-E49CB3541037}"/>
              </a:ext>
            </a:extLst>
          </p:cNvPr>
          <p:cNvSpPr txBox="1"/>
          <p:nvPr/>
        </p:nvSpPr>
        <p:spPr>
          <a:xfrm>
            <a:off x="7467216" y="4993101"/>
            <a:ext cx="1877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quarante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E391D03F-5586-7943-B1F4-56E96B08917B}"/>
              </a:ext>
            </a:extLst>
          </p:cNvPr>
          <p:cNvSpPr txBox="1"/>
          <p:nvPr/>
        </p:nvSpPr>
        <p:spPr>
          <a:xfrm>
            <a:off x="7172630" y="2668828"/>
            <a:ext cx="2049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cinquante</a:t>
            </a:r>
          </a:p>
        </p:txBody>
      </p:sp>
    </p:spTree>
    <p:extLst>
      <p:ext uri="{BB962C8B-B14F-4D97-AF65-F5344CB8AC3E}">
        <p14:creationId xmlns:p14="http://schemas.microsoft.com/office/powerpoint/2010/main" val="410556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33333E-6 L -0.29817 0.094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09" y="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1.11111E-6 L -0.30651 0.2219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26" y="1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81481E-6 L -0.32018 -0.100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16" y="-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 L -0.32369 -0.1932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85" y="-9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xmlns="" id="{51FECA61-6099-F641-B6EF-454BA04C7E3C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77F73A42-26FA-904F-9C77-FE2CE425A3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42571" r="7721" b="14315"/>
          <a:stretch/>
        </p:blipFill>
        <p:spPr>
          <a:xfrm>
            <a:off x="838200" y="1572768"/>
            <a:ext cx="10915262" cy="402335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279ABC6-2CE5-FB43-AE86-D78221333E74}"/>
              </a:ext>
            </a:extLst>
          </p:cNvPr>
          <p:cNvSpPr txBox="1"/>
          <p:nvPr/>
        </p:nvSpPr>
        <p:spPr>
          <a:xfrm>
            <a:off x="2337986" y="2058824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31 :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3E3B04C-D89F-994C-A2C5-C5759DF6F18C}"/>
              </a:ext>
            </a:extLst>
          </p:cNvPr>
          <p:cNvSpPr txBox="1"/>
          <p:nvPr/>
        </p:nvSpPr>
        <p:spPr>
          <a:xfrm>
            <a:off x="2337986" y="2727628"/>
            <a:ext cx="35939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37FAC75D-489E-2545-8B33-163504D466ED}"/>
              </a:ext>
            </a:extLst>
          </p:cNvPr>
          <p:cNvSpPr txBox="1"/>
          <p:nvPr/>
        </p:nvSpPr>
        <p:spPr>
          <a:xfrm>
            <a:off x="2337987" y="4693809"/>
            <a:ext cx="35939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B25E5EDA-320F-0C44-8951-2C5472784C0E}"/>
              </a:ext>
            </a:extLst>
          </p:cNvPr>
          <p:cNvSpPr txBox="1"/>
          <p:nvPr/>
        </p:nvSpPr>
        <p:spPr>
          <a:xfrm>
            <a:off x="2337987" y="4040161"/>
            <a:ext cx="35939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F70931C5-DA9D-5F4C-80B7-2066A7B2E5F9}"/>
              </a:ext>
            </a:extLst>
          </p:cNvPr>
          <p:cNvSpPr txBox="1"/>
          <p:nvPr/>
        </p:nvSpPr>
        <p:spPr>
          <a:xfrm>
            <a:off x="2337987" y="3403079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28 :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694428F1-A3C7-4749-A346-5ED0F9CCED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452" y="1488895"/>
            <a:ext cx="11408966" cy="451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487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xmlns="" id="{51FECA61-6099-F641-B6EF-454BA04C7E3C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77F73A42-26FA-904F-9C77-FE2CE425A3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42571" r="7721" b="14315"/>
          <a:stretch/>
        </p:blipFill>
        <p:spPr>
          <a:xfrm>
            <a:off x="838200" y="1572768"/>
            <a:ext cx="10915262" cy="402335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279ABC6-2CE5-FB43-AE86-D78221333E74}"/>
              </a:ext>
            </a:extLst>
          </p:cNvPr>
          <p:cNvSpPr txBox="1"/>
          <p:nvPr/>
        </p:nvSpPr>
        <p:spPr>
          <a:xfrm>
            <a:off x="2337986" y="2058824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41 :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3E3B04C-D89F-994C-A2C5-C5759DF6F18C}"/>
              </a:ext>
            </a:extLst>
          </p:cNvPr>
          <p:cNvSpPr txBox="1"/>
          <p:nvPr/>
        </p:nvSpPr>
        <p:spPr>
          <a:xfrm>
            <a:off x="2337986" y="2727628"/>
            <a:ext cx="137088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56 : 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37FAC75D-489E-2545-8B33-163504D466ED}"/>
              </a:ext>
            </a:extLst>
          </p:cNvPr>
          <p:cNvSpPr txBox="1"/>
          <p:nvPr/>
        </p:nvSpPr>
        <p:spPr>
          <a:xfrm>
            <a:off x="2337987" y="4693809"/>
            <a:ext cx="102143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29 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B25E5EDA-320F-0C44-8951-2C5472784C0E}"/>
              </a:ext>
            </a:extLst>
          </p:cNvPr>
          <p:cNvSpPr txBox="1"/>
          <p:nvPr/>
        </p:nvSpPr>
        <p:spPr>
          <a:xfrm>
            <a:off x="2337987" y="4040161"/>
            <a:ext cx="137088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21 : 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F70931C5-DA9D-5F4C-80B7-2066A7B2E5F9}"/>
              </a:ext>
            </a:extLst>
          </p:cNvPr>
          <p:cNvSpPr txBox="1"/>
          <p:nvPr/>
        </p:nvSpPr>
        <p:spPr>
          <a:xfrm>
            <a:off x="2337987" y="3403079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37 :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4F98D7A5-C7B4-954E-9461-AD99E4A1E8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924" y="1357339"/>
            <a:ext cx="11169538" cy="462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743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734722"/>
            <a:ext cx="9144000" cy="1388555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2753133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dessin&#10;&#10;Description générée automatiquement">
            <a:extLst>
              <a:ext uri="{FF2B5EF4-FFF2-40B4-BE49-F238E27FC236}">
                <a16:creationId xmlns:a16="http://schemas.microsoft.com/office/drawing/2014/main" xmlns="" id="{64DA7A90-E3C1-DC42-B62B-CF58DCCC3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1767" y="480335"/>
            <a:ext cx="2952180" cy="2772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C955E500-F280-9F45-979E-ACE069F09658}"/>
              </a:ext>
            </a:extLst>
          </p:cNvPr>
          <p:cNvSpPr txBox="1"/>
          <p:nvPr/>
        </p:nvSpPr>
        <p:spPr>
          <a:xfrm>
            <a:off x="908304" y="1081505"/>
            <a:ext cx="618816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Ma grand-mère a 62 ans. </a:t>
            </a:r>
          </a:p>
          <a:p>
            <a:r>
              <a:rPr lang="fr-FR" sz="3200" dirty="0"/>
              <a:t>Son frère a 16 ans de moins qu’elle. </a:t>
            </a:r>
          </a:p>
          <a:p>
            <a:r>
              <a:rPr lang="fr-FR" sz="3200" dirty="0"/>
              <a:t>Quel âge a-t-il ? 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5488386" y="158498"/>
            <a:ext cx="57953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La situation d’hier</a:t>
            </a:r>
            <a:endParaRPr lang="fr-FR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F3070CAD-0AE9-8F45-ADC1-8C2E19BE634B}"/>
              </a:ext>
            </a:extLst>
          </p:cNvPr>
          <p:cNvSpPr txBox="1"/>
          <p:nvPr/>
        </p:nvSpPr>
        <p:spPr>
          <a:xfrm>
            <a:off x="5629439" y="3689460"/>
            <a:ext cx="19399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>
                <a:solidFill>
                  <a:srgbClr val="0070C0"/>
                </a:solidFill>
                <a:latin typeface="Cursive standard" pitchFamily="2" charset="0"/>
              </a:rPr>
              <a:t>62</a:t>
            </a:r>
            <a:r>
              <a:rPr lang="fr-FR" sz="4800" b="1" dirty="0">
                <a:latin typeface="Cursive standard" pitchFamily="2" charset="0"/>
              </a:rPr>
              <a:t> </a:t>
            </a:r>
            <a:r>
              <a:rPr lang="fr-FR" sz="4800" b="1" dirty="0">
                <a:solidFill>
                  <a:srgbClr val="FF0000"/>
                </a:solidFill>
                <a:latin typeface="Cursive standard" pitchFamily="2" charset="0"/>
              </a:rPr>
              <a:t>– 16 </a:t>
            </a:r>
            <a:r>
              <a:rPr lang="fr-FR" sz="4800" b="1" dirty="0">
                <a:latin typeface="Cursive standard" pitchFamily="2" charset="0"/>
              </a:rPr>
              <a:t>=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B99A776-E320-8042-9815-F0481827178E}"/>
              </a:ext>
            </a:extLst>
          </p:cNvPr>
          <p:cNvSpPr/>
          <p:nvPr/>
        </p:nvSpPr>
        <p:spPr>
          <a:xfrm>
            <a:off x="1155702" y="2618651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7F4D669-7487-104E-B310-8F5148A4E2F4}"/>
              </a:ext>
            </a:extLst>
          </p:cNvPr>
          <p:cNvSpPr/>
          <p:nvPr/>
        </p:nvSpPr>
        <p:spPr>
          <a:xfrm>
            <a:off x="3453056" y="264181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A516FDB-6CCC-2345-90D4-20CE98362143}"/>
              </a:ext>
            </a:extLst>
          </p:cNvPr>
          <p:cNvSpPr/>
          <p:nvPr/>
        </p:nvSpPr>
        <p:spPr>
          <a:xfrm>
            <a:off x="2253438" y="261634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303A6A8-14D7-5F49-A26E-11575F9BFD9D}"/>
              </a:ext>
            </a:extLst>
          </p:cNvPr>
          <p:cNvSpPr/>
          <p:nvPr/>
        </p:nvSpPr>
        <p:spPr>
          <a:xfrm>
            <a:off x="2995620" y="261634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BE57B07C-62B2-D14E-8E75-B52A83F9A5C4}"/>
              </a:ext>
            </a:extLst>
          </p:cNvPr>
          <p:cNvSpPr/>
          <p:nvPr/>
        </p:nvSpPr>
        <p:spPr>
          <a:xfrm>
            <a:off x="2638698" y="2624644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2AB64DC1-AA53-894A-BEF1-682D41A9EEA5}"/>
              </a:ext>
            </a:extLst>
          </p:cNvPr>
          <p:cNvSpPr/>
          <p:nvPr/>
        </p:nvSpPr>
        <p:spPr>
          <a:xfrm>
            <a:off x="1883964" y="2618651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3D96C8A3-145B-8F49-B495-7C32188F3128}"/>
              </a:ext>
            </a:extLst>
          </p:cNvPr>
          <p:cNvSpPr/>
          <p:nvPr/>
        </p:nvSpPr>
        <p:spPr>
          <a:xfrm>
            <a:off x="1533155" y="2618734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92A4CFCA-F275-7243-9416-24FD1AC341D1}"/>
              </a:ext>
            </a:extLst>
          </p:cNvPr>
          <p:cNvSpPr/>
          <p:nvPr/>
        </p:nvSpPr>
        <p:spPr>
          <a:xfrm>
            <a:off x="3744241" y="263926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F6E5E6E4-5F1A-3C40-8DBE-38C279AB99B5}"/>
              </a:ext>
            </a:extLst>
          </p:cNvPr>
          <p:cNvSpPr/>
          <p:nvPr/>
        </p:nvSpPr>
        <p:spPr>
          <a:xfrm>
            <a:off x="3440232" y="3040608"/>
            <a:ext cx="149412" cy="1531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729940A9-C359-6349-BFF3-CECEAC64B2DF}"/>
              </a:ext>
            </a:extLst>
          </p:cNvPr>
          <p:cNvSpPr/>
          <p:nvPr/>
        </p:nvSpPr>
        <p:spPr>
          <a:xfrm>
            <a:off x="3465804" y="3391329"/>
            <a:ext cx="149412" cy="1531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F1115D4F-43BD-424C-A2FB-E9C95BA6A5E0}"/>
              </a:ext>
            </a:extLst>
          </p:cNvPr>
          <p:cNvSpPr/>
          <p:nvPr/>
        </p:nvSpPr>
        <p:spPr>
          <a:xfrm>
            <a:off x="3745032" y="3345408"/>
            <a:ext cx="149412" cy="1531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D903FADB-98E5-FC42-8529-0E7E0D26A71F}"/>
              </a:ext>
            </a:extLst>
          </p:cNvPr>
          <p:cNvSpPr/>
          <p:nvPr/>
        </p:nvSpPr>
        <p:spPr>
          <a:xfrm>
            <a:off x="4046988" y="3365268"/>
            <a:ext cx="149412" cy="1531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5DA15C7C-AE14-FD43-B443-C67111E5D007}"/>
              </a:ext>
            </a:extLst>
          </p:cNvPr>
          <p:cNvSpPr/>
          <p:nvPr/>
        </p:nvSpPr>
        <p:spPr>
          <a:xfrm>
            <a:off x="4296112" y="3373570"/>
            <a:ext cx="149412" cy="1531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E840EF1-3521-1B45-80A5-24C86724575D}"/>
              </a:ext>
            </a:extLst>
          </p:cNvPr>
          <p:cNvSpPr/>
          <p:nvPr/>
        </p:nvSpPr>
        <p:spPr>
          <a:xfrm>
            <a:off x="4545236" y="3362008"/>
            <a:ext cx="149412" cy="1531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900EC511-A047-F042-80F4-34BB641A58A0}"/>
              </a:ext>
            </a:extLst>
          </p:cNvPr>
          <p:cNvSpPr/>
          <p:nvPr/>
        </p:nvSpPr>
        <p:spPr>
          <a:xfrm>
            <a:off x="4550166" y="3040235"/>
            <a:ext cx="149412" cy="1531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284AF669-3801-AF40-BAE7-D0177E61A70E}"/>
              </a:ext>
            </a:extLst>
          </p:cNvPr>
          <p:cNvSpPr/>
          <p:nvPr/>
        </p:nvSpPr>
        <p:spPr>
          <a:xfrm>
            <a:off x="4296112" y="3062045"/>
            <a:ext cx="149412" cy="1531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6D5CDD1B-F1FB-0F44-AEA4-BC249A6A307E}"/>
              </a:ext>
            </a:extLst>
          </p:cNvPr>
          <p:cNvSpPr/>
          <p:nvPr/>
        </p:nvSpPr>
        <p:spPr>
          <a:xfrm>
            <a:off x="4006752" y="3032755"/>
            <a:ext cx="149412" cy="1531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8CFF6F5F-CC18-514D-B06C-4E58AE0A4562}"/>
              </a:ext>
            </a:extLst>
          </p:cNvPr>
          <p:cNvSpPr/>
          <p:nvPr/>
        </p:nvSpPr>
        <p:spPr>
          <a:xfrm>
            <a:off x="3736434" y="3040235"/>
            <a:ext cx="149412" cy="1531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orme libre 3">
            <a:extLst>
              <a:ext uri="{FF2B5EF4-FFF2-40B4-BE49-F238E27FC236}">
                <a16:creationId xmlns:a16="http://schemas.microsoft.com/office/drawing/2014/main" xmlns="" id="{D9F75A6B-2C80-CF40-A8C9-38465450E55F}"/>
              </a:ext>
            </a:extLst>
          </p:cNvPr>
          <p:cNvSpPr/>
          <p:nvPr/>
        </p:nvSpPr>
        <p:spPr>
          <a:xfrm>
            <a:off x="2932556" y="2498271"/>
            <a:ext cx="1002630" cy="2057400"/>
          </a:xfrm>
          <a:custGeom>
            <a:avLst/>
            <a:gdLst>
              <a:gd name="connsiteX0" fmla="*/ 326571 w 1404257"/>
              <a:gd name="connsiteY0" fmla="*/ 48986 h 2057400"/>
              <a:gd name="connsiteX1" fmla="*/ 195942 w 1404257"/>
              <a:gd name="connsiteY1" fmla="*/ 81643 h 2057400"/>
              <a:gd name="connsiteX2" fmla="*/ 146957 w 1404257"/>
              <a:gd name="connsiteY2" fmla="*/ 114300 h 2057400"/>
              <a:gd name="connsiteX3" fmla="*/ 48985 w 1404257"/>
              <a:gd name="connsiteY3" fmla="*/ 163286 h 2057400"/>
              <a:gd name="connsiteX4" fmla="*/ 16328 w 1404257"/>
              <a:gd name="connsiteY4" fmla="*/ 212272 h 2057400"/>
              <a:gd name="connsiteX5" fmla="*/ 0 w 1404257"/>
              <a:gd name="connsiteY5" fmla="*/ 261258 h 2057400"/>
              <a:gd name="connsiteX6" fmla="*/ 16328 w 1404257"/>
              <a:gd name="connsiteY6" fmla="*/ 865415 h 2057400"/>
              <a:gd name="connsiteX7" fmla="*/ 48985 w 1404257"/>
              <a:gd name="connsiteY7" fmla="*/ 1338943 h 2057400"/>
              <a:gd name="connsiteX8" fmla="*/ 81642 w 1404257"/>
              <a:gd name="connsiteY8" fmla="*/ 1714500 h 2057400"/>
              <a:gd name="connsiteX9" fmla="*/ 97971 w 1404257"/>
              <a:gd name="connsiteY9" fmla="*/ 1812472 h 2057400"/>
              <a:gd name="connsiteX10" fmla="*/ 195942 w 1404257"/>
              <a:gd name="connsiteY10" fmla="*/ 2041072 h 2057400"/>
              <a:gd name="connsiteX11" fmla="*/ 277585 w 1404257"/>
              <a:gd name="connsiteY11" fmla="*/ 2057400 h 2057400"/>
              <a:gd name="connsiteX12" fmla="*/ 604157 w 1404257"/>
              <a:gd name="connsiteY12" fmla="*/ 2024743 h 2057400"/>
              <a:gd name="connsiteX13" fmla="*/ 669471 w 1404257"/>
              <a:gd name="connsiteY13" fmla="*/ 1992086 h 2057400"/>
              <a:gd name="connsiteX14" fmla="*/ 718457 w 1404257"/>
              <a:gd name="connsiteY14" fmla="*/ 1959429 h 2057400"/>
              <a:gd name="connsiteX15" fmla="*/ 849085 w 1404257"/>
              <a:gd name="connsiteY15" fmla="*/ 1894115 h 2057400"/>
              <a:gd name="connsiteX16" fmla="*/ 996042 w 1404257"/>
              <a:gd name="connsiteY16" fmla="*/ 1730829 h 2057400"/>
              <a:gd name="connsiteX17" fmla="*/ 1028700 w 1404257"/>
              <a:gd name="connsiteY17" fmla="*/ 1698172 h 2057400"/>
              <a:gd name="connsiteX18" fmla="*/ 1126671 w 1404257"/>
              <a:gd name="connsiteY18" fmla="*/ 1600200 h 2057400"/>
              <a:gd name="connsiteX19" fmla="*/ 1159328 w 1404257"/>
              <a:gd name="connsiteY19" fmla="*/ 1551215 h 2057400"/>
              <a:gd name="connsiteX20" fmla="*/ 1208314 w 1404257"/>
              <a:gd name="connsiteY20" fmla="*/ 1518558 h 2057400"/>
              <a:gd name="connsiteX21" fmla="*/ 1240971 w 1404257"/>
              <a:gd name="connsiteY21" fmla="*/ 1485900 h 2057400"/>
              <a:gd name="connsiteX22" fmla="*/ 1289957 w 1404257"/>
              <a:gd name="connsiteY22" fmla="*/ 1338943 h 2057400"/>
              <a:gd name="connsiteX23" fmla="*/ 1306285 w 1404257"/>
              <a:gd name="connsiteY23" fmla="*/ 1289958 h 2057400"/>
              <a:gd name="connsiteX24" fmla="*/ 1322614 w 1404257"/>
              <a:gd name="connsiteY24" fmla="*/ 1224643 h 2057400"/>
              <a:gd name="connsiteX25" fmla="*/ 1355271 w 1404257"/>
              <a:gd name="connsiteY25" fmla="*/ 1126672 h 2057400"/>
              <a:gd name="connsiteX26" fmla="*/ 1371600 w 1404257"/>
              <a:gd name="connsiteY26" fmla="*/ 1045029 h 2057400"/>
              <a:gd name="connsiteX27" fmla="*/ 1387928 w 1404257"/>
              <a:gd name="connsiteY27" fmla="*/ 898072 h 2057400"/>
              <a:gd name="connsiteX28" fmla="*/ 1404257 w 1404257"/>
              <a:gd name="connsiteY28" fmla="*/ 800100 h 2057400"/>
              <a:gd name="connsiteX29" fmla="*/ 1387928 w 1404257"/>
              <a:gd name="connsiteY29" fmla="*/ 228600 h 2057400"/>
              <a:gd name="connsiteX30" fmla="*/ 1355271 w 1404257"/>
              <a:gd name="connsiteY30" fmla="*/ 97972 h 2057400"/>
              <a:gd name="connsiteX31" fmla="*/ 1208314 w 1404257"/>
              <a:gd name="connsiteY31" fmla="*/ 16329 h 2057400"/>
              <a:gd name="connsiteX32" fmla="*/ 555171 w 1404257"/>
              <a:gd name="connsiteY32" fmla="*/ 0 h 2057400"/>
              <a:gd name="connsiteX33" fmla="*/ 326571 w 1404257"/>
              <a:gd name="connsiteY33" fmla="*/ 48986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404257" h="2057400">
                <a:moveTo>
                  <a:pt x="326571" y="48986"/>
                </a:moveTo>
                <a:cubicBezTo>
                  <a:pt x="266700" y="62593"/>
                  <a:pt x="229412" y="64908"/>
                  <a:pt x="195942" y="81643"/>
                </a:cubicBezTo>
                <a:cubicBezTo>
                  <a:pt x="178389" y="90419"/>
                  <a:pt x="164509" y="105524"/>
                  <a:pt x="146957" y="114300"/>
                </a:cubicBezTo>
                <a:cubicBezTo>
                  <a:pt x="11746" y="181906"/>
                  <a:pt x="189376" y="69693"/>
                  <a:pt x="48985" y="163286"/>
                </a:cubicBezTo>
                <a:cubicBezTo>
                  <a:pt x="38099" y="179615"/>
                  <a:pt x="25104" y="194719"/>
                  <a:pt x="16328" y="212272"/>
                </a:cubicBezTo>
                <a:cubicBezTo>
                  <a:pt x="8631" y="227667"/>
                  <a:pt x="0" y="244046"/>
                  <a:pt x="0" y="261258"/>
                </a:cubicBezTo>
                <a:cubicBezTo>
                  <a:pt x="0" y="462717"/>
                  <a:pt x="9264" y="664080"/>
                  <a:pt x="16328" y="865415"/>
                </a:cubicBezTo>
                <a:cubicBezTo>
                  <a:pt x="36841" y="1450040"/>
                  <a:pt x="19842" y="989227"/>
                  <a:pt x="48985" y="1338943"/>
                </a:cubicBezTo>
                <a:cubicBezTo>
                  <a:pt x="69904" y="1589973"/>
                  <a:pt x="54269" y="1522889"/>
                  <a:pt x="81642" y="1714500"/>
                </a:cubicBezTo>
                <a:cubicBezTo>
                  <a:pt x="86324" y="1747275"/>
                  <a:pt x="91034" y="1780099"/>
                  <a:pt x="97971" y="1812472"/>
                </a:cubicBezTo>
                <a:cubicBezTo>
                  <a:pt x="103828" y="1839805"/>
                  <a:pt x="137492" y="2029382"/>
                  <a:pt x="195942" y="2041072"/>
                </a:cubicBezTo>
                <a:lnTo>
                  <a:pt x="277585" y="2057400"/>
                </a:lnTo>
                <a:cubicBezTo>
                  <a:pt x="382448" y="2051232"/>
                  <a:pt x="502504" y="2068309"/>
                  <a:pt x="604157" y="2024743"/>
                </a:cubicBezTo>
                <a:cubicBezTo>
                  <a:pt x="626530" y="2015155"/>
                  <a:pt x="648337" y="2004163"/>
                  <a:pt x="669471" y="1992086"/>
                </a:cubicBezTo>
                <a:cubicBezTo>
                  <a:pt x="686510" y="1982350"/>
                  <a:pt x="700904" y="1968205"/>
                  <a:pt x="718457" y="1959429"/>
                </a:cubicBezTo>
                <a:cubicBezTo>
                  <a:pt x="781379" y="1927968"/>
                  <a:pt x="800446" y="1937350"/>
                  <a:pt x="849085" y="1894115"/>
                </a:cubicBezTo>
                <a:cubicBezTo>
                  <a:pt x="980231" y="1777541"/>
                  <a:pt x="911138" y="1832713"/>
                  <a:pt x="996042" y="1730829"/>
                </a:cubicBezTo>
                <a:cubicBezTo>
                  <a:pt x="1005898" y="1719002"/>
                  <a:pt x="1018844" y="1709999"/>
                  <a:pt x="1028700" y="1698172"/>
                </a:cubicBezTo>
                <a:cubicBezTo>
                  <a:pt x="1104653" y="1607029"/>
                  <a:pt x="1044086" y="1655258"/>
                  <a:pt x="1126671" y="1600200"/>
                </a:cubicBezTo>
                <a:cubicBezTo>
                  <a:pt x="1137557" y="1583872"/>
                  <a:pt x="1145451" y="1565091"/>
                  <a:pt x="1159328" y="1551215"/>
                </a:cubicBezTo>
                <a:cubicBezTo>
                  <a:pt x="1173205" y="1537338"/>
                  <a:pt x="1192990" y="1530817"/>
                  <a:pt x="1208314" y="1518558"/>
                </a:cubicBezTo>
                <a:cubicBezTo>
                  <a:pt x="1220335" y="1508941"/>
                  <a:pt x="1230085" y="1496786"/>
                  <a:pt x="1240971" y="1485900"/>
                </a:cubicBezTo>
                <a:lnTo>
                  <a:pt x="1289957" y="1338943"/>
                </a:lnTo>
                <a:cubicBezTo>
                  <a:pt x="1295400" y="1322615"/>
                  <a:pt x="1302111" y="1306656"/>
                  <a:pt x="1306285" y="1289958"/>
                </a:cubicBezTo>
                <a:cubicBezTo>
                  <a:pt x="1311728" y="1268186"/>
                  <a:pt x="1316165" y="1246138"/>
                  <a:pt x="1322614" y="1224643"/>
                </a:cubicBezTo>
                <a:cubicBezTo>
                  <a:pt x="1332506" y="1191671"/>
                  <a:pt x="1348520" y="1160427"/>
                  <a:pt x="1355271" y="1126672"/>
                </a:cubicBezTo>
                <a:cubicBezTo>
                  <a:pt x="1360714" y="1099458"/>
                  <a:pt x="1367675" y="1072503"/>
                  <a:pt x="1371600" y="1045029"/>
                </a:cubicBezTo>
                <a:cubicBezTo>
                  <a:pt x="1378570" y="996237"/>
                  <a:pt x="1381414" y="946927"/>
                  <a:pt x="1387928" y="898072"/>
                </a:cubicBezTo>
                <a:cubicBezTo>
                  <a:pt x="1392304" y="865255"/>
                  <a:pt x="1398814" y="832757"/>
                  <a:pt x="1404257" y="800100"/>
                </a:cubicBezTo>
                <a:cubicBezTo>
                  <a:pt x="1398814" y="609600"/>
                  <a:pt x="1397445" y="418940"/>
                  <a:pt x="1387928" y="228600"/>
                </a:cubicBezTo>
                <a:cubicBezTo>
                  <a:pt x="1387482" y="219685"/>
                  <a:pt x="1368433" y="117715"/>
                  <a:pt x="1355271" y="97972"/>
                </a:cubicBezTo>
                <a:cubicBezTo>
                  <a:pt x="1323611" y="50482"/>
                  <a:pt x="1266079" y="17773"/>
                  <a:pt x="1208314" y="16329"/>
                </a:cubicBezTo>
                <a:lnTo>
                  <a:pt x="555171" y="0"/>
                </a:lnTo>
                <a:cubicBezTo>
                  <a:pt x="343887" y="17607"/>
                  <a:pt x="386442" y="35379"/>
                  <a:pt x="326571" y="48986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xmlns="" id="{7F051480-EB04-114B-B714-75F38767FC5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2427"/>
          <a:stretch/>
        </p:blipFill>
        <p:spPr>
          <a:xfrm>
            <a:off x="3615216" y="5081241"/>
            <a:ext cx="8281035" cy="1184506"/>
          </a:xfrm>
          <a:prstGeom prst="rect">
            <a:avLst/>
          </a:prstGeom>
        </p:spPr>
      </p:pic>
      <p:cxnSp>
        <p:nvCxnSpPr>
          <p:cNvPr id="11" name="Connecteur droit 10"/>
          <p:cNvCxnSpPr/>
          <p:nvPr/>
        </p:nvCxnSpPr>
        <p:spPr>
          <a:xfrm>
            <a:off x="882879" y="2715842"/>
            <a:ext cx="603909" cy="32476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909151" y="2687463"/>
            <a:ext cx="603909" cy="36997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995824" y="3265336"/>
            <a:ext cx="493809" cy="309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908304" y="3802608"/>
            <a:ext cx="581329" cy="30235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929246" y="3249570"/>
            <a:ext cx="603909" cy="32476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908304" y="3802608"/>
            <a:ext cx="603909" cy="32476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F3070CAD-0AE9-8F45-ADC1-8C2E19BE634B}"/>
              </a:ext>
            </a:extLst>
          </p:cNvPr>
          <p:cNvSpPr txBox="1"/>
          <p:nvPr/>
        </p:nvSpPr>
        <p:spPr>
          <a:xfrm>
            <a:off x="8058518" y="3667877"/>
            <a:ext cx="11378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latin typeface="Cursive standard" pitchFamily="2" charset="0"/>
              </a:rPr>
              <a:t>46</a:t>
            </a:r>
          </a:p>
        </p:txBody>
      </p:sp>
    </p:spTree>
    <p:extLst>
      <p:ext uri="{BB962C8B-B14F-4D97-AF65-F5344CB8AC3E}">
        <p14:creationId xmlns:p14="http://schemas.microsoft.com/office/powerpoint/2010/main" val="174899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4" grpId="0" animBg="1"/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3688528" y="-91409"/>
            <a:ext cx="48149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Première situation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4969DC03-8C9E-F74B-9FA9-D44849E2FC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159" b="8089"/>
          <a:stretch/>
        </p:blipFill>
        <p:spPr>
          <a:xfrm>
            <a:off x="865080" y="5249175"/>
            <a:ext cx="10461840" cy="1133489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1457DC79-4614-9A4D-A675-9D03F7AAB9BD}"/>
              </a:ext>
            </a:extLst>
          </p:cNvPr>
          <p:cNvSpPr txBox="1"/>
          <p:nvPr/>
        </p:nvSpPr>
        <p:spPr>
          <a:xfrm>
            <a:off x="662364" y="977072"/>
            <a:ext cx="816005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Dans le jardin, Yoan ramasse 54 roses. </a:t>
            </a:r>
          </a:p>
          <a:p>
            <a:r>
              <a:rPr lang="fr-FR" sz="3200" dirty="0"/>
              <a:t>Mathilde en ramasse 18 de plus que lui. </a:t>
            </a:r>
          </a:p>
          <a:p>
            <a:endParaRPr lang="fr-FR" sz="3200" dirty="0"/>
          </a:p>
          <a:p>
            <a:r>
              <a:rPr lang="fr-FR" sz="3200" dirty="0"/>
              <a:t>Combien de roses Mathilde a-t-elle ramassées ?</a:t>
            </a:r>
          </a:p>
        </p:txBody>
      </p:sp>
      <p:pic>
        <p:nvPicPr>
          <p:cNvPr id="14" name="Image 13" descr="Une image contenant plante, herbe, rose, fleur&#10;&#10;Description générée automatiquement">
            <a:extLst>
              <a:ext uri="{FF2B5EF4-FFF2-40B4-BE49-F238E27FC236}">
                <a16:creationId xmlns:a16="http://schemas.microsoft.com/office/drawing/2014/main" xmlns="" id="{5BDA2610-F8E2-5E4B-9939-DDE31B1C91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8867" y="1234154"/>
            <a:ext cx="2751536" cy="199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534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3598721" y="41334"/>
            <a:ext cx="49945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848D11B0-3747-1843-9595-C6A6E6D2982D}"/>
              </a:ext>
            </a:extLst>
          </p:cNvPr>
          <p:cNvSpPr txBox="1"/>
          <p:nvPr/>
        </p:nvSpPr>
        <p:spPr>
          <a:xfrm>
            <a:off x="960178" y="1130415"/>
            <a:ext cx="90564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Dans le jardin, Yoan ramasse 54 roses. </a:t>
            </a:r>
          </a:p>
          <a:p>
            <a:r>
              <a:rPr lang="fr-FR" sz="3200" dirty="0"/>
              <a:t>Mathilde en ramasse 18 de moins que lui.</a:t>
            </a:r>
          </a:p>
          <a:p>
            <a:endParaRPr lang="fr-FR" sz="3200" dirty="0"/>
          </a:p>
          <a:p>
            <a:r>
              <a:rPr lang="fr-FR" sz="3200" dirty="0"/>
              <a:t>Combien de roses Mathilde a-t-elle ramassées 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0BB2ECFF-69BE-284A-A14E-07B4E803EC7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159" b="8089"/>
          <a:stretch/>
        </p:blipFill>
        <p:spPr>
          <a:xfrm>
            <a:off x="865080" y="5249175"/>
            <a:ext cx="10461840" cy="113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49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3615050" y="-81643"/>
            <a:ext cx="49619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6DBCA59-8C9F-CB49-BF92-EF3B7CD09C2D}"/>
              </a:ext>
            </a:extLst>
          </p:cNvPr>
          <p:cNvSpPr txBox="1"/>
          <p:nvPr/>
        </p:nvSpPr>
        <p:spPr>
          <a:xfrm>
            <a:off x="511381" y="1051543"/>
            <a:ext cx="844237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Dans le jardin, Yoan ramasse 54 roses. </a:t>
            </a:r>
          </a:p>
          <a:p>
            <a:r>
              <a:rPr lang="fr-FR" sz="3200" dirty="0"/>
              <a:t>Il en ramasse 18 de moins que sa sœur Mathilde. </a:t>
            </a:r>
          </a:p>
          <a:p>
            <a:endParaRPr lang="fr-FR" sz="3200" dirty="0"/>
          </a:p>
          <a:p>
            <a:r>
              <a:rPr lang="fr-FR" sz="3200" dirty="0"/>
              <a:t>Combien de roses Mathilde a-t-elle ramassées 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9F7D53FD-9BF2-B045-912F-4BA68A3AE2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159" b="8089"/>
          <a:stretch/>
        </p:blipFill>
        <p:spPr>
          <a:xfrm>
            <a:off x="865080" y="5249175"/>
            <a:ext cx="10461840" cy="113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250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7410128" y="192038"/>
            <a:ext cx="52013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6DBCA59-8C9F-CB49-BF92-EF3B7CD09C2D}"/>
              </a:ext>
            </a:extLst>
          </p:cNvPr>
          <p:cNvSpPr txBox="1"/>
          <p:nvPr/>
        </p:nvSpPr>
        <p:spPr>
          <a:xfrm>
            <a:off x="6923980" y="1230970"/>
            <a:ext cx="51774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Dans le jardin, Yoan ramasse 54 roses. </a:t>
            </a:r>
          </a:p>
          <a:p>
            <a:r>
              <a:rPr lang="fr-FR" sz="2400" dirty="0"/>
              <a:t>Il en ramasse 18 de moins que sa sœur Mathilde. </a:t>
            </a:r>
          </a:p>
          <a:p>
            <a:r>
              <a:rPr lang="fr-FR" sz="2400" b="1" dirty="0"/>
              <a:t>Combien de roses Mathilde a-t-elle ramassées ?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903514" y="158497"/>
            <a:ext cx="53618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Première situation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1457DC79-4614-9A4D-A675-9D03F7AAB9BD}"/>
              </a:ext>
            </a:extLst>
          </p:cNvPr>
          <p:cNvSpPr txBox="1"/>
          <p:nvPr/>
        </p:nvSpPr>
        <p:spPr>
          <a:xfrm>
            <a:off x="295901" y="1227929"/>
            <a:ext cx="49292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Dans le jardin, Yoan ramasse 54 roses. </a:t>
            </a:r>
          </a:p>
          <a:p>
            <a:r>
              <a:rPr lang="fr-FR" sz="2400" dirty="0"/>
              <a:t>Mathilde en ramasse 18 de plus que lui. </a:t>
            </a:r>
          </a:p>
          <a:p>
            <a:r>
              <a:rPr lang="fr-FR" sz="2400" b="1" dirty="0"/>
              <a:t>Combien de roses Mathilde a-t-elle ramassées ?</a:t>
            </a:r>
          </a:p>
        </p:txBody>
      </p:sp>
      <p:pic>
        <p:nvPicPr>
          <p:cNvPr id="11" name="Image 10" descr="Une image contenant plante, herbe, rose, fleur&#10;&#10;Description générée automatiquement">
            <a:extLst>
              <a:ext uri="{FF2B5EF4-FFF2-40B4-BE49-F238E27FC236}">
                <a16:creationId xmlns:a16="http://schemas.microsoft.com/office/drawing/2014/main" xmlns="" id="{5BDA2610-F8E2-5E4B-9939-DDE31B1C9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143" y="211653"/>
            <a:ext cx="1609861" cy="1165552"/>
          </a:xfrm>
          <a:prstGeom prst="rect">
            <a:avLst/>
          </a:prstGeom>
        </p:spPr>
      </p:pic>
      <p:cxnSp>
        <p:nvCxnSpPr>
          <p:cNvPr id="3" name="Connecteur droit 2"/>
          <p:cNvCxnSpPr>
            <a:stCxn id="11" idx="2"/>
          </p:cNvCxnSpPr>
          <p:nvPr/>
        </p:nvCxnSpPr>
        <p:spPr>
          <a:xfrm flipH="1">
            <a:off x="6030073" y="1377205"/>
            <a:ext cx="1" cy="16816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90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7410128" y="192038"/>
            <a:ext cx="52013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6DBCA59-8C9F-CB49-BF92-EF3B7CD09C2D}"/>
              </a:ext>
            </a:extLst>
          </p:cNvPr>
          <p:cNvSpPr txBox="1"/>
          <p:nvPr/>
        </p:nvSpPr>
        <p:spPr>
          <a:xfrm>
            <a:off x="6923980" y="1230970"/>
            <a:ext cx="51774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Dans le jardin, </a:t>
            </a:r>
            <a:r>
              <a:rPr lang="fr-FR" sz="2400" dirty="0">
                <a:solidFill>
                  <a:srgbClr val="0070C0"/>
                </a:solidFill>
              </a:rPr>
              <a:t>Yoan</a:t>
            </a:r>
            <a:r>
              <a:rPr lang="fr-FR" sz="2400" dirty="0"/>
              <a:t> ramasse 54 roses. </a:t>
            </a:r>
          </a:p>
          <a:p>
            <a:r>
              <a:rPr lang="fr-FR" sz="2400" dirty="0"/>
              <a:t>Il en ramasse 18 de moins que sa sœur Mathilde. </a:t>
            </a:r>
          </a:p>
          <a:p>
            <a:r>
              <a:rPr lang="fr-FR" sz="2400" b="1" dirty="0"/>
              <a:t>Combien de roses Mathilde a-t-elle ramassées ?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903514" y="158497"/>
            <a:ext cx="53618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Première situation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1457DC79-4614-9A4D-A675-9D03F7AAB9BD}"/>
              </a:ext>
            </a:extLst>
          </p:cNvPr>
          <p:cNvSpPr txBox="1"/>
          <p:nvPr/>
        </p:nvSpPr>
        <p:spPr>
          <a:xfrm>
            <a:off x="295901" y="1227929"/>
            <a:ext cx="49292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Dans le jardin, </a:t>
            </a:r>
            <a:r>
              <a:rPr lang="fr-FR" sz="2400" dirty="0">
                <a:solidFill>
                  <a:srgbClr val="0070C0"/>
                </a:solidFill>
              </a:rPr>
              <a:t>Yoan</a:t>
            </a:r>
            <a:r>
              <a:rPr lang="fr-FR" sz="2400" dirty="0"/>
              <a:t> ramasse 54 roses. </a:t>
            </a:r>
          </a:p>
          <a:p>
            <a:r>
              <a:rPr lang="fr-FR" sz="2400" dirty="0"/>
              <a:t>Mathilde en ramasse 18 de plus que lui. </a:t>
            </a:r>
          </a:p>
          <a:p>
            <a:r>
              <a:rPr lang="fr-FR" sz="2400" b="1" dirty="0"/>
              <a:t>Combien de roses Mathilde a-t-elle ramassées ?</a:t>
            </a:r>
          </a:p>
        </p:txBody>
      </p:sp>
      <p:pic>
        <p:nvPicPr>
          <p:cNvPr id="11" name="Image 10" descr="Une image contenant plante, herbe, rose, fleur&#10;&#10;Description générée automatiquement">
            <a:extLst>
              <a:ext uri="{FF2B5EF4-FFF2-40B4-BE49-F238E27FC236}">
                <a16:creationId xmlns:a16="http://schemas.microsoft.com/office/drawing/2014/main" xmlns="" id="{5BDA2610-F8E2-5E4B-9939-DDE31B1C9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143" y="211653"/>
            <a:ext cx="1609861" cy="1165552"/>
          </a:xfrm>
          <a:prstGeom prst="rect">
            <a:avLst/>
          </a:prstGeom>
        </p:spPr>
      </p:pic>
      <p:cxnSp>
        <p:nvCxnSpPr>
          <p:cNvPr id="3" name="Connecteur droit 2"/>
          <p:cNvCxnSpPr>
            <a:stCxn id="11" idx="2"/>
          </p:cNvCxnSpPr>
          <p:nvPr/>
        </p:nvCxnSpPr>
        <p:spPr>
          <a:xfrm flipH="1">
            <a:off x="6030073" y="1377205"/>
            <a:ext cx="1" cy="16816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40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26777" y="3602037"/>
            <a:ext cx="10064299" cy="1123345"/>
          </a:xfrm>
        </p:spPr>
        <p:txBody>
          <a:bodyPr>
            <a:normAutofit fontScale="77500" lnSpcReduction="20000"/>
          </a:bodyPr>
          <a:lstStyle/>
          <a:p>
            <a:r>
              <a:rPr lang="fr-FR" sz="6000" dirty="0"/>
              <a:t>Calculer en utilisant les compléments à 10</a:t>
            </a:r>
          </a:p>
        </p:txBody>
      </p:sp>
    </p:spTree>
    <p:extLst>
      <p:ext uri="{BB962C8B-B14F-4D97-AF65-F5344CB8AC3E}">
        <p14:creationId xmlns:p14="http://schemas.microsoft.com/office/powerpoint/2010/main" val="2391089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7410128" y="192038"/>
            <a:ext cx="52013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6DBCA59-8C9F-CB49-BF92-EF3B7CD09C2D}"/>
              </a:ext>
            </a:extLst>
          </p:cNvPr>
          <p:cNvSpPr txBox="1"/>
          <p:nvPr/>
        </p:nvSpPr>
        <p:spPr>
          <a:xfrm>
            <a:off x="6923980" y="1230970"/>
            <a:ext cx="51774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Dans le jardin, </a:t>
            </a:r>
            <a:r>
              <a:rPr lang="fr-FR" sz="2400" dirty="0">
                <a:solidFill>
                  <a:srgbClr val="0070C0"/>
                </a:solidFill>
              </a:rPr>
              <a:t>Yoan</a:t>
            </a:r>
            <a:r>
              <a:rPr lang="fr-FR" sz="2400" dirty="0"/>
              <a:t> ramasse 54 roses. </a:t>
            </a:r>
          </a:p>
          <a:p>
            <a:r>
              <a:rPr lang="fr-FR" sz="2400" dirty="0">
                <a:solidFill>
                  <a:srgbClr val="0070C0"/>
                </a:solidFill>
              </a:rPr>
              <a:t>Il</a:t>
            </a:r>
            <a:r>
              <a:rPr lang="fr-FR" sz="2400" dirty="0"/>
              <a:t> en ramasse 18 </a:t>
            </a:r>
            <a:r>
              <a:rPr lang="fr-FR" sz="2400" b="1" u="sng" dirty="0">
                <a:solidFill>
                  <a:srgbClr val="7030A0"/>
                </a:solidFill>
              </a:rPr>
              <a:t>de moins</a:t>
            </a:r>
            <a:r>
              <a:rPr lang="fr-FR" sz="2400" dirty="0"/>
              <a:t> que sa sœur </a:t>
            </a:r>
            <a:r>
              <a:rPr lang="fr-FR" sz="2400" dirty="0">
                <a:solidFill>
                  <a:srgbClr val="FF0000"/>
                </a:solidFill>
              </a:rPr>
              <a:t>Mathilde</a:t>
            </a:r>
            <a:r>
              <a:rPr lang="fr-FR" sz="2400" dirty="0"/>
              <a:t>. </a:t>
            </a:r>
          </a:p>
          <a:p>
            <a:r>
              <a:rPr lang="fr-FR" sz="2400" b="1" dirty="0"/>
              <a:t>Combien de roses Mathilde a-t-elle ramassées ?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903514" y="158497"/>
            <a:ext cx="53618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Première situation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1457DC79-4614-9A4D-A675-9D03F7AAB9BD}"/>
              </a:ext>
            </a:extLst>
          </p:cNvPr>
          <p:cNvSpPr txBox="1"/>
          <p:nvPr/>
        </p:nvSpPr>
        <p:spPr>
          <a:xfrm>
            <a:off x="295901" y="1227929"/>
            <a:ext cx="49292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Dans le jardin, </a:t>
            </a:r>
            <a:r>
              <a:rPr lang="fr-FR" sz="2400" dirty="0">
                <a:solidFill>
                  <a:srgbClr val="0070C0"/>
                </a:solidFill>
              </a:rPr>
              <a:t>Yoan</a:t>
            </a:r>
            <a:r>
              <a:rPr lang="fr-FR" sz="2400" dirty="0"/>
              <a:t> ramasse 54 roses. </a:t>
            </a:r>
          </a:p>
          <a:p>
            <a:r>
              <a:rPr lang="fr-FR" sz="2400" dirty="0">
                <a:solidFill>
                  <a:srgbClr val="FF0000"/>
                </a:solidFill>
              </a:rPr>
              <a:t>Mathilde</a:t>
            </a:r>
            <a:r>
              <a:rPr lang="fr-FR" sz="2400" dirty="0"/>
              <a:t> en ramasse 18 </a:t>
            </a:r>
            <a:r>
              <a:rPr lang="fr-FR" sz="2400" b="1" u="sng" dirty="0">
                <a:solidFill>
                  <a:srgbClr val="7030A0"/>
                </a:solidFill>
              </a:rPr>
              <a:t>de plus</a:t>
            </a:r>
            <a:r>
              <a:rPr lang="fr-FR" sz="2400" b="1" dirty="0">
                <a:solidFill>
                  <a:srgbClr val="7030A0"/>
                </a:solidFill>
              </a:rPr>
              <a:t> </a:t>
            </a:r>
            <a:r>
              <a:rPr lang="fr-FR" sz="2400" dirty="0"/>
              <a:t>que </a:t>
            </a:r>
            <a:r>
              <a:rPr lang="fr-FR" sz="2400" dirty="0">
                <a:solidFill>
                  <a:srgbClr val="0070C0"/>
                </a:solidFill>
              </a:rPr>
              <a:t>lui</a:t>
            </a:r>
            <a:r>
              <a:rPr lang="fr-FR" sz="2400" dirty="0"/>
              <a:t>. </a:t>
            </a:r>
          </a:p>
          <a:p>
            <a:r>
              <a:rPr lang="fr-FR" sz="2400" b="1" dirty="0"/>
              <a:t>Combien de roses Mathilde a-t-elle ramassées ?</a:t>
            </a:r>
          </a:p>
        </p:txBody>
      </p:sp>
      <p:pic>
        <p:nvPicPr>
          <p:cNvPr id="11" name="Image 10" descr="Une image contenant plante, herbe, rose, fleur&#10;&#10;Description générée automatiquement">
            <a:extLst>
              <a:ext uri="{FF2B5EF4-FFF2-40B4-BE49-F238E27FC236}">
                <a16:creationId xmlns:a16="http://schemas.microsoft.com/office/drawing/2014/main" xmlns="" id="{5BDA2610-F8E2-5E4B-9939-DDE31B1C9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143" y="211653"/>
            <a:ext cx="1609861" cy="1165552"/>
          </a:xfrm>
          <a:prstGeom prst="rect">
            <a:avLst/>
          </a:prstGeom>
        </p:spPr>
      </p:pic>
      <p:cxnSp>
        <p:nvCxnSpPr>
          <p:cNvPr id="3" name="Connecteur droit 2"/>
          <p:cNvCxnSpPr>
            <a:stCxn id="11" idx="2"/>
          </p:cNvCxnSpPr>
          <p:nvPr/>
        </p:nvCxnSpPr>
        <p:spPr>
          <a:xfrm flipH="1">
            <a:off x="6030073" y="1377205"/>
            <a:ext cx="1" cy="16816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90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7410128" y="192038"/>
            <a:ext cx="52013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6DBCA59-8C9F-CB49-BF92-EF3B7CD09C2D}"/>
              </a:ext>
            </a:extLst>
          </p:cNvPr>
          <p:cNvSpPr txBox="1"/>
          <p:nvPr/>
        </p:nvSpPr>
        <p:spPr>
          <a:xfrm>
            <a:off x="6923980" y="1230970"/>
            <a:ext cx="51774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Dans le jardin, </a:t>
            </a:r>
            <a:r>
              <a:rPr lang="fr-FR" sz="2400" dirty="0">
                <a:solidFill>
                  <a:srgbClr val="0070C0"/>
                </a:solidFill>
              </a:rPr>
              <a:t>Yoan</a:t>
            </a:r>
            <a:r>
              <a:rPr lang="fr-FR" sz="2400" dirty="0"/>
              <a:t> ramasse 54 roses. </a:t>
            </a:r>
          </a:p>
          <a:p>
            <a:r>
              <a:rPr lang="fr-FR" sz="2400" dirty="0">
                <a:solidFill>
                  <a:srgbClr val="0070C0"/>
                </a:solidFill>
              </a:rPr>
              <a:t>Il</a:t>
            </a:r>
            <a:r>
              <a:rPr lang="fr-FR" sz="2400" dirty="0"/>
              <a:t> en ramasse 18 </a:t>
            </a:r>
            <a:r>
              <a:rPr lang="fr-FR" sz="2400" b="1" u="sng" dirty="0">
                <a:solidFill>
                  <a:srgbClr val="7030A0"/>
                </a:solidFill>
              </a:rPr>
              <a:t>de moins</a:t>
            </a:r>
            <a:r>
              <a:rPr lang="fr-FR" sz="2400" dirty="0"/>
              <a:t> que sa sœur </a:t>
            </a:r>
            <a:r>
              <a:rPr lang="fr-FR" sz="2400" dirty="0">
                <a:solidFill>
                  <a:srgbClr val="FF0000"/>
                </a:solidFill>
              </a:rPr>
              <a:t>Mathilde</a:t>
            </a:r>
            <a:r>
              <a:rPr lang="fr-FR" sz="2400" dirty="0"/>
              <a:t>. </a:t>
            </a:r>
          </a:p>
          <a:p>
            <a:r>
              <a:rPr lang="fr-FR" sz="2400" b="1" dirty="0"/>
              <a:t>Combien de roses Mathilde a-t-elle ramassées ?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903514" y="158497"/>
            <a:ext cx="53618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Première situation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1457DC79-4614-9A4D-A675-9D03F7AAB9BD}"/>
              </a:ext>
            </a:extLst>
          </p:cNvPr>
          <p:cNvSpPr txBox="1"/>
          <p:nvPr/>
        </p:nvSpPr>
        <p:spPr>
          <a:xfrm>
            <a:off x="295901" y="1227929"/>
            <a:ext cx="49292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Dans le jardin, </a:t>
            </a:r>
            <a:r>
              <a:rPr lang="fr-FR" sz="2400" dirty="0">
                <a:solidFill>
                  <a:srgbClr val="0070C0"/>
                </a:solidFill>
              </a:rPr>
              <a:t>Yoan</a:t>
            </a:r>
            <a:r>
              <a:rPr lang="fr-FR" sz="2400" dirty="0"/>
              <a:t> ramasse 54 roses. </a:t>
            </a:r>
          </a:p>
          <a:p>
            <a:r>
              <a:rPr lang="fr-FR" sz="2400" dirty="0">
                <a:solidFill>
                  <a:srgbClr val="FF0000"/>
                </a:solidFill>
              </a:rPr>
              <a:t>Mathilde</a:t>
            </a:r>
            <a:r>
              <a:rPr lang="fr-FR" sz="2400" dirty="0"/>
              <a:t> en ramasse 18 </a:t>
            </a:r>
            <a:r>
              <a:rPr lang="fr-FR" sz="2400" b="1" u="sng" dirty="0">
                <a:solidFill>
                  <a:srgbClr val="7030A0"/>
                </a:solidFill>
              </a:rPr>
              <a:t>de plus</a:t>
            </a:r>
            <a:r>
              <a:rPr lang="fr-FR" sz="2400" b="1" dirty="0">
                <a:solidFill>
                  <a:srgbClr val="7030A0"/>
                </a:solidFill>
              </a:rPr>
              <a:t> </a:t>
            </a:r>
            <a:r>
              <a:rPr lang="fr-FR" sz="2400" dirty="0"/>
              <a:t>que </a:t>
            </a:r>
            <a:r>
              <a:rPr lang="fr-FR" sz="2400" dirty="0">
                <a:solidFill>
                  <a:srgbClr val="0070C0"/>
                </a:solidFill>
              </a:rPr>
              <a:t>lui</a:t>
            </a:r>
            <a:r>
              <a:rPr lang="fr-FR" sz="2400" dirty="0"/>
              <a:t>. </a:t>
            </a:r>
          </a:p>
          <a:p>
            <a:r>
              <a:rPr lang="fr-FR" sz="2400" b="1" dirty="0"/>
              <a:t>Combien de roses Mathilde a-t-elle ramassées ?</a:t>
            </a:r>
          </a:p>
        </p:txBody>
      </p:sp>
      <p:pic>
        <p:nvPicPr>
          <p:cNvPr id="11" name="Image 10" descr="Une image contenant plante, herbe, rose, fleur&#10;&#10;Description générée automatiquement">
            <a:extLst>
              <a:ext uri="{FF2B5EF4-FFF2-40B4-BE49-F238E27FC236}">
                <a16:creationId xmlns:a16="http://schemas.microsoft.com/office/drawing/2014/main" xmlns="" id="{5BDA2610-F8E2-5E4B-9939-DDE31B1C9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143" y="211653"/>
            <a:ext cx="1609861" cy="1165552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C8736CC9-25B9-5045-825B-E2176A5F768B}"/>
              </a:ext>
            </a:extLst>
          </p:cNvPr>
          <p:cNvSpPr txBox="1"/>
          <p:nvPr/>
        </p:nvSpPr>
        <p:spPr>
          <a:xfrm>
            <a:off x="4509265" y="3091216"/>
            <a:ext cx="72676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54</a:t>
            </a:r>
            <a:r>
              <a:rPr lang="fr-FR" sz="4000" dirty="0"/>
              <a:t> </a:t>
            </a:r>
          </a:p>
        </p:txBody>
      </p:sp>
      <p:cxnSp>
        <p:nvCxnSpPr>
          <p:cNvPr id="3" name="Connecteur droit 2"/>
          <p:cNvCxnSpPr>
            <a:stCxn id="11" idx="2"/>
          </p:cNvCxnSpPr>
          <p:nvPr/>
        </p:nvCxnSpPr>
        <p:spPr>
          <a:xfrm flipH="1">
            <a:off x="6030073" y="1377205"/>
            <a:ext cx="1" cy="16816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C8736CC9-25B9-5045-825B-E2176A5F768B}"/>
              </a:ext>
            </a:extLst>
          </p:cNvPr>
          <p:cNvSpPr txBox="1"/>
          <p:nvPr/>
        </p:nvSpPr>
        <p:spPr>
          <a:xfrm>
            <a:off x="5233458" y="3091216"/>
            <a:ext cx="11020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000" dirty="0"/>
              <a:t>+</a:t>
            </a:r>
            <a:r>
              <a:rPr lang="fr-FR" sz="4000" dirty="0">
                <a:solidFill>
                  <a:srgbClr val="0070C0"/>
                </a:solidFill>
              </a:rPr>
              <a:t> </a:t>
            </a:r>
            <a:r>
              <a:rPr lang="fr-FR" sz="4000" dirty="0">
                <a:solidFill>
                  <a:srgbClr val="FF0000"/>
                </a:solidFill>
              </a:rPr>
              <a:t>18</a:t>
            </a:r>
            <a:r>
              <a:rPr lang="fr-FR" sz="4000" dirty="0"/>
              <a:t> 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4723794" y="3717627"/>
            <a:ext cx="509664" cy="4733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117771" y="3774851"/>
            <a:ext cx="1" cy="4161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4" idx="2"/>
          </p:cNvCxnSpPr>
          <p:nvPr/>
        </p:nvCxnSpPr>
        <p:spPr>
          <a:xfrm flipH="1">
            <a:off x="5312227" y="3799102"/>
            <a:ext cx="472247" cy="3918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5043334" y="3717627"/>
            <a:ext cx="986739" cy="4733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C8736CC9-25B9-5045-825B-E2176A5F768B}"/>
              </a:ext>
            </a:extLst>
          </p:cNvPr>
          <p:cNvSpPr txBox="1"/>
          <p:nvPr/>
        </p:nvSpPr>
        <p:spPr>
          <a:xfrm>
            <a:off x="4883534" y="4142162"/>
            <a:ext cx="72676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000" dirty="0"/>
              <a:t>60 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C8736CC9-25B9-5045-825B-E2176A5F768B}"/>
              </a:ext>
            </a:extLst>
          </p:cNvPr>
          <p:cNvSpPr txBox="1"/>
          <p:nvPr/>
        </p:nvSpPr>
        <p:spPr>
          <a:xfrm>
            <a:off x="5784474" y="4124427"/>
            <a:ext cx="72676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000" dirty="0"/>
              <a:t>12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C8736CC9-25B9-5045-825B-E2176A5F768B}"/>
              </a:ext>
            </a:extLst>
          </p:cNvPr>
          <p:cNvSpPr txBox="1"/>
          <p:nvPr/>
        </p:nvSpPr>
        <p:spPr>
          <a:xfrm>
            <a:off x="5479674" y="4136563"/>
            <a:ext cx="65986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000" dirty="0"/>
              <a:t>+ 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xmlns="" id="{C8736CC9-25B9-5045-825B-E2176A5F768B}"/>
              </a:ext>
            </a:extLst>
          </p:cNvPr>
          <p:cNvSpPr txBox="1"/>
          <p:nvPr/>
        </p:nvSpPr>
        <p:spPr>
          <a:xfrm>
            <a:off x="6173785" y="3109564"/>
            <a:ext cx="15441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000" dirty="0"/>
              <a:t>= 72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4B431217-C523-B54E-B652-BD47B8C8D6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7611"/>
          <a:stretch/>
        </p:blipFill>
        <p:spPr>
          <a:xfrm>
            <a:off x="780977" y="5368468"/>
            <a:ext cx="10785615" cy="93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74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5" grpId="0"/>
      <p:bldP spid="26" grpId="0"/>
      <p:bldP spid="27" grpId="0"/>
      <p:bldP spid="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3198345" y="398647"/>
            <a:ext cx="57953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Situation pour demain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490AD4E5-770D-4942-9EB7-51E52231BBAB}"/>
              </a:ext>
            </a:extLst>
          </p:cNvPr>
          <p:cNvSpPr txBox="1"/>
          <p:nvPr/>
        </p:nvSpPr>
        <p:spPr>
          <a:xfrm>
            <a:off x="1889349" y="1724210"/>
            <a:ext cx="90564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Dans le jardin, Yoan ramasse 82 roses. </a:t>
            </a:r>
          </a:p>
          <a:p>
            <a:r>
              <a:rPr lang="fr-FR" sz="3200" dirty="0"/>
              <a:t>Il en ramasse 34 de plus que sa sœur Mathilde.</a:t>
            </a:r>
          </a:p>
          <a:p>
            <a:endParaRPr lang="fr-FR" sz="3200" dirty="0"/>
          </a:p>
          <a:p>
            <a:r>
              <a:rPr lang="fr-FR" sz="3200" dirty="0"/>
              <a:t>Combien de roses Mathilde a-t-elle ramassées ?</a:t>
            </a:r>
          </a:p>
        </p:txBody>
      </p:sp>
    </p:spTree>
    <p:extLst>
      <p:ext uri="{BB962C8B-B14F-4D97-AF65-F5344CB8AC3E}">
        <p14:creationId xmlns:p14="http://schemas.microsoft.com/office/powerpoint/2010/main" val="246325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compléments à 10</a:t>
            </a:r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xmlns="" id="{FD1CEE3F-171D-6446-A348-7117B33DE3B1}"/>
              </a:ext>
            </a:extLst>
          </p:cNvPr>
          <p:cNvGraphicFramePr>
            <a:graphicFrameLocks noGrp="1"/>
          </p:cNvGraphicFramePr>
          <p:nvPr/>
        </p:nvGraphicFramePr>
        <p:xfrm>
          <a:off x="3622052" y="1885868"/>
          <a:ext cx="6071616" cy="4206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35808">
                  <a:extLst>
                    <a:ext uri="{9D8B030D-6E8A-4147-A177-3AD203B41FA5}">
                      <a16:colId xmlns:a16="http://schemas.microsoft.com/office/drawing/2014/main" xmlns="" val="2556541787"/>
                    </a:ext>
                  </a:extLst>
                </a:gridCol>
                <a:gridCol w="3035808">
                  <a:extLst>
                    <a:ext uri="{9D8B030D-6E8A-4147-A177-3AD203B41FA5}">
                      <a16:colId xmlns:a16="http://schemas.microsoft.com/office/drawing/2014/main" xmlns="" val="2982342001"/>
                    </a:ext>
                  </a:extLst>
                </a:gridCol>
              </a:tblGrid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b="0" dirty="0">
                          <a:latin typeface="+mj-lt"/>
                        </a:rPr>
                        <a:t>0 + 10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0" dirty="0">
                          <a:latin typeface="+mj-lt"/>
                        </a:rPr>
                        <a:t>6 + 4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8179973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b="0" dirty="0">
                          <a:latin typeface="+mj-lt"/>
                        </a:rPr>
                        <a:t>1 + 9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7 + 3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2 + 8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8 + 2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92961336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3 + 7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9 + 1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2285900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4 + 6 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10 + 0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51176857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5 + 5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37454568"/>
                  </a:ext>
                </a:extLst>
              </a:tr>
            </a:tbl>
          </a:graphicData>
        </a:graphic>
      </p:graphicFrame>
      <p:sp>
        <p:nvSpPr>
          <p:cNvPr id="6" name="Coeur 5">
            <a:extLst>
              <a:ext uri="{FF2B5EF4-FFF2-40B4-BE49-F238E27FC236}">
                <a16:creationId xmlns:a16="http://schemas.microsoft.com/office/drawing/2014/main" xmlns="" id="{3765BC48-631B-8847-9937-EE3FA89BF18E}"/>
              </a:ext>
            </a:extLst>
          </p:cNvPr>
          <p:cNvSpPr/>
          <p:nvPr/>
        </p:nvSpPr>
        <p:spPr>
          <a:xfrm rot="19517267">
            <a:off x="1517903" y="736450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148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F8F0532E-7C50-C14D-BE73-6663E2C59F96}"/>
              </a:ext>
            </a:extLst>
          </p:cNvPr>
          <p:cNvSpPr txBox="1"/>
          <p:nvPr/>
        </p:nvSpPr>
        <p:spPr>
          <a:xfrm>
            <a:off x="4353339" y="1589466"/>
            <a:ext cx="2365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58  +  </a:t>
            </a:r>
            <a:r>
              <a:rPr lang="fr-FR" sz="5400" dirty="0">
                <a:solidFill>
                  <a:srgbClr val="7030A0"/>
                </a:solidFill>
              </a:rPr>
              <a:t>7</a:t>
            </a: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xmlns="" id="{A98F8FF9-76E5-8044-AF7D-B1EC2C2F800C}"/>
              </a:ext>
            </a:extLst>
          </p:cNvPr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Calculer en utilisant les compléments à 10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930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xmlns="" id="{4FA7E97E-DDC0-4148-9517-76D92B55FAAA}"/>
              </a:ext>
            </a:extLst>
          </p:cNvPr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Calculer en utilisant les compléments à 10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C8736CC9-25B9-5045-825B-E2176A5F768B}"/>
              </a:ext>
            </a:extLst>
          </p:cNvPr>
          <p:cNvSpPr txBox="1"/>
          <p:nvPr/>
        </p:nvSpPr>
        <p:spPr>
          <a:xfrm>
            <a:off x="5072269" y="1708736"/>
            <a:ext cx="2047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68 + 5</a:t>
            </a:r>
          </a:p>
        </p:txBody>
      </p:sp>
    </p:spTree>
    <p:extLst>
      <p:ext uri="{BB962C8B-B14F-4D97-AF65-F5344CB8AC3E}">
        <p14:creationId xmlns:p14="http://schemas.microsoft.com/office/powerpoint/2010/main" val="1980929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xmlns="" id="{4FA7E97E-DDC0-4148-9517-76D92B55FAAA}"/>
              </a:ext>
            </a:extLst>
          </p:cNvPr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Calculer en utilisant les compléments à 10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C8736CC9-25B9-5045-825B-E2176A5F768B}"/>
              </a:ext>
            </a:extLst>
          </p:cNvPr>
          <p:cNvSpPr txBox="1"/>
          <p:nvPr/>
        </p:nvSpPr>
        <p:spPr>
          <a:xfrm>
            <a:off x="5072269" y="1708736"/>
            <a:ext cx="2047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76 + 9</a:t>
            </a:r>
          </a:p>
        </p:txBody>
      </p:sp>
    </p:spTree>
    <p:extLst>
      <p:ext uri="{BB962C8B-B14F-4D97-AF65-F5344CB8AC3E}">
        <p14:creationId xmlns:p14="http://schemas.microsoft.com/office/powerpoint/2010/main" val="3092571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xmlns="" id="{19B682F0-A5A2-EE48-835E-CDA115DF81E6}"/>
              </a:ext>
            </a:extLst>
          </p:cNvPr>
          <p:cNvCxnSpPr>
            <a:cxnSpLocks/>
          </p:cNvCxnSpPr>
          <p:nvPr/>
        </p:nvCxnSpPr>
        <p:spPr>
          <a:xfrm>
            <a:off x="4021770" y="1158770"/>
            <a:ext cx="0" cy="5559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50BFCA61-BB28-2846-AA2B-AE4730ED2CBA}"/>
              </a:ext>
            </a:extLst>
          </p:cNvPr>
          <p:cNvCxnSpPr>
            <a:cxnSpLocks/>
          </p:cNvCxnSpPr>
          <p:nvPr/>
        </p:nvCxnSpPr>
        <p:spPr>
          <a:xfrm>
            <a:off x="8072694" y="1158770"/>
            <a:ext cx="0" cy="5559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94B34AD6-E5E3-774A-9FDA-D3B524F8126B}"/>
              </a:ext>
            </a:extLst>
          </p:cNvPr>
          <p:cNvSpPr txBox="1"/>
          <p:nvPr/>
        </p:nvSpPr>
        <p:spPr>
          <a:xfrm>
            <a:off x="1243907" y="1081881"/>
            <a:ext cx="17075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83 + 8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A7A4919D-C3E0-0A49-B4AF-8D51D268772B}"/>
              </a:ext>
            </a:extLst>
          </p:cNvPr>
          <p:cNvSpPr txBox="1"/>
          <p:nvPr/>
        </p:nvSpPr>
        <p:spPr>
          <a:xfrm>
            <a:off x="5242240" y="1081881"/>
            <a:ext cx="17075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75 + 7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96C1FB15-70BF-974D-A66B-86B3DC1D22DA}"/>
              </a:ext>
            </a:extLst>
          </p:cNvPr>
          <p:cNvSpPr txBox="1"/>
          <p:nvPr/>
        </p:nvSpPr>
        <p:spPr>
          <a:xfrm>
            <a:off x="9195630" y="1081881"/>
            <a:ext cx="17075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64 + 7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DFB5C052-933F-A942-8F7E-23D986CA7D9C}"/>
              </a:ext>
            </a:extLst>
          </p:cNvPr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Calculer en utilisant les compléments à 10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254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6000" dirty="0"/>
              <a:t>Les nombres en lettres</a:t>
            </a:r>
          </a:p>
        </p:txBody>
      </p:sp>
    </p:spTree>
    <p:extLst>
      <p:ext uri="{BB962C8B-B14F-4D97-AF65-F5344CB8AC3E}">
        <p14:creationId xmlns:p14="http://schemas.microsoft.com/office/powerpoint/2010/main" val="2167829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de 0 à 10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xmlns="" id="{FAB22430-AA9D-DD48-86F5-B8DDD2B5F6E5}"/>
              </a:ext>
            </a:extLst>
          </p:cNvPr>
          <p:cNvGraphicFramePr>
            <a:graphicFrameLocks noGrp="1"/>
          </p:cNvGraphicFramePr>
          <p:nvPr/>
        </p:nvGraphicFramePr>
        <p:xfrm>
          <a:off x="1172464" y="2523395"/>
          <a:ext cx="473456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4512">
                  <a:extLst>
                    <a:ext uri="{9D8B030D-6E8A-4147-A177-3AD203B41FA5}">
                      <a16:colId xmlns:a16="http://schemas.microsoft.com/office/drawing/2014/main" xmlns="" val="377710676"/>
                    </a:ext>
                  </a:extLst>
                </a:gridCol>
                <a:gridCol w="2670048">
                  <a:extLst>
                    <a:ext uri="{9D8B030D-6E8A-4147-A177-3AD203B41FA5}">
                      <a16:colId xmlns:a16="http://schemas.microsoft.com/office/drawing/2014/main" xmlns="" val="2562370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931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deux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813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trois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2813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quatre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341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cinq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5790065"/>
                  </a:ext>
                </a:extLst>
              </a:tr>
            </a:tbl>
          </a:graphicData>
        </a:graphic>
      </p:graphicFrame>
      <p:sp>
        <p:nvSpPr>
          <p:cNvPr id="7" name="Coeur 6">
            <a:extLst>
              <a:ext uri="{FF2B5EF4-FFF2-40B4-BE49-F238E27FC236}">
                <a16:creationId xmlns:a16="http://schemas.microsoft.com/office/drawing/2014/main" xmlns="" id="{5BC05674-7F91-AB46-9D96-7023C8648D49}"/>
              </a:ext>
            </a:extLst>
          </p:cNvPr>
          <p:cNvSpPr/>
          <p:nvPr/>
        </p:nvSpPr>
        <p:spPr>
          <a:xfrm rot="19517267">
            <a:off x="1104028" y="756405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CBC9E98B-C661-3545-8335-A7A90F2F9669}"/>
              </a:ext>
            </a:extLst>
          </p:cNvPr>
          <p:cNvGraphicFramePr>
            <a:graphicFrameLocks noGrp="1"/>
          </p:cNvGraphicFramePr>
          <p:nvPr/>
        </p:nvGraphicFramePr>
        <p:xfrm>
          <a:off x="6619240" y="2523395"/>
          <a:ext cx="473456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563">
                  <a:extLst>
                    <a:ext uri="{9D8B030D-6E8A-4147-A177-3AD203B41FA5}">
                      <a16:colId xmlns:a16="http://schemas.microsoft.com/office/drawing/2014/main" xmlns="" val="1177339988"/>
                    </a:ext>
                  </a:extLst>
                </a:gridCol>
                <a:gridCol w="3009997">
                  <a:extLst>
                    <a:ext uri="{9D8B030D-6E8A-4147-A177-3AD203B41FA5}">
                      <a16:colId xmlns:a16="http://schemas.microsoft.com/office/drawing/2014/main" xmlns="" val="602657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six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9236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sept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8858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huit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0295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neuf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3525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6402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4547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602</Words>
  <Application>Microsoft Office PowerPoint</Application>
  <PresentationFormat>Personnalisé</PresentationFormat>
  <Paragraphs>162</Paragraphs>
  <Slides>22</Slides>
  <Notes>18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Mercredi 21 avril</vt:lpstr>
      <vt:lpstr>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Nombres</vt:lpstr>
      <vt:lpstr>Présentation PowerPoint</vt:lpstr>
      <vt:lpstr>Présentation PowerPoint</vt:lpstr>
      <vt:lpstr>Présentation PowerPoint</vt:lpstr>
      <vt:lpstr>Présentation PowerPoint</vt:lpstr>
      <vt:lpstr>Problèmes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Mercredi 21 avril</dc:title>
  <dc:creator>Laure BREMONT</dc:creator>
  <cp:lastModifiedBy>Ollivier HUNAULT</cp:lastModifiedBy>
  <cp:revision>28</cp:revision>
  <dcterms:created xsi:type="dcterms:W3CDTF">2020-04-08T10:51:24Z</dcterms:created>
  <dcterms:modified xsi:type="dcterms:W3CDTF">2020-05-04T06:41:42Z</dcterms:modified>
</cp:coreProperties>
</file>