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336" r:id="rId3"/>
    <p:sldId id="588" r:id="rId4"/>
    <p:sldId id="338" r:id="rId5"/>
    <p:sldId id="589" r:id="rId6"/>
    <p:sldId id="587" r:id="rId7"/>
    <p:sldId id="410" r:id="rId8"/>
    <p:sldId id="414" r:id="rId9"/>
    <p:sldId id="554" r:id="rId10"/>
    <p:sldId id="585" r:id="rId11"/>
    <p:sldId id="591" r:id="rId12"/>
    <p:sldId id="590" r:id="rId13"/>
    <p:sldId id="543" r:id="rId14"/>
    <p:sldId id="553" r:id="rId15"/>
    <p:sldId id="544" r:id="rId16"/>
    <p:sldId id="594" r:id="rId17"/>
    <p:sldId id="592" r:id="rId18"/>
    <p:sldId id="595" r:id="rId19"/>
    <p:sldId id="596" r:id="rId20"/>
    <p:sldId id="552" r:id="rId21"/>
    <p:sldId id="555" r:id="rId22"/>
    <p:sldId id="547" r:id="rId23"/>
    <p:sldId id="58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72241"/>
  </p:normalViewPr>
  <p:slideViewPr>
    <p:cSldViewPr snapToGrid="0" snapToObjects="1">
      <p:cViewPr>
        <p:scale>
          <a:sx n="60" d="100"/>
          <a:sy n="60" d="100"/>
        </p:scale>
        <p:origin x="-1445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994D4-5F4D-5F4B-893B-E75792E9C6E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34BBE-3187-E24C-B94A-E66E8BB7D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8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84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ne sais pas si on peut partir de ce courrier pour amorcer la séquence?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92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ne sais pas si on peut partir de ce courrier pour amorcer la séquence?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92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ne sais pas si on peut partir de ce courrier pour amorcer la séquence?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92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ne sais pas si on peut partir de ce courrier pour amorcer la séquence?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92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83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67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Insister sur la logique du problème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651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Entourer les termes « de moins  ». Mais insister sur le sens : qui en a le plus 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881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S’aider de ses doigts si besoin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35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741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 11 à 16 : tous se terminent par « </a:t>
            </a:r>
            <a:r>
              <a:rPr lang="fr-FR" dirty="0" err="1"/>
              <a:t>ze</a:t>
            </a:r>
            <a:r>
              <a:rPr lang="fr-FR" dirty="0"/>
              <a:t> ». </a:t>
            </a:r>
          </a:p>
          <a:p>
            <a:r>
              <a:rPr lang="fr-FR" dirty="0"/>
              <a:t>13 : mot qui a été travaillé avec Christine</a:t>
            </a:r>
          </a:p>
          <a:p>
            <a:r>
              <a:rPr lang="fr-FR" dirty="0"/>
              <a:t>16 : comme treize</a:t>
            </a:r>
          </a:p>
          <a:p>
            <a:endParaRPr lang="fr-FR" dirty="0"/>
          </a:p>
          <a:p>
            <a:r>
              <a:rPr lang="fr-FR" dirty="0"/>
              <a:t>14 : début son de quatre</a:t>
            </a:r>
          </a:p>
          <a:p>
            <a:r>
              <a:rPr lang="fr-FR" dirty="0"/>
              <a:t>15 : à apprendre par cœur</a:t>
            </a:r>
          </a:p>
          <a:p>
            <a:endParaRPr lang="fr-FR" dirty="0"/>
          </a:p>
          <a:p>
            <a:r>
              <a:rPr lang="fr-FR" dirty="0"/>
              <a:t>Attention à la prononciation du « dix » dans 17 différent de 18, 19 :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404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932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894DFCC-AB7E-FB41-B76E-1253A3EBB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6B92C50-BED4-1E45-B10C-39F32CA3E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532FA64-3A8F-C44C-9B1A-FF676EAA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432541C-2FA1-E447-8EB4-2DC3410A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2BFEAD2-933B-1A47-8A15-31781AB4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80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1980C30-12AE-D341-9234-11BFEF2D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2D359A8-7DAF-664A-B655-C31827344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51106D3-ECCF-C04D-AA9F-0F681543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CADA288-470A-0F4D-9F22-5E2C2273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F4EEC50-9645-A14F-8303-459D909E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21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43DE2207-97D7-8440-96A1-D379483D5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86D8CE0E-C852-A34C-B2AA-CDFE5FCAA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8B9EC1C-1E5D-FC4B-A090-54B3DEAC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CB0CA149-BC40-B646-AB39-BE26DB49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18B922F-DB73-DF41-AB24-672569F9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7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E204392-FA42-574B-9560-11602BA66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5E383A3-104A-B543-A6E7-0287D156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1D65922-0132-984D-9EBA-3EC2621B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2E706D-60F9-A54E-9874-E071CD94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2BCD1BF-DD5D-3C4A-B443-8706E364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78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99ABC3C-C442-7B4A-BC9D-053B67A2C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E0A41F1-756F-4341-B72A-9104BD031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A2F89E4-001C-4A4D-90CD-8C32A125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2B6FD80-5047-7E4D-AAC5-02AD9A0B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67433FA-EAF3-F240-839F-404606A1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70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7645677-1EC5-464C-A110-D4ABE0C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DFE7A33-0AC1-264A-85A8-AB143ECC9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43D50C8A-1905-AB48-9312-D26AB0E30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F966252-9C27-F946-B454-15E56DB3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57E64BA-1589-034D-9D3D-BED6F807B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7221585D-D614-C842-B691-31AA62F2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0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A8D687D-515F-5A4A-95E1-C6D424F02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75F15D5-89EE-0947-B7D3-CFBDD02E7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F80C248C-EE2A-AA40-BE06-C0830355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641F83EE-3CB5-9F49-9853-EAF7FBC69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8EBDF141-C4A8-B74B-BE6D-43A152476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0388395D-C27E-7E49-9060-A58E7048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9E0CA44-D988-F647-94FE-DA079FF5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CACD99C9-EFE8-B54D-B52C-62E55345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40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FA11425-85DB-EC4A-AEF6-D276E0CF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CF33A229-4B01-D245-9664-63370EAC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EFC9406-6370-0B4F-8A47-9A141AEB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2D1B1320-88C9-1F4D-A759-09D18E9A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71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91CC3320-8DED-6D4C-862E-200C69DA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4DD6FC88-3A33-3345-8330-2DE56FEF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B6C141D2-C994-404F-9D4C-F2BEB506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4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B61AA4B-5B91-E84E-A7BA-3C34F62A1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814E2D7-B205-0A43-AD99-C812DB4B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2FED777-DAB8-8F41-B456-6F0434AB7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8AC20BB5-F00D-1248-B6F0-43939A96A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D87B344-5161-9D43-A127-50BC7475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F7D0D9C-FF05-9C40-B415-26BB106C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21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DA7B48A-5F51-474B-8A62-F7FE59C0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195EFB57-25E5-5A44-8028-739AF4669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AAF6B116-31AE-D34B-BAEF-E3B325309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1238AE3-795F-4746-A627-D5A8C6B9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13B9974-6B72-ED4D-B672-6EFDF4A5F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FC45F734-1D0D-6D42-A676-7057EB98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6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A223E164-9BBC-184C-99AE-3AF33D272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6E1E4D7-4A84-B440-B3E6-BDC039CD2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8B20DFB-3423-5744-B0F7-EAD65E2DA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6776-EC94-A04B-B29F-2675BE107EF2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D203D6C-E406-F041-84D7-5EB979456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85510CF-8398-E141-B9CB-10043EEF0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2817-A338-8C48-BD7A-AED3F87F9F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20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88D84A1-6892-4D41-822C-38FC334EC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47631"/>
          </a:xfrm>
        </p:spPr>
        <p:txBody>
          <a:bodyPr/>
          <a:lstStyle/>
          <a:p>
            <a:r>
              <a:rPr lang="fr-FR" dirty="0"/>
              <a:t>Mardi 21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B798F3DA-9695-B24F-8F79-ABDC3D7B0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9994"/>
            <a:ext cx="9144000" cy="3087806"/>
          </a:xfrm>
          <a:solidFill>
            <a:srgbClr val="0070C0"/>
          </a:solidFill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7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="" xmlns:a16="http://schemas.microsoft.com/office/drawing/2014/main" id="{51FECA61-6099-F641-B6EF-454BA04C7E3C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77F73A42-26FA-904F-9C77-FE2CE425A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42571" r="7721" b="14315"/>
          <a:stretch/>
        </p:blipFill>
        <p:spPr>
          <a:xfrm>
            <a:off x="838200" y="1572768"/>
            <a:ext cx="10915262" cy="402335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1279ABC6-2CE5-FB43-AE86-D78221333E74}"/>
              </a:ext>
            </a:extLst>
          </p:cNvPr>
          <p:cNvSpPr txBox="1"/>
          <p:nvPr/>
        </p:nvSpPr>
        <p:spPr>
          <a:xfrm>
            <a:off x="2337986" y="2058824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15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33E3B04C-D89F-994C-A2C5-C5759DF6F18C}"/>
              </a:ext>
            </a:extLst>
          </p:cNvPr>
          <p:cNvSpPr txBox="1"/>
          <p:nvPr/>
        </p:nvSpPr>
        <p:spPr>
          <a:xfrm>
            <a:off x="2337986" y="2727628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14 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7FAC75D-489E-2545-8B33-163504D466ED}"/>
              </a:ext>
            </a:extLst>
          </p:cNvPr>
          <p:cNvSpPr txBox="1"/>
          <p:nvPr/>
        </p:nvSpPr>
        <p:spPr>
          <a:xfrm>
            <a:off x="2337987" y="469380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17 :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B25E5EDA-320F-0C44-8951-2C5472784C0E}"/>
              </a:ext>
            </a:extLst>
          </p:cNvPr>
          <p:cNvSpPr txBox="1"/>
          <p:nvPr/>
        </p:nvSpPr>
        <p:spPr>
          <a:xfrm>
            <a:off x="2337987" y="4040161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13 :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F70931C5-DA9D-5F4C-80B7-2066A7B2E5F9}"/>
              </a:ext>
            </a:extLst>
          </p:cNvPr>
          <p:cNvSpPr txBox="1"/>
          <p:nvPr/>
        </p:nvSpPr>
        <p:spPr>
          <a:xfrm>
            <a:off x="2337987" y="3403079"/>
            <a:ext cx="119616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400" dirty="0">
                <a:latin typeface="Cursive standard" pitchFamily="2" charset="0"/>
              </a:rPr>
              <a:t>18 : </a:t>
            </a:r>
          </a:p>
        </p:txBody>
      </p:sp>
    </p:spTree>
    <p:extLst>
      <p:ext uri="{BB962C8B-B14F-4D97-AF65-F5344CB8AC3E}">
        <p14:creationId xmlns:p14="http://schemas.microsoft.com/office/powerpoint/2010/main" val="1271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872322" y="914111"/>
            <a:ext cx="802981" cy="1276284"/>
            <a:chOff x="10301193" y="399347"/>
            <a:chExt cx="802981" cy="1276284"/>
          </a:xfrm>
        </p:grpSpPr>
        <p:grpSp>
          <p:nvGrpSpPr>
            <p:cNvPr id="36" name="Groupe 35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0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  <a:stCxn id="39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1" name="Groupe 50">
            <a:extLst>
              <a:ext uri="{FF2B5EF4-FFF2-40B4-BE49-F238E27FC236}">
                <a16:creationId xmlns="" xmlns:a16="http://schemas.microsoft.com/office/drawing/2014/main" id="{AACCA979-D47B-435D-BA5F-E4D3C6862C50}"/>
              </a:ext>
            </a:extLst>
          </p:cNvPr>
          <p:cNvGrpSpPr/>
          <p:nvPr/>
        </p:nvGrpSpPr>
        <p:grpSpPr>
          <a:xfrm>
            <a:off x="3701890" y="3804888"/>
            <a:ext cx="802981" cy="1276284"/>
            <a:chOff x="10301193" y="399347"/>
            <a:chExt cx="802981" cy="1276284"/>
          </a:xfrm>
        </p:grpSpPr>
        <p:grpSp>
          <p:nvGrpSpPr>
            <p:cNvPr id="52" name="Groupe 51">
              <a:extLst>
                <a:ext uri="{FF2B5EF4-FFF2-40B4-BE49-F238E27FC236}">
                  <a16:creationId xmlns="" xmlns:a16="http://schemas.microsoft.com/office/drawing/2014/main" id="{8F81A47E-EEC6-4C9B-AC45-489A7F60F386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="" xmlns:a16="http://schemas.microsoft.com/office/drawing/2014/main" id="{B03D50F3-CE09-4839-A438-306979F864E8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ZoneTexte 54">
                <a:extLst>
                  <a:ext uri="{FF2B5EF4-FFF2-40B4-BE49-F238E27FC236}">
                    <a16:creationId xmlns="" xmlns:a16="http://schemas.microsoft.com/office/drawing/2014/main" id="{5BDE929F-7E7B-41B7-AF94-3ACA1226DA89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5</a:t>
                </a:r>
              </a:p>
            </p:txBody>
          </p:sp>
        </p:grpSp>
        <p:cxnSp>
          <p:nvCxnSpPr>
            <p:cNvPr id="53" name="Connecteur droit avec flèche 52">
              <a:extLst>
                <a:ext uri="{FF2B5EF4-FFF2-40B4-BE49-F238E27FC236}">
                  <a16:creationId xmlns="" xmlns:a16="http://schemas.microsoft.com/office/drawing/2014/main" id="{33425178-4F9C-419C-8B6E-ED0FC209ED75}"/>
                </a:ext>
              </a:extLst>
            </p:cNvPr>
            <p:cNvCxnSpPr>
              <a:cxnSpLocks/>
              <a:stCxn id="55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6" name="Groupe 55">
            <a:extLst>
              <a:ext uri="{FF2B5EF4-FFF2-40B4-BE49-F238E27FC236}">
                <a16:creationId xmlns="" xmlns:a16="http://schemas.microsoft.com/office/drawing/2014/main" id="{A67A5646-9109-48D6-9FF0-A40F16FA8E68}"/>
              </a:ext>
            </a:extLst>
          </p:cNvPr>
          <p:cNvGrpSpPr/>
          <p:nvPr/>
        </p:nvGrpSpPr>
        <p:grpSpPr>
          <a:xfrm>
            <a:off x="1328200" y="2904025"/>
            <a:ext cx="802981" cy="1276284"/>
            <a:chOff x="10301193" y="399347"/>
            <a:chExt cx="802981" cy="1276284"/>
          </a:xfrm>
        </p:grpSpPr>
        <p:grpSp>
          <p:nvGrpSpPr>
            <p:cNvPr id="57" name="Groupe 56">
              <a:extLst>
                <a:ext uri="{FF2B5EF4-FFF2-40B4-BE49-F238E27FC236}">
                  <a16:creationId xmlns="" xmlns:a16="http://schemas.microsoft.com/office/drawing/2014/main" id="{7961E952-90DE-4234-9A76-E4E234D0C20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="" xmlns:a16="http://schemas.microsoft.com/office/drawing/2014/main" id="{1E0FDD36-CB69-4FDA-8273-B17B777E0200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ZoneTexte 59">
                <a:extLst>
                  <a:ext uri="{FF2B5EF4-FFF2-40B4-BE49-F238E27FC236}">
                    <a16:creationId xmlns="" xmlns:a16="http://schemas.microsoft.com/office/drawing/2014/main" id="{33A5A7B4-AB80-479A-BC6A-B050D18C8B76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9</a:t>
                </a:r>
              </a:p>
            </p:txBody>
          </p:sp>
        </p:grpSp>
        <p:cxnSp>
          <p:nvCxnSpPr>
            <p:cNvPr id="58" name="Connecteur droit avec flèche 57">
              <a:extLst>
                <a:ext uri="{FF2B5EF4-FFF2-40B4-BE49-F238E27FC236}">
                  <a16:creationId xmlns="" xmlns:a16="http://schemas.microsoft.com/office/drawing/2014/main" id="{E07B2119-51F5-4A33-8A53-60D322BCF019}"/>
                </a:ext>
              </a:extLst>
            </p:cNvPr>
            <p:cNvCxnSpPr>
              <a:cxnSpLocks/>
              <a:stCxn id="60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="" xmlns:a16="http://schemas.microsoft.com/office/drawing/2014/main" id="{89150614-8FA3-43BD-B91E-9CE926CDE016}"/>
              </a:ext>
            </a:extLst>
          </p:cNvPr>
          <p:cNvGrpSpPr/>
          <p:nvPr/>
        </p:nvGrpSpPr>
        <p:grpSpPr>
          <a:xfrm>
            <a:off x="8579872" y="3876050"/>
            <a:ext cx="802981" cy="1276284"/>
            <a:chOff x="10301193" y="399347"/>
            <a:chExt cx="802981" cy="1276284"/>
          </a:xfrm>
        </p:grpSpPr>
        <p:grpSp>
          <p:nvGrpSpPr>
            <p:cNvPr id="62" name="Groupe 61">
              <a:extLst>
                <a:ext uri="{FF2B5EF4-FFF2-40B4-BE49-F238E27FC236}">
                  <a16:creationId xmlns="" xmlns:a16="http://schemas.microsoft.com/office/drawing/2014/main" id="{04B5DF2F-8E29-4CB5-A4DA-A9B383909A7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="" xmlns:a16="http://schemas.microsoft.com/office/drawing/2014/main" id="{B8AA3075-F1DF-4A11-A065-B8DF06C23CFA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="" xmlns:a16="http://schemas.microsoft.com/office/drawing/2014/main" id="{5DE863C9-7565-440A-8570-4169F41117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3</a:t>
                </a:r>
              </a:p>
            </p:txBody>
          </p:sp>
        </p:grpSp>
        <p:cxnSp>
          <p:nvCxnSpPr>
            <p:cNvPr id="63" name="Connecteur droit avec flèche 62">
              <a:extLst>
                <a:ext uri="{FF2B5EF4-FFF2-40B4-BE49-F238E27FC236}">
                  <a16:creationId xmlns="" xmlns:a16="http://schemas.microsoft.com/office/drawing/2014/main" id="{BE026DBB-A6D9-463A-A8C6-428D2DEE36C7}"/>
                </a:ext>
              </a:extLst>
            </p:cNvPr>
            <p:cNvCxnSpPr>
              <a:cxnSpLocks/>
              <a:stCxn id="65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6" name="Groupe 65">
            <a:extLst>
              <a:ext uri="{FF2B5EF4-FFF2-40B4-BE49-F238E27FC236}">
                <a16:creationId xmlns="" xmlns:a16="http://schemas.microsoft.com/office/drawing/2014/main" id="{4E298230-4E32-4199-8871-2AD83F0AB0BA}"/>
              </a:ext>
            </a:extLst>
          </p:cNvPr>
          <p:cNvGrpSpPr/>
          <p:nvPr/>
        </p:nvGrpSpPr>
        <p:grpSpPr>
          <a:xfrm>
            <a:off x="2894870" y="940070"/>
            <a:ext cx="559708" cy="1275358"/>
            <a:chOff x="10446453" y="399347"/>
            <a:chExt cx="559708" cy="1275358"/>
          </a:xfrm>
        </p:grpSpPr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9DB3C531-4D73-4758-85CE-B399D16701F9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8" name="Connecteur droit avec flèche 67">
              <a:extLst>
                <a:ext uri="{FF2B5EF4-FFF2-40B4-BE49-F238E27FC236}">
                  <a16:creationId xmlns="" xmlns:a16="http://schemas.microsoft.com/office/drawing/2014/main" id="{8A649F39-EB94-47EF-8F12-FB99A3B14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="" xmlns:a16="http://schemas.microsoft.com/office/drawing/2014/main" id="{F0BE66E6-9506-47C7-B9D0-9C88B4CB21EA}"/>
              </a:ext>
            </a:extLst>
          </p:cNvPr>
          <p:cNvGrpSpPr/>
          <p:nvPr/>
        </p:nvGrpSpPr>
        <p:grpSpPr>
          <a:xfrm>
            <a:off x="8611717" y="1011383"/>
            <a:ext cx="559708" cy="1276284"/>
            <a:chOff x="10446453" y="399347"/>
            <a:chExt cx="559708" cy="1276284"/>
          </a:xfrm>
        </p:grpSpPr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751EE936-9E60-48D0-9ED4-18BF4B7A0E75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3" name="Connecteur droit avec flèche 72">
              <a:extLst>
                <a:ext uri="{FF2B5EF4-FFF2-40B4-BE49-F238E27FC236}">
                  <a16:creationId xmlns="" xmlns:a16="http://schemas.microsoft.com/office/drawing/2014/main" id="{92F0F20B-5629-4697-9AF8-172557370F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7918" y="1197165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1834347" y="923636"/>
            <a:ext cx="802981" cy="1276284"/>
            <a:chOff x="10301193" y="399347"/>
            <a:chExt cx="802981" cy="1276284"/>
          </a:xfrm>
        </p:grpSpPr>
        <p:grpSp>
          <p:nvGrpSpPr>
            <p:cNvPr id="48" name="Groupe 47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</a:t>
                </a:r>
              </a:p>
            </p:txBody>
          </p:sp>
        </p:grpSp>
        <p:cxnSp>
          <p:nvCxnSpPr>
            <p:cNvPr id="49" name="Connecteur droit avec flèche 48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  <a:stCxn id="67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1273813" y="2229523"/>
            <a:ext cx="9947557" cy="398832"/>
            <a:chOff x="1273813" y="2229523"/>
            <a:chExt cx="9947557" cy="398832"/>
          </a:xfrm>
        </p:grpSpPr>
        <p:grpSp>
          <p:nvGrpSpPr>
            <p:cNvPr id="26" name="Groupe 25">
              <a:extLst>
                <a:ext uri="{FF2B5EF4-FFF2-40B4-BE49-F238E27FC236}">
                  <a16:creationId xmlns="" xmlns:a16="http://schemas.microsoft.com/office/drawing/2014/main" id="{2E4054F3-4D2A-4490-81BB-A3F542A7A51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9" name="Connecteur droit 8">
                <a:extLst>
                  <a:ext uri="{FF2B5EF4-FFF2-40B4-BE49-F238E27FC236}">
                    <a16:creationId xmlns="" xmlns:a16="http://schemas.microsoft.com/office/drawing/2014/main" id="{62964291-3414-485C-9084-8083BC245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="" xmlns:a16="http://schemas.microsoft.com/office/drawing/2014/main" id="{2B68012B-0AE6-4B12-B3B5-A6185327C0E2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="" xmlns:a16="http://schemas.microsoft.com/office/drawing/2014/main" id="{9D509869-6334-4467-BB68-47EF64878E37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="" xmlns:a16="http://schemas.microsoft.com/office/drawing/2014/main" id="{2FF662F0-F777-43CA-A4DE-7E09B6002025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="" xmlns:a16="http://schemas.microsoft.com/office/drawing/2014/main" id="{26F5C92B-2446-43F9-B278-039278EEB9A1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="" xmlns:a16="http://schemas.microsoft.com/office/drawing/2014/main" id="{AFE52FF9-3AAA-461C-B3B7-54DE3029B8CA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="" xmlns:a16="http://schemas.microsoft.com/office/drawing/2014/main" id="{D5DFA2B5-7DFC-4F0F-88AB-A5FAC832334D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="" xmlns:a16="http://schemas.microsoft.com/office/drawing/2014/main" id="{B68430FD-CA8A-43AE-93E9-E35753B77D6F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="" xmlns:a16="http://schemas.microsoft.com/office/drawing/2014/main" id="{BBF6CE49-5F0B-4C2D-ABCE-5BF09548A53B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="" xmlns:a16="http://schemas.microsoft.com/office/drawing/2014/main" id="{1271E293-ABD6-40B1-A665-CD9DABD7EAEE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="" xmlns:a16="http://schemas.microsoft.com/office/drawing/2014/main" id="{A643C245-9B78-438C-A329-37AAB6CAAE9A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="" xmlns:a16="http://schemas.microsoft.com/office/drawing/2014/main" id="{B2A8E0DF-1A84-445C-A7DE-C0B13560234A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" name="Connecteur droit avec flèche 3"/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126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4212 L 0.00013 -0.12061 C 0.00013 -0.19375 0.18411 -0.28311 0.33346 -0.28311 L 0.66679 -0.28311 " pathEditMode="relative" rAng="0" ptsTypes="AAAA">
                                      <p:cBhvr>
                                        <p:cTn id="10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-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33333E-6 L 0.07799 3.33333E-6 C 0.11289 3.33333E-6 0.15638 -0.11713 0.15638 -0.21158 L 0.15638 -0.42107 " pathEditMode="relative" rAng="0" ptsTypes="AAAA">
                                      <p:cBhvr>
                                        <p:cTn id="14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3" y="-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04954 L -0.20052 0.04954 C -0.29024 0.04954 -0.4 -0.08333 -0.4 -0.19051 L -0.4 -0.42916 " pathEditMode="relative" rAng="0" ptsTypes="AAAA">
                                      <p:cBhvr>
                                        <p:cTn id="18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61" y="-2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3993604" y="969949"/>
            <a:ext cx="802981" cy="1387851"/>
            <a:chOff x="10301193" y="399347"/>
            <a:chExt cx="802981" cy="1387851"/>
          </a:xfrm>
        </p:grpSpPr>
        <p:grpSp>
          <p:nvGrpSpPr>
            <p:cNvPr id="36" name="Groupe 35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 smtClean="0"/>
                  <a:t>9</a:t>
                </a:r>
                <a:endParaRPr lang="fr-FR" sz="2800" dirty="0"/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071968" y="2380616"/>
            <a:ext cx="10338981" cy="344805"/>
            <a:chOff x="1473460" y="5409565"/>
            <a:chExt cx="9747910" cy="344805"/>
          </a:xfrm>
        </p:grpSpPr>
        <p:cxnSp>
          <p:nvCxnSpPr>
            <p:cNvPr id="3" name="Connecteur droit avec flèche 2"/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e 96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4593679" y="969949"/>
            <a:ext cx="802981" cy="1387851"/>
            <a:chOff x="10301193" y="399347"/>
            <a:chExt cx="802981" cy="1387851"/>
          </a:xfrm>
        </p:grpSpPr>
        <p:grpSp>
          <p:nvGrpSpPr>
            <p:cNvPr id="98" name="Groupe 97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01" name="ZoneTexte 100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 smtClean="0"/>
                  <a:t>10</a:t>
                </a:r>
                <a:endParaRPr lang="fr-FR" sz="2800" dirty="0"/>
              </a:p>
            </p:txBody>
          </p:sp>
        </p:grpSp>
        <p:cxnSp>
          <p:nvCxnSpPr>
            <p:cNvPr id="99" name="Connecteur droit avec flèche 98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2" name="Groupe 101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3412083" y="976017"/>
            <a:ext cx="802981" cy="1387851"/>
            <a:chOff x="10301193" y="399347"/>
            <a:chExt cx="802981" cy="1387851"/>
          </a:xfrm>
        </p:grpSpPr>
        <p:grpSp>
          <p:nvGrpSpPr>
            <p:cNvPr id="103" name="Groupe 102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06" name="ZoneTexte 105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4" name="Connecteur droit avec flèche 103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1643172" y="989000"/>
            <a:ext cx="802981" cy="1387851"/>
            <a:chOff x="10301193" y="399347"/>
            <a:chExt cx="802981" cy="1387851"/>
          </a:xfrm>
        </p:grpSpPr>
        <p:grpSp>
          <p:nvGrpSpPr>
            <p:cNvPr id="108" name="Groupe 107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11" name="ZoneTexte 110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9" name="Connecteur droit avec flèche 108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2" name="Groupe 111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5183107" y="973715"/>
            <a:ext cx="802981" cy="1387851"/>
            <a:chOff x="10301193" y="399347"/>
            <a:chExt cx="802981" cy="1387851"/>
          </a:xfrm>
        </p:grpSpPr>
        <p:grpSp>
          <p:nvGrpSpPr>
            <p:cNvPr id="113" name="Groupe 112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16" name="ZoneTexte 115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14" name="Connecteur droit avec flèche 113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7" name="Groupe 116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2424111" y="3892685"/>
            <a:ext cx="802981" cy="1387851"/>
            <a:chOff x="10301193" y="399347"/>
            <a:chExt cx="802981" cy="1387851"/>
          </a:xfrm>
        </p:grpSpPr>
        <p:grpSp>
          <p:nvGrpSpPr>
            <p:cNvPr id="118" name="Groupe 117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 smtClean="0"/>
                  <a:t>19</a:t>
                </a:r>
                <a:endParaRPr lang="fr-FR" sz="2800" dirty="0"/>
              </a:p>
            </p:txBody>
          </p:sp>
        </p:grpSp>
        <p:cxnSp>
          <p:nvCxnSpPr>
            <p:cNvPr id="119" name="Connecteur droit avec flèche 118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2" name="Groupe 121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1648996" y="3892685"/>
            <a:ext cx="802981" cy="1387851"/>
            <a:chOff x="10301193" y="399347"/>
            <a:chExt cx="802981" cy="1387851"/>
          </a:xfrm>
        </p:grpSpPr>
        <p:grpSp>
          <p:nvGrpSpPr>
            <p:cNvPr id="123" name="Groupe 122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126" name="ZoneTexte 125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 smtClean="0"/>
                  <a:t>6</a:t>
                </a:r>
                <a:endParaRPr lang="fr-FR" sz="2800" dirty="0"/>
              </a:p>
            </p:txBody>
          </p:sp>
        </p:grpSp>
        <p:cxnSp>
          <p:nvCxnSpPr>
            <p:cNvPr id="124" name="Connecteur droit avec flèche 123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0" name="Groupe 59">
            <a:extLst>
              <a:ext uri="{FF2B5EF4-FFF2-40B4-BE49-F238E27FC236}">
                <a16:creationId xmlns="" xmlns:a16="http://schemas.microsoft.com/office/drawing/2014/main" id="{BE9AA148-11E4-463F-88FA-8DFFEFEA9D1C}"/>
              </a:ext>
            </a:extLst>
          </p:cNvPr>
          <p:cNvGrpSpPr/>
          <p:nvPr/>
        </p:nvGrpSpPr>
        <p:grpSpPr>
          <a:xfrm>
            <a:off x="3193731" y="3892685"/>
            <a:ext cx="802981" cy="1387851"/>
            <a:chOff x="10301193" y="399347"/>
            <a:chExt cx="802981" cy="1387851"/>
          </a:xfrm>
        </p:grpSpPr>
        <p:grpSp>
          <p:nvGrpSpPr>
            <p:cNvPr id="61" name="Groupe 60">
              <a:extLst>
                <a:ext uri="{FF2B5EF4-FFF2-40B4-BE49-F238E27FC236}">
                  <a16:creationId xmlns="" xmlns:a16="http://schemas.microsoft.com/office/drawing/2014/main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="" xmlns:a16="http://schemas.microsoft.com/office/drawing/2014/main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1"/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="" xmlns:a16="http://schemas.microsoft.com/office/drawing/2014/main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 smtClean="0"/>
                  <a:t>15</a:t>
                </a:r>
                <a:endParaRPr lang="fr-FR" sz="2800" dirty="0"/>
              </a:p>
            </p:txBody>
          </p:sp>
        </p:grpSp>
        <p:cxnSp>
          <p:nvCxnSpPr>
            <p:cNvPr id="62" name="Connecteur droit avec flèche 61">
              <a:extLst>
                <a:ext uri="{FF2B5EF4-FFF2-40B4-BE49-F238E27FC236}">
                  <a16:creationId xmlns="" xmlns:a16="http://schemas.microsoft.com/office/drawing/2014/main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833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47 -0.0125 C -0.00482 -0.02639 -0.0056 -0.05278 0.00391 -0.05833 C 0.0082 -0.06597 0.0043 -0.06042 0.0125 -0.06528 C 0.01406 -0.0662 0.01719 -0.06806 0.01719 -0.06782 C 0.01927 -0.07176 0.02187 -0.07616 0.02422 -0.07917 C 0.02721 -0.08287 0.03047 -0.08472 0.03281 -0.09028 C 0.03802 -0.10208 0.04219 -0.12407 0.05078 -0.12917 C 0.05351 -0.13657 0.05677 -0.14282 0.05859 -0.15139 C 0.05976 -0.15671 0.0599 -0.16042 0.06172 -0.16528 C 0.06445 -0.18958 0.06615 -0.21481 0.06953 -0.23889 C 0.0707 -0.25995 0.07461 -0.27917 0.07656 -0.3 C 0.07591 -0.32361 0.07526 -0.34444 0.07109 -0.36667 C 0.06953 -0.37523 0.0668 -0.3794 0.0625 -0.38333 C 0.06016 -0.38542 0.05547 -0.38889 0.05547 -0.38866 C 0.05182 -0.39537 0.05182 -0.40231 0.05078 -0.41111 C 0.05026 -0.41551 0.04844 -0.41782 0.04844 -0.42222 " pathEditMode="relative" rAng="0" ptsTypes="fffffffffffffffA">
                                      <p:cBhvr>
                                        <p:cTn id="2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9" y="-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463 C 0.01732 0.00278 0.03399 -0.00023 0.05143 -0.00231 C 0.06979 -0.0088 0.05951 -0.00602 0.09518 -0.00648 C 0.17318 -0.00694 0.2513 -0.00718 0.3293 -0.00764 C 0.33919 -0.01481 0.3444 -0.01227 0.35899 -0.01319 C 0.3707 -0.01528 0.38099 -0.02083 0.39245 -0.02269 C 0.39922 -0.02523 0.40573 -0.02847 0.41172 -0.03218 C 0.41432 -0.04051 0.4207 -0.04259 0.42708 -0.04722 C 0.43359 -0.05741 0.43932 -0.06852 0.44649 -0.07847 C 0.44857 -0.08542 0.45156 -0.09167 0.45547 -0.09745 C 0.45846 -0.10995 0.45508 -0.10648 0.46185 -0.11111 C 0.46471 -0.12616 0.46315 -0.12037 0.46576 -0.12894 C 0.46667 -0.14005 0.46706 -0.15069 0.46966 -0.16157 C 0.47031 -0.19282 0.46706 -0.23241 0.48125 -0.26227 C 0.48372 -0.27917 0.49154 -0.29491 0.49662 -0.31134 C 0.50117 -0.32546 0.50521 -0.34028 0.5082 -0.35486 C 0.50886 -0.35718 0.50912 -0.36389 0.51081 -0.36713 C 0.5155 -0.37616 0.52214 -0.3831 0.52747 -0.39144 C 0.52839 -0.39282 0.52865 -0.39514 0.53008 -0.3956 C 0.53971 -0.39907 0.54727 -0.40718 0.55716 -0.41065 C 0.56445 -0.41829 0.5569 -0.41204 0.56875 -0.41597 C 0.58008 -0.42014 0.5655 -0.41782 0.57643 -0.42014 C 0.58086 -0.42106 0.59297 -0.42245 0.59701 -0.42292 C 0.6056 -0.425 0.60039 -0.42431 0.6125 -0.42431 " pathEditMode="relative" rAng="0" ptsTypes="fffffffffffffffffffffffA">
                                      <p:cBhvr>
                                        <p:cTn id="2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25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11022E-16 C 0.0099 -0.00231 0.01953 -0.00532 0.02956 -0.00718 C 0.0405 -0.01366 0.03438 -0.01088 0.05521 -0.01134 C 0.10065 -0.01204 0.14623 -0.01204 0.19167 -0.0125 C 0.1974 -0.01944 0.20039 -0.01713 0.20886 -0.01782 C 0.21576 -0.01991 0.22162 -0.02546 0.22826 -0.02731 C 0.23216 -0.02963 0.23594 -0.03287 0.23959 -0.03634 C 0.24102 -0.04444 0.24479 -0.04699 0.24857 -0.05116 C 0.25235 -0.06157 0.2556 -0.07222 0.25977 -0.08218 C 0.26107 -0.08866 0.26289 -0.09491 0.26498 -0.10069 C 0.2668 -0.11319 0.26485 -0.10949 0.26875 -0.11435 C 0.27044 -0.12917 0.26953 -0.12338 0.27097 -0.13148 C 0.27149 -0.14259 0.27175 -0.15278 0.27331 -0.16412 C 0.27357 -0.19444 0.27175 -0.23333 0.28008 -0.26273 C 0.28138 -0.27963 0.28607 -0.29468 0.28906 -0.31088 C 0.29167 -0.325 0.29388 -0.33958 0.29571 -0.3537 C 0.29623 -0.35625 0.29636 -0.3625 0.29727 -0.36574 C 0.30013 -0.375 0.30391 -0.38171 0.30703 -0.38981 C 0.30742 -0.3912 0.30755 -0.39352 0.30847 -0.39398 C 0.31406 -0.39722 0.31836 -0.40509 0.32422 -0.4088 C 0.32852 -0.4162 0.32422 -0.40995 0.33112 -0.41389 C 0.33776 -0.41782 0.32904 -0.41597 0.33542 -0.41782 C 0.33802 -0.41875 0.34492 -0.42014 0.34753 -0.4206 C 0.35235 -0.42269 0.34948 -0.42199 0.35677 -0.42199 " pathEditMode="relative" rAng="0" ptsTypes="AAAAAAAAAAAAAAAAAAAAAAAA">
                                      <p:cBhvr>
                                        <p:cTn id="2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9" y="-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34722"/>
            <a:ext cx="9144000" cy="1388555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1966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8386" y="158498"/>
            <a:ext cx="5795310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F3A95F55-2DA9-2C4B-8913-86076B2C75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642486" y="4325846"/>
            <a:ext cx="10461840" cy="209618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B10054F-83C8-3144-B121-F7732098E3EA}"/>
              </a:ext>
            </a:extLst>
          </p:cNvPr>
          <p:cNvSpPr txBox="1"/>
          <p:nvPr/>
        </p:nvSpPr>
        <p:spPr>
          <a:xfrm>
            <a:off x="2308935" y="5081549"/>
            <a:ext cx="1492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Cursive standard" pitchFamily="2" charset="0"/>
              </a:rPr>
              <a:t>24 </a:t>
            </a:r>
            <a:r>
              <a:rPr lang="fr-FR" sz="3200" dirty="0">
                <a:latin typeface="Cursive standard" pitchFamily="2" charset="0"/>
              </a:rPr>
              <a:t>- 6 = </a:t>
            </a:r>
            <a:r>
              <a:rPr lang="fr-FR" sz="3200" dirty="0" smtClean="0">
                <a:latin typeface="Cursive standard" pitchFamily="2" charset="0"/>
              </a:rPr>
              <a:t>18</a:t>
            </a:r>
            <a:endParaRPr lang="fr-FR" sz="3200" dirty="0">
              <a:latin typeface="Cursive standard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A92381C2-F4B4-644E-BB0F-51AAEA97DE64}"/>
              </a:ext>
            </a:extLst>
          </p:cNvPr>
          <p:cNvSpPr txBox="1"/>
          <p:nvPr/>
        </p:nvSpPr>
        <p:spPr>
          <a:xfrm>
            <a:off x="2334588" y="5601879"/>
            <a:ext cx="2468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Cursive standard" pitchFamily="2" charset="0"/>
              </a:rPr>
              <a:t>Sophie a </a:t>
            </a:r>
            <a:r>
              <a:rPr lang="fr-FR" sz="3600" dirty="0" smtClean="0">
                <a:latin typeface="Cursive standard" pitchFamily="2" charset="0"/>
              </a:rPr>
              <a:t>18 </a:t>
            </a:r>
            <a:r>
              <a:rPr lang="fr-FR" sz="3600" dirty="0">
                <a:latin typeface="Cursive standard" pitchFamily="2" charset="0"/>
              </a:rPr>
              <a:t>ans.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3B936BE5-967B-9749-8DB7-53F2C06FF4D0}"/>
              </a:ext>
            </a:extLst>
          </p:cNvPr>
          <p:cNvSpPr txBox="1"/>
          <p:nvPr/>
        </p:nvSpPr>
        <p:spPr>
          <a:xfrm>
            <a:off x="4033193" y="1229387"/>
            <a:ext cx="7071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Mathis a </a:t>
            </a:r>
            <a:r>
              <a:rPr lang="fr-FR" sz="2800" dirty="0" smtClean="0"/>
              <a:t>24 </a:t>
            </a:r>
            <a:r>
              <a:rPr lang="fr-FR" sz="2800" dirty="0"/>
              <a:t>ans. </a:t>
            </a:r>
            <a:endParaRPr lang="fr-FR" sz="2800" dirty="0" smtClean="0"/>
          </a:p>
          <a:p>
            <a:r>
              <a:rPr lang="fr-FR" sz="2800" dirty="0" smtClean="0"/>
              <a:t>Il </a:t>
            </a:r>
            <a:r>
              <a:rPr lang="fr-FR" sz="2800" dirty="0"/>
              <a:t>a 6 ans de plus que sa sœur Sophie.</a:t>
            </a:r>
          </a:p>
          <a:p>
            <a:r>
              <a:rPr lang="fr-FR" sz="2800" dirty="0" smtClean="0"/>
              <a:t>Quel </a:t>
            </a:r>
            <a:r>
              <a:rPr lang="fr-FR" sz="2800" dirty="0"/>
              <a:t>âge a-t-elle 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86BD6E2-8126-8744-B4C8-0887F69FBB30}"/>
              </a:ext>
            </a:extLst>
          </p:cNvPr>
          <p:cNvSpPr/>
          <p:nvPr/>
        </p:nvSpPr>
        <p:spPr>
          <a:xfrm rot="20514868">
            <a:off x="385188" y="640722"/>
            <a:ext cx="427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 devinettes</a:t>
            </a:r>
          </a:p>
        </p:txBody>
      </p:sp>
    </p:spTree>
    <p:extLst>
      <p:ext uri="{BB962C8B-B14F-4D97-AF65-F5344CB8AC3E}">
        <p14:creationId xmlns:p14="http://schemas.microsoft.com/office/powerpoint/2010/main" val="36584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64DA7A90-E3C1-DC42-B62B-CF58DCCC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284" y="223265"/>
            <a:ext cx="2954656" cy="2774325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875" y="223265"/>
            <a:ext cx="5247409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955E500-F280-9F45-979E-ACE069F09658}"/>
              </a:ext>
            </a:extLst>
          </p:cNvPr>
          <p:cNvSpPr txBox="1"/>
          <p:nvPr/>
        </p:nvSpPr>
        <p:spPr>
          <a:xfrm>
            <a:off x="784986" y="1321796"/>
            <a:ext cx="54348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 grand-mère a </a:t>
            </a:r>
            <a:r>
              <a:rPr lang="fr-FR" sz="2800" dirty="0" smtClean="0"/>
              <a:t>56 </a:t>
            </a:r>
            <a:r>
              <a:rPr lang="fr-FR" sz="2800" dirty="0"/>
              <a:t>ans. </a:t>
            </a:r>
            <a:endParaRPr lang="fr-FR" sz="2800" dirty="0" smtClean="0"/>
          </a:p>
          <a:p>
            <a:r>
              <a:rPr lang="fr-FR" sz="2800" dirty="0" smtClean="0"/>
              <a:t>Son </a:t>
            </a:r>
            <a:r>
              <a:rPr lang="fr-FR" sz="2800" dirty="0"/>
              <a:t>frère a </a:t>
            </a:r>
            <a:r>
              <a:rPr lang="fr-FR" sz="2800" dirty="0" smtClean="0"/>
              <a:t>15 </a:t>
            </a:r>
            <a:r>
              <a:rPr lang="fr-FR" sz="2800" dirty="0"/>
              <a:t>ans de moins qu’elle. </a:t>
            </a:r>
          </a:p>
          <a:p>
            <a:r>
              <a:rPr lang="fr-FR" sz="2800" dirty="0" smtClean="0"/>
              <a:t>Quel </a:t>
            </a:r>
            <a:r>
              <a:rPr lang="fr-FR" sz="2800" dirty="0"/>
              <a:t>âge </a:t>
            </a:r>
            <a:r>
              <a:rPr lang="fr-FR" sz="2800" dirty="0" err="1"/>
              <a:t>a-t-il</a:t>
            </a:r>
            <a:r>
              <a:rPr lang="fr-FR" sz="2800" dirty="0"/>
              <a:t> ?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9643" b="2392"/>
          <a:stretch/>
        </p:blipFill>
        <p:spPr>
          <a:xfrm>
            <a:off x="1127274" y="5029200"/>
            <a:ext cx="10461840" cy="148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64DA7A90-E3C1-DC42-B62B-CF58DCCC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284" y="223265"/>
            <a:ext cx="2954656" cy="2774325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875" y="223265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</a:t>
            </a:r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955E500-F280-9F45-979E-ACE069F09658}"/>
              </a:ext>
            </a:extLst>
          </p:cNvPr>
          <p:cNvSpPr txBox="1"/>
          <p:nvPr/>
        </p:nvSpPr>
        <p:spPr>
          <a:xfrm>
            <a:off x="784986" y="1321796"/>
            <a:ext cx="56029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 grand-mère a </a:t>
            </a:r>
            <a:r>
              <a:rPr lang="fr-FR" sz="2800" dirty="0" smtClean="0"/>
              <a:t>56 </a:t>
            </a:r>
            <a:r>
              <a:rPr lang="fr-FR" sz="2800" dirty="0"/>
              <a:t>ans. </a:t>
            </a:r>
            <a:endParaRPr lang="fr-FR" sz="2800" dirty="0" smtClean="0"/>
          </a:p>
          <a:p>
            <a:r>
              <a:rPr lang="fr-FR" sz="2800" dirty="0" smtClean="0"/>
              <a:t>Elle a 15 </a:t>
            </a:r>
            <a:r>
              <a:rPr lang="fr-FR" sz="2800" dirty="0"/>
              <a:t>ans de moins </a:t>
            </a:r>
            <a:r>
              <a:rPr lang="fr-FR" sz="2800" dirty="0" smtClean="0"/>
              <a:t>que son frère. </a:t>
            </a:r>
            <a:endParaRPr lang="fr-FR" sz="2800" dirty="0"/>
          </a:p>
          <a:p>
            <a:r>
              <a:rPr lang="fr-FR" sz="2800" dirty="0" smtClean="0"/>
              <a:t>Quel </a:t>
            </a:r>
            <a:r>
              <a:rPr lang="fr-FR" sz="2800" dirty="0"/>
              <a:t>âge </a:t>
            </a:r>
            <a:r>
              <a:rPr lang="fr-FR" sz="2800" dirty="0" err="1"/>
              <a:t>a-t-il</a:t>
            </a:r>
            <a:r>
              <a:rPr lang="fr-FR" sz="2800" dirty="0"/>
              <a:t> ?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9643" b="2392"/>
          <a:stretch/>
        </p:blipFill>
        <p:spPr>
          <a:xfrm>
            <a:off x="1127274" y="5029200"/>
            <a:ext cx="10461840" cy="148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64DA7A90-E3C1-DC42-B62B-CF58DCCC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284" y="223265"/>
            <a:ext cx="2954656" cy="2774325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875" y="223265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</a:t>
            </a:r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955E500-F280-9F45-979E-ACE069F09658}"/>
              </a:ext>
            </a:extLst>
          </p:cNvPr>
          <p:cNvSpPr txBox="1"/>
          <p:nvPr/>
        </p:nvSpPr>
        <p:spPr>
          <a:xfrm>
            <a:off x="784986" y="1321796"/>
            <a:ext cx="52521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 grand-mère a </a:t>
            </a:r>
            <a:r>
              <a:rPr lang="fr-FR" sz="2800" dirty="0" smtClean="0"/>
              <a:t>56 </a:t>
            </a:r>
            <a:r>
              <a:rPr lang="fr-FR" sz="2800" dirty="0"/>
              <a:t>ans. </a:t>
            </a:r>
            <a:endParaRPr lang="fr-FR" sz="2800" dirty="0" smtClean="0"/>
          </a:p>
          <a:p>
            <a:r>
              <a:rPr lang="fr-FR" sz="2800" dirty="0" smtClean="0"/>
              <a:t>Son </a:t>
            </a:r>
            <a:r>
              <a:rPr lang="fr-FR" sz="2800" dirty="0"/>
              <a:t>frère a </a:t>
            </a:r>
            <a:r>
              <a:rPr lang="fr-FR" sz="2800" dirty="0" smtClean="0"/>
              <a:t>8 </a:t>
            </a:r>
            <a:r>
              <a:rPr lang="fr-FR" sz="2800" dirty="0"/>
              <a:t>ans de moins qu’elle. </a:t>
            </a:r>
          </a:p>
          <a:p>
            <a:r>
              <a:rPr lang="fr-FR" sz="2800" dirty="0" smtClean="0"/>
              <a:t>Quel </a:t>
            </a:r>
            <a:r>
              <a:rPr lang="fr-FR" sz="2800" dirty="0"/>
              <a:t>âge </a:t>
            </a:r>
            <a:r>
              <a:rPr lang="fr-FR" sz="2800" dirty="0" err="1"/>
              <a:t>a-t-il</a:t>
            </a:r>
            <a:r>
              <a:rPr lang="fr-FR" sz="2800" dirty="0"/>
              <a:t> ?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9643" b="2392"/>
          <a:stretch/>
        </p:blipFill>
        <p:spPr>
          <a:xfrm>
            <a:off x="1127274" y="5029200"/>
            <a:ext cx="10461840" cy="148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64DA7A90-E3C1-DC42-B62B-CF58DCCC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284" y="223265"/>
            <a:ext cx="2954656" cy="2774325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900" y="223265"/>
            <a:ext cx="661669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pour plus tard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955E500-F280-9F45-979E-ACE069F09658}"/>
              </a:ext>
            </a:extLst>
          </p:cNvPr>
          <p:cNvSpPr txBox="1"/>
          <p:nvPr/>
        </p:nvSpPr>
        <p:spPr>
          <a:xfrm>
            <a:off x="784986" y="1321796"/>
            <a:ext cx="54348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 grand-mère a </a:t>
            </a:r>
            <a:r>
              <a:rPr lang="fr-FR" sz="2800" dirty="0" smtClean="0"/>
              <a:t>62 </a:t>
            </a:r>
            <a:r>
              <a:rPr lang="fr-FR" sz="2800" dirty="0"/>
              <a:t>ans. </a:t>
            </a:r>
            <a:endParaRPr lang="fr-FR" sz="2800" dirty="0" smtClean="0"/>
          </a:p>
          <a:p>
            <a:r>
              <a:rPr lang="fr-FR" sz="2800" dirty="0" smtClean="0"/>
              <a:t>Son </a:t>
            </a:r>
            <a:r>
              <a:rPr lang="fr-FR" sz="2800" dirty="0"/>
              <a:t>frère a </a:t>
            </a:r>
            <a:r>
              <a:rPr lang="fr-FR" sz="2800" dirty="0" smtClean="0"/>
              <a:t>16 </a:t>
            </a:r>
            <a:r>
              <a:rPr lang="fr-FR" sz="2800" dirty="0"/>
              <a:t>ans de moins qu’elle. </a:t>
            </a:r>
          </a:p>
          <a:p>
            <a:r>
              <a:rPr lang="fr-FR" sz="2800" dirty="0" smtClean="0"/>
              <a:t>Quel </a:t>
            </a:r>
            <a:r>
              <a:rPr lang="fr-FR" sz="2800" dirty="0"/>
              <a:t>âge </a:t>
            </a:r>
            <a:r>
              <a:rPr lang="fr-FR" sz="2800" dirty="0" err="1"/>
              <a:t>a-t-il</a:t>
            </a:r>
            <a:r>
              <a:rPr lang="fr-FR" sz="2800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72927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6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Ajouter des nombres </a:t>
            </a:r>
          </a:p>
        </p:txBody>
      </p:sp>
    </p:spTree>
    <p:extLst>
      <p:ext uri="{BB962C8B-B14F-4D97-AF65-F5344CB8AC3E}">
        <p14:creationId xmlns:p14="http://schemas.microsoft.com/office/powerpoint/2010/main" val="35683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066" y="234826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6DB7D3D-7A1D-2C4F-80B0-BE05D3A6F3DB}"/>
              </a:ext>
            </a:extLst>
          </p:cNvPr>
          <p:cNvSpPr/>
          <p:nvPr/>
        </p:nvSpPr>
        <p:spPr>
          <a:xfrm rot="20514868">
            <a:off x="520803" y="875548"/>
            <a:ext cx="427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 devinettes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AA682701-F9F9-CC48-B144-47FB8A8EE838}"/>
              </a:ext>
            </a:extLst>
          </p:cNvPr>
          <p:cNvSpPr txBox="1"/>
          <p:nvPr/>
        </p:nvSpPr>
        <p:spPr>
          <a:xfrm>
            <a:off x="1305686" y="2106626"/>
            <a:ext cx="104321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Ma grand-mère a 56 ans. Elle a 7 ans de moins que son frère. </a:t>
            </a:r>
          </a:p>
          <a:p>
            <a:endParaRPr lang="fr-FR" sz="3200" dirty="0"/>
          </a:p>
          <a:p>
            <a:r>
              <a:rPr lang="fr-FR" sz="3200" dirty="0"/>
              <a:t>Quel âge </a:t>
            </a:r>
            <a:r>
              <a:rPr lang="fr-FR" sz="3200" dirty="0" err="1"/>
              <a:t>a-t-il</a:t>
            </a:r>
            <a:r>
              <a:rPr lang="fr-FR" sz="3200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32276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781" y="168571"/>
            <a:ext cx="6014766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pour </a:t>
            </a:r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plus tard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820ACBC8-2787-1147-BD61-E37124DEBD59}"/>
              </a:ext>
            </a:extLst>
          </p:cNvPr>
          <p:cNvSpPr txBox="1"/>
          <p:nvPr/>
        </p:nvSpPr>
        <p:spPr>
          <a:xfrm>
            <a:off x="1170432" y="2060240"/>
            <a:ext cx="1011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Mathis a pris 73 photos de son chien. Sa sœur </a:t>
            </a:r>
            <a:r>
              <a:rPr lang="fr-FR" sz="3200" dirty="0" err="1"/>
              <a:t>Élina</a:t>
            </a:r>
            <a:r>
              <a:rPr lang="fr-FR" sz="3200" dirty="0"/>
              <a:t> a 15 photos de moins que lui. </a:t>
            </a:r>
          </a:p>
          <a:p>
            <a:r>
              <a:rPr lang="fr-FR" sz="3200" dirty="0"/>
              <a:t>Combien de photos a pris </a:t>
            </a:r>
            <a:r>
              <a:rPr lang="fr-FR" sz="3200" dirty="0" err="1"/>
              <a:t>Élina</a:t>
            </a:r>
            <a:r>
              <a:rPr lang="fr-FR" sz="32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0332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1524" y="223582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8031B280-6C0E-BB40-AA1B-48ECFCDC191E}"/>
              </a:ext>
            </a:extLst>
          </p:cNvPr>
          <p:cNvSpPr txBox="1"/>
          <p:nvPr/>
        </p:nvSpPr>
        <p:spPr>
          <a:xfrm>
            <a:off x="1170432" y="2060240"/>
            <a:ext cx="1011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Mathis a pris 42 photos de son chien. Il en a 13 de moins que sa sœur </a:t>
            </a:r>
            <a:r>
              <a:rPr lang="fr-FR" sz="3200" dirty="0" err="1"/>
              <a:t>Élina</a:t>
            </a:r>
            <a:r>
              <a:rPr lang="fr-FR" sz="3200" dirty="0"/>
              <a:t>. </a:t>
            </a:r>
          </a:p>
          <a:p>
            <a:r>
              <a:rPr lang="fr-FR" sz="3200" dirty="0"/>
              <a:t>Combien de photos a pris </a:t>
            </a:r>
            <a:r>
              <a:rPr lang="fr-FR" sz="3200" dirty="0" err="1"/>
              <a:t>Élina</a:t>
            </a:r>
            <a:r>
              <a:rPr lang="fr-FR" sz="3200" dirty="0"/>
              <a:t>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26762" y="4012930"/>
            <a:ext cx="10456934" cy="20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5582A95E-41E4-7D4E-8FBB-96451609E208}"/>
              </a:ext>
            </a:extLst>
          </p:cNvPr>
          <p:cNvSpPr txBox="1"/>
          <p:nvPr/>
        </p:nvSpPr>
        <p:spPr>
          <a:xfrm>
            <a:off x="610742" y="652332"/>
            <a:ext cx="5003674" cy="262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 grand-mère a 67 ans. Son frère a 5 ans de moins qu’elle. </a:t>
            </a:r>
          </a:p>
          <a:p>
            <a:endParaRPr lang="fr-FR" sz="3200" dirty="0"/>
          </a:p>
          <a:p>
            <a:r>
              <a:rPr lang="fr-FR" sz="3200" dirty="0"/>
              <a:t>Quel âge </a:t>
            </a:r>
            <a:r>
              <a:rPr lang="fr-FR" sz="3200" dirty="0" err="1"/>
              <a:t>a-t-il</a:t>
            </a:r>
            <a:r>
              <a:rPr lang="fr-FR" sz="3200" dirty="0"/>
              <a:t> ?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C7D3E33A-3F71-E845-831B-583B5DF3B814}"/>
              </a:ext>
            </a:extLst>
          </p:cNvPr>
          <p:cNvSpPr txBox="1"/>
          <p:nvPr/>
        </p:nvSpPr>
        <p:spPr>
          <a:xfrm>
            <a:off x="5614416" y="652332"/>
            <a:ext cx="61264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Mathis a pris 42 photos de son chien. Il en a 13 de moins que sa sœur </a:t>
            </a:r>
            <a:r>
              <a:rPr lang="fr-FR" sz="3200" dirty="0" err="1"/>
              <a:t>Élina</a:t>
            </a:r>
            <a:r>
              <a:rPr lang="fr-FR" sz="3200" dirty="0"/>
              <a:t>. </a:t>
            </a:r>
          </a:p>
          <a:p>
            <a:endParaRPr lang="fr-FR" sz="3200" dirty="0"/>
          </a:p>
          <a:p>
            <a:r>
              <a:rPr lang="fr-FR" sz="3200" dirty="0"/>
              <a:t>Combien de photos a pris </a:t>
            </a:r>
            <a:r>
              <a:rPr lang="fr-FR" sz="3200" dirty="0" err="1"/>
              <a:t>Élina</a:t>
            </a:r>
            <a:r>
              <a:rPr lang="fr-FR" sz="3200" dirty="0"/>
              <a:t>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="" xmlns:a16="http://schemas.microsoft.com/office/drawing/2014/main" id="{892B06E6-B8E2-4D46-9B27-0F30E45776C1}"/>
              </a:ext>
            </a:extLst>
          </p:cNvPr>
          <p:cNvCxnSpPr>
            <a:cxnSpLocks/>
          </p:cNvCxnSpPr>
          <p:nvPr/>
        </p:nvCxnSpPr>
        <p:spPr>
          <a:xfrm>
            <a:off x="5212080" y="493776"/>
            <a:ext cx="0" cy="3090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4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F8F0532E-7C50-C14D-BE73-6663E2C59F96}"/>
              </a:ext>
            </a:extLst>
          </p:cNvPr>
          <p:cNvSpPr txBox="1"/>
          <p:nvPr/>
        </p:nvSpPr>
        <p:spPr>
          <a:xfrm>
            <a:off x="3523169" y="969264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35 + 3</a:t>
            </a:r>
          </a:p>
        </p:txBody>
      </p:sp>
    </p:spTree>
    <p:extLst>
      <p:ext uri="{BB962C8B-B14F-4D97-AF65-F5344CB8AC3E}">
        <p14:creationId xmlns:p14="http://schemas.microsoft.com/office/powerpoint/2010/main" val="627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71F27172-DEA6-044E-B683-63A466A2A1DE}"/>
              </a:ext>
            </a:extLst>
          </p:cNvPr>
          <p:cNvSpPr txBox="1"/>
          <p:nvPr/>
        </p:nvSpPr>
        <p:spPr>
          <a:xfrm>
            <a:off x="3255960" y="969263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42 + 7</a:t>
            </a:r>
          </a:p>
        </p:txBody>
      </p:sp>
    </p:spTree>
    <p:extLst>
      <p:ext uri="{BB962C8B-B14F-4D97-AF65-F5344CB8AC3E}">
        <p14:creationId xmlns:p14="http://schemas.microsoft.com/office/powerpoint/2010/main" val="30476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855623BF-2D6C-AF4E-8EE1-A5A646BAAC66}"/>
              </a:ext>
            </a:extLst>
          </p:cNvPr>
          <p:cNvSpPr txBox="1"/>
          <p:nvPr/>
        </p:nvSpPr>
        <p:spPr>
          <a:xfrm>
            <a:off x="3291199" y="985239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64 + 5</a:t>
            </a:r>
          </a:p>
        </p:txBody>
      </p:sp>
    </p:spTree>
    <p:extLst>
      <p:ext uri="{BB962C8B-B14F-4D97-AF65-F5344CB8AC3E}">
        <p14:creationId xmlns:p14="http://schemas.microsoft.com/office/powerpoint/2010/main" val="12576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19B682F0-A5A2-EE48-835E-CDA115DF81E6}"/>
              </a:ext>
            </a:extLst>
          </p:cNvPr>
          <p:cNvCxnSpPr>
            <a:cxnSpLocks/>
          </p:cNvCxnSpPr>
          <p:nvPr/>
        </p:nvCxnSpPr>
        <p:spPr>
          <a:xfrm>
            <a:off x="4041648" y="542544"/>
            <a:ext cx="0" cy="555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="" xmlns:a16="http://schemas.microsoft.com/office/drawing/2014/main" id="{50BFCA61-BB28-2846-AA2B-AE4730ED2CBA}"/>
              </a:ext>
            </a:extLst>
          </p:cNvPr>
          <p:cNvCxnSpPr>
            <a:cxnSpLocks/>
          </p:cNvCxnSpPr>
          <p:nvPr/>
        </p:nvCxnSpPr>
        <p:spPr>
          <a:xfrm>
            <a:off x="8052816" y="542544"/>
            <a:ext cx="0" cy="5559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94B34AD6-E5E3-774A-9FDA-D3B524F8126B}"/>
              </a:ext>
            </a:extLst>
          </p:cNvPr>
          <p:cNvSpPr txBox="1"/>
          <p:nvPr/>
        </p:nvSpPr>
        <p:spPr>
          <a:xfrm>
            <a:off x="1237168" y="842218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74 + 3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A7A4919D-C3E0-0A49-B4AF-8D51D268772B}"/>
              </a:ext>
            </a:extLst>
          </p:cNvPr>
          <p:cNvSpPr txBox="1"/>
          <p:nvPr/>
        </p:nvSpPr>
        <p:spPr>
          <a:xfrm>
            <a:off x="5242240" y="838199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51 + 6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96C1FB15-70BF-974D-A66B-86B3DC1D22DA}"/>
              </a:ext>
            </a:extLst>
          </p:cNvPr>
          <p:cNvSpPr txBox="1"/>
          <p:nvPr/>
        </p:nvSpPr>
        <p:spPr>
          <a:xfrm>
            <a:off x="9143039" y="838198"/>
            <a:ext cx="1707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85 + 2</a:t>
            </a:r>
          </a:p>
        </p:txBody>
      </p:sp>
    </p:spTree>
    <p:extLst>
      <p:ext uri="{BB962C8B-B14F-4D97-AF65-F5344CB8AC3E}">
        <p14:creationId xmlns:p14="http://schemas.microsoft.com/office/powerpoint/2010/main" val="627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Les nombres en lettres</a:t>
            </a:r>
          </a:p>
        </p:txBody>
      </p:sp>
    </p:spTree>
    <p:extLst>
      <p:ext uri="{BB962C8B-B14F-4D97-AF65-F5344CB8AC3E}">
        <p14:creationId xmlns:p14="http://schemas.microsoft.com/office/powerpoint/2010/main" val="1831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838200" y="4060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1 à 10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45413"/>
              </p:ext>
            </p:extLst>
          </p:nvPr>
        </p:nvGraphicFramePr>
        <p:xfrm>
          <a:off x="1172464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="" xmlns:a16="http://schemas.microsoft.com/office/drawing/2014/main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="" xmlns:a16="http://schemas.microsoft.com/office/drawing/2014/main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trois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quatre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cinq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5790065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="" xmlns:a16="http://schemas.microsoft.com/office/drawing/2014/main" id="{5BC05674-7F91-AB46-9D96-7023C8648D49}"/>
              </a:ext>
            </a:extLst>
          </p:cNvPr>
          <p:cNvSpPr/>
          <p:nvPr/>
        </p:nvSpPr>
        <p:spPr>
          <a:xfrm rot="19517267">
            <a:off x="1104028" y="756405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="" xmlns:a16="http://schemas.microsoft.com/office/drawing/2014/main" id="{CBC9E98B-C661-3545-8335-A7A90F2F9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28263"/>
              </p:ext>
            </p:extLst>
          </p:nvPr>
        </p:nvGraphicFramePr>
        <p:xfrm>
          <a:off x="6619240" y="2523395"/>
          <a:ext cx="473456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63">
                  <a:extLst>
                    <a:ext uri="{9D8B030D-6E8A-4147-A177-3AD203B41FA5}">
                      <a16:colId xmlns="" xmlns:a16="http://schemas.microsoft.com/office/drawing/2014/main" val="1177339988"/>
                    </a:ext>
                  </a:extLst>
                </a:gridCol>
                <a:gridCol w="3009997">
                  <a:extLst>
                    <a:ext uri="{9D8B030D-6E8A-4147-A177-3AD203B41FA5}">
                      <a16:colId xmlns="" xmlns:a16="http://schemas.microsoft.com/office/drawing/2014/main" val="602657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923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1885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0295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neuf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352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640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77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3F91DC7E-E36C-DD43-A737-C3D60B089453}"/>
              </a:ext>
            </a:extLst>
          </p:cNvPr>
          <p:cNvSpPr txBox="1">
            <a:spLocks/>
          </p:cNvSpPr>
          <p:nvPr/>
        </p:nvSpPr>
        <p:spPr>
          <a:xfrm>
            <a:off x="4696086" y="544052"/>
            <a:ext cx="57637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L’écriture en lettres</a:t>
            </a:r>
          </a:p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de 11 à 19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FAB22430-AA9D-DD48-86F5-B8DDD2B5F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52135"/>
              </p:ext>
            </p:extLst>
          </p:nvPr>
        </p:nvGraphicFramePr>
        <p:xfrm>
          <a:off x="418592" y="582464"/>
          <a:ext cx="473456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512">
                  <a:extLst>
                    <a:ext uri="{9D8B030D-6E8A-4147-A177-3AD203B41FA5}">
                      <a16:colId xmlns="" xmlns:a16="http://schemas.microsoft.com/office/drawing/2014/main" val="377710676"/>
                    </a:ext>
                  </a:extLst>
                </a:gridCol>
                <a:gridCol w="2670048">
                  <a:extLst>
                    <a:ext uri="{9D8B030D-6E8A-4147-A177-3AD203B41FA5}">
                      <a16:colId xmlns="" xmlns:a16="http://schemas.microsoft.com/office/drawing/2014/main" val="2562370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931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813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281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41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5790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9723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920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4012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21532261"/>
                  </a:ext>
                </a:extLst>
              </a:tr>
            </a:tbl>
          </a:graphicData>
        </a:graphic>
      </p:graphicFrame>
      <p:sp>
        <p:nvSpPr>
          <p:cNvPr id="7" name="Coeur 6">
            <a:extLst>
              <a:ext uri="{FF2B5EF4-FFF2-40B4-BE49-F238E27FC236}">
                <a16:creationId xmlns="" xmlns:a16="http://schemas.microsoft.com/office/drawing/2014/main" id="{5BC05674-7F91-AB46-9D96-7023C8648D49}"/>
              </a:ext>
            </a:extLst>
          </p:cNvPr>
          <p:cNvSpPr/>
          <p:nvPr/>
        </p:nvSpPr>
        <p:spPr>
          <a:xfrm rot="2026629">
            <a:off x="9900537" y="488530"/>
            <a:ext cx="1609344" cy="143660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950507C9-C36A-004F-BD30-D4044112952B}"/>
              </a:ext>
            </a:extLst>
          </p:cNvPr>
          <p:cNvSpPr txBox="1"/>
          <p:nvPr/>
        </p:nvSpPr>
        <p:spPr>
          <a:xfrm>
            <a:off x="7392871" y="2333983"/>
            <a:ext cx="1071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onze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FA506AC8-AEB3-7945-815A-9FAEFFCE2999}"/>
              </a:ext>
            </a:extLst>
          </p:cNvPr>
          <p:cNvSpPr txBox="1"/>
          <p:nvPr/>
        </p:nvSpPr>
        <p:spPr>
          <a:xfrm>
            <a:off x="7356482" y="2862168"/>
            <a:ext cx="1229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treize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7B6D1E3C-11D6-8844-B681-96A34BC94580}"/>
              </a:ext>
            </a:extLst>
          </p:cNvPr>
          <p:cNvSpPr txBox="1"/>
          <p:nvPr/>
        </p:nvSpPr>
        <p:spPr>
          <a:xfrm>
            <a:off x="7271844" y="1797463"/>
            <a:ext cx="1314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douze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D1F45FFF-F452-E543-9434-52C68E26EBE8}"/>
              </a:ext>
            </a:extLst>
          </p:cNvPr>
          <p:cNvSpPr txBox="1"/>
          <p:nvPr/>
        </p:nvSpPr>
        <p:spPr>
          <a:xfrm>
            <a:off x="7050854" y="4296031"/>
            <a:ext cx="1840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quatorze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696B4419-9FEF-C341-9028-7EE45D5529B5}"/>
              </a:ext>
            </a:extLst>
          </p:cNvPr>
          <p:cNvSpPr txBox="1"/>
          <p:nvPr/>
        </p:nvSpPr>
        <p:spPr>
          <a:xfrm>
            <a:off x="7249978" y="3753220"/>
            <a:ext cx="1418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quinze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3DD16C2E-09A0-2E4F-988B-754554EA1164}"/>
              </a:ext>
            </a:extLst>
          </p:cNvPr>
          <p:cNvSpPr txBox="1"/>
          <p:nvPr/>
        </p:nvSpPr>
        <p:spPr>
          <a:xfrm>
            <a:off x="7356482" y="3287712"/>
            <a:ext cx="110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seize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0D81866D-6AA5-CE4D-83AD-1F97463A5908}"/>
              </a:ext>
            </a:extLst>
          </p:cNvPr>
          <p:cNvSpPr txBox="1"/>
          <p:nvPr/>
        </p:nvSpPr>
        <p:spPr>
          <a:xfrm>
            <a:off x="7226408" y="5964514"/>
            <a:ext cx="1617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  <a:r>
              <a:rPr lang="fr-FR" sz="3600" dirty="0" smtClean="0"/>
              <a:t>ix-huit</a:t>
            </a:r>
            <a:endParaRPr lang="fr-FR" sz="3600" dirty="0"/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CEBA68DD-DC64-1E48-8BD4-096CD7A48364}"/>
              </a:ext>
            </a:extLst>
          </p:cNvPr>
          <p:cNvSpPr txBox="1"/>
          <p:nvPr/>
        </p:nvSpPr>
        <p:spPr>
          <a:xfrm>
            <a:off x="7165943" y="4818978"/>
            <a:ext cx="1728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  <a:r>
              <a:rPr lang="fr-FR" sz="3600" dirty="0" smtClean="0"/>
              <a:t>ix-neuf</a:t>
            </a:r>
            <a:endParaRPr lang="fr-FR" sz="3600" dirty="0"/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03EFEC01-193A-DC4E-A233-106B34082DD7}"/>
              </a:ext>
            </a:extLst>
          </p:cNvPr>
          <p:cNvSpPr txBox="1"/>
          <p:nvPr/>
        </p:nvSpPr>
        <p:spPr>
          <a:xfrm>
            <a:off x="7165943" y="5334682"/>
            <a:ext cx="1678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  <a:r>
              <a:rPr lang="fr-FR" sz="3600" dirty="0" smtClean="0"/>
              <a:t>ix-sept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10265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22222E-6 L -0.34023 -0.0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18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7037E-7 L -0.34024 -0.260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18" y="-1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85185E-6 L -0.34375 -0.16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88" y="-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11111E-6 L -0.33854 0.027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27" y="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96296E-6 L -0.3427 -0.129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7 L -0.34375 -0.2861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88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34856 0.0502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5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 L -0.34648 -0.1842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31" y="-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3.33333E-6 L -0.34895 -0.198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48" y="-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497</Words>
  <Application>Microsoft Office PowerPoint</Application>
  <PresentationFormat>Personnalisé</PresentationFormat>
  <Paragraphs>148</Paragraphs>
  <Slides>23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Mardi 21 avril</vt:lpstr>
      <vt:lpstr>Calcul mental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La situation d’hier</vt:lpstr>
      <vt:lpstr>Première situation</vt:lpstr>
      <vt:lpstr>Deuxième situation</vt:lpstr>
      <vt:lpstr>Troisième situation</vt:lpstr>
      <vt:lpstr>Situation pour plus tard</vt:lpstr>
      <vt:lpstr>Présentation PowerPoint</vt:lpstr>
      <vt:lpstr>Troisième situation</vt:lpstr>
      <vt:lpstr>Situation pour plus tard</vt:lpstr>
      <vt:lpstr>Deuxième situation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20 avril</dc:title>
  <dc:creator>Laure BREMONT</dc:creator>
  <cp:lastModifiedBy>Ollivier HUNAULT</cp:lastModifiedBy>
  <cp:revision>42</cp:revision>
  <dcterms:created xsi:type="dcterms:W3CDTF">2020-04-04T15:31:20Z</dcterms:created>
  <dcterms:modified xsi:type="dcterms:W3CDTF">2020-05-04T21:33:35Z</dcterms:modified>
</cp:coreProperties>
</file>