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425" r:id="rId3"/>
    <p:sldId id="504" r:id="rId4"/>
    <p:sldId id="306" r:id="rId5"/>
    <p:sldId id="421" r:id="rId6"/>
    <p:sldId id="426" r:id="rId7"/>
    <p:sldId id="544" r:id="rId8"/>
    <p:sldId id="326" r:id="rId9"/>
    <p:sldId id="341" r:id="rId10"/>
    <p:sldId id="521" r:id="rId11"/>
    <p:sldId id="526" r:id="rId12"/>
    <p:sldId id="528" r:id="rId13"/>
    <p:sldId id="530" r:id="rId14"/>
    <p:sldId id="532" r:id="rId15"/>
    <p:sldId id="534" r:id="rId16"/>
    <p:sldId id="536" r:id="rId17"/>
    <p:sldId id="431" r:id="rId18"/>
    <p:sldId id="370" r:id="rId19"/>
    <p:sldId id="498" r:id="rId20"/>
    <p:sldId id="501" r:id="rId21"/>
    <p:sldId id="546" r:id="rId22"/>
    <p:sldId id="548" r:id="rId23"/>
    <p:sldId id="439" r:id="rId24"/>
    <p:sldId id="471" r:id="rId25"/>
    <p:sldId id="552" r:id="rId26"/>
    <p:sldId id="553" r:id="rId27"/>
    <p:sldId id="55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B4D"/>
    <a:srgbClr val="FFCCFF"/>
    <a:srgbClr val="CC99FF"/>
    <a:srgbClr val="E76F0B"/>
    <a:srgbClr val="FF00FF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9007" autoAdjust="0"/>
  </p:normalViewPr>
  <p:slideViewPr>
    <p:cSldViewPr snapToGrid="0">
      <p:cViewPr varScale="1">
        <p:scale>
          <a:sx n="45" d="100"/>
          <a:sy n="45" d="100"/>
        </p:scale>
        <p:origin x="-10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Reprise des calculs déjà travaillés et lien avec les tables d’addition 1-2-5-9-10 et avec les doubles</a:t>
            </a:r>
          </a:p>
          <a:p>
            <a:endParaRPr lang="fr-FR" dirty="0"/>
          </a:p>
          <a:p>
            <a:r>
              <a:rPr lang="fr-FR" dirty="0"/>
              <a:t>Je n’écris plus tout : juste 50+8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8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4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toutes les lignes du tableau</a:t>
            </a:r>
          </a:p>
          <a:p>
            <a:r>
              <a:rPr lang="fr-FR" dirty="0"/>
              <a:t>Quelques nombres à nommer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2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notion étudiée : dizaines entières et unités restantes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128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lien unités et dizaines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823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doubles travaillés il y a deux semaines!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9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Réf pb fruits dans un panier et Kevin et les crayons qu’on lui offrait</a:t>
            </a:r>
          </a:p>
          <a:p>
            <a:r>
              <a:rPr lang="fr-FR" dirty="0"/>
              <a:t>Pb transformation positive, recherche état initial.</a:t>
            </a:r>
          </a:p>
          <a:p>
            <a:r>
              <a:rPr lang="fr-FR" dirty="0"/>
              <a:t>Matérialisation de dizaines pour lien unités dizaines.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251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Pb transformation positive, recherche état initial.</a:t>
            </a:r>
          </a:p>
          <a:p>
            <a:r>
              <a:rPr lang="fr-FR" dirty="0"/>
              <a:t>Matérialisation de dizaines pour lien unités dizaines.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84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Pb transformation positive, recherche état initial.</a:t>
            </a:r>
          </a:p>
          <a:p>
            <a:r>
              <a:rPr lang="fr-FR" dirty="0"/>
              <a:t>Matérialisation de dizaines pour lien unités dizaines.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79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4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avez travaillé la table +1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24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table +2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77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table +10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2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table +9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table +5</a:t>
            </a:r>
          </a:p>
          <a:p>
            <a:r>
              <a:rPr lang="fr-FR" dirty="0"/>
              <a:t>Revoir les tables vues :</a:t>
            </a:r>
          </a:p>
          <a:p>
            <a:r>
              <a:rPr lang="fr-FR" dirty="0"/>
              <a:t>-Jeu du Qui dit vite Ermel, avec appui tableau ( dire un nombre et toujours ajouter le même nombre (+10 puis +9)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-Poser des sommes dont il faut donner le résultat, avec le tableau en appui, pour travailler la mémorisation. Pas de comptage sur les doigts.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3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 ERMEL. Prévoir un modèle papier simple pour montrer comment le jeu peut être construit à la maison, pour jouer seul ou avec l’aide d’un parent, d’un frère ou d’une sœur.</a:t>
            </a:r>
          </a:p>
          <a:p>
            <a:endParaRPr lang="fr-FR" dirty="0"/>
          </a:p>
          <a:p>
            <a:r>
              <a:rPr lang="fr-FR" dirty="0"/>
              <a:t>Là, 7 calculs carte recto verso à faire très vite, sans tableau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3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14 avril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 + 2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89034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 + 2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7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 + 5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 + 1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 + 5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8 + 10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2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94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/>
                <a:t>10+10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9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4887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Le tableau des nombres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9954" y="1803493"/>
          <a:ext cx="5859660" cy="445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66">
                  <a:extLst>
                    <a:ext uri="{9D8B030D-6E8A-4147-A177-3AD203B41FA5}">
                      <a16:colId xmlns:a16="http://schemas.microsoft.com/office/drawing/2014/main" xmlns="" val="2420847034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480872400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934363649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072706557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889925062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544732703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49455025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237163036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3944406011"/>
                    </a:ext>
                  </a:extLst>
                </a:gridCol>
                <a:gridCol w="585966">
                  <a:extLst>
                    <a:ext uri="{9D8B030D-6E8A-4147-A177-3AD203B41FA5}">
                      <a16:colId xmlns:a16="http://schemas.microsoft.com/office/drawing/2014/main" xmlns="" val="1237117159"/>
                    </a:ext>
                  </a:extLst>
                </a:gridCol>
              </a:tblGrid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485838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893252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8359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52025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099044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785289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210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502527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621966"/>
                  </a:ext>
                </a:extLst>
              </a:tr>
              <a:tr h="4458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6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4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34" y="5792"/>
            <a:ext cx="10515600" cy="9111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Trouve le nombre de crayons de couleurs.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F69710E3-6389-4553-98E4-38BDDB3B3A96}"/>
              </a:ext>
            </a:extLst>
          </p:cNvPr>
          <p:cNvGrpSpPr/>
          <p:nvPr/>
        </p:nvGrpSpPr>
        <p:grpSpPr>
          <a:xfrm>
            <a:off x="9622355" y="4396286"/>
            <a:ext cx="2379546" cy="1549569"/>
            <a:chOff x="978373" y="1413465"/>
            <a:chExt cx="2379546" cy="1694421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xmlns="" id="{BAAF974C-A420-411C-A360-2868F20BEFE2}"/>
                </a:ext>
              </a:extLst>
            </p:cNvPr>
            <p:cNvGrpSpPr/>
            <p:nvPr/>
          </p:nvGrpSpPr>
          <p:grpSpPr>
            <a:xfrm>
              <a:off x="978373" y="1413465"/>
              <a:ext cx="2379546" cy="1694421"/>
              <a:chOff x="2921054" y="1345329"/>
              <a:chExt cx="2379546" cy="1694421"/>
            </a:xfrm>
          </p:grpSpPr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xmlns="" id="{C68E706A-97FF-4465-AF4E-ED345EC60FF0}"/>
                  </a:ext>
                </a:extLst>
              </p:cNvPr>
              <p:cNvPicPr/>
              <p:nvPr/>
            </p:nvPicPr>
            <p:blipFill rotWithShape="1">
              <a:blip r:embed="rId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9A7A680F-1515-4E92-BD36-FCA4B9FDAEEE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xmlns="" id="{D7A12870-BEFD-4AC8-9C96-097BFA66376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35790">
              <a:off x="2263642" y="1557496"/>
              <a:ext cx="217707" cy="125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xmlns="" id="{392CE0D0-5B0B-4622-9F96-96EA06CD38EB}"/>
              </a:ext>
            </a:extLst>
          </p:cNvPr>
          <p:cNvGrpSpPr/>
          <p:nvPr/>
        </p:nvGrpSpPr>
        <p:grpSpPr>
          <a:xfrm>
            <a:off x="9681103" y="2427885"/>
            <a:ext cx="2205513" cy="1494887"/>
            <a:chOff x="9430721" y="2409200"/>
            <a:chExt cx="2379546" cy="1694421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xmlns="" id="{C867B1C0-D202-45AD-85F2-ACB3E1AA8488}"/>
                </a:ext>
              </a:extLst>
            </p:cNvPr>
            <p:cNvGrpSpPr/>
            <p:nvPr/>
          </p:nvGrpSpPr>
          <p:grpSpPr>
            <a:xfrm>
              <a:off x="9430721" y="2409200"/>
              <a:ext cx="2379546" cy="1694421"/>
              <a:chOff x="2921054" y="1345329"/>
              <a:chExt cx="2379546" cy="1694421"/>
            </a:xfrm>
          </p:grpSpPr>
          <p:pic>
            <p:nvPicPr>
              <p:cNvPr id="165" name="Image 164">
                <a:extLst>
                  <a:ext uri="{FF2B5EF4-FFF2-40B4-BE49-F238E27FC236}">
                    <a16:creationId xmlns:a16="http://schemas.microsoft.com/office/drawing/2014/main" xmlns="" id="{FC2F5323-EE2E-4363-9B44-FD93DD44C084}"/>
                  </a:ext>
                </a:extLst>
              </p:cNvPr>
              <p:cNvPicPr/>
              <p:nvPr/>
            </p:nvPicPr>
            <p:blipFill rotWithShape="1">
              <a:blip r:embed="rId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6" name="ZoneTexte 165">
                <a:extLst>
                  <a:ext uri="{FF2B5EF4-FFF2-40B4-BE49-F238E27FC236}">
                    <a16:creationId xmlns:a16="http://schemas.microsoft.com/office/drawing/2014/main" xmlns="" id="{AC1DAADE-893B-43B0-A8EE-8D5F42941D4D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164" name="Image 163">
              <a:extLst>
                <a:ext uri="{FF2B5EF4-FFF2-40B4-BE49-F238E27FC236}">
                  <a16:creationId xmlns:a16="http://schemas.microsoft.com/office/drawing/2014/main" xmlns="" id="{DA6A78C6-53F9-415C-997D-42353F2C2060}"/>
                </a:ext>
              </a:extLst>
            </p:cNvPr>
            <p:cNvPicPr/>
            <p:nvPr/>
          </p:nvPicPr>
          <p:blipFill rotWithShape="1">
            <a:blip r:embed="rId5"/>
            <a:srcRect l="48958" t="35685" r="50198" b="37393"/>
            <a:stretch/>
          </p:blipFill>
          <p:spPr bwMode="auto">
            <a:xfrm rot="17368654">
              <a:off x="10688597" y="2597724"/>
              <a:ext cx="156882" cy="12281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198261DB-5922-4BAC-BAE8-5B5BF96A1B89}"/>
              </a:ext>
            </a:extLst>
          </p:cNvPr>
          <p:cNvGrpSpPr/>
          <p:nvPr/>
        </p:nvGrpSpPr>
        <p:grpSpPr>
          <a:xfrm>
            <a:off x="5081120" y="2062308"/>
            <a:ext cx="2289354" cy="1718690"/>
            <a:chOff x="357066" y="2158849"/>
            <a:chExt cx="2379546" cy="1747627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5AB45489-62A3-441C-8B98-CBFE4E9A1D9F}"/>
                </a:ext>
              </a:extLst>
            </p:cNvPr>
            <p:cNvGrpSpPr/>
            <p:nvPr/>
          </p:nvGrpSpPr>
          <p:grpSpPr>
            <a:xfrm>
              <a:off x="357066" y="2158849"/>
              <a:ext cx="2379546" cy="1747627"/>
              <a:chOff x="2911673" y="1230243"/>
              <a:chExt cx="2379546" cy="1694421"/>
            </a:xfrm>
          </p:grpSpPr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xmlns="" id="{3F53C90C-9B63-4B75-ABE9-9984E79DECDF}"/>
                  </a:ext>
                </a:extLst>
              </p:cNvPr>
              <p:cNvPicPr/>
              <p:nvPr/>
            </p:nvPicPr>
            <p:blipFill rotWithShape="1">
              <a:blip r:embed="rId3"/>
              <a:srcRect l="18849" t="52616" r="56680" b="26514"/>
              <a:stretch/>
            </p:blipFill>
            <p:spPr bwMode="auto">
              <a:xfrm>
                <a:off x="2911673" y="1230243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xmlns="" id="{53E8529E-0FEF-45BD-8B1E-4B92FD60C9F4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xmlns="" id="{89F2732E-8452-4125-ADBF-942348F370A8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7" r="41946" b="56229"/>
            <a:stretch/>
          </p:blipFill>
          <p:spPr bwMode="auto">
            <a:xfrm rot="17421159">
              <a:off x="1566701" y="2443083"/>
              <a:ext cx="231723" cy="1257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12A339B4-DB91-42E8-8977-4EA6B6207738}"/>
              </a:ext>
            </a:extLst>
          </p:cNvPr>
          <p:cNvGrpSpPr/>
          <p:nvPr/>
        </p:nvGrpSpPr>
        <p:grpSpPr>
          <a:xfrm>
            <a:off x="5199388" y="4208768"/>
            <a:ext cx="2242917" cy="1663176"/>
            <a:chOff x="357066" y="2158849"/>
            <a:chExt cx="2379546" cy="1747627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xmlns="" id="{31FF94FE-5DAD-4FC2-A404-7E0438C713CD}"/>
                </a:ext>
              </a:extLst>
            </p:cNvPr>
            <p:cNvGrpSpPr/>
            <p:nvPr/>
          </p:nvGrpSpPr>
          <p:grpSpPr>
            <a:xfrm>
              <a:off x="357066" y="2158849"/>
              <a:ext cx="2379546" cy="1747627"/>
              <a:chOff x="2911673" y="1230243"/>
              <a:chExt cx="2379546" cy="1694421"/>
            </a:xfrm>
          </p:grpSpPr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xmlns="" id="{95055F1D-84A8-4D3E-8069-F956D9E882E1}"/>
                  </a:ext>
                </a:extLst>
              </p:cNvPr>
              <p:cNvPicPr/>
              <p:nvPr/>
            </p:nvPicPr>
            <p:blipFill rotWithShape="1">
              <a:blip r:embed="rId3"/>
              <a:srcRect l="18849" t="52616" r="56680" b="26514"/>
              <a:stretch/>
            </p:blipFill>
            <p:spPr bwMode="auto">
              <a:xfrm>
                <a:off x="2911673" y="1230243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xmlns="" id="{4DFAE9D6-E2B5-4FD5-A2EF-A443F85A2985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xmlns="" id="{45C6BE69-139D-425C-AE6B-1289FCA13AA2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7" r="41946" b="56229"/>
            <a:stretch/>
          </p:blipFill>
          <p:spPr bwMode="auto">
            <a:xfrm rot="17421159">
              <a:off x="1566701" y="2443083"/>
              <a:ext cx="231723" cy="1257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C1077257-14B3-44F0-BD1C-71EE6410A347}"/>
              </a:ext>
            </a:extLst>
          </p:cNvPr>
          <p:cNvGrpSpPr/>
          <p:nvPr/>
        </p:nvGrpSpPr>
        <p:grpSpPr>
          <a:xfrm>
            <a:off x="7399319" y="3343703"/>
            <a:ext cx="2153203" cy="1549569"/>
            <a:chOff x="978373" y="1413465"/>
            <a:chExt cx="2379546" cy="1694421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20C7190C-E047-44A5-8E97-F1B738AF40D7}"/>
                </a:ext>
              </a:extLst>
            </p:cNvPr>
            <p:cNvGrpSpPr/>
            <p:nvPr/>
          </p:nvGrpSpPr>
          <p:grpSpPr>
            <a:xfrm>
              <a:off x="978373" y="1413465"/>
              <a:ext cx="2379546" cy="1694421"/>
              <a:chOff x="2921054" y="1345329"/>
              <a:chExt cx="2379546" cy="1694421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68CA41DF-03D5-4B12-96A6-F66C19F3B511}"/>
                  </a:ext>
                </a:extLst>
              </p:cNvPr>
              <p:cNvPicPr/>
              <p:nvPr/>
            </p:nvPicPr>
            <p:blipFill rotWithShape="1">
              <a:blip r:embed="rId3"/>
              <a:srcRect l="18849" t="52616" r="56680" b="26514"/>
              <a:stretch/>
            </p:blipFill>
            <p:spPr bwMode="auto">
              <a:xfrm>
                <a:off x="2921054" y="1345329"/>
                <a:ext cx="2379546" cy="169442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xmlns="" id="{752097EF-F01C-4F5B-9BC8-A3BC5C34D896}"/>
                  </a:ext>
                </a:extLst>
              </p:cNvPr>
              <p:cNvSpPr txBox="1"/>
              <p:nvPr/>
            </p:nvSpPr>
            <p:spPr>
              <a:xfrm rot="1228334">
                <a:off x="3136478" y="1517566"/>
                <a:ext cx="7024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i="1" dirty="0"/>
                  <a:t>10</a:t>
                </a:r>
              </a:p>
            </p:txBody>
          </p:sp>
        </p:grpSp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xmlns="" id="{B76DD3B5-009A-4423-99A5-0453ECFCF60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35790">
              <a:off x="2263642" y="1557496"/>
              <a:ext cx="217707" cy="125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xmlns="" id="{4189CAB1-10E6-4235-A4E3-FEE1497560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22" y="1153709"/>
            <a:ext cx="231723" cy="125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F9398B1F-111D-43D2-B25E-329647DC775D}"/>
              </a:ext>
            </a:extLst>
          </p:cNvPr>
          <p:cNvGrpSpPr/>
          <p:nvPr/>
        </p:nvGrpSpPr>
        <p:grpSpPr>
          <a:xfrm>
            <a:off x="782821" y="2530543"/>
            <a:ext cx="3947891" cy="2672332"/>
            <a:chOff x="753693" y="2484186"/>
            <a:chExt cx="3947891" cy="2672332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xmlns="" id="{982FB39B-2ABB-4E2B-B649-BCA04711968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637" y="2494743"/>
              <a:ext cx="231723" cy="125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xmlns="" id="{D4823098-A245-4126-928C-91894AFAE7C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612" y="3899218"/>
              <a:ext cx="231723" cy="125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xmlns="" id="{D53AF160-E24E-4818-BB99-15484676E716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3211505" y="3904368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xmlns="" id="{80D02316-CA81-4F71-8B53-FD5B377090C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93" y="2484186"/>
              <a:ext cx="231723" cy="125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xmlns="" id="{82EFF8AE-F812-4CB2-A862-56217CC71584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7" r="41946" b="56229"/>
            <a:stretch/>
          </p:blipFill>
          <p:spPr bwMode="auto">
            <a:xfrm>
              <a:off x="1970410" y="2484186"/>
              <a:ext cx="231723" cy="1257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21716973-02AD-4D4D-81CD-18761518A19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187" y="2510760"/>
              <a:ext cx="231723" cy="125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xmlns="" id="{A5CF0F78-DF11-48EF-B240-AF4D024867D4}"/>
                </a:ext>
              </a:extLst>
            </p:cNvPr>
            <p:cNvPicPr/>
            <p:nvPr/>
          </p:nvPicPr>
          <p:blipFill rotWithShape="1">
            <a:blip r:embed="rId5"/>
            <a:srcRect l="48958" t="35685" r="50198" b="37393"/>
            <a:stretch/>
          </p:blipFill>
          <p:spPr bwMode="auto">
            <a:xfrm>
              <a:off x="1138539" y="2506682"/>
              <a:ext cx="209787" cy="12334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Image 79">
              <a:extLst>
                <a:ext uri="{FF2B5EF4-FFF2-40B4-BE49-F238E27FC236}">
                  <a16:creationId xmlns:a16="http://schemas.microsoft.com/office/drawing/2014/main" xmlns="" id="{69D6F9B3-0921-4BF5-8D1B-399D37DA7BAB}"/>
                </a:ext>
              </a:extLst>
            </p:cNvPr>
            <p:cNvPicPr/>
            <p:nvPr/>
          </p:nvPicPr>
          <p:blipFill rotWithShape="1">
            <a:blip r:embed="rId5"/>
            <a:srcRect l="48958" t="35685" r="50198" b="37393"/>
            <a:stretch/>
          </p:blipFill>
          <p:spPr bwMode="auto">
            <a:xfrm>
              <a:off x="1529284" y="2506682"/>
              <a:ext cx="209787" cy="12334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xmlns="" id="{1822E0EE-71A6-424B-8D5D-EADAA6AA815E}"/>
                </a:ext>
              </a:extLst>
            </p:cNvPr>
            <p:cNvPicPr/>
            <p:nvPr/>
          </p:nvPicPr>
          <p:blipFill rotWithShape="1">
            <a:blip r:embed="rId5"/>
            <a:srcRect l="48958" t="35685" r="50198" b="37393"/>
            <a:stretch/>
          </p:blipFill>
          <p:spPr bwMode="auto">
            <a:xfrm>
              <a:off x="3849628" y="3916490"/>
              <a:ext cx="209787" cy="12334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xmlns="" id="{F4F159CE-D207-4628-9A54-20FA29040805}"/>
                </a:ext>
              </a:extLst>
            </p:cNvPr>
            <p:cNvPicPr/>
            <p:nvPr/>
          </p:nvPicPr>
          <p:blipFill rotWithShape="1">
            <a:blip r:embed="rId5"/>
            <a:srcRect l="48958" t="35685" r="50198" b="37393"/>
            <a:stretch/>
          </p:blipFill>
          <p:spPr bwMode="auto">
            <a:xfrm>
              <a:off x="4179332" y="3923096"/>
              <a:ext cx="209787" cy="12334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xmlns="" id="{A3BB2172-346A-4AEF-BB1A-17C08FB12D3B}"/>
                </a:ext>
              </a:extLst>
            </p:cNvPr>
            <p:cNvPicPr/>
            <p:nvPr/>
          </p:nvPicPr>
          <p:blipFill rotWithShape="1">
            <a:blip r:embed="rId5"/>
            <a:srcRect l="48958" t="35685" r="50198" b="37393"/>
            <a:stretch/>
          </p:blipFill>
          <p:spPr bwMode="auto">
            <a:xfrm>
              <a:off x="3855606" y="2506682"/>
              <a:ext cx="209787" cy="12334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xmlns="" id="{778F0AB6-0606-40AE-8316-96CAEB880C2D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3517928" y="2516639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xmlns="" id="{454F6BFB-9BA9-408D-96E6-AB0A7C76A2F2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4464155" y="2511998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xmlns="" id="{BB2B7684-E725-4BF2-85C4-F2AE15DDF2D6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4462831" y="3897530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xmlns="" id="{16E7273B-5EA6-47B2-B23B-9774F3585F5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496" y="2506682"/>
              <a:ext cx="231723" cy="125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xmlns="" id="{E559AABB-7B45-42EB-AD7F-FB7E1408A757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1525858" y="3877563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xmlns="" id="{3B93DD8C-7780-4A4C-BB26-C4BBC165FA2D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1164952" y="3877564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xmlns="" id="{7227BCBB-AFDB-4CB0-8B27-25AACDFA0719}"/>
                </a:ext>
              </a:extLst>
            </p:cNvPr>
            <p:cNvPicPr/>
            <p:nvPr/>
          </p:nvPicPr>
          <p:blipFill rotWithShape="1">
            <a:blip r:embed="rId5"/>
            <a:srcRect l="46792" t="35861" r="52051" b="43857"/>
            <a:stretch/>
          </p:blipFill>
          <p:spPr bwMode="auto">
            <a:xfrm>
              <a:off x="2308794" y="3877563"/>
              <a:ext cx="237429" cy="1233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xmlns="" id="{214279A5-6502-4110-A78B-3A487DBCA0F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7" r="41946" b="56229"/>
            <a:stretch/>
          </p:blipFill>
          <p:spPr bwMode="auto">
            <a:xfrm>
              <a:off x="1927424" y="3865623"/>
              <a:ext cx="231723" cy="1257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xmlns="" id="{CBCDD31A-DB2A-4937-AB11-5A8843300D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7" r="41946" b="56229"/>
            <a:stretch/>
          </p:blipFill>
          <p:spPr bwMode="auto">
            <a:xfrm>
              <a:off x="777908" y="3877564"/>
              <a:ext cx="231723" cy="1257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" name="Image 93">
            <a:extLst>
              <a:ext uri="{FF2B5EF4-FFF2-40B4-BE49-F238E27FC236}">
                <a16:creationId xmlns:a16="http://schemas.microsoft.com/office/drawing/2014/main" xmlns="" id="{BAA3A373-BDCA-4494-916C-0E1818F988B2}"/>
              </a:ext>
            </a:extLst>
          </p:cNvPr>
          <p:cNvPicPr/>
          <p:nvPr/>
        </p:nvPicPr>
        <p:blipFill rotWithShape="1">
          <a:blip r:embed="rId5"/>
          <a:srcRect l="48958" t="35685" r="50198" b="37393"/>
          <a:stretch/>
        </p:blipFill>
        <p:spPr bwMode="auto">
          <a:xfrm>
            <a:off x="2010505" y="1153709"/>
            <a:ext cx="209787" cy="12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xmlns="" id="{2F0D349D-016D-4C65-8EF6-78B8E99B5ECC}"/>
              </a:ext>
            </a:extLst>
          </p:cNvPr>
          <p:cNvPicPr/>
          <p:nvPr/>
        </p:nvPicPr>
        <p:blipFill rotWithShape="1">
          <a:blip r:embed="rId5"/>
          <a:srcRect l="46792" t="35861" r="52051" b="43857"/>
          <a:stretch/>
        </p:blipFill>
        <p:spPr bwMode="auto">
          <a:xfrm>
            <a:off x="3852826" y="1194510"/>
            <a:ext cx="237429" cy="1233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70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2387599"/>
          </a:xfrm>
        </p:spPr>
        <p:txBody>
          <a:bodyPr>
            <a:normAutofit fontScale="77500" lnSpcReduction="20000"/>
          </a:bodyPr>
          <a:lstStyle/>
          <a:p>
            <a:r>
              <a:rPr lang="fr-FR" sz="6000" dirty="0"/>
              <a:t>Addition de deux nombres inférieurs à 100</a:t>
            </a:r>
          </a:p>
          <a:p>
            <a:endParaRPr lang="fr-FR" sz="6000" dirty="0"/>
          </a:p>
          <a:p>
            <a:r>
              <a:rPr lang="fr-FR" sz="6000" dirty="0"/>
              <a:t>Table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08893" y="151179"/>
            <a:ext cx="115742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+mj-lt"/>
                <a:ea typeface="+mj-ea"/>
                <a:cs typeface="+mj-cs"/>
              </a:rPr>
              <a:t>Écris en chiffres :</a:t>
            </a:r>
          </a:p>
          <a:p>
            <a:endParaRPr lang="fr-FR" sz="3200" dirty="0"/>
          </a:p>
          <a:p>
            <a:r>
              <a:rPr lang="fr-FR" sz="4000" dirty="0"/>
              <a:t>2d + 8u</a:t>
            </a:r>
          </a:p>
          <a:p>
            <a:endParaRPr lang="fr-FR" sz="3200" dirty="0"/>
          </a:p>
          <a:p>
            <a:r>
              <a:rPr lang="fr-FR" sz="4000" dirty="0"/>
              <a:t>1d + 26u </a:t>
            </a:r>
          </a:p>
          <a:p>
            <a:endParaRPr lang="fr-FR" sz="3200" dirty="0"/>
          </a:p>
          <a:p>
            <a:r>
              <a:rPr lang="fr-FR" sz="4000" dirty="0"/>
              <a:t>5d + 2d</a:t>
            </a:r>
          </a:p>
          <a:p>
            <a:endParaRPr lang="fr-FR" sz="3200" dirty="0"/>
          </a:p>
          <a:p>
            <a:r>
              <a:rPr lang="fr-FR" sz="4000" dirty="0"/>
              <a:t>13u + 3d</a:t>
            </a:r>
          </a:p>
          <a:p>
            <a:endParaRPr lang="fr-FR" sz="4000" dirty="0"/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96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B11A17D3-898F-4214-AA3A-FB0C2F8F1F1B}"/>
              </a:ext>
            </a:extLst>
          </p:cNvPr>
          <p:cNvGrpSpPr/>
          <p:nvPr/>
        </p:nvGrpSpPr>
        <p:grpSpPr>
          <a:xfrm>
            <a:off x="10418389" y="932912"/>
            <a:ext cx="802981" cy="1276284"/>
            <a:chOff x="10301193" y="399347"/>
            <a:chExt cx="802981" cy="127628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xmlns="" id="{002F41A3-AA90-423D-82A6-F187E8A1BB5B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753AE13-6E4C-437C-BA28-D8D19D5416B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33B067D4-8F8C-4EA4-ACE1-9F9BCB491962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10</a:t>
                </a:r>
              </a:p>
            </p:txBody>
          </p:sp>
        </p:grp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xmlns="" id="{80F5E7FE-CEAE-41E7-A19A-7D34EBE421A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872322" y="914111"/>
            <a:ext cx="802981" cy="1276284"/>
            <a:chOff x="10301193" y="399347"/>
            <a:chExt cx="802981" cy="127628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3701890" y="3804888"/>
            <a:ext cx="802981" cy="1276284"/>
            <a:chOff x="10301193" y="399347"/>
            <a:chExt cx="802981" cy="1276284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5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A67A5646-9109-48D6-9FF0-A40F16FA8E68}"/>
              </a:ext>
            </a:extLst>
          </p:cNvPr>
          <p:cNvGrpSpPr/>
          <p:nvPr/>
        </p:nvGrpSpPr>
        <p:grpSpPr>
          <a:xfrm>
            <a:off x="1328200" y="2904025"/>
            <a:ext cx="802981" cy="1276284"/>
            <a:chOff x="10301193" y="399347"/>
            <a:chExt cx="802981" cy="1276284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7961E952-90DE-4234-9A76-E4E234D0C203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E0FDD36-CB69-4FDA-8273-B17B777E0200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33A5A7B4-AB80-479A-BC6A-B050D18C8B76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9</a:t>
                </a:r>
              </a:p>
            </p:txBody>
          </p:sp>
        </p:grp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xmlns="" id="{E07B2119-51F5-4A33-8A53-60D322BCF0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9150614-8FA3-43BD-B91E-9CE926CDE016}"/>
              </a:ext>
            </a:extLst>
          </p:cNvPr>
          <p:cNvGrpSpPr/>
          <p:nvPr/>
        </p:nvGrpSpPr>
        <p:grpSpPr>
          <a:xfrm>
            <a:off x="8579872" y="3876050"/>
            <a:ext cx="802981" cy="1276284"/>
            <a:chOff x="10301193" y="399347"/>
            <a:chExt cx="802981" cy="1276284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04B5DF2F-8E29-4CB5-A4DA-A9B383909A75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B8AA3075-F1DF-4A11-A065-B8DF06C23CFA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5DE863C9-7565-440A-8570-4169F411177A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3</a:t>
                </a:r>
              </a:p>
            </p:txBody>
          </p:sp>
        </p:grp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xmlns="" id="{BE026DBB-A6D9-463A-A8C6-428D2DEE36C7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6708903" y="1012309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8611717" y="1011383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834347" y="923636"/>
            <a:ext cx="802981" cy="1276284"/>
            <a:chOff x="10301193" y="399347"/>
            <a:chExt cx="802981" cy="1276284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</a:t>
                </a:r>
              </a:p>
            </p:txBody>
          </p:sp>
        </p:grp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1273813" y="2229523"/>
            <a:ext cx="9947557" cy="398832"/>
            <a:chOff x="1273813" y="2229523"/>
            <a:chExt cx="9947557" cy="39883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2E4054F3-4D2A-4490-81BB-A3F542A7A516}"/>
                </a:ext>
              </a:extLst>
            </p:cNvPr>
            <p:cNvGrpSpPr/>
            <p:nvPr/>
          </p:nvGrpSpPr>
          <p:grpSpPr>
            <a:xfrm>
              <a:off x="1273813" y="2229523"/>
              <a:ext cx="9630382" cy="398832"/>
              <a:chOff x="2490281" y="515562"/>
              <a:chExt cx="7188740" cy="214012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xmlns="" id="{62964291-3414-485C-9084-8083BC245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0281" y="729574"/>
                <a:ext cx="718874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xmlns="" id="{2B68012B-0AE6-4B12-B3B5-A6185327C0E2}"/>
                  </a:ext>
                </a:extLst>
              </p:cNvPr>
              <p:cNvCxnSpPr/>
              <p:nvPr/>
            </p:nvCxnSpPr>
            <p:spPr>
              <a:xfrm>
                <a:off x="2490281" y="515565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xmlns="" id="{9D509869-6334-4467-BB68-47EF64878E37}"/>
                  </a:ext>
                </a:extLst>
              </p:cNvPr>
              <p:cNvCxnSpPr/>
              <p:nvPr/>
            </p:nvCxnSpPr>
            <p:spPr>
              <a:xfrm>
                <a:off x="9625037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2FF662F0-F777-43CA-A4DE-7E09B6002025}"/>
                  </a:ext>
                </a:extLst>
              </p:cNvPr>
              <p:cNvCxnSpPr/>
              <p:nvPr/>
            </p:nvCxnSpPr>
            <p:spPr>
              <a:xfrm>
                <a:off x="3909244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xmlns="" id="{26F5C92B-2446-43F9-B278-039278EEB9A1}"/>
                  </a:ext>
                </a:extLst>
              </p:cNvPr>
              <p:cNvCxnSpPr/>
              <p:nvPr/>
            </p:nvCxnSpPr>
            <p:spPr>
              <a:xfrm>
                <a:off x="460442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xmlns="" id="{AFE52FF9-3AAA-461C-B3B7-54DE3029B8CA}"/>
                  </a:ext>
                </a:extLst>
              </p:cNvPr>
              <p:cNvCxnSpPr/>
              <p:nvPr/>
            </p:nvCxnSpPr>
            <p:spPr>
              <a:xfrm>
                <a:off x="531130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xmlns="" id="{D5DFA2B5-7DFC-4F0F-88AB-A5FAC832334D}"/>
                  </a:ext>
                </a:extLst>
              </p:cNvPr>
              <p:cNvCxnSpPr/>
              <p:nvPr/>
            </p:nvCxnSpPr>
            <p:spPr>
              <a:xfrm>
                <a:off x="8899620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xmlns="" id="{B68430FD-CA8A-43AE-93E9-E35753B77D6F}"/>
                  </a:ext>
                </a:extLst>
              </p:cNvPr>
              <p:cNvCxnSpPr/>
              <p:nvPr/>
            </p:nvCxnSpPr>
            <p:spPr>
              <a:xfrm>
                <a:off x="8176668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xmlns="" id="{BBF6CE49-5F0B-4C2D-ABCE-5BF09548A53B}"/>
                  </a:ext>
                </a:extLst>
              </p:cNvPr>
              <p:cNvCxnSpPr/>
              <p:nvPr/>
            </p:nvCxnSpPr>
            <p:spPr>
              <a:xfrm>
                <a:off x="7457243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xmlns="" id="{1271E293-ABD6-40B1-A665-CD9DABD7EAEE}"/>
                  </a:ext>
                </a:extLst>
              </p:cNvPr>
              <p:cNvCxnSpPr/>
              <p:nvPr/>
            </p:nvCxnSpPr>
            <p:spPr>
              <a:xfrm>
                <a:off x="6756285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xmlns="" id="{A643C245-9B78-438C-A329-37AAB6CAAE9A}"/>
                  </a:ext>
                </a:extLst>
              </p:cNvPr>
              <p:cNvCxnSpPr/>
              <p:nvPr/>
            </p:nvCxnSpPr>
            <p:spPr>
              <a:xfrm>
                <a:off x="602593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xmlns="" id="{B2A8E0DF-1A84-445C-A7DE-C0B13560234A}"/>
                  </a:ext>
                </a:extLst>
              </p:cNvPr>
              <p:cNvCxnSpPr/>
              <p:nvPr/>
            </p:nvCxnSpPr>
            <p:spPr>
              <a:xfrm>
                <a:off x="3206886" y="515562"/>
                <a:ext cx="0" cy="2140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necteur droit avec flèche 3"/>
            <p:cNvCxnSpPr/>
            <p:nvPr/>
          </p:nvCxnSpPr>
          <p:spPr>
            <a:xfrm>
              <a:off x="10677525" y="2628349"/>
              <a:ext cx="543845" cy="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5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4212 L 0.00013 -0.12061 C 0.00013 -0.19375 0.18411 -0.28311 0.33346 -0.28311 L 0.66679 -0.2831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07799 3.33333E-6 C 0.11289 3.33333E-6 0.15638 -0.11713 0.15638 -0.21158 L 0.15638 -0.4210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4954 L -0.20052 0.04954 C -0.29024 0.04954 -0.4 -0.08333 -0.4 -0.19051 L -0.4 -0.42916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1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3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17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5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593678" y="969949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18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12082" y="976016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3171" y="988999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183106" y="973714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424110" y="3892685"/>
            <a:ext cx="802981" cy="1387851"/>
            <a:chOff x="10301193" y="399347"/>
            <a:chExt cx="802981" cy="1387851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22</a:t>
                </a:r>
              </a:p>
            </p:txBody>
          </p:sp>
        </p:grp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8995" y="3892685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14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56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25 C -0.00482 -0.02639 -0.0056 -0.05278 0.00391 -0.05833 C 0.0082 -0.06597 0.0043 -0.06042 0.0125 -0.06528 C 0.01406 -0.0662 0.01719 -0.06806 0.01719 -0.06782 C 0.01927 -0.07176 0.02187 -0.07616 0.02422 -0.07917 C 0.02721 -0.08287 0.03047 -0.08472 0.03281 -0.09028 C 0.03802 -0.10208 0.04219 -0.12407 0.05078 -0.12917 C 0.05351 -0.13657 0.05677 -0.14282 0.05859 -0.15139 C 0.05976 -0.15671 0.0599 -0.16042 0.06172 -0.16528 C 0.06445 -0.18958 0.06615 -0.21481 0.06953 -0.23889 C 0.0707 -0.25995 0.07461 -0.27917 0.07656 -0.3 C 0.07591 -0.32361 0.07526 -0.34444 0.07109 -0.36667 C 0.06953 -0.37523 0.0668 -0.3794 0.0625 -0.38333 C 0.06016 -0.38542 0.05547 -0.38889 0.05547 -0.38866 C 0.05182 -0.39537 0.05182 -0.40231 0.05078 -0.41111 C 0.05026 -0.41551 0.04844 -0.41782 0.04844 -0.42222 " pathEditMode="relative" rAng="0" ptsTypes="fffffffffffffffA">
                                      <p:cBhvr>
                                        <p:cTn id="6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1528 C 0.00977 0.01343 0.01992 0.01042 0.03047 0.00833 C 0.04167 0.00162 0.03542 0.00463 0.05703 0.00417 C 0.10443 0.00347 0.15182 0.00324 0.19922 0.00278 C 0.20521 -0.0044 0.20833 -0.00185 0.21719 -0.00278 C 0.22435 -0.00486 0.2306 -0.01065 0.2375 -0.0125 C 0.24167 -0.01505 0.24557 -0.01829 0.24922 -0.02222 C 0.25078 -0.03056 0.25469 -0.03287 0.25859 -0.0375 C 0.2625 -0.04792 0.26602 -0.05926 0.27031 -0.06944 C 0.27162 -0.07639 0.27344 -0.08287 0.27578 -0.08889 C 0.27761 -0.10162 0.27552 -0.09792 0.27969 -0.10278 C 0.28138 -0.11806 0.28047 -0.11227 0.28203 -0.12083 C 0.28255 -0.13218 0.28281 -0.14306 0.28438 -0.15417 C 0.28477 -0.18611 0.28281 -0.22639 0.29141 -0.25694 C 0.29297 -0.27431 0.29766 -0.29028 0.30078 -0.30694 C 0.30352 -0.32153 0.30599 -0.33657 0.30781 -0.35139 C 0.3082 -0.35394 0.30833 -0.36065 0.30938 -0.36389 C 0.31224 -0.37315 0.31628 -0.38032 0.31953 -0.38889 C 0.32005 -0.39028 0.32018 -0.39259 0.32109 -0.39306 C 0.32695 -0.39653 0.33151 -0.40486 0.3375 -0.40833 C 0.34193 -0.4162 0.33737 -0.40972 0.34453 -0.41389 C 0.35143 -0.41806 0.34258 -0.41574 0.34922 -0.41806 C 0.35195 -0.41898 0.35925 -0.42037 0.36172 -0.42083 C 0.36693 -0.42315 0.3638 -0.42222 0.37109 -0.42222 " pathEditMode="relative" rAng="0" ptsTypes="fffffffffffffffffffffffA">
                                      <p:cBhvr>
                                        <p:cTn id="10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8" y="690504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des élèves, la maîtresse a des pinces.</a:t>
            </a:r>
          </a:p>
          <a:p>
            <a:r>
              <a:rPr lang="fr-FR" sz="3200" dirty="0"/>
              <a:t>Elle en achète encore 25. Elle en a maintenant 45.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6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8" y="671049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des élèves, la maîtresse a des pinces.</a:t>
            </a:r>
          </a:p>
          <a:p>
            <a:r>
              <a:rPr lang="fr-FR" sz="3200" dirty="0"/>
              <a:t>Elle en achète encore 32. Elle en a maintenant 55.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214777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858" y="690504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des élèves, la maîtresse a des pinces.</a:t>
            </a:r>
          </a:p>
          <a:p>
            <a:r>
              <a:rPr lang="fr-FR" sz="3200" dirty="0"/>
              <a:t>Elle en achète encore 17. Elle en a maintenant 89.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711" y="214238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Situation pour plus tard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4642" y="729418"/>
            <a:ext cx="1182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Pour afficher les dessins de ses élèves, la maîtresse a des pinces.</a:t>
            </a:r>
          </a:p>
          <a:p>
            <a:r>
              <a:rPr lang="fr-FR" sz="3200" dirty="0"/>
              <a:t>Elle en achète encore 26. Elle en a maintenant 39.  </a:t>
            </a:r>
          </a:p>
          <a:p>
            <a:r>
              <a:rPr lang="fr-FR" sz="3200" b="1" dirty="0"/>
              <a:t>Combien en avait-elle avant d’en acheter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31241" y="5102061"/>
            <a:ext cx="10461840" cy="1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7054363" y="279693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16 + 25 =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800022" y="3337252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16 + 22  =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7A2AE73-BBCA-48C7-A146-B71E5DBBBBD4}"/>
              </a:ext>
            </a:extLst>
          </p:cNvPr>
          <p:cNvSpPr txBox="1"/>
          <p:nvPr/>
        </p:nvSpPr>
        <p:spPr>
          <a:xfrm>
            <a:off x="7445801" y="3335501"/>
            <a:ext cx="283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23 + 23 = 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37307" y="3078480"/>
            <a:ext cx="11704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888502" y="256264"/>
            <a:ext cx="0" cy="6158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7B64F75E-CE52-4B9A-939D-AF5E2EF3AEEA}"/>
              </a:ext>
            </a:extLst>
          </p:cNvPr>
          <p:cNvSpPr txBox="1"/>
          <p:nvPr/>
        </p:nvSpPr>
        <p:spPr>
          <a:xfrm>
            <a:off x="718401" y="366329"/>
            <a:ext cx="346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34 + 24 =  </a:t>
            </a:r>
          </a:p>
        </p:txBody>
      </p:sp>
    </p:spTree>
    <p:extLst>
      <p:ext uri="{BB962C8B-B14F-4D97-AF65-F5344CB8AC3E}">
        <p14:creationId xmlns:p14="http://schemas.microsoft.com/office/powerpoint/2010/main" val="36865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/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2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78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0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4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628C8925-6F96-4E4C-B1DB-F8F453A6C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685612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900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991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6873</TotalTime>
  <Words>1106</Words>
  <Application>Microsoft Office PowerPoint</Application>
  <PresentationFormat>Personnalisé</PresentationFormat>
  <Paragraphs>646</Paragraphs>
  <Slides>27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Mardi 14 avril 2020</vt:lpstr>
      <vt:lpstr>Calcul mental</vt:lpstr>
      <vt:lpstr>Présentation PowerPoint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Le tableau des nombres</vt:lpstr>
      <vt:lpstr>Trouve le nombre de crayons de couleurs.</vt:lpstr>
      <vt:lpstr>Présentation PowerPoint</vt:lpstr>
      <vt:lpstr>Présentation PowerPoint</vt:lpstr>
      <vt:lpstr>Présentation PowerPoint</vt:lpstr>
      <vt:lpstr>Problèmes</vt:lpstr>
      <vt:lpstr>Première situation</vt:lpstr>
      <vt:lpstr>Deuxième situation</vt:lpstr>
      <vt:lpstr>Troisième situation</vt:lpstr>
      <vt:lpstr>Situation pour plus tard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243</cp:revision>
  <dcterms:created xsi:type="dcterms:W3CDTF">2020-03-19T21:38:13Z</dcterms:created>
  <dcterms:modified xsi:type="dcterms:W3CDTF">2020-05-04T10:15:16Z</dcterms:modified>
</cp:coreProperties>
</file>